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688588" y="9918903"/>
            <a:ext cx="191135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4" y="889761"/>
            <a:ext cx="5298440" cy="5881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Calibri"/>
                <a:cs typeface="Calibri"/>
              </a:rPr>
              <a:t>Lecture 6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600" b="1">
                <a:latin typeface="Calibri"/>
                <a:cs typeface="Calibri"/>
              </a:rPr>
              <a:t>Hydraulic </a:t>
            </a:r>
            <a:r>
              <a:rPr dirty="0" sz="1600" spc="-5" b="1">
                <a:latin typeface="Calibri"/>
                <a:cs typeface="Calibri"/>
              </a:rPr>
              <a:t>circuit design </a:t>
            </a:r>
            <a:r>
              <a:rPr dirty="0" sz="1600" b="1">
                <a:latin typeface="Calibri"/>
                <a:cs typeface="Calibri"/>
              </a:rPr>
              <a:t>and</a:t>
            </a:r>
            <a:r>
              <a:rPr dirty="0" sz="1600" spc="-5" b="1">
                <a:latin typeface="Calibri"/>
                <a:cs typeface="Calibri"/>
              </a:rPr>
              <a:t> analysis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5" b="1">
                <a:latin typeface="Calibri"/>
                <a:cs typeface="Calibri"/>
              </a:rPr>
              <a:t>Objectives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400" spc="-5">
                <a:latin typeface="Calibri"/>
                <a:cs typeface="Calibri"/>
              </a:rPr>
              <a:t>After reading </a:t>
            </a:r>
            <a:r>
              <a:rPr dirty="0" sz="1400" spc="-10">
                <a:latin typeface="Calibri"/>
                <a:cs typeface="Calibri"/>
              </a:rPr>
              <a:t>this </a:t>
            </a:r>
            <a:r>
              <a:rPr dirty="0" sz="1400" spc="-5">
                <a:latin typeface="Calibri"/>
                <a:cs typeface="Calibri"/>
              </a:rPr>
              <a:t>chapter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student </a:t>
            </a:r>
            <a:r>
              <a:rPr dirty="0" sz="1400" spc="-10">
                <a:latin typeface="Calibri"/>
                <a:cs typeface="Calibri"/>
              </a:rPr>
              <a:t>will </a:t>
            </a:r>
            <a:r>
              <a:rPr dirty="0" sz="1400" spc="-15">
                <a:latin typeface="Calibri"/>
                <a:cs typeface="Calibri"/>
              </a:rPr>
              <a:t>be </a:t>
            </a:r>
            <a:r>
              <a:rPr dirty="0" sz="1400" spc="-5">
                <a:latin typeface="Calibri"/>
                <a:cs typeface="Calibri"/>
              </a:rPr>
              <a:t>able</a:t>
            </a:r>
            <a:r>
              <a:rPr dirty="0" sz="1400" spc="8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to:</a:t>
            </a:r>
            <a:endParaRPr sz="1400">
              <a:latin typeface="Calibri"/>
              <a:cs typeface="Calibri"/>
            </a:endParaRPr>
          </a:p>
          <a:p>
            <a:pPr marL="140335" indent="-128270">
              <a:lnSpc>
                <a:spcPct val="100000"/>
              </a:lnSpc>
              <a:spcBef>
                <a:spcPts val="25"/>
              </a:spcBef>
              <a:buChar char="•"/>
              <a:tabLst>
                <a:tab pos="140970" algn="l"/>
              </a:tabLst>
            </a:pPr>
            <a:r>
              <a:rPr dirty="0" sz="1400" spc="-5">
                <a:latin typeface="Calibri"/>
                <a:cs typeface="Calibri"/>
              </a:rPr>
              <a:t>Identify </a:t>
            </a:r>
            <a:r>
              <a:rPr dirty="0" sz="1400" spc="-10">
                <a:latin typeface="Calibri"/>
                <a:cs typeface="Calibri"/>
              </a:rPr>
              <a:t>all the symbols </a:t>
            </a:r>
            <a:r>
              <a:rPr dirty="0" sz="1400" spc="-5">
                <a:latin typeface="Calibri"/>
                <a:cs typeface="Calibri"/>
              </a:rPr>
              <a:t>used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hydraulic</a:t>
            </a:r>
            <a:r>
              <a:rPr dirty="0" sz="1400" spc="9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schematics</a:t>
            </a:r>
            <a:endParaRPr sz="1400">
              <a:latin typeface="Calibri"/>
              <a:cs typeface="Calibri"/>
            </a:endParaRPr>
          </a:p>
          <a:p>
            <a:pPr marL="140335" indent="-128270">
              <a:lnSpc>
                <a:spcPct val="100000"/>
              </a:lnSpc>
              <a:spcBef>
                <a:spcPts val="20"/>
              </a:spcBef>
              <a:buChar char="•"/>
              <a:tabLst>
                <a:tab pos="140970" algn="l"/>
              </a:tabLst>
            </a:pPr>
            <a:r>
              <a:rPr dirty="0" sz="1400" spc="-5">
                <a:latin typeface="Calibri"/>
                <a:cs typeface="Calibri"/>
              </a:rPr>
              <a:t>Understand </a:t>
            </a:r>
            <a:r>
              <a:rPr dirty="0" sz="1400" spc="-10">
                <a:latin typeface="Calibri"/>
                <a:cs typeface="Calibri"/>
              </a:rPr>
              <a:t>various </a:t>
            </a:r>
            <a:r>
              <a:rPr dirty="0" sz="1400" spc="-5">
                <a:latin typeface="Calibri"/>
                <a:cs typeface="Calibri"/>
              </a:rPr>
              <a:t>hydraulic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circuits</a:t>
            </a:r>
            <a:endParaRPr sz="1400">
              <a:latin typeface="Calibri"/>
              <a:cs typeface="Calibri"/>
            </a:endParaRPr>
          </a:p>
          <a:p>
            <a:pPr marL="140335" indent="-128270">
              <a:lnSpc>
                <a:spcPct val="100000"/>
              </a:lnSpc>
              <a:spcBef>
                <a:spcPts val="30"/>
              </a:spcBef>
              <a:buChar char="•"/>
              <a:tabLst>
                <a:tab pos="140970" algn="l"/>
              </a:tabLst>
            </a:pPr>
            <a:r>
              <a:rPr dirty="0" sz="1400" spc="-5">
                <a:latin typeface="Calibri"/>
                <a:cs typeface="Calibri"/>
              </a:rPr>
              <a:t>Understand and explain </a:t>
            </a:r>
            <a:r>
              <a:rPr dirty="0" sz="1400" spc="-10">
                <a:latin typeface="Calibri"/>
                <a:cs typeface="Calibri"/>
              </a:rPr>
              <a:t>hydraulic </a:t>
            </a:r>
            <a:r>
              <a:rPr dirty="0" sz="1400" spc="-5">
                <a:latin typeface="Calibri"/>
                <a:cs typeface="Calibri"/>
              </a:rPr>
              <a:t>schematics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effectively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ts val="1789"/>
              </a:lnSpc>
            </a:pPr>
            <a:r>
              <a:rPr dirty="0" sz="1500" spc="-5" b="1">
                <a:latin typeface="Calibri"/>
                <a:cs typeface="Calibri"/>
              </a:rPr>
              <a:t>Introduction</a:t>
            </a:r>
            <a:endParaRPr sz="1500">
              <a:latin typeface="Calibri"/>
              <a:cs typeface="Calibri"/>
            </a:endParaRPr>
          </a:p>
          <a:p>
            <a:pPr algn="just" marL="12700" marR="5080">
              <a:lnSpc>
                <a:spcPct val="95800"/>
              </a:lnSpc>
              <a:spcBef>
                <a:spcPts val="60"/>
              </a:spcBef>
            </a:pPr>
            <a:r>
              <a:rPr dirty="0" sz="1400" spc="-20">
                <a:latin typeface="Times New Roman"/>
                <a:cs typeface="Times New Roman"/>
              </a:rPr>
              <a:t>As</a:t>
            </a:r>
            <a:r>
              <a:rPr dirty="0" sz="1400" spc="3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we </a:t>
            </a:r>
            <a:r>
              <a:rPr dirty="0" sz="1400" spc="-10">
                <a:latin typeface="Times New Roman"/>
                <a:cs typeface="Times New Roman"/>
              </a:rPr>
              <a:t>have </a:t>
            </a:r>
            <a:r>
              <a:rPr dirty="0" sz="1400" spc="-5">
                <a:latin typeface="Times New Roman"/>
                <a:cs typeface="Times New Roman"/>
              </a:rPr>
              <a:t>seen </a:t>
            </a:r>
            <a:r>
              <a:rPr dirty="0" sz="1400" spc="-10">
                <a:latin typeface="Times New Roman"/>
                <a:cs typeface="Times New Roman"/>
              </a:rPr>
              <a:t>earlier, </a:t>
            </a:r>
            <a:r>
              <a:rPr dirty="0" sz="1400" spc="-5">
                <a:latin typeface="Times New Roman"/>
                <a:cs typeface="Times New Roman"/>
              </a:rPr>
              <a:t>a </a:t>
            </a:r>
            <a:r>
              <a:rPr dirty="0" sz="1400" spc="-10">
                <a:latin typeface="Times New Roman"/>
                <a:cs typeface="Times New Roman"/>
              </a:rPr>
              <a:t>hydraulic </a:t>
            </a:r>
            <a:r>
              <a:rPr dirty="0" sz="1400" spc="-5">
                <a:latin typeface="Times New Roman"/>
                <a:cs typeface="Times New Roman"/>
              </a:rPr>
              <a:t>circuit </a:t>
            </a:r>
            <a:r>
              <a:rPr dirty="0" sz="1400" spc="-10">
                <a:latin typeface="Times New Roman"/>
                <a:cs typeface="Times New Roman"/>
              </a:rPr>
              <a:t>comprises </a:t>
            </a:r>
            <a:r>
              <a:rPr dirty="0" sz="1400" spc="-5">
                <a:latin typeface="Times New Roman"/>
                <a:cs typeface="Times New Roman"/>
              </a:rPr>
              <a:t>a </a:t>
            </a:r>
            <a:r>
              <a:rPr dirty="0" sz="1400" spc="-10">
                <a:latin typeface="Times New Roman"/>
                <a:cs typeface="Times New Roman"/>
              </a:rPr>
              <a:t>group </a:t>
            </a:r>
            <a:r>
              <a:rPr dirty="0" sz="1400" spc="5">
                <a:latin typeface="Times New Roman"/>
                <a:cs typeface="Times New Roman"/>
              </a:rPr>
              <a:t>of  </a:t>
            </a:r>
            <a:r>
              <a:rPr dirty="0" sz="1400" spc="-10">
                <a:latin typeface="Times New Roman"/>
                <a:cs typeface="Times New Roman"/>
              </a:rPr>
              <a:t>components </a:t>
            </a:r>
            <a:r>
              <a:rPr dirty="0" sz="1400" spc="-5">
                <a:latin typeface="Times New Roman"/>
                <a:cs typeface="Times New Roman"/>
              </a:rPr>
              <a:t>such as </a:t>
            </a:r>
            <a:r>
              <a:rPr dirty="0" sz="1400" spc="-10">
                <a:latin typeface="Times New Roman"/>
                <a:cs typeface="Times New Roman"/>
              </a:rPr>
              <a:t>pumps, actuators, control valves </a:t>
            </a:r>
            <a:r>
              <a:rPr dirty="0" sz="1400" spc="-15">
                <a:latin typeface="Times New Roman"/>
                <a:cs typeface="Times New Roman"/>
              </a:rPr>
              <a:t>and </a:t>
            </a:r>
            <a:r>
              <a:rPr dirty="0" sz="1400" spc="-5">
                <a:latin typeface="Times New Roman"/>
                <a:cs typeface="Times New Roman"/>
              </a:rPr>
              <a:t>conductors  </a:t>
            </a:r>
            <a:r>
              <a:rPr dirty="0" sz="1400" spc="-10">
                <a:latin typeface="Times New Roman"/>
                <a:cs typeface="Times New Roman"/>
              </a:rPr>
              <a:t>arranged </a:t>
            </a:r>
            <a:r>
              <a:rPr dirty="0" sz="1400" spc="-5">
                <a:latin typeface="Times New Roman"/>
                <a:cs typeface="Times New Roman"/>
              </a:rPr>
              <a:t>to </a:t>
            </a:r>
            <a:r>
              <a:rPr dirty="0" sz="1400">
                <a:latin typeface="Times New Roman"/>
                <a:cs typeface="Times New Roman"/>
              </a:rPr>
              <a:t>perform </a:t>
            </a:r>
            <a:r>
              <a:rPr dirty="0" sz="1400" spc="-5">
                <a:latin typeface="Times New Roman"/>
                <a:cs typeface="Times New Roman"/>
              </a:rPr>
              <a:t>a useful task. </a:t>
            </a:r>
            <a:r>
              <a:rPr dirty="0" sz="1400">
                <a:latin typeface="Times New Roman"/>
                <a:cs typeface="Times New Roman"/>
              </a:rPr>
              <a:t>When </a:t>
            </a:r>
            <a:r>
              <a:rPr dirty="0" sz="1400" spc="-5">
                <a:latin typeface="Times New Roman"/>
                <a:cs typeface="Times New Roman"/>
              </a:rPr>
              <a:t>analyzing or designing a  </a:t>
            </a:r>
            <a:r>
              <a:rPr dirty="0" sz="1400" spc="-10">
                <a:latin typeface="Times New Roman"/>
                <a:cs typeface="Times New Roman"/>
              </a:rPr>
              <a:t>hydraulic </a:t>
            </a:r>
            <a:r>
              <a:rPr dirty="0" sz="1400" spc="-5">
                <a:latin typeface="Times New Roman"/>
                <a:cs typeface="Times New Roman"/>
              </a:rPr>
              <a:t>circuit, </a:t>
            </a:r>
            <a:r>
              <a:rPr dirty="0" sz="1400" spc="-10">
                <a:latin typeface="Times New Roman"/>
                <a:cs typeface="Times New Roman"/>
              </a:rPr>
              <a:t>the </a:t>
            </a:r>
            <a:r>
              <a:rPr dirty="0" sz="1400" spc="-5">
                <a:latin typeface="Times New Roman"/>
                <a:cs typeface="Times New Roman"/>
              </a:rPr>
              <a:t>following considerations </a:t>
            </a:r>
            <a:r>
              <a:rPr dirty="0" sz="1400" spc="-15">
                <a:latin typeface="Times New Roman"/>
                <a:cs typeface="Times New Roman"/>
              </a:rPr>
              <a:t>must </a:t>
            </a:r>
            <a:r>
              <a:rPr dirty="0" sz="1400" spc="-5">
                <a:latin typeface="Times New Roman"/>
                <a:cs typeface="Times New Roman"/>
              </a:rPr>
              <a:t>be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taken</a:t>
            </a:r>
            <a:endParaRPr sz="1400">
              <a:latin typeface="Times New Roman"/>
              <a:cs typeface="Times New Roman"/>
            </a:endParaRPr>
          </a:p>
          <a:p>
            <a:pPr algn="just" marL="12700">
              <a:lnSpc>
                <a:spcPts val="1585"/>
              </a:lnSpc>
            </a:pPr>
            <a:r>
              <a:rPr dirty="0" sz="1400" spc="-10">
                <a:latin typeface="Times New Roman"/>
                <a:cs typeface="Times New Roman"/>
              </a:rPr>
              <a:t>into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account:</a:t>
            </a:r>
            <a:endParaRPr sz="1400">
              <a:latin typeface="Times New Roman"/>
              <a:cs typeface="Times New Roman"/>
            </a:endParaRPr>
          </a:p>
          <a:p>
            <a:pPr marL="118745" indent="-106680">
              <a:lnSpc>
                <a:spcPts val="1620"/>
              </a:lnSpc>
              <a:buChar char="•"/>
              <a:tabLst>
                <a:tab pos="119380" algn="l"/>
              </a:tabLst>
            </a:pPr>
            <a:r>
              <a:rPr dirty="0" sz="1400" spc="-5">
                <a:latin typeface="Times New Roman"/>
                <a:cs typeface="Times New Roman"/>
              </a:rPr>
              <a:t>Safety </a:t>
            </a:r>
            <a:r>
              <a:rPr dirty="0" sz="1400" spc="5">
                <a:latin typeface="Times New Roman"/>
                <a:cs typeface="Times New Roman"/>
              </a:rPr>
              <a:t>of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operation</a:t>
            </a:r>
            <a:endParaRPr sz="1400">
              <a:latin typeface="Times New Roman"/>
              <a:cs typeface="Times New Roman"/>
            </a:endParaRPr>
          </a:p>
          <a:p>
            <a:pPr marL="118745" indent="-106680">
              <a:lnSpc>
                <a:spcPts val="1610"/>
              </a:lnSpc>
              <a:buChar char="•"/>
              <a:tabLst>
                <a:tab pos="119380" algn="l"/>
              </a:tabLst>
            </a:pPr>
            <a:r>
              <a:rPr dirty="0" sz="1400" spc="-10">
                <a:latin typeface="Times New Roman"/>
                <a:cs typeface="Times New Roman"/>
              </a:rPr>
              <a:t>Performance </a:t>
            </a:r>
            <a:r>
              <a:rPr dirty="0" sz="1400" spc="5">
                <a:latin typeface="Times New Roman"/>
                <a:cs typeface="Times New Roman"/>
              </a:rPr>
              <a:t>of </a:t>
            </a:r>
            <a:r>
              <a:rPr dirty="0" sz="1400" spc="-10">
                <a:latin typeface="Times New Roman"/>
                <a:cs typeface="Times New Roman"/>
              </a:rPr>
              <a:t>the </a:t>
            </a:r>
            <a:r>
              <a:rPr dirty="0" sz="1400" spc="-5">
                <a:latin typeface="Times New Roman"/>
                <a:cs typeface="Times New Roman"/>
              </a:rPr>
              <a:t>desired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function</a:t>
            </a:r>
            <a:endParaRPr sz="1400">
              <a:latin typeface="Times New Roman"/>
              <a:cs typeface="Times New Roman"/>
            </a:endParaRPr>
          </a:p>
          <a:p>
            <a:pPr marL="118745" indent="-106680">
              <a:lnSpc>
                <a:spcPts val="1645"/>
              </a:lnSpc>
              <a:buChar char="•"/>
              <a:tabLst>
                <a:tab pos="119380" algn="l"/>
              </a:tabLst>
            </a:pPr>
            <a:r>
              <a:rPr dirty="0" sz="1400" spc="-5">
                <a:latin typeface="Times New Roman"/>
                <a:cs typeface="Times New Roman"/>
              </a:rPr>
              <a:t>Efficiency </a:t>
            </a:r>
            <a:r>
              <a:rPr dirty="0" sz="1400" spc="5">
                <a:latin typeface="Times New Roman"/>
                <a:cs typeface="Times New Roman"/>
              </a:rPr>
              <a:t>of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operation.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500" b="1">
                <a:latin typeface="Calibri"/>
                <a:cs typeface="Calibri"/>
              </a:rPr>
              <a:t>Symbols </a:t>
            </a:r>
            <a:r>
              <a:rPr dirty="0" sz="1500" spc="5" b="1">
                <a:latin typeface="Calibri"/>
                <a:cs typeface="Calibri"/>
              </a:rPr>
              <a:t>of </a:t>
            </a:r>
            <a:r>
              <a:rPr dirty="0" sz="1500" spc="-5" b="1">
                <a:latin typeface="Calibri"/>
                <a:cs typeface="Calibri"/>
              </a:rPr>
              <a:t>hydraulic</a:t>
            </a:r>
            <a:r>
              <a:rPr dirty="0" sz="1500" spc="-35" b="1">
                <a:latin typeface="Calibri"/>
                <a:cs typeface="Calibri"/>
              </a:rPr>
              <a:t> </a:t>
            </a:r>
            <a:r>
              <a:rPr dirty="0" sz="1500" b="1">
                <a:latin typeface="Calibri"/>
                <a:cs typeface="Calibri"/>
              </a:rPr>
              <a:t>components</a:t>
            </a:r>
            <a:endParaRPr sz="1500">
              <a:latin typeface="Calibri"/>
              <a:cs typeface="Calibri"/>
            </a:endParaRPr>
          </a:p>
          <a:p>
            <a:pPr algn="just" marL="12700" marR="8890">
              <a:lnSpc>
                <a:spcPct val="101499"/>
              </a:lnSpc>
              <a:spcBef>
                <a:spcPts val="5"/>
              </a:spcBef>
            </a:pPr>
            <a:r>
              <a:rPr dirty="0" sz="1400">
                <a:latin typeface="Calibri"/>
                <a:cs typeface="Calibri"/>
              </a:rPr>
              <a:t>It </a:t>
            </a:r>
            <a:r>
              <a:rPr dirty="0" sz="1400" spc="-10">
                <a:latin typeface="Calibri"/>
                <a:cs typeface="Calibri"/>
              </a:rPr>
              <a:t>is very </a:t>
            </a:r>
            <a:r>
              <a:rPr dirty="0" sz="1400" spc="-5">
                <a:latin typeface="Calibri"/>
                <a:cs typeface="Calibri"/>
              </a:rPr>
              <a:t>important </a:t>
            </a:r>
            <a:r>
              <a:rPr dirty="0" sz="1400">
                <a:latin typeface="Calibri"/>
                <a:cs typeface="Calibri"/>
              </a:rPr>
              <a:t>for </a:t>
            </a:r>
            <a:r>
              <a:rPr dirty="0" sz="1400" spc="-5">
                <a:latin typeface="Calibri"/>
                <a:cs typeface="Calibri"/>
              </a:rPr>
              <a:t>a fluid </a:t>
            </a:r>
            <a:r>
              <a:rPr dirty="0" sz="1400" spc="-10">
                <a:latin typeface="Calibri"/>
                <a:cs typeface="Calibri"/>
              </a:rPr>
              <a:t>power </a:t>
            </a:r>
            <a:r>
              <a:rPr dirty="0" sz="1400" spc="-5">
                <a:latin typeface="Calibri"/>
                <a:cs typeface="Calibri"/>
              </a:rPr>
              <a:t>technician or a </a:t>
            </a:r>
            <a:r>
              <a:rPr dirty="0" sz="1400" spc="-10">
                <a:latin typeface="Calibri"/>
                <a:cs typeface="Calibri"/>
              </a:rPr>
              <a:t>designer to </a:t>
            </a:r>
            <a:r>
              <a:rPr dirty="0" sz="1400" spc="-5">
                <a:latin typeface="Calibri"/>
                <a:cs typeface="Calibri"/>
              </a:rPr>
              <a:t>have  </a:t>
            </a:r>
            <a:r>
              <a:rPr dirty="0" sz="1400" spc="-10">
                <a:latin typeface="Calibri"/>
                <a:cs typeface="Calibri"/>
              </a:rPr>
              <a:t>knowledge </a:t>
            </a:r>
            <a:r>
              <a:rPr dirty="0" sz="1400" spc="-5">
                <a:latin typeface="Calibri"/>
                <a:cs typeface="Calibri"/>
              </a:rPr>
              <a:t>of each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hydraulic components </a:t>
            </a:r>
            <a:r>
              <a:rPr dirty="0" sz="1400" spc="-10">
                <a:latin typeface="Calibri"/>
                <a:cs typeface="Calibri"/>
              </a:rPr>
              <a:t>and their </a:t>
            </a:r>
            <a:r>
              <a:rPr dirty="0" sz="1400" spc="-5">
                <a:latin typeface="Calibri"/>
                <a:cs typeface="Calibri"/>
              </a:rPr>
              <a:t>functions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a  </a:t>
            </a:r>
            <a:r>
              <a:rPr dirty="0" sz="1400" spc="-10">
                <a:latin typeface="Calibri"/>
                <a:cs typeface="Calibri"/>
              </a:rPr>
              <a:t>hydraulic </a:t>
            </a:r>
            <a:r>
              <a:rPr dirty="0" sz="1400" spc="-5">
                <a:latin typeface="Calibri"/>
                <a:cs typeface="Calibri"/>
              </a:rPr>
              <a:t>circuit. Hydraulic circuits </a:t>
            </a:r>
            <a:r>
              <a:rPr dirty="0" sz="1400" spc="-10">
                <a:latin typeface="Calibri"/>
                <a:cs typeface="Calibri"/>
              </a:rPr>
              <a:t>are </a:t>
            </a:r>
            <a:r>
              <a:rPr dirty="0" sz="1400" spc="-5">
                <a:latin typeface="Calibri"/>
                <a:cs typeface="Calibri"/>
              </a:rPr>
              <a:t>developed </a:t>
            </a:r>
            <a:r>
              <a:rPr dirty="0" sz="1400">
                <a:latin typeface="Calibri"/>
                <a:cs typeface="Calibri"/>
              </a:rPr>
              <a:t>by </a:t>
            </a:r>
            <a:r>
              <a:rPr dirty="0" sz="1400" spc="-5">
                <a:latin typeface="Calibri"/>
                <a:cs typeface="Calibri"/>
              </a:rPr>
              <a:t>using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graphical</a:t>
            </a:r>
            <a:endParaRPr sz="1400">
              <a:latin typeface="Calibri"/>
              <a:cs typeface="Calibri"/>
            </a:endParaRPr>
          </a:p>
          <a:p>
            <a:pPr algn="just" marL="12700" marR="8255">
              <a:lnSpc>
                <a:spcPct val="101400"/>
              </a:lnSpc>
              <a:spcBef>
                <a:spcPts val="25"/>
              </a:spcBef>
            </a:pPr>
            <a:r>
              <a:rPr dirty="0" sz="1400" spc="-10">
                <a:latin typeface="Calibri"/>
                <a:cs typeface="Calibri"/>
              </a:rPr>
              <a:t>symbols </a:t>
            </a:r>
            <a:r>
              <a:rPr dirty="0" sz="1400">
                <a:latin typeface="Calibri"/>
                <a:cs typeface="Calibri"/>
              </a:rPr>
              <a:t>for </a:t>
            </a:r>
            <a:r>
              <a:rPr dirty="0" sz="1400" spc="-10">
                <a:latin typeface="Calibri"/>
                <a:cs typeface="Calibri"/>
              </a:rPr>
              <a:t>all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components. </a:t>
            </a:r>
            <a:r>
              <a:rPr dirty="0" sz="1400" spc="-5">
                <a:latin typeface="Calibri"/>
                <a:cs typeface="Calibri"/>
              </a:rPr>
              <a:t>Therefore </a:t>
            </a:r>
            <a:r>
              <a:rPr dirty="0" sz="1400" spc="-10">
                <a:latin typeface="Calibri"/>
                <a:cs typeface="Calibri"/>
              </a:rPr>
              <a:t>it is </a:t>
            </a:r>
            <a:r>
              <a:rPr dirty="0" sz="1400" spc="-5">
                <a:latin typeface="Calibri"/>
                <a:cs typeface="Calibri"/>
              </a:rPr>
              <a:t>pertinent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know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10">
                <a:latin typeface="Calibri"/>
                <a:cs typeface="Calibri"/>
              </a:rPr>
              <a:t>symbols </a:t>
            </a:r>
            <a:r>
              <a:rPr dirty="0" sz="1400" spc="-5">
                <a:latin typeface="Calibri"/>
                <a:cs typeface="Calibri"/>
              </a:rPr>
              <a:t>of each and every component </a:t>
            </a:r>
            <a:r>
              <a:rPr dirty="0" sz="1400" spc="-10">
                <a:latin typeface="Calibri"/>
                <a:cs typeface="Calibri"/>
              </a:rPr>
              <a:t>used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a hydraulic</a:t>
            </a:r>
            <a:r>
              <a:rPr dirty="0" sz="1400" spc="5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system.</a:t>
            </a:r>
            <a:endParaRPr sz="1400">
              <a:latin typeface="Calibri"/>
              <a:cs typeface="Calibri"/>
            </a:endParaRPr>
          </a:p>
          <a:p>
            <a:pPr algn="just" marL="12700" marR="72390">
              <a:lnSpc>
                <a:spcPct val="101400"/>
              </a:lnSpc>
            </a:pP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symbols discussed </a:t>
            </a:r>
            <a:r>
              <a:rPr dirty="0" sz="1400" spc="-10">
                <a:latin typeface="Calibri"/>
                <a:cs typeface="Calibri"/>
              </a:rPr>
              <a:t>here </a:t>
            </a:r>
            <a:r>
              <a:rPr dirty="0" sz="1400" spc="-5">
                <a:latin typeface="Calibri"/>
                <a:cs typeface="Calibri"/>
              </a:rPr>
              <a:t>conform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American National Standard  Institute (ANSI) </a:t>
            </a:r>
            <a:r>
              <a:rPr dirty="0" sz="1400" spc="-10">
                <a:latin typeface="Calibri"/>
                <a:cs typeface="Calibri"/>
              </a:rPr>
              <a:t>standards </a:t>
            </a:r>
            <a:r>
              <a:rPr dirty="0" sz="1400" spc="-5">
                <a:latin typeface="Calibri"/>
                <a:cs typeface="Calibri"/>
              </a:rPr>
              <a:t>and </a:t>
            </a:r>
            <a:r>
              <a:rPr dirty="0" sz="1400">
                <a:latin typeface="Calibri"/>
                <a:cs typeface="Calibri"/>
              </a:rPr>
              <a:t>are </a:t>
            </a:r>
            <a:r>
              <a:rPr dirty="0" sz="1400" spc="-5">
                <a:latin typeface="Calibri"/>
                <a:cs typeface="Calibri"/>
              </a:rPr>
              <a:t>tabulated</a:t>
            </a:r>
            <a:r>
              <a:rPr dirty="0" sz="1400">
                <a:latin typeface="Calibri"/>
                <a:cs typeface="Calibri"/>
              </a:rPr>
              <a:t> below</a:t>
            </a:r>
            <a:r>
              <a:rPr dirty="0" sz="110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4" y="5886957"/>
            <a:ext cx="5252085" cy="333565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5" b="1">
                <a:latin typeface="Calibri"/>
                <a:cs typeface="Calibri"/>
              </a:rPr>
              <a:t>Hydraulic</a:t>
            </a:r>
            <a:r>
              <a:rPr dirty="0" sz="1400" spc="-80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circuits</a:t>
            </a:r>
            <a:endParaRPr sz="1400">
              <a:latin typeface="Calibri"/>
              <a:cs typeface="Calibri"/>
            </a:endParaRPr>
          </a:p>
          <a:p>
            <a:pPr marL="12700" marR="352425">
              <a:lnSpc>
                <a:spcPct val="101400"/>
              </a:lnSpc>
              <a:spcBef>
                <a:spcPts val="25"/>
              </a:spcBef>
            </a:pPr>
            <a:r>
              <a:rPr dirty="0" sz="1400" spc="-5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this </a:t>
            </a:r>
            <a:r>
              <a:rPr dirty="0" sz="1400" spc="-5">
                <a:latin typeface="Calibri"/>
                <a:cs typeface="Calibri"/>
              </a:rPr>
              <a:t>section </a:t>
            </a:r>
            <a:r>
              <a:rPr dirty="0" sz="1400" spc="-15">
                <a:latin typeface="Calibri"/>
                <a:cs typeface="Calibri"/>
              </a:rPr>
              <a:t>we </a:t>
            </a:r>
            <a:r>
              <a:rPr dirty="0" sz="1400" spc="-5">
                <a:latin typeface="Calibri"/>
                <a:cs typeface="Calibri"/>
              </a:rPr>
              <a:t>shall </a:t>
            </a:r>
            <a:r>
              <a:rPr dirty="0" sz="1400" spc="-10">
                <a:latin typeface="Calibri"/>
                <a:cs typeface="Calibri"/>
              </a:rPr>
              <a:t>take </a:t>
            </a:r>
            <a:r>
              <a:rPr dirty="0" sz="1400" spc="-5">
                <a:latin typeface="Calibri"/>
                <a:cs typeface="Calibri"/>
              </a:rPr>
              <a:t>a look </a:t>
            </a:r>
            <a:r>
              <a:rPr dirty="0" sz="1400" spc="5">
                <a:latin typeface="Calibri"/>
                <a:cs typeface="Calibri"/>
              </a:rPr>
              <a:t>at </a:t>
            </a:r>
            <a:r>
              <a:rPr dirty="0" sz="1400" spc="-10">
                <a:latin typeface="Calibri"/>
                <a:cs typeface="Calibri"/>
              </a:rPr>
              <a:t>how various types </a:t>
            </a:r>
            <a:r>
              <a:rPr dirty="0" sz="1400" spc="-5">
                <a:latin typeface="Calibri"/>
                <a:cs typeface="Calibri"/>
              </a:rPr>
              <a:t>of hydraulic  circuits are designed </a:t>
            </a:r>
            <a:r>
              <a:rPr dirty="0" sz="1400">
                <a:latin typeface="Calibri"/>
                <a:cs typeface="Calibri"/>
              </a:rPr>
              <a:t>for </a:t>
            </a:r>
            <a:r>
              <a:rPr dirty="0" sz="1400" spc="-5">
                <a:latin typeface="Calibri"/>
                <a:cs typeface="Calibri"/>
              </a:rPr>
              <a:t>efficient </a:t>
            </a:r>
            <a:r>
              <a:rPr dirty="0" sz="1400">
                <a:latin typeface="Calibri"/>
                <a:cs typeface="Calibri"/>
              </a:rPr>
              <a:t>operation. </a:t>
            </a:r>
            <a:r>
              <a:rPr dirty="0" sz="1400" spc="-5">
                <a:latin typeface="Calibri"/>
                <a:cs typeface="Calibri"/>
              </a:rPr>
              <a:t>We </a:t>
            </a:r>
            <a:r>
              <a:rPr dirty="0" sz="1400" spc="-10">
                <a:latin typeface="Calibri"/>
                <a:cs typeface="Calibri"/>
              </a:rPr>
              <a:t>shall </a:t>
            </a:r>
            <a:r>
              <a:rPr dirty="0" sz="1400" spc="-5">
                <a:latin typeface="Calibri"/>
                <a:cs typeface="Calibri"/>
              </a:rPr>
              <a:t>examine </a:t>
            </a:r>
            <a:r>
              <a:rPr dirty="0" sz="1400" spc="-10">
                <a:latin typeface="Calibri"/>
                <a:cs typeface="Calibri"/>
              </a:rPr>
              <a:t>the  following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circuits:</a:t>
            </a:r>
            <a:endParaRPr sz="140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dirty="0" sz="1400" spc="-5">
                <a:latin typeface="Calibri"/>
                <a:cs typeface="Calibri"/>
              </a:rPr>
              <a:t>Control of a double acting hydraulic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cylinder</a:t>
            </a:r>
            <a:endParaRPr sz="140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dirty="0" sz="1400" spc="-5">
                <a:latin typeface="Calibri"/>
                <a:cs typeface="Calibri"/>
              </a:rPr>
              <a:t>Regenerative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120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dirty="0" sz="1400" spc="-10">
                <a:latin typeface="Calibri"/>
                <a:cs typeface="Calibri"/>
              </a:rPr>
              <a:t>Pump </a:t>
            </a:r>
            <a:r>
              <a:rPr dirty="0" sz="1400" spc="-5">
                <a:latin typeface="Calibri"/>
                <a:cs typeface="Calibri"/>
              </a:rPr>
              <a:t>unloading</a:t>
            </a:r>
            <a:r>
              <a:rPr dirty="0" sz="140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dirty="0" sz="1400" spc="-5">
                <a:latin typeface="Calibri"/>
                <a:cs typeface="Calibri"/>
              </a:rPr>
              <a:t>Counterbalance </a:t>
            </a:r>
            <a:r>
              <a:rPr dirty="0" sz="1400" spc="-10">
                <a:latin typeface="Calibri"/>
                <a:cs typeface="Calibri"/>
              </a:rPr>
              <a:t>valve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application</a:t>
            </a:r>
            <a:endParaRPr sz="140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dirty="0" sz="1400" spc="-10">
                <a:latin typeface="Calibri"/>
                <a:cs typeface="Calibri"/>
              </a:rPr>
              <a:t>Hydraulic </a:t>
            </a:r>
            <a:r>
              <a:rPr dirty="0" sz="1400" spc="-5">
                <a:latin typeface="Calibri"/>
                <a:cs typeface="Calibri"/>
              </a:rPr>
              <a:t>cylinder sequencing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125"/>
              </a:spcBef>
              <a:buFont typeface="Symbol"/>
              <a:buChar char=""/>
              <a:tabLst>
                <a:tab pos="469900" algn="l"/>
                <a:tab pos="470534" algn="l"/>
              </a:tabLst>
            </a:pPr>
            <a:r>
              <a:rPr dirty="0" sz="1400" spc="-10">
                <a:latin typeface="Calibri"/>
                <a:cs typeface="Calibri"/>
              </a:rPr>
              <a:t>Speed </a:t>
            </a:r>
            <a:r>
              <a:rPr dirty="0" sz="1400" spc="-5">
                <a:latin typeface="Calibri"/>
                <a:cs typeface="Calibri"/>
              </a:rPr>
              <a:t>control of a hydraulic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motor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5" b="1">
                <a:latin typeface="Calibri"/>
                <a:cs typeface="Calibri"/>
              </a:rPr>
              <a:t>Control </a:t>
            </a:r>
            <a:r>
              <a:rPr dirty="0" sz="1400" spc="-10" b="1">
                <a:latin typeface="Calibri"/>
                <a:cs typeface="Calibri"/>
              </a:rPr>
              <a:t>of </a:t>
            </a:r>
            <a:r>
              <a:rPr dirty="0" sz="1400" spc="-5" b="1">
                <a:latin typeface="Calibri"/>
                <a:cs typeface="Calibri"/>
              </a:rPr>
              <a:t>a double acting hydraulic cylinder</a:t>
            </a:r>
            <a:r>
              <a:rPr dirty="0" sz="1400" spc="75" b="1">
                <a:latin typeface="Calibri"/>
                <a:cs typeface="Calibri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400" spc="-15">
                <a:latin typeface="Calibri"/>
                <a:cs typeface="Calibri"/>
              </a:rPr>
              <a:t>This </a:t>
            </a:r>
            <a:r>
              <a:rPr dirty="0" sz="1400" spc="-5">
                <a:latin typeface="Calibri"/>
                <a:cs typeface="Calibri"/>
              </a:rPr>
              <a:t>circuit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designed as </a:t>
            </a:r>
            <a:r>
              <a:rPr dirty="0" sz="1400">
                <a:latin typeface="Calibri"/>
                <a:cs typeface="Calibri"/>
              </a:rPr>
              <a:t>shown in </a:t>
            </a:r>
            <a:r>
              <a:rPr dirty="0" sz="1400" spc="-5">
                <a:latin typeface="Calibri"/>
                <a:cs typeface="Calibri"/>
              </a:rPr>
              <a:t>Figure. </a:t>
            </a:r>
            <a:r>
              <a:rPr dirty="0" sz="1400" spc="-10">
                <a:latin typeface="Calibri"/>
                <a:cs typeface="Calibri"/>
              </a:rPr>
              <a:t>When the </a:t>
            </a:r>
            <a:r>
              <a:rPr dirty="0" sz="1400" spc="-5">
                <a:latin typeface="Calibri"/>
                <a:cs typeface="Calibri"/>
              </a:rPr>
              <a:t>four-way </a:t>
            </a:r>
            <a:r>
              <a:rPr dirty="0" sz="1400" spc="-10">
                <a:latin typeface="Calibri"/>
                <a:cs typeface="Calibri"/>
              </a:rPr>
              <a:t>valve is</a:t>
            </a:r>
            <a:r>
              <a:rPr dirty="0" sz="1400" spc="18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endParaRPr sz="1400">
              <a:latin typeface="Calibri"/>
              <a:cs typeface="Calibri"/>
            </a:endParaRPr>
          </a:p>
          <a:p>
            <a:pPr marL="12700" marR="25400">
              <a:lnSpc>
                <a:spcPct val="101600"/>
              </a:lnSpc>
              <a:spcBef>
                <a:spcPts val="20"/>
              </a:spcBef>
            </a:pPr>
            <a:r>
              <a:rPr dirty="0" sz="1400" spc="-10">
                <a:latin typeface="Calibri"/>
                <a:cs typeface="Calibri"/>
              </a:rPr>
              <a:t>its </a:t>
            </a:r>
            <a:r>
              <a:rPr dirty="0" sz="1400" spc="-5">
                <a:latin typeface="Calibri"/>
                <a:cs typeface="Calibri"/>
              </a:rPr>
              <a:t>spring-centered position,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is hydraulically locked. </a:t>
            </a:r>
            <a:r>
              <a:rPr dirty="0" sz="1400" spc="-5">
                <a:latin typeface="Calibri"/>
                <a:cs typeface="Calibri"/>
              </a:rPr>
              <a:t>Also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5">
                <a:latin typeface="Calibri"/>
                <a:cs typeface="Calibri"/>
              </a:rPr>
              <a:t>pump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loaded back </a:t>
            </a:r>
            <a:r>
              <a:rPr dirty="0" sz="1400" spc="-15">
                <a:latin typeface="Calibri"/>
                <a:cs typeface="Calibri"/>
              </a:rPr>
              <a:t>to the </a:t>
            </a:r>
            <a:r>
              <a:rPr dirty="0" sz="1400" spc="-5">
                <a:latin typeface="Calibri"/>
                <a:cs typeface="Calibri"/>
              </a:rPr>
              <a:t>tank </a:t>
            </a:r>
            <a:r>
              <a:rPr dirty="0" sz="1400" spc="20">
                <a:latin typeface="Calibri"/>
                <a:cs typeface="Calibri"/>
              </a:rPr>
              <a:t>at </a:t>
            </a:r>
            <a:r>
              <a:rPr dirty="0" sz="1400" spc="-5">
                <a:latin typeface="Calibri"/>
                <a:cs typeface="Calibri"/>
              </a:rPr>
              <a:t>atmospheric</a:t>
            </a:r>
            <a:r>
              <a:rPr dirty="0" sz="1400" spc="7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pressure.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62050" y="914399"/>
            <a:ext cx="5383530" cy="4832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9804" y="3731513"/>
            <a:ext cx="5403850" cy="55397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000" spc="-5" b="1">
                <a:latin typeface="Calibri"/>
                <a:cs typeface="Calibri"/>
              </a:rPr>
              <a:t>Control </a:t>
            </a:r>
            <a:r>
              <a:rPr dirty="0" sz="1000" spc="5" b="1">
                <a:latin typeface="Calibri"/>
                <a:cs typeface="Calibri"/>
              </a:rPr>
              <a:t>of </a:t>
            </a:r>
            <a:r>
              <a:rPr dirty="0" sz="1000" b="1">
                <a:latin typeface="Calibri"/>
                <a:cs typeface="Calibri"/>
              </a:rPr>
              <a:t>a double </a:t>
            </a:r>
            <a:r>
              <a:rPr dirty="0" sz="1000" spc="-5" b="1">
                <a:latin typeface="Calibri"/>
                <a:cs typeface="Calibri"/>
              </a:rPr>
              <a:t>acting hydraulic</a:t>
            </a:r>
            <a:r>
              <a:rPr dirty="0" sz="1000" spc="-75" b="1">
                <a:latin typeface="Calibri"/>
                <a:cs typeface="Calibri"/>
              </a:rPr>
              <a:t> </a:t>
            </a:r>
            <a:r>
              <a:rPr dirty="0" sz="1000" b="1">
                <a:latin typeface="Calibri"/>
                <a:cs typeface="Calibri"/>
              </a:rPr>
              <a:t>cylinder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63500" marR="55880">
              <a:lnSpc>
                <a:spcPct val="101699"/>
              </a:lnSpc>
            </a:pPr>
            <a:r>
              <a:rPr dirty="0" sz="1400" spc="-10">
                <a:latin typeface="Calibri"/>
                <a:cs typeface="Calibri"/>
              </a:rPr>
              <a:t>When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four-way </a:t>
            </a:r>
            <a:r>
              <a:rPr dirty="0" sz="1400" spc="-10">
                <a:latin typeface="Calibri"/>
                <a:cs typeface="Calibri"/>
              </a:rPr>
              <a:t>valve is </a:t>
            </a:r>
            <a:r>
              <a:rPr dirty="0" sz="1400" spc="-5">
                <a:latin typeface="Calibri"/>
                <a:cs typeface="Calibri"/>
              </a:rPr>
              <a:t>actuated </a:t>
            </a:r>
            <a:r>
              <a:rPr dirty="0" sz="1400" spc="-10">
                <a:latin typeface="Calibri"/>
                <a:cs typeface="Calibri"/>
              </a:rPr>
              <a:t>into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5">
                <a:latin typeface="Calibri"/>
                <a:cs typeface="Calibri"/>
              </a:rPr>
              <a:t>path configuration of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left envelope,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>
                <a:latin typeface="Calibri"/>
                <a:cs typeface="Calibri"/>
              </a:rPr>
              <a:t>extended </a:t>
            </a:r>
            <a:r>
              <a:rPr dirty="0" sz="1400" spc="-5">
                <a:latin typeface="Calibri"/>
                <a:cs typeface="Calibri"/>
              </a:rPr>
              <a:t>against its force load </a:t>
            </a:r>
            <a:r>
              <a:rPr dirty="0" sz="1400" spc="5">
                <a:latin typeface="Calibri"/>
                <a:cs typeface="Calibri"/>
              </a:rPr>
              <a:t>(F</a:t>
            </a:r>
            <a:r>
              <a:rPr dirty="0" baseline="-9259" sz="1350" spc="7">
                <a:latin typeface="Calibri"/>
                <a:cs typeface="Calibri"/>
              </a:rPr>
              <a:t>load</a:t>
            </a:r>
            <a:r>
              <a:rPr dirty="0" sz="1400" spc="5">
                <a:latin typeface="Calibri"/>
                <a:cs typeface="Calibri"/>
              </a:rPr>
              <a:t>) </a:t>
            </a:r>
            <a:r>
              <a:rPr dirty="0" sz="1400" spc="-5">
                <a:latin typeface="Calibri"/>
                <a:cs typeface="Calibri"/>
              </a:rPr>
              <a:t>as  oil </a:t>
            </a:r>
            <a:r>
              <a:rPr dirty="0" sz="1400" spc="-10">
                <a:latin typeface="Calibri"/>
                <a:cs typeface="Calibri"/>
              </a:rPr>
              <a:t>flows </a:t>
            </a:r>
            <a:r>
              <a:rPr dirty="0" sz="1400" spc="-5">
                <a:latin typeface="Calibri"/>
                <a:cs typeface="Calibri"/>
              </a:rPr>
              <a:t>from </a:t>
            </a:r>
            <a:r>
              <a:rPr dirty="0" sz="1400" spc="-10">
                <a:latin typeface="Calibri"/>
                <a:cs typeface="Calibri"/>
              </a:rPr>
              <a:t>port </a:t>
            </a:r>
            <a:r>
              <a:rPr dirty="0" sz="1400" spc="-5">
                <a:latin typeface="Calibri"/>
                <a:cs typeface="Calibri"/>
              </a:rPr>
              <a:t>P through port A. The oil at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rod </a:t>
            </a:r>
            <a:r>
              <a:rPr dirty="0" sz="1400" spc="-5">
                <a:latin typeface="Calibri"/>
                <a:cs typeface="Calibri"/>
              </a:rPr>
              <a:t>end of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10">
                <a:latin typeface="Calibri"/>
                <a:cs typeface="Calibri"/>
              </a:rPr>
              <a:t>cylinder is </a:t>
            </a:r>
            <a:r>
              <a:rPr dirty="0" sz="1400" spc="-5">
                <a:latin typeface="Calibri"/>
                <a:cs typeface="Calibri"/>
              </a:rPr>
              <a:t>free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5">
                <a:latin typeface="Calibri"/>
                <a:cs typeface="Calibri"/>
              </a:rPr>
              <a:t>back </a:t>
            </a:r>
            <a:r>
              <a:rPr dirty="0" sz="1400" spc="-10">
                <a:latin typeface="Calibri"/>
                <a:cs typeface="Calibri"/>
              </a:rPr>
              <a:t>into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reservoir through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5">
                <a:latin typeface="Calibri"/>
                <a:cs typeface="Calibri"/>
              </a:rPr>
              <a:t>four-way  </a:t>
            </a:r>
            <a:r>
              <a:rPr dirty="0" sz="1400" spc="-10">
                <a:latin typeface="Calibri"/>
                <a:cs typeface="Calibri"/>
              </a:rPr>
              <a:t>valve </a:t>
            </a:r>
            <a:r>
              <a:rPr dirty="0" sz="1400" spc="-5">
                <a:latin typeface="Calibri"/>
                <a:cs typeface="Calibri"/>
              </a:rPr>
              <a:t>from port B through </a:t>
            </a:r>
            <a:r>
              <a:rPr dirty="0" sz="1400" spc="-10">
                <a:latin typeface="Calibri"/>
                <a:cs typeface="Calibri"/>
              </a:rPr>
              <a:t>port T.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will </a:t>
            </a:r>
            <a:r>
              <a:rPr dirty="0" sz="1400">
                <a:latin typeface="Calibri"/>
                <a:cs typeface="Calibri"/>
              </a:rPr>
              <a:t>not extend </a:t>
            </a:r>
            <a:r>
              <a:rPr dirty="0" sz="1400" spc="-10">
                <a:latin typeface="Calibri"/>
                <a:cs typeface="Calibri"/>
              </a:rPr>
              <a:t>if the </a:t>
            </a:r>
            <a:r>
              <a:rPr dirty="0" sz="1400" spc="-5">
                <a:latin typeface="Calibri"/>
                <a:cs typeface="Calibri"/>
              </a:rPr>
              <a:t>oil </a:t>
            </a:r>
            <a:r>
              <a:rPr dirty="0" sz="1400" spc="-10">
                <a:latin typeface="Calibri"/>
                <a:cs typeface="Calibri"/>
              </a:rPr>
              <a:t>in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rod </a:t>
            </a:r>
            <a:r>
              <a:rPr dirty="0" sz="1400" spc="-5">
                <a:latin typeface="Calibri"/>
                <a:cs typeface="Calibri"/>
              </a:rPr>
              <a:t>end </a:t>
            </a:r>
            <a:r>
              <a:rPr dirty="0" sz="1400" spc="-10">
                <a:latin typeface="Calibri"/>
                <a:cs typeface="Calibri"/>
              </a:rPr>
              <a:t>is not </a:t>
            </a:r>
            <a:r>
              <a:rPr dirty="0" sz="1400" spc="-5">
                <a:latin typeface="Calibri"/>
                <a:cs typeface="Calibri"/>
              </a:rPr>
              <a:t>allowed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5">
                <a:latin typeface="Calibri"/>
                <a:cs typeface="Calibri"/>
              </a:rPr>
              <a:t>back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reservoir. When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four-  </a:t>
            </a:r>
            <a:r>
              <a:rPr dirty="0" sz="1400" spc="-10">
                <a:latin typeface="Calibri"/>
                <a:cs typeface="Calibri"/>
              </a:rPr>
              <a:t>way valve is </a:t>
            </a:r>
            <a:r>
              <a:rPr dirty="0" sz="1400" spc="-5">
                <a:latin typeface="Calibri"/>
                <a:cs typeface="Calibri"/>
              </a:rPr>
              <a:t>de-activated,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spring-centered </a:t>
            </a:r>
            <a:r>
              <a:rPr dirty="0" sz="1400" spc="-10">
                <a:latin typeface="Calibri"/>
                <a:cs typeface="Calibri"/>
              </a:rPr>
              <a:t>envelope </a:t>
            </a:r>
            <a:r>
              <a:rPr dirty="0" sz="1400" spc="-5">
                <a:latin typeface="Calibri"/>
                <a:cs typeface="Calibri"/>
              </a:rPr>
              <a:t>prevails, and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10">
                <a:latin typeface="Calibri"/>
                <a:cs typeface="Calibri"/>
              </a:rPr>
              <a:t>cylinder is </a:t>
            </a:r>
            <a:r>
              <a:rPr dirty="0" sz="1400" spc="-5">
                <a:latin typeface="Calibri"/>
                <a:cs typeface="Calibri"/>
              </a:rPr>
              <a:t>once again </a:t>
            </a:r>
            <a:r>
              <a:rPr dirty="0" sz="1400" spc="-10">
                <a:latin typeface="Calibri"/>
                <a:cs typeface="Calibri"/>
              </a:rPr>
              <a:t>hydraulically </a:t>
            </a:r>
            <a:r>
              <a:rPr dirty="0" sz="1400" spc="-5">
                <a:latin typeface="Calibri"/>
                <a:cs typeface="Calibri"/>
              </a:rPr>
              <a:t>locked. </a:t>
            </a:r>
            <a:r>
              <a:rPr dirty="0" sz="1400" spc="-10">
                <a:latin typeface="Calibri"/>
                <a:cs typeface="Calibri"/>
              </a:rPr>
              <a:t>When the </a:t>
            </a:r>
            <a:r>
              <a:rPr dirty="0" sz="1400">
                <a:latin typeface="Calibri"/>
                <a:cs typeface="Calibri"/>
              </a:rPr>
              <a:t>four-way </a:t>
            </a:r>
            <a:r>
              <a:rPr dirty="0" sz="1400" spc="-10">
                <a:latin typeface="Calibri"/>
                <a:cs typeface="Calibri"/>
              </a:rPr>
              <a:t>valve is  </a:t>
            </a:r>
            <a:r>
              <a:rPr dirty="0" sz="1400" spc="-5">
                <a:latin typeface="Calibri"/>
                <a:cs typeface="Calibri"/>
              </a:rPr>
              <a:t>actuated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right envelope configuration,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retracts, as oil  </a:t>
            </a:r>
            <a:r>
              <a:rPr dirty="0" sz="1400" spc="-10">
                <a:latin typeface="Calibri"/>
                <a:cs typeface="Calibri"/>
              </a:rPr>
              <a:t>flows from </a:t>
            </a:r>
            <a:r>
              <a:rPr dirty="0" sz="1400" spc="-5">
                <a:latin typeface="Calibri"/>
                <a:cs typeface="Calibri"/>
              </a:rPr>
              <a:t>port P through port B. Oil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blank </a:t>
            </a:r>
            <a:r>
              <a:rPr dirty="0" sz="1400" spc="-5">
                <a:latin typeface="Calibri"/>
                <a:cs typeface="Calibri"/>
              </a:rPr>
              <a:t>end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allowed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flow  back </a:t>
            </a:r>
            <a:r>
              <a:rPr dirty="0" sz="1400" spc="-10">
                <a:latin typeface="Calibri"/>
                <a:cs typeface="Calibri"/>
              </a:rPr>
              <a:t>to the </a:t>
            </a:r>
            <a:r>
              <a:rPr dirty="0" sz="1400" spc="-5">
                <a:latin typeface="Calibri"/>
                <a:cs typeface="Calibri"/>
              </a:rPr>
              <a:t>reservoir </a:t>
            </a:r>
            <a:r>
              <a:rPr dirty="0" sz="1400">
                <a:latin typeface="Calibri"/>
                <a:cs typeface="Calibri"/>
              </a:rPr>
              <a:t>from </a:t>
            </a:r>
            <a:r>
              <a:rPr dirty="0" sz="1400" spc="-5">
                <a:latin typeface="Calibri"/>
                <a:cs typeface="Calibri"/>
              </a:rPr>
              <a:t>port A through port T of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5">
                <a:latin typeface="Calibri"/>
                <a:cs typeface="Calibri"/>
              </a:rPr>
              <a:t>four-way </a:t>
            </a:r>
            <a:r>
              <a:rPr dirty="0" sz="1400" spc="-5">
                <a:latin typeface="Calibri"/>
                <a:cs typeface="Calibri"/>
              </a:rPr>
              <a:t>valve.  At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end of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stroke, </a:t>
            </a:r>
            <a:r>
              <a:rPr dirty="0" sz="1400" spc="-5">
                <a:latin typeface="Calibri"/>
                <a:cs typeface="Calibri"/>
              </a:rPr>
              <a:t>there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15">
                <a:latin typeface="Calibri"/>
                <a:cs typeface="Calibri"/>
              </a:rPr>
              <a:t>no </a:t>
            </a:r>
            <a:r>
              <a:rPr dirty="0" sz="1400" spc="-5">
                <a:latin typeface="Calibri"/>
                <a:cs typeface="Calibri"/>
              </a:rPr>
              <a:t>system </a:t>
            </a:r>
            <a:r>
              <a:rPr dirty="0" sz="1400" spc="-10">
                <a:latin typeface="Calibri"/>
                <a:cs typeface="Calibri"/>
              </a:rPr>
              <a:t>demand </a:t>
            </a:r>
            <a:r>
              <a:rPr dirty="0" sz="1400">
                <a:latin typeface="Calibri"/>
                <a:cs typeface="Calibri"/>
              </a:rPr>
              <a:t>for </a:t>
            </a:r>
            <a:r>
              <a:rPr dirty="0" sz="1400" spc="-10">
                <a:latin typeface="Calibri"/>
                <a:cs typeface="Calibri"/>
              </a:rPr>
              <a:t>oil. </a:t>
            </a:r>
            <a:r>
              <a:rPr dirty="0" sz="1400" spc="-5">
                <a:latin typeface="Calibri"/>
                <a:cs typeface="Calibri"/>
              </a:rPr>
              <a:t>Therefore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pump flow goes through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relief valve at </a:t>
            </a:r>
            <a:r>
              <a:rPr dirty="0" sz="1400" spc="-10">
                <a:latin typeface="Calibri"/>
                <a:cs typeface="Calibri"/>
              </a:rPr>
              <a:t>its </a:t>
            </a:r>
            <a:r>
              <a:rPr dirty="0" sz="1400" spc="-5">
                <a:latin typeface="Calibri"/>
                <a:cs typeface="Calibri"/>
              </a:rPr>
              <a:t>set pressure, unless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four-way </a:t>
            </a:r>
            <a:r>
              <a:rPr dirty="0" sz="1400" spc="-10">
                <a:latin typeface="Calibri"/>
                <a:cs typeface="Calibri"/>
              </a:rPr>
              <a:t>valve is </a:t>
            </a:r>
            <a:r>
              <a:rPr dirty="0" sz="1400" spc="-5">
                <a:latin typeface="Calibri"/>
                <a:cs typeface="Calibri"/>
              </a:rPr>
              <a:t>de-activated. In any event,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system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protected  from cylinder overloads. The </a:t>
            </a:r>
            <a:r>
              <a:rPr dirty="0" sz="1400" spc="5">
                <a:latin typeface="Calibri"/>
                <a:cs typeface="Calibri"/>
              </a:rPr>
              <a:t>check </a:t>
            </a:r>
            <a:r>
              <a:rPr dirty="0" sz="1400" spc="-5">
                <a:latin typeface="Calibri"/>
                <a:cs typeface="Calibri"/>
              </a:rPr>
              <a:t>valve prevents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load </a:t>
            </a:r>
            <a:r>
              <a:rPr dirty="0" sz="1400">
                <a:latin typeface="Calibri"/>
                <a:cs typeface="Calibri"/>
              </a:rPr>
              <a:t>from  </a:t>
            </a:r>
            <a:r>
              <a:rPr dirty="0" sz="1400" spc="-5">
                <a:latin typeface="Calibri"/>
                <a:cs typeface="Calibri"/>
              </a:rPr>
              <a:t>retracting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cylinder, while </a:t>
            </a:r>
            <a:r>
              <a:rPr dirty="0" sz="1400" spc="-10">
                <a:latin typeface="Calibri"/>
                <a:cs typeface="Calibri"/>
              </a:rPr>
              <a:t>it is </a:t>
            </a:r>
            <a:r>
              <a:rPr dirty="0" sz="1400" spc="-5">
                <a:latin typeface="Calibri"/>
                <a:cs typeface="Calibri"/>
              </a:rPr>
              <a:t>being extended </a:t>
            </a:r>
            <a:r>
              <a:rPr dirty="0" sz="1400" spc="-10">
                <a:latin typeface="Calibri"/>
                <a:cs typeface="Calibri"/>
              </a:rPr>
              <a:t>using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left </a:t>
            </a:r>
            <a:r>
              <a:rPr dirty="0" sz="1400" spc="-5">
                <a:latin typeface="Calibri"/>
                <a:cs typeface="Calibri"/>
              </a:rPr>
              <a:t>envelope  flow </a:t>
            </a:r>
            <a:r>
              <a:rPr dirty="0" sz="1400">
                <a:latin typeface="Calibri"/>
                <a:cs typeface="Calibri"/>
              </a:rPr>
              <a:t>path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configuration.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algn="just" marL="63500">
              <a:lnSpc>
                <a:spcPct val="100000"/>
              </a:lnSpc>
            </a:pPr>
            <a:r>
              <a:rPr dirty="0" sz="1400" spc="-5" b="1">
                <a:latin typeface="Calibri"/>
                <a:cs typeface="Calibri"/>
              </a:rPr>
              <a:t>Regenerative</a:t>
            </a:r>
            <a:r>
              <a:rPr dirty="0" sz="1400" spc="-15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algn="just" marL="63500" marR="64769">
              <a:lnSpc>
                <a:spcPct val="101400"/>
              </a:lnSpc>
            </a:pPr>
            <a:r>
              <a:rPr dirty="0" sz="1400" spc="-10">
                <a:latin typeface="Calibri"/>
                <a:cs typeface="Calibri"/>
              </a:rPr>
              <a:t>Figure shows </a:t>
            </a:r>
            <a:r>
              <a:rPr dirty="0" sz="1400" spc="-5">
                <a:latin typeface="Calibri"/>
                <a:cs typeface="Calibri"/>
              </a:rPr>
              <a:t>a regenerative circuit used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accelerate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extending  </a:t>
            </a:r>
            <a:r>
              <a:rPr dirty="0" sz="1400" spc="-10">
                <a:latin typeface="Calibri"/>
                <a:cs typeface="Calibri"/>
              </a:rPr>
              <a:t>speed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0">
                <a:latin typeface="Calibri"/>
                <a:cs typeface="Calibri"/>
              </a:rPr>
              <a:t>the double </a:t>
            </a:r>
            <a:r>
              <a:rPr dirty="0" sz="1400" spc="-5">
                <a:latin typeface="Calibri"/>
                <a:cs typeface="Calibri"/>
              </a:rPr>
              <a:t>acting </a:t>
            </a:r>
            <a:r>
              <a:rPr dirty="0" sz="1400" spc="-10">
                <a:latin typeface="Calibri"/>
                <a:cs typeface="Calibri"/>
              </a:rPr>
              <a:t>hydraulic </a:t>
            </a:r>
            <a:r>
              <a:rPr dirty="0" sz="1400" spc="-5">
                <a:latin typeface="Calibri"/>
                <a:cs typeface="Calibri"/>
              </a:rPr>
              <a:t>cylinder.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 spc="10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this </a:t>
            </a:r>
            <a:r>
              <a:rPr dirty="0" sz="1400">
                <a:latin typeface="Calibri"/>
                <a:cs typeface="Calibri"/>
              </a:rPr>
              <a:t>system, </a:t>
            </a:r>
            <a:r>
              <a:rPr dirty="0" sz="1400" spc="-5">
                <a:latin typeface="Calibri"/>
                <a:cs typeface="Calibri"/>
              </a:rPr>
              <a:t>both </a:t>
            </a:r>
            <a:r>
              <a:rPr dirty="0" sz="1400" spc="-10">
                <a:latin typeface="Calibri"/>
                <a:cs typeface="Calibri"/>
              </a:rPr>
              <a:t>ends</a:t>
            </a:r>
            <a:endParaRPr sz="1400">
              <a:latin typeface="Calibri"/>
              <a:cs typeface="Calibri"/>
            </a:endParaRPr>
          </a:p>
          <a:p>
            <a:pPr algn="just" marL="63500" marR="61594">
              <a:lnSpc>
                <a:spcPct val="101499"/>
              </a:lnSpc>
              <a:spcBef>
                <a:spcPts val="25"/>
              </a:spcBef>
            </a:pP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hydraulic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are </a:t>
            </a:r>
            <a:r>
              <a:rPr dirty="0" sz="1400">
                <a:latin typeface="Calibri"/>
                <a:cs typeface="Calibri"/>
              </a:rPr>
              <a:t>connected in </a:t>
            </a:r>
            <a:r>
              <a:rPr dirty="0" sz="1400" spc="-10">
                <a:latin typeface="Calibri"/>
                <a:cs typeface="Calibri"/>
              </a:rPr>
              <a:t>parallel </a:t>
            </a:r>
            <a:r>
              <a:rPr dirty="0" sz="1400" spc="-5">
                <a:latin typeface="Calibri"/>
                <a:cs typeface="Calibri"/>
              </a:rPr>
              <a:t>and </a:t>
            </a:r>
            <a:r>
              <a:rPr dirty="0" sz="1400" spc="-10">
                <a:latin typeface="Calibri"/>
                <a:cs typeface="Calibri"/>
              </a:rPr>
              <a:t>one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0">
                <a:latin typeface="Calibri"/>
                <a:cs typeface="Calibri"/>
              </a:rPr>
              <a:t>the ports 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four-way </a:t>
            </a:r>
            <a:r>
              <a:rPr dirty="0" sz="1400" spc="-5">
                <a:latin typeface="Calibri"/>
                <a:cs typeface="Calibri"/>
              </a:rPr>
              <a:t>valve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blocked.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operation of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during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5">
                <a:latin typeface="Calibri"/>
                <a:cs typeface="Calibri"/>
              </a:rPr>
              <a:t>retraction stroke </a:t>
            </a:r>
            <a:r>
              <a:rPr dirty="0" sz="1400" spc="-10">
                <a:latin typeface="Calibri"/>
                <a:cs typeface="Calibri"/>
              </a:rPr>
              <a:t>is the </a:t>
            </a:r>
            <a:r>
              <a:rPr dirty="0" sz="1400">
                <a:latin typeface="Calibri"/>
                <a:cs typeface="Calibri"/>
              </a:rPr>
              <a:t>same </a:t>
            </a:r>
            <a:r>
              <a:rPr dirty="0" sz="1400" spc="-5">
                <a:latin typeface="Calibri"/>
                <a:cs typeface="Calibri"/>
              </a:rPr>
              <a:t>as </a:t>
            </a:r>
            <a:r>
              <a:rPr dirty="0" sz="1400" spc="-10">
                <a:latin typeface="Calibri"/>
                <a:cs typeface="Calibri"/>
              </a:rPr>
              <a:t>that </a:t>
            </a:r>
            <a:r>
              <a:rPr dirty="0" sz="1400" spc="-5">
                <a:latin typeface="Calibri"/>
                <a:cs typeface="Calibri"/>
              </a:rPr>
              <a:t>of a regular </a:t>
            </a:r>
            <a:r>
              <a:rPr dirty="0" sz="1400" spc="-10">
                <a:latin typeface="Calibri"/>
                <a:cs typeface="Calibri"/>
              </a:rPr>
              <a:t>double </a:t>
            </a:r>
            <a:r>
              <a:rPr dirty="0" sz="1400">
                <a:latin typeface="Calibri"/>
                <a:cs typeface="Calibri"/>
              </a:rPr>
              <a:t>acting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cylinder.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28732" y="1043808"/>
            <a:ext cx="3160278" cy="2302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2504" y="3536441"/>
            <a:ext cx="5373370" cy="6100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400" spc="-5">
                <a:latin typeface="Calibri"/>
                <a:cs typeface="Calibri"/>
              </a:rPr>
              <a:t>Regenerative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50800" marR="43180">
              <a:lnSpc>
                <a:spcPct val="101800"/>
              </a:lnSpc>
            </a:pPr>
            <a:r>
              <a:rPr dirty="0" sz="1400" spc="-10">
                <a:latin typeface="Calibri"/>
                <a:cs typeface="Calibri"/>
              </a:rPr>
              <a:t>Fluid </a:t>
            </a:r>
            <a:r>
              <a:rPr dirty="0" sz="1400" spc="-5">
                <a:latin typeface="Calibri"/>
                <a:cs typeface="Calibri"/>
              </a:rPr>
              <a:t>flows </a:t>
            </a:r>
            <a:r>
              <a:rPr dirty="0" sz="1400" spc="-10">
                <a:latin typeface="Calibri"/>
                <a:cs typeface="Calibri"/>
              </a:rPr>
              <a:t>through the </a:t>
            </a:r>
            <a:r>
              <a:rPr dirty="0" sz="1400" spc="-5">
                <a:latin typeface="Calibri"/>
                <a:cs typeface="Calibri"/>
              </a:rPr>
              <a:t>DCV (direction </a:t>
            </a:r>
            <a:r>
              <a:rPr dirty="0" sz="1400" spc="-10">
                <a:latin typeface="Calibri"/>
                <a:cs typeface="Calibri"/>
              </a:rPr>
              <a:t>control valve) </a:t>
            </a:r>
            <a:r>
              <a:rPr dirty="0" sz="1400" spc="-5">
                <a:latin typeface="Calibri"/>
                <a:cs typeface="Calibri"/>
              </a:rPr>
              <a:t>via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right  envelope during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retraction stroke. In </a:t>
            </a:r>
            <a:r>
              <a:rPr dirty="0" sz="1400" spc="-10">
                <a:latin typeface="Calibri"/>
                <a:cs typeface="Calibri"/>
              </a:rPr>
              <a:t>this mode the </a:t>
            </a:r>
            <a:r>
              <a:rPr dirty="0" sz="1400" spc="-5">
                <a:latin typeface="Calibri"/>
                <a:cs typeface="Calibri"/>
              </a:rPr>
              <a:t>fluid </a:t>
            </a:r>
            <a:r>
              <a:rPr dirty="0" sz="1400">
                <a:latin typeface="Calibri"/>
                <a:cs typeface="Calibri"/>
              </a:rPr>
              <a:t>from </a:t>
            </a:r>
            <a:r>
              <a:rPr dirty="0" sz="1400" spc="-10">
                <a:latin typeface="Calibri"/>
                <a:cs typeface="Calibri"/>
              </a:rPr>
              <a:t>the  </a:t>
            </a:r>
            <a:r>
              <a:rPr dirty="0" sz="1400" spc="-5">
                <a:latin typeface="Calibri"/>
                <a:cs typeface="Calibri"/>
              </a:rPr>
              <a:t>pump bypasses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DCV and enters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rod </a:t>
            </a:r>
            <a:r>
              <a:rPr dirty="0" sz="1400" spc="-5">
                <a:latin typeface="Calibri"/>
                <a:cs typeface="Calibri"/>
              </a:rPr>
              <a:t>end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cylinder. Fluid </a:t>
            </a:r>
            <a:r>
              <a:rPr dirty="0" sz="1400" spc="-10">
                <a:latin typeface="Calibri"/>
                <a:cs typeface="Calibri"/>
              </a:rPr>
              <a:t>in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blank </a:t>
            </a:r>
            <a:r>
              <a:rPr dirty="0" sz="1400" spc="5">
                <a:latin typeface="Calibri"/>
                <a:cs typeface="Calibri"/>
              </a:rPr>
              <a:t>end </a:t>
            </a:r>
            <a:r>
              <a:rPr dirty="0" sz="1400" spc="-10">
                <a:latin typeface="Calibri"/>
                <a:cs typeface="Calibri"/>
              </a:rPr>
              <a:t>drains </a:t>
            </a:r>
            <a:r>
              <a:rPr dirty="0" sz="1400" spc="-5">
                <a:latin typeface="Calibri"/>
                <a:cs typeface="Calibri"/>
              </a:rPr>
              <a:t>back </a:t>
            </a:r>
            <a:r>
              <a:rPr dirty="0" sz="1400" spc="-10">
                <a:latin typeface="Calibri"/>
                <a:cs typeface="Calibri"/>
              </a:rPr>
              <a:t>to the </a:t>
            </a:r>
            <a:r>
              <a:rPr dirty="0" sz="1400" spc="-5">
                <a:latin typeface="Calibri"/>
                <a:cs typeface="Calibri"/>
              </a:rPr>
              <a:t>tank </a:t>
            </a:r>
            <a:r>
              <a:rPr dirty="0" sz="1400" spc="-10">
                <a:latin typeface="Calibri"/>
                <a:cs typeface="Calibri"/>
              </a:rPr>
              <a:t>through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DCV as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 </a:t>
            </a:r>
            <a:r>
              <a:rPr dirty="0" sz="1400" spc="-10">
                <a:latin typeface="Calibri"/>
                <a:cs typeface="Calibri"/>
              </a:rPr>
              <a:t>retracts. </a:t>
            </a:r>
            <a:r>
              <a:rPr dirty="0" sz="1400" spc="5">
                <a:latin typeface="Calibri"/>
                <a:cs typeface="Calibri"/>
              </a:rPr>
              <a:t>When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DCV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>
                <a:latin typeface="Calibri"/>
                <a:cs typeface="Calibri"/>
              </a:rPr>
              <a:t>shifted </a:t>
            </a:r>
            <a:r>
              <a:rPr dirty="0" sz="1400" spc="-10">
                <a:latin typeface="Calibri"/>
                <a:cs typeface="Calibri"/>
              </a:rPr>
              <a:t>to the </a:t>
            </a:r>
            <a:r>
              <a:rPr dirty="0" sz="1400">
                <a:latin typeface="Calibri"/>
                <a:cs typeface="Calibri"/>
              </a:rPr>
              <a:t>left </a:t>
            </a:r>
            <a:r>
              <a:rPr dirty="0" sz="1400" spc="-5">
                <a:latin typeface="Calibri"/>
                <a:cs typeface="Calibri"/>
              </a:rPr>
              <a:t>envelope configuration,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10">
                <a:latin typeface="Calibri"/>
                <a:cs typeface="Calibri"/>
              </a:rPr>
              <a:t>cylinder </a:t>
            </a:r>
            <a:r>
              <a:rPr dirty="0" sz="1400" spc="-5">
                <a:latin typeface="Calibri"/>
                <a:cs typeface="Calibri"/>
              </a:rPr>
              <a:t>extends. The speed of extension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greater </a:t>
            </a:r>
            <a:r>
              <a:rPr dirty="0" sz="1400">
                <a:latin typeface="Calibri"/>
                <a:cs typeface="Calibri"/>
              </a:rPr>
              <a:t>than </a:t>
            </a:r>
            <a:r>
              <a:rPr dirty="0" sz="1400" spc="-5">
                <a:latin typeface="Calibri"/>
                <a:cs typeface="Calibri"/>
              </a:rPr>
              <a:t>that </a:t>
            </a:r>
            <a:r>
              <a:rPr dirty="0" sz="1400">
                <a:latin typeface="Calibri"/>
                <a:cs typeface="Calibri"/>
              </a:rPr>
              <a:t>for </a:t>
            </a:r>
            <a:r>
              <a:rPr dirty="0" sz="1400" spc="-5">
                <a:latin typeface="Calibri"/>
                <a:cs typeface="Calibri"/>
              </a:rPr>
              <a:t>a  </a:t>
            </a:r>
            <a:r>
              <a:rPr dirty="0" sz="1400" spc="-10">
                <a:latin typeface="Calibri"/>
                <a:cs typeface="Calibri"/>
              </a:rPr>
              <a:t>regular </a:t>
            </a:r>
            <a:r>
              <a:rPr dirty="0" sz="1400" spc="-5">
                <a:latin typeface="Calibri"/>
                <a:cs typeface="Calibri"/>
              </a:rPr>
              <a:t>double </a:t>
            </a:r>
            <a:r>
              <a:rPr dirty="0" sz="1400">
                <a:latin typeface="Calibri"/>
                <a:cs typeface="Calibri"/>
              </a:rPr>
              <a:t>acting </a:t>
            </a:r>
            <a:r>
              <a:rPr dirty="0" sz="1400" spc="-5">
                <a:latin typeface="Calibri"/>
                <a:cs typeface="Calibri"/>
              </a:rPr>
              <a:t>cylinder. </a:t>
            </a:r>
            <a:r>
              <a:rPr dirty="0" sz="1400" spc="-10">
                <a:latin typeface="Calibri"/>
                <a:cs typeface="Calibri"/>
              </a:rPr>
              <a:t>This is because the </a:t>
            </a:r>
            <a:r>
              <a:rPr dirty="0" sz="1400" spc="-5">
                <a:latin typeface="Calibri"/>
                <a:cs typeface="Calibri"/>
              </a:rPr>
              <a:t>flow from </a:t>
            </a:r>
            <a:r>
              <a:rPr dirty="0" sz="1400" spc="-10">
                <a:latin typeface="Calibri"/>
                <a:cs typeface="Calibri"/>
              </a:rPr>
              <a:t>the rod </a:t>
            </a:r>
            <a:r>
              <a:rPr dirty="0" sz="1400" spc="5">
                <a:latin typeface="Calibri"/>
                <a:cs typeface="Calibri"/>
              </a:rPr>
              <a:t>end  </a:t>
            </a:r>
            <a:r>
              <a:rPr dirty="0" sz="1400" spc="-5" i="1">
                <a:latin typeface="Calibri"/>
                <a:cs typeface="Calibri"/>
              </a:rPr>
              <a:t>(Q</a:t>
            </a:r>
            <a:r>
              <a:rPr dirty="0" baseline="-9259" sz="1350" spc="-7">
                <a:latin typeface="Calibri"/>
                <a:cs typeface="Calibri"/>
              </a:rPr>
              <a:t>R</a:t>
            </a:r>
            <a:r>
              <a:rPr dirty="0" sz="1400" spc="-5" i="1">
                <a:latin typeface="Calibri"/>
                <a:cs typeface="Calibri"/>
              </a:rPr>
              <a:t>) </a:t>
            </a:r>
            <a:r>
              <a:rPr dirty="0" sz="1400" spc="-5">
                <a:latin typeface="Calibri"/>
                <a:cs typeface="Calibri"/>
              </a:rPr>
              <a:t>regenerates with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pump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5">
                <a:latin typeface="Calibri"/>
                <a:cs typeface="Calibri"/>
              </a:rPr>
              <a:t>(Q</a:t>
            </a:r>
            <a:r>
              <a:rPr dirty="0" baseline="-9259" sz="1350" spc="7">
                <a:latin typeface="Calibri"/>
                <a:cs typeface="Calibri"/>
              </a:rPr>
              <a:t>p</a:t>
            </a:r>
            <a:r>
              <a:rPr dirty="0" sz="1400" spc="5">
                <a:latin typeface="Calibri"/>
                <a:cs typeface="Calibri"/>
              </a:rPr>
              <a:t>) </a:t>
            </a:r>
            <a:r>
              <a:rPr dirty="0" sz="1400" spc="-10">
                <a:latin typeface="Calibri"/>
                <a:cs typeface="Calibri"/>
              </a:rPr>
              <a:t>to provide </a:t>
            </a:r>
            <a:r>
              <a:rPr dirty="0" sz="1400" spc="-5">
                <a:latin typeface="Calibri"/>
                <a:cs typeface="Calibri"/>
              </a:rPr>
              <a:t>a </a:t>
            </a:r>
            <a:r>
              <a:rPr dirty="0" sz="1400" spc="-10">
                <a:latin typeface="Calibri"/>
                <a:cs typeface="Calibri"/>
              </a:rPr>
              <a:t>total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5">
                <a:latin typeface="Calibri"/>
                <a:cs typeface="Calibri"/>
              </a:rPr>
              <a:t>rate  </a:t>
            </a:r>
            <a:r>
              <a:rPr dirty="0" sz="1400" spc="-5" i="1">
                <a:latin typeface="Calibri"/>
                <a:cs typeface="Calibri"/>
              </a:rPr>
              <a:t>(Q</a:t>
            </a:r>
            <a:r>
              <a:rPr dirty="0" baseline="-9259" sz="1350" spc="-7">
                <a:latin typeface="Calibri"/>
                <a:cs typeface="Calibri"/>
              </a:rPr>
              <a:t>T</a:t>
            </a:r>
            <a:r>
              <a:rPr dirty="0" sz="1400" spc="-5" i="1">
                <a:latin typeface="Calibri"/>
                <a:cs typeface="Calibri"/>
              </a:rPr>
              <a:t>), </a:t>
            </a:r>
            <a:r>
              <a:rPr dirty="0" sz="1400" spc="-5">
                <a:latin typeface="Calibri"/>
                <a:cs typeface="Calibri"/>
              </a:rPr>
              <a:t>which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greater than </a:t>
            </a:r>
            <a:r>
              <a:rPr dirty="0" sz="1400" spc="-10">
                <a:latin typeface="Calibri"/>
                <a:cs typeface="Calibri"/>
              </a:rPr>
              <a:t>the pump </a:t>
            </a:r>
            <a:r>
              <a:rPr dirty="0" sz="1400" spc="-5">
                <a:latin typeface="Calibri"/>
                <a:cs typeface="Calibri"/>
              </a:rPr>
              <a:t>flow </a:t>
            </a:r>
            <a:r>
              <a:rPr dirty="0" sz="1400" spc="-10">
                <a:latin typeface="Calibri"/>
                <a:cs typeface="Calibri"/>
              </a:rPr>
              <a:t>rate to the blank </a:t>
            </a:r>
            <a:r>
              <a:rPr dirty="0" sz="1400" spc="5">
                <a:latin typeface="Calibri"/>
                <a:cs typeface="Calibri"/>
              </a:rPr>
              <a:t>end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0">
                <a:latin typeface="Calibri"/>
                <a:cs typeface="Calibri"/>
              </a:rPr>
              <a:t>the  cylinder.</a:t>
            </a:r>
            <a:endParaRPr sz="1400">
              <a:latin typeface="Calibri"/>
              <a:cs typeface="Calibri"/>
            </a:endParaRPr>
          </a:p>
          <a:p>
            <a:pPr algn="just" marL="50800">
              <a:lnSpc>
                <a:spcPct val="100000"/>
              </a:lnSpc>
              <a:spcBef>
                <a:spcPts val="50"/>
              </a:spcBef>
            </a:pP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equation </a:t>
            </a:r>
            <a:r>
              <a:rPr dirty="0" sz="1400" spc="-5">
                <a:latin typeface="Calibri"/>
                <a:cs typeface="Calibri"/>
              </a:rPr>
              <a:t>for extending speed can </a:t>
            </a:r>
            <a:r>
              <a:rPr dirty="0" sz="1400" spc="-15">
                <a:latin typeface="Calibri"/>
                <a:cs typeface="Calibri"/>
              </a:rPr>
              <a:t>be </a:t>
            </a:r>
            <a:r>
              <a:rPr dirty="0" sz="1400">
                <a:latin typeface="Calibri"/>
                <a:cs typeface="Calibri"/>
              </a:rPr>
              <a:t>obtained </a:t>
            </a:r>
            <a:r>
              <a:rPr dirty="0" sz="1400" spc="-5">
                <a:latin typeface="Calibri"/>
                <a:cs typeface="Calibri"/>
              </a:rPr>
              <a:t>as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follows:</a:t>
            </a:r>
            <a:endParaRPr sz="1400">
              <a:latin typeface="Calibri"/>
              <a:cs typeface="Calibri"/>
            </a:endParaRPr>
          </a:p>
          <a:p>
            <a:pPr algn="just" marL="50800" marR="44450">
              <a:lnSpc>
                <a:spcPct val="101400"/>
              </a:lnSpc>
            </a:pP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total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10">
                <a:latin typeface="Calibri"/>
                <a:cs typeface="Calibri"/>
              </a:rPr>
              <a:t>rate </a:t>
            </a:r>
            <a:r>
              <a:rPr dirty="0" sz="1400" spc="-5">
                <a:latin typeface="Calibri"/>
                <a:cs typeface="Calibri"/>
              </a:rPr>
              <a:t>entering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blank </a:t>
            </a:r>
            <a:r>
              <a:rPr dirty="0" sz="1400" spc="-5">
                <a:latin typeface="Calibri"/>
                <a:cs typeface="Calibri"/>
              </a:rPr>
              <a:t>end of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equals the  </a:t>
            </a:r>
            <a:r>
              <a:rPr dirty="0" sz="1400" spc="-5">
                <a:latin typeface="Calibri"/>
                <a:cs typeface="Calibri"/>
              </a:rPr>
              <a:t>pump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flow</a:t>
            </a:r>
            <a:r>
              <a:rPr dirty="0" sz="1400" spc="2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rate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plus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the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regenerative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flow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rate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coming</a:t>
            </a:r>
            <a:r>
              <a:rPr dirty="0" sz="1400" spc="1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from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the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rod</a:t>
            </a:r>
            <a:r>
              <a:rPr dirty="0" sz="1400" spc="5">
                <a:latin typeface="Calibri"/>
                <a:cs typeface="Calibri"/>
              </a:rPr>
              <a:t> end</a:t>
            </a:r>
            <a:endParaRPr sz="1400">
              <a:latin typeface="Calibri"/>
              <a:cs typeface="Calibri"/>
            </a:endParaRPr>
          </a:p>
          <a:p>
            <a:pPr algn="just" marL="50800">
              <a:lnSpc>
                <a:spcPct val="100000"/>
              </a:lnSpc>
              <a:spcBef>
                <a:spcPts val="25"/>
              </a:spcBef>
            </a:pP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</a:t>
            </a:r>
            <a:r>
              <a:rPr dirty="0" sz="1400" spc="-5">
                <a:latin typeface="Calibri"/>
                <a:cs typeface="Calibri"/>
              </a:rPr>
              <a:t> cylinder.</a:t>
            </a:r>
            <a:endParaRPr sz="14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25"/>
              </a:spcBef>
            </a:pPr>
            <a:r>
              <a:rPr dirty="0" sz="1400" i="1">
                <a:latin typeface="Calibri"/>
                <a:cs typeface="Calibri"/>
              </a:rPr>
              <a:t>Q</a:t>
            </a:r>
            <a:r>
              <a:rPr dirty="0" baseline="-9259" sz="1350">
                <a:latin typeface="Calibri"/>
                <a:cs typeface="Calibri"/>
              </a:rPr>
              <a:t>T</a:t>
            </a:r>
            <a:r>
              <a:rPr dirty="0" sz="1400" i="1">
                <a:latin typeface="Calibri"/>
                <a:cs typeface="Calibri"/>
              </a:rPr>
              <a:t>=Q</a:t>
            </a:r>
            <a:r>
              <a:rPr dirty="0" baseline="-9259" sz="1350">
                <a:latin typeface="Calibri"/>
                <a:cs typeface="Calibri"/>
              </a:rPr>
              <a:t>P </a:t>
            </a:r>
            <a:r>
              <a:rPr dirty="0" sz="1400" spc="-5" i="1">
                <a:latin typeface="Calibri"/>
                <a:cs typeface="Calibri"/>
              </a:rPr>
              <a:t>+</a:t>
            </a:r>
            <a:r>
              <a:rPr dirty="0" sz="1400" spc="-100" i="1">
                <a:latin typeface="Calibri"/>
                <a:cs typeface="Calibri"/>
              </a:rPr>
              <a:t> </a:t>
            </a:r>
            <a:r>
              <a:rPr dirty="0" sz="1400" spc="5" i="1">
                <a:latin typeface="Calibri"/>
                <a:cs typeface="Calibri"/>
              </a:rPr>
              <a:t>Q</a:t>
            </a:r>
            <a:r>
              <a:rPr dirty="0" baseline="-9259" sz="1350" spc="7">
                <a:latin typeface="Calibri"/>
                <a:cs typeface="Calibri"/>
              </a:rPr>
              <a:t>R</a:t>
            </a:r>
            <a:endParaRPr baseline="-9259" sz="1350">
              <a:latin typeface="Calibri"/>
              <a:cs typeface="Calibri"/>
            </a:endParaRPr>
          </a:p>
          <a:p>
            <a:pPr marL="50800" marR="266700">
              <a:lnSpc>
                <a:spcPct val="101400"/>
              </a:lnSpc>
              <a:spcBef>
                <a:spcPts val="25"/>
              </a:spcBef>
            </a:pP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regenerative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10">
                <a:latin typeface="Calibri"/>
                <a:cs typeface="Calibri"/>
              </a:rPr>
              <a:t>rate </a:t>
            </a:r>
            <a:r>
              <a:rPr dirty="0" sz="1400" spc="-5">
                <a:latin typeface="Calibri"/>
                <a:cs typeface="Calibri"/>
              </a:rPr>
              <a:t>equals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difference of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piston and </a:t>
            </a:r>
            <a:r>
              <a:rPr dirty="0" sz="1400" spc="-10">
                <a:latin typeface="Calibri"/>
                <a:cs typeface="Calibri"/>
              </a:rPr>
              <a:t>rod  </a:t>
            </a:r>
            <a:r>
              <a:rPr dirty="0" sz="1400" spc="-5">
                <a:latin typeface="Calibri"/>
                <a:cs typeface="Calibri"/>
              </a:rPr>
              <a:t>areas </a:t>
            </a:r>
            <a:r>
              <a:rPr dirty="0" sz="1400" spc="5">
                <a:latin typeface="Calibri"/>
                <a:cs typeface="Calibri"/>
              </a:rPr>
              <a:t>(A</a:t>
            </a:r>
            <a:r>
              <a:rPr dirty="0" baseline="-9259" sz="1350" spc="7">
                <a:latin typeface="Calibri"/>
                <a:cs typeface="Calibri"/>
              </a:rPr>
              <a:t>p </a:t>
            </a:r>
            <a:r>
              <a:rPr dirty="0" sz="1400" spc="-5">
                <a:latin typeface="Calibri"/>
                <a:cs typeface="Calibri"/>
              </a:rPr>
              <a:t>–A</a:t>
            </a:r>
            <a:r>
              <a:rPr dirty="0" baseline="-9259" sz="1350" spc="-7">
                <a:latin typeface="Calibri"/>
                <a:cs typeface="Calibri"/>
              </a:rPr>
              <a:t>R</a:t>
            </a:r>
            <a:r>
              <a:rPr dirty="0" sz="1400" spc="-5">
                <a:latin typeface="Calibri"/>
                <a:cs typeface="Calibri"/>
              </a:rPr>
              <a:t>) </a:t>
            </a:r>
            <a:r>
              <a:rPr dirty="0" sz="1400" spc="-10">
                <a:latin typeface="Calibri"/>
                <a:cs typeface="Calibri"/>
              </a:rPr>
              <a:t>multiplied </a:t>
            </a:r>
            <a:r>
              <a:rPr dirty="0" sz="1400" spc="-15">
                <a:latin typeface="Calibri"/>
                <a:cs typeface="Calibri"/>
              </a:rPr>
              <a:t>by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extending </a:t>
            </a:r>
            <a:r>
              <a:rPr dirty="0" sz="1400" spc="-10">
                <a:latin typeface="Calibri"/>
                <a:cs typeface="Calibri"/>
              </a:rPr>
              <a:t>speed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piston</a:t>
            </a:r>
            <a:r>
              <a:rPr dirty="0" sz="1400" spc="25">
                <a:latin typeface="Calibri"/>
                <a:cs typeface="Calibri"/>
              </a:rPr>
              <a:t> </a:t>
            </a:r>
            <a:r>
              <a:rPr dirty="0" sz="1400" spc="5">
                <a:latin typeface="Calibri"/>
                <a:cs typeface="Calibri"/>
              </a:rPr>
              <a:t>(V</a:t>
            </a:r>
            <a:r>
              <a:rPr dirty="0" baseline="-9259" sz="1350" spc="7">
                <a:latin typeface="Calibri"/>
                <a:cs typeface="Calibri"/>
              </a:rPr>
              <a:t>pext</a:t>
            </a:r>
            <a:r>
              <a:rPr dirty="0" sz="1400" spc="5">
                <a:latin typeface="Calibri"/>
                <a:cs typeface="Calibri"/>
              </a:rPr>
              <a:t>).</a:t>
            </a:r>
            <a:endParaRPr sz="1400">
              <a:latin typeface="Calibri"/>
              <a:cs typeface="Calibri"/>
            </a:endParaRPr>
          </a:p>
          <a:p>
            <a:pPr marL="50800">
              <a:lnSpc>
                <a:spcPts val="1620"/>
              </a:lnSpc>
              <a:spcBef>
                <a:spcPts val="170"/>
              </a:spcBef>
            </a:pPr>
            <a:r>
              <a:rPr dirty="0" baseline="5952" sz="2100" spc="-7">
                <a:latin typeface="Calibri"/>
                <a:cs typeface="Calibri"/>
              </a:rPr>
              <a:t>Q</a:t>
            </a:r>
            <a:r>
              <a:rPr dirty="0" sz="900" spc="-5">
                <a:latin typeface="Calibri"/>
                <a:cs typeface="Calibri"/>
              </a:rPr>
              <a:t>p</a:t>
            </a:r>
            <a:r>
              <a:rPr dirty="0" baseline="5952" sz="2100" spc="-7">
                <a:latin typeface="Calibri"/>
                <a:cs typeface="Calibri"/>
              </a:rPr>
              <a:t>=A</a:t>
            </a:r>
            <a:r>
              <a:rPr dirty="0" sz="900" spc="-5">
                <a:latin typeface="Calibri"/>
                <a:cs typeface="Calibri"/>
              </a:rPr>
              <a:t>p</a:t>
            </a:r>
            <a:r>
              <a:rPr dirty="0" baseline="5952" sz="2100" spc="-7">
                <a:latin typeface="Calibri"/>
                <a:cs typeface="Calibri"/>
              </a:rPr>
              <a:t>V</a:t>
            </a:r>
            <a:r>
              <a:rPr dirty="0" sz="900" spc="-5">
                <a:latin typeface="Calibri"/>
                <a:cs typeface="Calibri"/>
              </a:rPr>
              <a:t>pext</a:t>
            </a:r>
            <a:r>
              <a:rPr dirty="0" baseline="5952" sz="2100" spc="-7">
                <a:latin typeface="Calibri"/>
                <a:cs typeface="Calibri"/>
              </a:rPr>
              <a:t>-(A</a:t>
            </a:r>
            <a:r>
              <a:rPr dirty="0" sz="900" spc="-5">
                <a:latin typeface="Calibri"/>
                <a:cs typeface="Calibri"/>
              </a:rPr>
              <a:t>p</a:t>
            </a:r>
            <a:r>
              <a:rPr dirty="0" baseline="5952" sz="2100" spc="-7">
                <a:latin typeface="Calibri"/>
                <a:cs typeface="Calibri"/>
              </a:rPr>
              <a:t>-A</a:t>
            </a:r>
            <a:r>
              <a:rPr dirty="0" sz="900" spc="-5">
                <a:latin typeface="Calibri"/>
                <a:cs typeface="Calibri"/>
              </a:rPr>
              <a:t>R</a:t>
            </a:r>
            <a:r>
              <a:rPr dirty="0" baseline="5952" sz="2100" spc="-7">
                <a:latin typeface="Calibri"/>
                <a:cs typeface="Calibri"/>
              </a:rPr>
              <a:t>)</a:t>
            </a:r>
            <a:r>
              <a:rPr dirty="0" baseline="5952" sz="2100">
                <a:latin typeface="Calibri"/>
                <a:cs typeface="Calibri"/>
              </a:rPr>
              <a:t> </a:t>
            </a:r>
            <a:r>
              <a:rPr dirty="0" baseline="5952" sz="2100" spc="-7">
                <a:latin typeface="Calibri"/>
                <a:cs typeface="Calibri"/>
              </a:rPr>
              <a:t>V</a:t>
            </a:r>
            <a:r>
              <a:rPr dirty="0" sz="900" spc="-5">
                <a:latin typeface="Calibri"/>
                <a:cs typeface="Calibri"/>
              </a:rPr>
              <a:t>pext</a:t>
            </a:r>
            <a:endParaRPr sz="900">
              <a:latin typeface="Calibri"/>
              <a:cs typeface="Calibri"/>
            </a:endParaRPr>
          </a:p>
          <a:p>
            <a:pPr marL="50800">
              <a:lnSpc>
                <a:spcPts val="1620"/>
              </a:lnSpc>
            </a:pPr>
            <a:r>
              <a:rPr dirty="0" sz="1400" spc="-5">
                <a:latin typeface="Calibri"/>
                <a:cs typeface="Calibri"/>
              </a:rPr>
              <a:t>Solving for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extending speed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piston, </a:t>
            </a:r>
            <a:r>
              <a:rPr dirty="0" sz="1400" spc="-15">
                <a:latin typeface="Calibri"/>
                <a:cs typeface="Calibri"/>
              </a:rPr>
              <a:t>we</a:t>
            </a:r>
            <a:r>
              <a:rPr dirty="0" sz="1400" spc="95">
                <a:latin typeface="Calibri"/>
                <a:cs typeface="Calibri"/>
              </a:rPr>
              <a:t> </a:t>
            </a:r>
            <a:r>
              <a:rPr dirty="0" sz="1400" spc="-15">
                <a:latin typeface="Calibri"/>
                <a:cs typeface="Calibri"/>
              </a:rPr>
              <a:t>have</a:t>
            </a:r>
            <a:endParaRPr sz="1400">
              <a:latin typeface="Calibri"/>
              <a:cs typeface="Calibri"/>
            </a:endParaRPr>
          </a:p>
          <a:p>
            <a:pPr marL="50800">
              <a:lnSpc>
                <a:spcPts val="1630"/>
              </a:lnSpc>
              <a:spcBef>
                <a:spcPts val="165"/>
              </a:spcBef>
            </a:pPr>
            <a:r>
              <a:rPr dirty="0" baseline="5952" sz="2100" spc="-7">
                <a:latin typeface="Calibri"/>
                <a:cs typeface="Calibri"/>
              </a:rPr>
              <a:t>V</a:t>
            </a:r>
            <a:r>
              <a:rPr dirty="0" sz="900" spc="-5">
                <a:latin typeface="Calibri"/>
                <a:cs typeface="Calibri"/>
              </a:rPr>
              <a:t>pext</a:t>
            </a:r>
            <a:r>
              <a:rPr dirty="0" sz="900" spc="110">
                <a:latin typeface="Calibri"/>
                <a:cs typeface="Calibri"/>
              </a:rPr>
              <a:t> </a:t>
            </a:r>
            <a:r>
              <a:rPr dirty="0" baseline="5952" sz="2100" spc="-7" i="1">
                <a:latin typeface="Calibri"/>
                <a:cs typeface="Calibri"/>
              </a:rPr>
              <a:t>=</a:t>
            </a:r>
            <a:r>
              <a:rPr dirty="0" baseline="5952" sz="2100" spc="-7">
                <a:latin typeface="Calibri"/>
                <a:cs typeface="Calibri"/>
              </a:rPr>
              <a:t>Q</a:t>
            </a:r>
            <a:r>
              <a:rPr dirty="0" sz="900" spc="-5">
                <a:latin typeface="Calibri"/>
                <a:cs typeface="Calibri"/>
              </a:rPr>
              <a:t>P</a:t>
            </a:r>
            <a:r>
              <a:rPr dirty="0" baseline="5952" sz="2100" spc="-7">
                <a:latin typeface="Calibri"/>
                <a:cs typeface="Calibri"/>
              </a:rPr>
              <a:t>/A</a:t>
            </a:r>
            <a:r>
              <a:rPr dirty="0" sz="900" spc="-5">
                <a:latin typeface="Calibri"/>
                <a:cs typeface="Calibri"/>
              </a:rPr>
              <a:t>R</a:t>
            </a:r>
            <a:endParaRPr sz="900">
              <a:latin typeface="Calibri"/>
              <a:cs typeface="Calibri"/>
            </a:endParaRPr>
          </a:p>
          <a:p>
            <a:pPr marL="50800">
              <a:lnSpc>
                <a:spcPts val="1630"/>
              </a:lnSpc>
            </a:pP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retracting speed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piston equals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pump </a:t>
            </a:r>
            <a:r>
              <a:rPr dirty="0" sz="1400">
                <a:latin typeface="Calibri"/>
                <a:cs typeface="Calibri"/>
              </a:rPr>
              <a:t>flow </a:t>
            </a:r>
            <a:r>
              <a:rPr dirty="0" sz="1400" spc="-5">
                <a:latin typeface="Calibri"/>
                <a:cs typeface="Calibri"/>
              </a:rPr>
              <a:t>divided </a:t>
            </a:r>
            <a:r>
              <a:rPr dirty="0" sz="1400" spc="-15">
                <a:latin typeface="Calibri"/>
                <a:cs typeface="Calibri"/>
              </a:rPr>
              <a:t>by</a:t>
            </a:r>
            <a:r>
              <a:rPr dirty="0" sz="1400" spc="85">
                <a:latin typeface="Calibri"/>
                <a:cs typeface="Calibri"/>
              </a:rPr>
              <a:t> </a:t>
            </a:r>
            <a:r>
              <a:rPr dirty="0" sz="1400" spc="-15">
                <a:latin typeface="Calibri"/>
                <a:cs typeface="Calibri"/>
              </a:rPr>
              <a:t>the</a:t>
            </a:r>
            <a:endParaRPr sz="1400">
              <a:latin typeface="Calibri"/>
              <a:cs typeface="Calibri"/>
            </a:endParaRPr>
          </a:p>
          <a:p>
            <a:pPr marL="50800" marR="2542540">
              <a:lnSpc>
                <a:spcPct val="101400"/>
              </a:lnSpc>
            </a:pPr>
            <a:r>
              <a:rPr dirty="0" sz="1400" spc="-5">
                <a:latin typeface="Calibri"/>
                <a:cs typeface="Calibri"/>
              </a:rPr>
              <a:t>difference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piston and </a:t>
            </a:r>
            <a:r>
              <a:rPr dirty="0" sz="1400">
                <a:latin typeface="Calibri"/>
                <a:cs typeface="Calibri"/>
              </a:rPr>
              <a:t>rod </a:t>
            </a:r>
            <a:r>
              <a:rPr dirty="0" sz="1400" spc="-5">
                <a:latin typeface="Calibri"/>
                <a:cs typeface="Calibri"/>
              </a:rPr>
              <a:t>areas.  V</a:t>
            </a:r>
            <a:r>
              <a:rPr dirty="0" baseline="-9259" sz="1350" spc="-7">
                <a:latin typeface="Calibri"/>
                <a:cs typeface="Calibri"/>
              </a:rPr>
              <a:t>Pret</a:t>
            </a:r>
            <a:r>
              <a:rPr dirty="0" sz="1400" spc="-5">
                <a:latin typeface="Calibri"/>
                <a:cs typeface="Calibri"/>
              </a:rPr>
              <a:t>=Q</a:t>
            </a:r>
            <a:r>
              <a:rPr dirty="0" baseline="-9259" sz="1350" spc="-7">
                <a:latin typeface="Calibri"/>
                <a:cs typeface="Calibri"/>
              </a:rPr>
              <a:t>P</a:t>
            </a:r>
            <a:r>
              <a:rPr dirty="0" sz="1400" spc="-5">
                <a:latin typeface="Calibri"/>
                <a:cs typeface="Calibri"/>
              </a:rPr>
              <a:t>/(A</a:t>
            </a:r>
            <a:r>
              <a:rPr dirty="0" baseline="-9259" sz="1350" spc="-7">
                <a:latin typeface="Calibri"/>
                <a:cs typeface="Calibri"/>
              </a:rPr>
              <a:t>P</a:t>
            </a:r>
            <a:r>
              <a:rPr dirty="0" sz="1400" spc="-5">
                <a:latin typeface="Calibri"/>
                <a:cs typeface="Calibri"/>
              </a:rPr>
              <a:t>-A</a:t>
            </a:r>
            <a:r>
              <a:rPr dirty="0" baseline="-9259" sz="1350" spc="-7">
                <a:latin typeface="Calibri"/>
                <a:cs typeface="Calibri"/>
              </a:rPr>
              <a:t>R</a:t>
            </a:r>
            <a:r>
              <a:rPr dirty="0" sz="1400" spc="-5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algn="just" marL="50800" marR="523240">
              <a:lnSpc>
                <a:spcPct val="101400"/>
              </a:lnSpc>
              <a:spcBef>
                <a:spcPts val="5"/>
              </a:spcBef>
            </a:pPr>
            <a:r>
              <a:rPr dirty="0" sz="1400">
                <a:latin typeface="Calibri"/>
                <a:cs typeface="Calibri"/>
              </a:rPr>
              <a:t>It </a:t>
            </a:r>
            <a:r>
              <a:rPr dirty="0" sz="1400" spc="-10">
                <a:latin typeface="Calibri"/>
                <a:cs typeface="Calibri"/>
              </a:rPr>
              <a:t>should </a:t>
            </a:r>
            <a:r>
              <a:rPr dirty="0" sz="1400">
                <a:latin typeface="Calibri"/>
                <a:cs typeface="Calibri"/>
              </a:rPr>
              <a:t>also </a:t>
            </a:r>
            <a:r>
              <a:rPr dirty="0" sz="1400" spc="-15">
                <a:latin typeface="Calibri"/>
                <a:cs typeface="Calibri"/>
              </a:rPr>
              <a:t>be </a:t>
            </a:r>
            <a:r>
              <a:rPr dirty="0" sz="1400" spc="-10">
                <a:latin typeface="Calibri"/>
                <a:cs typeface="Calibri"/>
              </a:rPr>
              <a:t>borne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mind that the </a:t>
            </a:r>
            <a:r>
              <a:rPr dirty="0" sz="1400">
                <a:latin typeface="Calibri"/>
                <a:cs typeface="Calibri"/>
              </a:rPr>
              <a:t>load-carrying </a:t>
            </a:r>
            <a:r>
              <a:rPr dirty="0" sz="1400" spc="-5">
                <a:latin typeface="Calibri"/>
                <a:cs typeface="Calibri"/>
              </a:rPr>
              <a:t>capacity of a  </a:t>
            </a:r>
            <a:r>
              <a:rPr dirty="0" sz="1400" spc="-10">
                <a:latin typeface="Calibri"/>
                <a:cs typeface="Calibri"/>
              </a:rPr>
              <a:t>regenerative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during its </a:t>
            </a:r>
            <a:r>
              <a:rPr dirty="0" sz="1400" spc="-5">
                <a:latin typeface="Calibri"/>
                <a:cs typeface="Calibri"/>
              </a:rPr>
              <a:t>extension stroke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less </a:t>
            </a:r>
            <a:r>
              <a:rPr dirty="0" sz="1400">
                <a:latin typeface="Calibri"/>
                <a:cs typeface="Calibri"/>
              </a:rPr>
              <a:t>than</a:t>
            </a:r>
            <a:r>
              <a:rPr dirty="0" sz="1400" spc="1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that</a:t>
            </a:r>
            <a:endParaRPr sz="1400">
              <a:latin typeface="Calibri"/>
              <a:cs typeface="Calibri"/>
            </a:endParaRPr>
          </a:p>
          <a:p>
            <a:pPr algn="just" marL="50800">
              <a:lnSpc>
                <a:spcPct val="100000"/>
              </a:lnSpc>
              <a:spcBef>
                <a:spcPts val="45"/>
              </a:spcBef>
            </a:pPr>
            <a:r>
              <a:rPr dirty="0" sz="1400" spc="-5">
                <a:latin typeface="Calibri"/>
                <a:cs typeface="Calibri"/>
              </a:rPr>
              <a:t>obtained for a regular </a:t>
            </a:r>
            <a:r>
              <a:rPr dirty="0" sz="1400" spc="-10">
                <a:latin typeface="Calibri"/>
                <a:cs typeface="Calibri"/>
              </a:rPr>
              <a:t>double </a:t>
            </a:r>
            <a:r>
              <a:rPr dirty="0" sz="1400" spc="-5">
                <a:latin typeface="Calibri"/>
                <a:cs typeface="Calibri"/>
              </a:rPr>
              <a:t>acting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cylinder.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05135" y="974459"/>
            <a:ext cx="3385301" cy="2522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4" y="892809"/>
            <a:ext cx="5019040" cy="6705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latin typeface="Calibri"/>
                <a:cs typeface="Calibri"/>
              </a:rPr>
              <a:t>Pump </a:t>
            </a:r>
            <a:r>
              <a:rPr dirty="0" sz="1400" spc="-5" b="1">
                <a:latin typeface="Calibri"/>
                <a:cs typeface="Calibri"/>
              </a:rPr>
              <a:t>unloading</a:t>
            </a:r>
            <a:r>
              <a:rPr dirty="0" sz="1400" spc="40" b="1">
                <a:latin typeface="Calibri"/>
                <a:cs typeface="Calibri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1400"/>
              </a:lnSpc>
            </a:pPr>
            <a:r>
              <a:rPr dirty="0" sz="1400" spc="-10">
                <a:latin typeface="Calibri"/>
                <a:cs typeface="Calibri"/>
              </a:rPr>
              <a:t>Figure </a:t>
            </a:r>
            <a:r>
              <a:rPr dirty="0" sz="1400" spc="-5">
                <a:latin typeface="Calibri"/>
                <a:cs typeface="Calibri"/>
              </a:rPr>
              <a:t>depicts a circuit used for </a:t>
            </a:r>
            <a:r>
              <a:rPr dirty="0" sz="1400" spc="-10">
                <a:latin typeface="Calibri"/>
                <a:cs typeface="Calibri"/>
              </a:rPr>
              <a:t>unloading </a:t>
            </a:r>
            <a:r>
              <a:rPr dirty="0" sz="1400" spc="-5">
                <a:latin typeface="Calibri"/>
                <a:cs typeface="Calibri"/>
              </a:rPr>
              <a:t>a pump using </a:t>
            </a:r>
            <a:r>
              <a:rPr dirty="0" sz="1400" spc="5">
                <a:latin typeface="Calibri"/>
                <a:cs typeface="Calibri"/>
              </a:rPr>
              <a:t>an </a:t>
            </a:r>
            <a:r>
              <a:rPr dirty="0" sz="1400" spc="-5">
                <a:latin typeface="Calibri"/>
                <a:cs typeface="Calibri"/>
              </a:rPr>
              <a:t>unloading  </a:t>
            </a:r>
            <a:r>
              <a:rPr dirty="0" sz="1400" spc="-10">
                <a:latin typeface="Calibri"/>
                <a:cs typeface="Calibri"/>
              </a:rPr>
              <a:t>valve.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4" y="3819905"/>
            <a:ext cx="5300345" cy="45821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latin typeface="Calibri"/>
                <a:cs typeface="Calibri"/>
              </a:rPr>
              <a:t>Pump </a:t>
            </a:r>
            <a:r>
              <a:rPr dirty="0" sz="1400" spc="-5" b="1">
                <a:latin typeface="Calibri"/>
                <a:cs typeface="Calibri"/>
              </a:rPr>
              <a:t>unloading</a:t>
            </a:r>
            <a:r>
              <a:rPr dirty="0" sz="1400" spc="40" b="1">
                <a:latin typeface="Calibri"/>
                <a:cs typeface="Calibri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1800"/>
              </a:lnSpc>
            </a:pPr>
            <a:r>
              <a:rPr dirty="0" sz="1400" spc="-5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this </a:t>
            </a:r>
            <a:r>
              <a:rPr dirty="0" sz="1400" spc="-5">
                <a:latin typeface="Calibri"/>
                <a:cs typeface="Calibri"/>
              </a:rPr>
              <a:t>circuit,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unloading valve opens </a:t>
            </a:r>
            <a:r>
              <a:rPr dirty="0" sz="1400" spc="5">
                <a:latin typeface="Calibri"/>
                <a:cs typeface="Calibri"/>
              </a:rPr>
              <a:t>as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reaches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end  of </a:t>
            </a:r>
            <a:r>
              <a:rPr dirty="0" sz="1400" spc="-10">
                <a:latin typeface="Calibri"/>
                <a:cs typeface="Calibri"/>
              </a:rPr>
              <a:t>its </a:t>
            </a:r>
            <a:r>
              <a:rPr dirty="0" sz="1400" spc="-5">
                <a:latin typeface="Calibri"/>
                <a:cs typeface="Calibri"/>
              </a:rPr>
              <a:t>extension stroke. </a:t>
            </a:r>
            <a:r>
              <a:rPr dirty="0" sz="1400" spc="-10">
                <a:latin typeface="Calibri"/>
                <a:cs typeface="Calibri"/>
              </a:rPr>
              <a:t>This is because </a:t>
            </a:r>
            <a:r>
              <a:rPr dirty="0" sz="140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check valve </a:t>
            </a:r>
            <a:r>
              <a:rPr dirty="0" sz="1400" spc="-10">
                <a:latin typeface="Calibri"/>
                <a:cs typeface="Calibri"/>
              </a:rPr>
              <a:t>keeps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5">
                <a:latin typeface="Calibri"/>
                <a:cs typeface="Calibri"/>
              </a:rPr>
              <a:t>high-  </a:t>
            </a:r>
            <a:r>
              <a:rPr dirty="0" sz="1400" spc="-5">
                <a:latin typeface="Calibri"/>
                <a:cs typeface="Calibri"/>
              </a:rPr>
              <a:t>pressure </a:t>
            </a:r>
            <a:r>
              <a:rPr dirty="0" sz="1400">
                <a:latin typeface="Calibri"/>
                <a:cs typeface="Calibri"/>
              </a:rPr>
              <a:t>oil in </a:t>
            </a:r>
            <a:r>
              <a:rPr dirty="0" sz="1400" spc="-5">
                <a:latin typeface="Calibri"/>
                <a:cs typeface="Calibri"/>
              </a:rPr>
              <a:t>the pilot </a:t>
            </a:r>
            <a:r>
              <a:rPr dirty="0" sz="1400" spc="-10">
                <a:latin typeface="Calibri"/>
                <a:cs typeface="Calibri"/>
              </a:rPr>
              <a:t>line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unloading valve. When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DCV </a:t>
            </a:r>
            <a:r>
              <a:rPr dirty="0" sz="1400" spc="-10">
                <a:latin typeface="Calibri"/>
                <a:cs typeface="Calibri"/>
              </a:rPr>
              <a:t>is  </a:t>
            </a:r>
            <a:r>
              <a:rPr dirty="0" sz="1400" spc="-5">
                <a:latin typeface="Calibri"/>
                <a:cs typeface="Calibri"/>
              </a:rPr>
              <a:t>shifted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retract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motion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reduces </a:t>
            </a:r>
            <a:r>
              <a:rPr dirty="0" sz="1400" spc="-10">
                <a:latin typeface="Calibri"/>
                <a:cs typeface="Calibri"/>
              </a:rPr>
              <a:t>the  </a:t>
            </a:r>
            <a:r>
              <a:rPr dirty="0" sz="1400" spc="-5">
                <a:latin typeface="Calibri"/>
                <a:cs typeface="Calibri"/>
              </a:rPr>
              <a:t>pressure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pilot </a:t>
            </a:r>
            <a:r>
              <a:rPr dirty="0" sz="1400" spc="-10">
                <a:latin typeface="Calibri"/>
                <a:cs typeface="Calibri"/>
              </a:rPr>
              <a:t>line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unloading </a:t>
            </a:r>
            <a:r>
              <a:rPr dirty="0" sz="1400" spc="-10">
                <a:latin typeface="Calibri"/>
                <a:cs typeface="Calibri"/>
              </a:rPr>
              <a:t>valve. This </a:t>
            </a:r>
            <a:r>
              <a:rPr dirty="0" sz="1400" spc="-5">
                <a:latin typeface="Calibri"/>
                <a:cs typeface="Calibri"/>
              </a:rPr>
              <a:t>resets </a:t>
            </a:r>
            <a:r>
              <a:rPr dirty="0" sz="1400" spc="-10">
                <a:latin typeface="Calibri"/>
                <a:cs typeface="Calibri"/>
              </a:rPr>
              <a:t>the  unloading </a:t>
            </a:r>
            <a:r>
              <a:rPr dirty="0" sz="1400" spc="-5">
                <a:latin typeface="Calibri"/>
                <a:cs typeface="Calibri"/>
              </a:rPr>
              <a:t>valve until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>
                <a:latin typeface="Calibri"/>
                <a:cs typeface="Calibri"/>
              </a:rPr>
              <a:t>fully </a:t>
            </a:r>
            <a:r>
              <a:rPr dirty="0" sz="1400" spc="-5">
                <a:latin typeface="Calibri"/>
                <a:cs typeface="Calibri"/>
              </a:rPr>
              <a:t>retracted </a:t>
            </a:r>
            <a:r>
              <a:rPr dirty="0" sz="1400" spc="5">
                <a:latin typeface="Calibri"/>
                <a:cs typeface="Calibri"/>
              </a:rPr>
              <a:t>at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point </a:t>
            </a:r>
            <a:r>
              <a:rPr dirty="0" sz="1400" spc="-10">
                <a:latin typeface="Calibri"/>
                <a:cs typeface="Calibri"/>
              </a:rPr>
              <a:t>where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unloading valve unloads </a:t>
            </a:r>
            <a:r>
              <a:rPr dirty="0" sz="1400" spc="-10">
                <a:latin typeface="Calibri"/>
                <a:cs typeface="Calibri"/>
              </a:rPr>
              <a:t>the pump. </a:t>
            </a:r>
            <a:r>
              <a:rPr dirty="0" sz="1400">
                <a:latin typeface="Calibri"/>
                <a:cs typeface="Calibri"/>
              </a:rPr>
              <a:t>It is </a:t>
            </a:r>
            <a:r>
              <a:rPr dirty="0" sz="1400" spc="-10">
                <a:latin typeface="Calibri"/>
                <a:cs typeface="Calibri"/>
              </a:rPr>
              <a:t>thus </a:t>
            </a:r>
            <a:r>
              <a:rPr dirty="0" sz="1400" spc="-5">
                <a:latin typeface="Calibri"/>
                <a:cs typeface="Calibri"/>
              </a:rPr>
              <a:t>seen that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unloading  </a:t>
            </a:r>
            <a:r>
              <a:rPr dirty="0" sz="1400" spc="-10">
                <a:latin typeface="Calibri"/>
                <a:cs typeface="Calibri"/>
              </a:rPr>
              <a:t>valve unloads the pump </a:t>
            </a:r>
            <a:r>
              <a:rPr dirty="0" sz="1400" spc="-5">
                <a:latin typeface="Calibri"/>
                <a:cs typeface="Calibri"/>
              </a:rPr>
              <a:t>at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end of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extending </a:t>
            </a:r>
            <a:r>
              <a:rPr dirty="0" sz="1400" spc="5">
                <a:latin typeface="Calibri"/>
                <a:cs typeface="Calibri"/>
              </a:rPr>
              <a:t>and </a:t>
            </a:r>
            <a:r>
              <a:rPr dirty="0" sz="1400" spc="-5">
                <a:latin typeface="Calibri"/>
                <a:cs typeface="Calibri"/>
              </a:rPr>
              <a:t>retracting  </a:t>
            </a:r>
            <a:r>
              <a:rPr dirty="0" sz="1400" spc="-10">
                <a:latin typeface="Calibri"/>
                <a:cs typeface="Calibri"/>
              </a:rPr>
              <a:t>strokes </a:t>
            </a:r>
            <a:r>
              <a:rPr dirty="0" sz="1400" spc="-5">
                <a:latin typeface="Calibri"/>
                <a:cs typeface="Calibri"/>
              </a:rPr>
              <a:t>as </a:t>
            </a:r>
            <a:r>
              <a:rPr dirty="0" sz="1400" spc="-10">
                <a:latin typeface="Calibri"/>
                <a:cs typeface="Calibri"/>
              </a:rPr>
              <a:t>well </a:t>
            </a:r>
            <a:r>
              <a:rPr dirty="0" sz="1400" spc="-5">
                <a:latin typeface="Calibri"/>
                <a:cs typeface="Calibri"/>
              </a:rPr>
              <a:t>as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spring-centered position of </a:t>
            </a:r>
            <a:r>
              <a:rPr dirty="0" sz="1400" spc="-15">
                <a:latin typeface="Calibri"/>
                <a:cs typeface="Calibri"/>
              </a:rPr>
              <a:t>the</a:t>
            </a:r>
            <a:r>
              <a:rPr dirty="0" sz="1400" spc="1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DCV.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5"/>
              </a:spcBef>
            </a:pPr>
            <a:r>
              <a:rPr dirty="0" sz="1400" spc="-5" b="1">
                <a:latin typeface="Calibri"/>
                <a:cs typeface="Calibri"/>
              </a:rPr>
              <a:t>Counterbalance valve</a:t>
            </a:r>
            <a:r>
              <a:rPr dirty="0" sz="1400" spc="5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application</a:t>
            </a:r>
            <a:endParaRPr sz="1400">
              <a:latin typeface="Calibri"/>
              <a:cs typeface="Calibri"/>
            </a:endParaRPr>
          </a:p>
          <a:p>
            <a:pPr algn="just" marL="12700" marR="13970">
              <a:lnSpc>
                <a:spcPts val="1710"/>
              </a:lnSpc>
              <a:spcBef>
                <a:spcPts val="55"/>
              </a:spcBef>
            </a:pPr>
            <a:r>
              <a:rPr dirty="0" sz="1400" spc="-10">
                <a:latin typeface="Calibri"/>
                <a:cs typeface="Calibri"/>
              </a:rPr>
              <a:t>Figure </a:t>
            </a:r>
            <a:r>
              <a:rPr dirty="0" sz="1400" spc="-5">
                <a:latin typeface="Calibri"/>
                <a:cs typeface="Calibri"/>
              </a:rPr>
              <a:t>illustrates </a:t>
            </a:r>
            <a:r>
              <a:rPr dirty="0" sz="1400" spc="-10">
                <a:latin typeface="Calibri"/>
                <a:cs typeface="Calibri"/>
              </a:rPr>
              <a:t>the use </a:t>
            </a:r>
            <a:r>
              <a:rPr dirty="0" sz="1400" spc="-5">
                <a:latin typeface="Calibri"/>
                <a:cs typeface="Calibri"/>
              </a:rPr>
              <a:t>of a counterbalance or backpressure </a:t>
            </a:r>
            <a:r>
              <a:rPr dirty="0" sz="1400" spc="-10">
                <a:latin typeface="Calibri"/>
                <a:cs typeface="Calibri"/>
              </a:rPr>
              <a:t>valve to  keep </a:t>
            </a:r>
            <a:r>
              <a:rPr dirty="0" sz="1400" spc="-5">
                <a:latin typeface="Calibri"/>
                <a:cs typeface="Calibri"/>
              </a:rPr>
              <a:t>a vertically mounted cylinder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upward position</a:t>
            </a:r>
            <a:r>
              <a:rPr dirty="0" sz="1400" spc="28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during pump</a:t>
            </a:r>
            <a:endParaRPr sz="1400">
              <a:latin typeface="Calibri"/>
              <a:cs typeface="Calibri"/>
            </a:endParaRPr>
          </a:p>
          <a:p>
            <a:pPr algn="just" marL="12700" marR="6350">
              <a:lnSpc>
                <a:spcPts val="1700"/>
              </a:lnSpc>
              <a:spcBef>
                <a:spcPts val="20"/>
              </a:spcBef>
            </a:pPr>
            <a:r>
              <a:rPr dirty="0" sz="1400" spc="-10">
                <a:latin typeface="Calibri"/>
                <a:cs typeface="Calibri"/>
              </a:rPr>
              <a:t>idling. </a:t>
            </a:r>
            <a:r>
              <a:rPr dirty="0" sz="1400" spc="-5">
                <a:latin typeface="Calibri"/>
                <a:cs typeface="Calibri"/>
              </a:rPr>
              <a:t>The counterbalance </a:t>
            </a:r>
            <a:r>
              <a:rPr dirty="0" sz="1400" spc="-10">
                <a:latin typeface="Calibri"/>
                <a:cs typeface="Calibri"/>
              </a:rPr>
              <a:t>valve is </a:t>
            </a:r>
            <a:r>
              <a:rPr dirty="0" sz="1400" spc="5">
                <a:latin typeface="Calibri"/>
                <a:cs typeface="Calibri"/>
              </a:rPr>
              <a:t>set </a:t>
            </a:r>
            <a:r>
              <a:rPr dirty="0" sz="1400">
                <a:latin typeface="Calibri"/>
                <a:cs typeface="Calibri"/>
              </a:rPr>
              <a:t>to </a:t>
            </a:r>
            <a:r>
              <a:rPr dirty="0" sz="1400" spc="-10">
                <a:latin typeface="Calibri"/>
                <a:cs typeface="Calibri"/>
              </a:rPr>
              <a:t>open </a:t>
            </a:r>
            <a:r>
              <a:rPr dirty="0" sz="1400" spc="5">
                <a:latin typeface="Calibri"/>
                <a:cs typeface="Calibri"/>
              </a:rPr>
              <a:t>at </a:t>
            </a:r>
            <a:r>
              <a:rPr dirty="0" sz="1400" spc="-5">
                <a:latin typeface="Calibri"/>
                <a:cs typeface="Calibri"/>
              </a:rPr>
              <a:t>a pressure slightly  </a:t>
            </a:r>
            <a:r>
              <a:rPr dirty="0" sz="1400" spc="-10">
                <a:latin typeface="Calibri"/>
                <a:cs typeface="Calibri"/>
              </a:rPr>
              <a:t>above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pressure </a:t>
            </a:r>
            <a:r>
              <a:rPr dirty="0" sz="1400" spc="-10">
                <a:latin typeface="Calibri"/>
                <a:cs typeface="Calibri"/>
              </a:rPr>
              <a:t>required to </a:t>
            </a:r>
            <a:r>
              <a:rPr dirty="0" sz="1400" spc="-5">
                <a:latin typeface="Calibri"/>
                <a:cs typeface="Calibri"/>
              </a:rPr>
              <a:t>hold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piston </a:t>
            </a:r>
            <a:r>
              <a:rPr dirty="0" sz="1400" spc="-15">
                <a:latin typeface="Calibri"/>
                <a:cs typeface="Calibri"/>
              </a:rPr>
              <a:t>up. </a:t>
            </a:r>
            <a:r>
              <a:rPr dirty="0" sz="1400" spc="-10">
                <a:latin typeface="Calibri"/>
                <a:cs typeface="Calibri"/>
              </a:rPr>
              <a:t>This </a:t>
            </a:r>
            <a:r>
              <a:rPr dirty="0" sz="1400" spc="-5">
                <a:latin typeface="Calibri"/>
                <a:cs typeface="Calibri"/>
              </a:rPr>
              <a:t>permits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10">
                <a:latin typeface="Calibri"/>
                <a:cs typeface="Calibri"/>
              </a:rPr>
              <a:t>cylinder to </a:t>
            </a:r>
            <a:r>
              <a:rPr dirty="0" sz="1400" spc="-15">
                <a:latin typeface="Calibri"/>
                <a:cs typeface="Calibri"/>
              </a:rPr>
              <a:t>be </a:t>
            </a:r>
            <a:r>
              <a:rPr dirty="0" sz="1400">
                <a:latin typeface="Calibri"/>
                <a:cs typeface="Calibri"/>
              </a:rPr>
              <a:t>forced </a:t>
            </a:r>
            <a:r>
              <a:rPr dirty="0" sz="1400" spc="-5">
                <a:latin typeface="Calibri"/>
                <a:cs typeface="Calibri"/>
              </a:rPr>
              <a:t>downward, </a:t>
            </a:r>
            <a:r>
              <a:rPr dirty="0" sz="1400" spc="-10">
                <a:latin typeface="Calibri"/>
                <a:cs typeface="Calibri"/>
              </a:rPr>
              <a:t>when </a:t>
            </a:r>
            <a:r>
              <a:rPr dirty="0" sz="1400" spc="-5">
                <a:latin typeface="Calibri"/>
                <a:cs typeface="Calibri"/>
              </a:rPr>
              <a:t>pressure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 spc="-5">
                <a:latin typeface="Calibri"/>
                <a:cs typeface="Calibri"/>
              </a:rPr>
              <a:t>applied on </a:t>
            </a:r>
            <a:r>
              <a:rPr dirty="0" sz="1400" spc="-10">
                <a:latin typeface="Calibri"/>
                <a:cs typeface="Calibri"/>
              </a:rPr>
              <a:t>the top.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open center </a:t>
            </a:r>
            <a:r>
              <a:rPr dirty="0" sz="1400" spc="-10">
                <a:latin typeface="Calibri"/>
                <a:cs typeface="Calibri"/>
              </a:rPr>
              <a:t>direction </a:t>
            </a:r>
            <a:r>
              <a:rPr dirty="0" sz="1400">
                <a:latin typeface="Calibri"/>
                <a:cs typeface="Calibri"/>
              </a:rPr>
              <a:t>control </a:t>
            </a:r>
            <a:r>
              <a:rPr dirty="0" sz="1400" spc="-10">
                <a:latin typeface="Calibri"/>
                <a:cs typeface="Calibri"/>
              </a:rPr>
              <a:t>valve </a:t>
            </a:r>
            <a:r>
              <a:rPr dirty="0" sz="1400" spc="-5">
                <a:latin typeface="Calibri"/>
                <a:cs typeface="Calibri"/>
              </a:rPr>
              <a:t>unloads </a:t>
            </a:r>
            <a:r>
              <a:rPr dirty="0" sz="1400" spc="-10">
                <a:latin typeface="Calibri"/>
                <a:cs typeface="Calibri"/>
              </a:rPr>
              <a:t>the</a:t>
            </a:r>
            <a:r>
              <a:rPr dirty="0" sz="1400" spc="6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pump.</a:t>
            </a:r>
            <a:endParaRPr sz="1400">
              <a:latin typeface="Calibri"/>
              <a:cs typeface="Calibri"/>
            </a:endParaRPr>
          </a:p>
          <a:p>
            <a:pPr algn="just" marL="12700">
              <a:lnSpc>
                <a:spcPts val="1660"/>
              </a:lnSpc>
            </a:pPr>
            <a:r>
              <a:rPr dirty="0" sz="1400" spc="-15">
                <a:latin typeface="Calibri"/>
                <a:cs typeface="Calibri"/>
              </a:rPr>
              <a:t>The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DCV</a:t>
            </a:r>
            <a:r>
              <a:rPr dirty="0" sz="1400" spc="7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used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here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is</a:t>
            </a:r>
            <a:r>
              <a:rPr dirty="0" sz="1400" spc="5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a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solenoid-actuated,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spring-centered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valve</a:t>
            </a:r>
            <a:r>
              <a:rPr dirty="0" sz="1400" spc="8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with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 spc="5">
                <a:latin typeface="Calibri"/>
                <a:cs typeface="Calibri"/>
              </a:rPr>
              <a:t>an</a:t>
            </a:r>
            <a:endParaRPr sz="14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50"/>
              </a:spcBef>
            </a:pPr>
            <a:r>
              <a:rPr dirty="0" sz="1400" spc="-10">
                <a:latin typeface="Calibri"/>
                <a:cs typeface="Calibri"/>
              </a:rPr>
              <a:t>open </a:t>
            </a:r>
            <a:r>
              <a:rPr dirty="0" sz="1400" spc="-5">
                <a:latin typeface="Calibri"/>
                <a:cs typeface="Calibri"/>
              </a:rPr>
              <a:t>center flow path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configuration.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70584" y="1873514"/>
            <a:ext cx="1753351" cy="1916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604" y="3252597"/>
            <a:ext cx="5297805" cy="162813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000" spc="-5" b="1">
                <a:latin typeface="Calibri"/>
                <a:cs typeface="Calibri"/>
              </a:rPr>
              <a:t>Counterbalance valve</a:t>
            </a:r>
            <a:r>
              <a:rPr dirty="0" sz="1000" spc="-25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application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5" b="1">
                <a:latin typeface="Calibri"/>
                <a:cs typeface="Calibri"/>
              </a:rPr>
              <a:t>Hydraulic </a:t>
            </a:r>
            <a:r>
              <a:rPr dirty="0" sz="1400" spc="-10" b="1">
                <a:latin typeface="Calibri"/>
                <a:cs typeface="Calibri"/>
              </a:rPr>
              <a:t>cylinder </a:t>
            </a:r>
            <a:r>
              <a:rPr dirty="0" sz="1400" spc="-5" b="1">
                <a:latin typeface="Calibri"/>
                <a:cs typeface="Calibri"/>
              </a:rPr>
              <a:t>sequencing</a:t>
            </a:r>
            <a:r>
              <a:rPr dirty="0" sz="1400" spc="30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circuit</a:t>
            </a:r>
            <a:endParaRPr sz="1400">
              <a:latin typeface="Calibri"/>
              <a:cs typeface="Calibri"/>
            </a:endParaRPr>
          </a:p>
          <a:p>
            <a:pPr algn="just" marL="12700" marR="5080">
              <a:lnSpc>
                <a:spcPct val="101499"/>
              </a:lnSpc>
              <a:spcBef>
                <a:spcPts val="20"/>
              </a:spcBef>
            </a:pPr>
            <a:r>
              <a:rPr dirty="0" sz="1400" spc="-5">
                <a:latin typeface="Calibri"/>
                <a:cs typeface="Calibri"/>
              </a:rPr>
              <a:t>From </a:t>
            </a:r>
            <a:r>
              <a:rPr dirty="0" sz="1400" spc="-10">
                <a:latin typeface="Calibri"/>
                <a:cs typeface="Calibri"/>
              </a:rPr>
              <a:t>our </a:t>
            </a:r>
            <a:r>
              <a:rPr dirty="0" sz="1400" spc="-5">
                <a:latin typeface="Calibri"/>
                <a:cs typeface="Calibri"/>
              </a:rPr>
              <a:t>earlier discussions, </a:t>
            </a:r>
            <a:r>
              <a:rPr dirty="0" sz="1400" spc="-15">
                <a:latin typeface="Calibri"/>
                <a:cs typeface="Calibri"/>
              </a:rPr>
              <a:t>we have </a:t>
            </a:r>
            <a:r>
              <a:rPr dirty="0" sz="1400" spc="-5">
                <a:latin typeface="Calibri"/>
                <a:cs typeface="Calibri"/>
              </a:rPr>
              <a:t>seen </a:t>
            </a:r>
            <a:r>
              <a:rPr dirty="0" sz="1400" spc="-10">
                <a:latin typeface="Calibri"/>
                <a:cs typeface="Calibri"/>
              </a:rPr>
              <a:t>how </a:t>
            </a:r>
            <a:r>
              <a:rPr dirty="0" sz="1400" spc="-5">
                <a:latin typeface="Calibri"/>
                <a:cs typeface="Calibri"/>
              </a:rPr>
              <a:t>a sequence </a:t>
            </a:r>
            <a:r>
              <a:rPr dirty="0" sz="1400" spc="-10">
                <a:latin typeface="Calibri"/>
                <a:cs typeface="Calibri"/>
              </a:rPr>
              <a:t>valve </a:t>
            </a:r>
            <a:r>
              <a:rPr dirty="0" sz="1400" spc="-5">
                <a:latin typeface="Calibri"/>
                <a:cs typeface="Calibri"/>
              </a:rPr>
              <a:t>can </a:t>
            </a:r>
            <a:r>
              <a:rPr dirty="0" sz="1400" spc="-15">
                <a:latin typeface="Calibri"/>
                <a:cs typeface="Calibri"/>
              </a:rPr>
              <a:t>be  </a:t>
            </a:r>
            <a:r>
              <a:rPr dirty="0" sz="1400" spc="-10">
                <a:latin typeface="Calibri"/>
                <a:cs typeface="Calibri"/>
              </a:rPr>
              <a:t>used to </a:t>
            </a:r>
            <a:r>
              <a:rPr dirty="0" sz="1400" spc="-5">
                <a:latin typeface="Calibri"/>
                <a:cs typeface="Calibri"/>
              </a:rPr>
              <a:t>create sequential operations </a:t>
            </a:r>
            <a:r>
              <a:rPr dirty="0" sz="1400" spc="-1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a </a:t>
            </a:r>
            <a:r>
              <a:rPr dirty="0" sz="1400" spc="-10">
                <a:latin typeface="Calibri"/>
                <a:cs typeface="Calibri"/>
              </a:rPr>
              <a:t>hydraulic </a:t>
            </a:r>
            <a:r>
              <a:rPr dirty="0" sz="1400" spc="-5">
                <a:latin typeface="Calibri"/>
                <a:cs typeface="Calibri"/>
              </a:rPr>
              <a:t>circuit. The circuit  depicted </a:t>
            </a:r>
            <a:r>
              <a:rPr dirty="0" sz="1400" spc="-1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Figure 10.6 </a:t>
            </a:r>
            <a:r>
              <a:rPr dirty="0" sz="1400" spc="-10">
                <a:latin typeface="Calibri"/>
                <a:cs typeface="Calibri"/>
              </a:rPr>
              <a:t>contains </a:t>
            </a:r>
            <a:r>
              <a:rPr dirty="0" sz="1400" spc="-5">
                <a:latin typeface="Calibri"/>
                <a:cs typeface="Calibri"/>
              </a:rPr>
              <a:t>a hydraulic </a:t>
            </a:r>
            <a:r>
              <a:rPr dirty="0" sz="1400" spc="-10">
                <a:latin typeface="Calibri"/>
                <a:cs typeface="Calibri"/>
              </a:rPr>
              <a:t>system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which </a:t>
            </a:r>
            <a:r>
              <a:rPr dirty="0" sz="1400" spc="-10">
                <a:latin typeface="Calibri"/>
                <a:cs typeface="Calibri"/>
              </a:rPr>
              <a:t>two  </a:t>
            </a:r>
            <a:r>
              <a:rPr dirty="0" sz="1400" spc="-5">
                <a:latin typeface="Calibri"/>
                <a:cs typeface="Calibri"/>
              </a:rPr>
              <a:t>sequence </a:t>
            </a:r>
            <a:r>
              <a:rPr dirty="0" sz="1400" spc="-10">
                <a:latin typeface="Calibri"/>
                <a:cs typeface="Calibri"/>
              </a:rPr>
              <a:t>valves are </a:t>
            </a:r>
            <a:r>
              <a:rPr dirty="0" sz="1400" spc="-5">
                <a:latin typeface="Calibri"/>
                <a:cs typeface="Calibri"/>
              </a:rPr>
              <a:t>used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control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sequence of operation of </a:t>
            </a:r>
            <a:r>
              <a:rPr dirty="0" sz="1400" spc="-10">
                <a:latin typeface="Calibri"/>
                <a:cs typeface="Calibri"/>
              </a:rPr>
              <a:t>two  </a:t>
            </a:r>
            <a:r>
              <a:rPr dirty="0" sz="1400" spc="-5">
                <a:latin typeface="Calibri"/>
                <a:cs typeface="Calibri"/>
              </a:rPr>
              <a:t>double-acting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cylinders.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4" y="8002904"/>
            <a:ext cx="5297805" cy="14757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ts val="1190"/>
              </a:lnSpc>
              <a:spcBef>
                <a:spcPts val="105"/>
              </a:spcBef>
            </a:pPr>
            <a:r>
              <a:rPr dirty="0" sz="1000" spc="-5" b="1">
                <a:latin typeface="Calibri"/>
                <a:cs typeface="Calibri"/>
              </a:rPr>
              <a:t>Hydraulic </a:t>
            </a:r>
            <a:r>
              <a:rPr dirty="0" sz="1000" b="1">
                <a:latin typeface="Calibri"/>
                <a:cs typeface="Calibri"/>
              </a:rPr>
              <a:t>cylinder </a:t>
            </a:r>
            <a:r>
              <a:rPr dirty="0" sz="1000" spc="-5" b="1">
                <a:latin typeface="Calibri"/>
                <a:cs typeface="Calibri"/>
              </a:rPr>
              <a:t>sequence</a:t>
            </a:r>
            <a:r>
              <a:rPr dirty="0" sz="1000" spc="-30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circuit</a:t>
            </a:r>
            <a:endParaRPr sz="1000">
              <a:latin typeface="Calibri"/>
              <a:cs typeface="Calibri"/>
            </a:endParaRPr>
          </a:p>
          <a:p>
            <a:pPr algn="just" marL="12700" marR="5080">
              <a:lnSpc>
                <a:spcPts val="1700"/>
              </a:lnSpc>
              <a:spcBef>
                <a:spcPts val="35"/>
              </a:spcBef>
            </a:pPr>
            <a:r>
              <a:rPr dirty="0" sz="1400" spc="-10">
                <a:latin typeface="Calibri"/>
                <a:cs typeface="Calibri"/>
              </a:rPr>
              <a:t>When the </a:t>
            </a:r>
            <a:r>
              <a:rPr dirty="0" sz="1400" spc="-5">
                <a:latin typeface="Calibri"/>
                <a:cs typeface="Calibri"/>
              </a:rPr>
              <a:t>DCV </a:t>
            </a:r>
            <a:r>
              <a:rPr dirty="0" sz="1400" spc="-10">
                <a:latin typeface="Calibri"/>
                <a:cs typeface="Calibri"/>
              </a:rPr>
              <a:t>is </a:t>
            </a:r>
            <a:r>
              <a:rPr dirty="0" sz="1400">
                <a:latin typeface="Calibri"/>
                <a:cs typeface="Calibri"/>
              </a:rPr>
              <a:t>shifted </a:t>
            </a:r>
            <a:r>
              <a:rPr dirty="0" sz="1400" spc="-10">
                <a:latin typeface="Calibri"/>
                <a:cs typeface="Calibri"/>
              </a:rPr>
              <a:t>into its </a:t>
            </a:r>
            <a:r>
              <a:rPr dirty="0" sz="1400">
                <a:latin typeface="Calibri"/>
                <a:cs typeface="Calibri"/>
              </a:rPr>
              <a:t>left </a:t>
            </a:r>
            <a:r>
              <a:rPr dirty="0" sz="1400" spc="-5">
                <a:latin typeface="Calibri"/>
                <a:cs typeface="Calibri"/>
              </a:rPr>
              <a:t>envelope mode,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left </a:t>
            </a:r>
            <a:r>
              <a:rPr dirty="0" sz="1400" spc="-5">
                <a:latin typeface="Calibri"/>
                <a:cs typeface="Calibri"/>
              </a:rPr>
              <a:t>cylinder  </a:t>
            </a:r>
            <a:r>
              <a:rPr dirty="0" sz="1400" spc="-10">
                <a:latin typeface="Calibri"/>
                <a:cs typeface="Calibri"/>
              </a:rPr>
              <a:t>extends </a:t>
            </a:r>
            <a:r>
              <a:rPr dirty="0" sz="1400" spc="-5">
                <a:latin typeface="Calibri"/>
                <a:cs typeface="Calibri"/>
              </a:rPr>
              <a:t>completely and then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right cylinder extends. </a:t>
            </a:r>
            <a:r>
              <a:rPr dirty="0" sz="1400">
                <a:latin typeface="Calibri"/>
                <a:cs typeface="Calibri"/>
              </a:rPr>
              <a:t>If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DCV </a:t>
            </a:r>
            <a:r>
              <a:rPr dirty="0" sz="1400" spc="-10">
                <a:latin typeface="Calibri"/>
                <a:cs typeface="Calibri"/>
              </a:rPr>
              <a:t>is  </a:t>
            </a:r>
            <a:r>
              <a:rPr dirty="0" sz="1400" spc="-5">
                <a:latin typeface="Calibri"/>
                <a:cs typeface="Calibri"/>
              </a:rPr>
              <a:t>shifted </a:t>
            </a:r>
            <a:r>
              <a:rPr dirty="0" sz="1400" spc="-10">
                <a:latin typeface="Calibri"/>
                <a:cs typeface="Calibri"/>
              </a:rPr>
              <a:t>into </a:t>
            </a:r>
            <a:r>
              <a:rPr dirty="0" sz="1400" spc="-5">
                <a:latin typeface="Calibri"/>
                <a:cs typeface="Calibri"/>
              </a:rPr>
              <a:t>its right envelope </a:t>
            </a:r>
            <a:r>
              <a:rPr dirty="0" sz="1400" spc="-10">
                <a:latin typeface="Calibri"/>
                <a:cs typeface="Calibri"/>
              </a:rPr>
              <a:t>mode, </a:t>
            </a:r>
            <a:r>
              <a:rPr dirty="0" sz="1400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right </a:t>
            </a:r>
            <a:r>
              <a:rPr dirty="0" sz="1400" spc="-5">
                <a:latin typeface="Calibri"/>
                <a:cs typeface="Calibri"/>
              </a:rPr>
              <a:t>cylinder retracts </a:t>
            </a:r>
            <a:r>
              <a:rPr dirty="0" sz="1400">
                <a:latin typeface="Calibri"/>
                <a:cs typeface="Calibri"/>
              </a:rPr>
              <a:t>fully  </a:t>
            </a:r>
            <a:r>
              <a:rPr dirty="0" sz="1400" spc="-10">
                <a:latin typeface="Calibri"/>
                <a:cs typeface="Calibri"/>
              </a:rPr>
              <a:t>followed  </a:t>
            </a:r>
            <a:r>
              <a:rPr dirty="0" sz="1400" spc="-15">
                <a:latin typeface="Calibri"/>
                <a:cs typeface="Calibri"/>
              </a:rPr>
              <a:t>by  the  </a:t>
            </a:r>
            <a:r>
              <a:rPr dirty="0" sz="1400" spc="-5">
                <a:latin typeface="Calibri"/>
                <a:cs typeface="Calibri"/>
              </a:rPr>
              <a:t>left cylinder. </a:t>
            </a:r>
            <a:r>
              <a:rPr dirty="0" sz="1400" spc="-10">
                <a:latin typeface="Calibri"/>
                <a:cs typeface="Calibri"/>
              </a:rPr>
              <a:t>This  </a:t>
            </a:r>
            <a:r>
              <a:rPr dirty="0" sz="1400">
                <a:latin typeface="Calibri"/>
                <a:cs typeface="Calibri"/>
              </a:rPr>
              <a:t>sequence </a:t>
            </a:r>
            <a:r>
              <a:rPr dirty="0" sz="1400" spc="-5">
                <a:latin typeface="Calibri"/>
                <a:cs typeface="Calibri"/>
              </a:rPr>
              <a:t>of </a:t>
            </a:r>
            <a:r>
              <a:rPr dirty="0" sz="1400" spc="-15">
                <a:latin typeface="Calibri"/>
                <a:cs typeface="Calibri"/>
              </a:rPr>
              <a:t>the  </a:t>
            </a:r>
            <a:r>
              <a:rPr dirty="0" sz="1400" spc="-10">
                <a:latin typeface="Calibri"/>
                <a:cs typeface="Calibri"/>
              </a:rPr>
              <a:t>cylinder </a:t>
            </a:r>
            <a:r>
              <a:rPr dirty="0" sz="1400" spc="-5">
                <a:latin typeface="Calibri"/>
                <a:cs typeface="Calibri"/>
              </a:rPr>
              <a:t>operation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is</a:t>
            </a:r>
            <a:endParaRPr sz="1400">
              <a:latin typeface="Calibri"/>
              <a:cs typeface="Calibri"/>
            </a:endParaRPr>
          </a:p>
          <a:p>
            <a:pPr algn="just" marL="12700">
              <a:lnSpc>
                <a:spcPts val="1660"/>
              </a:lnSpc>
            </a:pPr>
            <a:r>
              <a:rPr dirty="0" sz="1400" spc="-5">
                <a:latin typeface="Calibri"/>
                <a:cs typeface="Calibri"/>
              </a:rPr>
              <a:t>controlled</a:t>
            </a:r>
            <a:r>
              <a:rPr dirty="0" sz="1400" spc="170">
                <a:latin typeface="Calibri"/>
                <a:cs typeface="Calibri"/>
              </a:rPr>
              <a:t> </a:t>
            </a:r>
            <a:r>
              <a:rPr dirty="0" sz="1400" spc="-15">
                <a:latin typeface="Calibri"/>
                <a:cs typeface="Calibri"/>
              </a:rPr>
              <a:t>by</a:t>
            </a:r>
            <a:r>
              <a:rPr dirty="0" sz="1400" spc="1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the</a:t>
            </a:r>
            <a:r>
              <a:rPr dirty="0" sz="1400" spc="1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sequence</a:t>
            </a:r>
            <a:r>
              <a:rPr dirty="0" sz="1400" spc="1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valves.</a:t>
            </a:r>
            <a:r>
              <a:rPr dirty="0" sz="1400" spc="170">
                <a:latin typeface="Calibri"/>
                <a:cs typeface="Calibri"/>
              </a:rPr>
              <a:t> </a:t>
            </a:r>
            <a:r>
              <a:rPr dirty="0" sz="1400" spc="-15">
                <a:latin typeface="Calibri"/>
                <a:cs typeface="Calibri"/>
              </a:rPr>
              <a:t>The</a:t>
            </a:r>
            <a:r>
              <a:rPr dirty="0" sz="1400" spc="16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spring</a:t>
            </a:r>
            <a:r>
              <a:rPr dirty="0" sz="1400" spc="19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centered</a:t>
            </a:r>
            <a:r>
              <a:rPr dirty="0" sz="1400" spc="18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position</a:t>
            </a:r>
            <a:r>
              <a:rPr dirty="0" sz="1400" spc="150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of</a:t>
            </a:r>
            <a:r>
              <a:rPr dirty="0" sz="1400" spc="165">
                <a:latin typeface="Calibri"/>
                <a:cs typeface="Calibri"/>
              </a:rPr>
              <a:t> </a:t>
            </a:r>
            <a:r>
              <a:rPr dirty="0" sz="1400" spc="-15">
                <a:latin typeface="Calibri"/>
                <a:cs typeface="Calibri"/>
              </a:rPr>
              <a:t>the</a:t>
            </a:r>
            <a:endParaRPr sz="14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45"/>
              </a:spcBef>
            </a:pPr>
            <a:r>
              <a:rPr dirty="0" sz="1400" spc="-5">
                <a:latin typeface="Calibri"/>
                <a:cs typeface="Calibri"/>
              </a:rPr>
              <a:t>DCV </a:t>
            </a:r>
            <a:r>
              <a:rPr dirty="0" sz="1400" spc="-10">
                <a:latin typeface="Calibri"/>
                <a:cs typeface="Calibri"/>
              </a:rPr>
              <a:t>locks </a:t>
            </a:r>
            <a:r>
              <a:rPr dirty="0" sz="1400" spc="-5">
                <a:latin typeface="Calibri"/>
                <a:cs typeface="Calibri"/>
              </a:rPr>
              <a:t>both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cylinders </a:t>
            </a:r>
            <a:r>
              <a:rPr dirty="0" sz="1400" spc="-10">
                <a:latin typeface="Calibri"/>
                <a:cs typeface="Calibri"/>
              </a:rPr>
              <a:t>in</a:t>
            </a:r>
            <a:r>
              <a:rPr dirty="0" sz="1400" spc="5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place.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72249" y="941084"/>
            <a:ext cx="2575083" cy="2214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030428" y="5147959"/>
            <a:ext cx="3321068" cy="27733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130604" y="892809"/>
            <a:ext cx="5300345" cy="153987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algn="just" marL="12700" marR="5080">
              <a:lnSpc>
                <a:spcPct val="101699"/>
              </a:lnSpc>
              <a:spcBef>
                <a:spcPts val="60"/>
              </a:spcBef>
            </a:pP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best example of </a:t>
            </a:r>
            <a:r>
              <a:rPr dirty="0" sz="1400" spc="-10">
                <a:latin typeface="Calibri"/>
                <a:cs typeface="Calibri"/>
              </a:rPr>
              <a:t>this </a:t>
            </a:r>
            <a:r>
              <a:rPr dirty="0" sz="1400" spc="-5">
                <a:latin typeface="Calibri"/>
                <a:cs typeface="Calibri"/>
              </a:rPr>
              <a:t>circuit </a:t>
            </a:r>
            <a:r>
              <a:rPr dirty="0" sz="1400" spc="-10">
                <a:latin typeface="Calibri"/>
                <a:cs typeface="Calibri"/>
              </a:rPr>
              <a:t>is the </a:t>
            </a:r>
            <a:r>
              <a:rPr dirty="0" sz="1400" spc="5">
                <a:latin typeface="Calibri"/>
                <a:cs typeface="Calibri"/>
              </a:rPr>
              <a:t>case </a:t>
            </a:r>
            <a:r>
              <a:rPr dirty="0" sz="1400" spc="-5">
                <a:latin typeface="Calibri"/>
                <a:cs typeface="Calibri"/>
              </a:rPr>
              <a:t>of a </a:t>
            </a:r>
            <a:r>
              <a:rPr dirty="0" sz="1400" spc="-10">
                <a:latin typeface="Calibri"/>
                <a:cs typeface="Calibri"/>
              </a:rPr>
              <a:t>production </a:t>
            </a:r>
            <a:r>
              <a:rPr dirty="0" sz="1400" spc="-5">
                <a:latin typeface="Calibri"/>
                <a:cs typeface="Calibri"/>
              </a:rPr>
              <a:t>operation.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left cylinder should extend </a:t>
            </a:r>
            <a:r>
              <a:rPr dirty="0" sz="1400">
                <a:latin typeface="Calibri"/>
                <a:cs typeface="Calibri"/>
              </a:rPr>
              <a:t>in order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>
                <a:latin typeface="Calibri"/>
                <a:cs typeface="Calibri"/>
              </a:rPr>
              <a:t>accomplish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job of  clamping a </a:t>
            </a:r>
            <a:r>
              <a:rPr dirty="0" sz="1400" spc="-10">
                <a:latin typeface="Calibri"/>
                <a:cs typeface="Calibri"/>
              </a:rPr>
              <a:t>work </a:t>
            </a:r>
            <a:r>
              <a:rPr dirty="0" sz="1400" spc="-5">
                <a:latin typeface="Calibri"/>
                <a:cs typeface="Calibri"/>
              </a:rPr>
              <a:t>piece </a:t>
            </a:r>
            <a:r>
              <a:rPr dirty="0" sz="1400" spc="-10">
                <a:latin typeface="Calibri"/>
                <a:cs typeface="Calibri"/>
              </a:rPr>
              <a:t>with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help of a power </a:t>
            </a:r>
            <a:r>
              <a:rPr dirty="0" sz="1400" spc="-10">
                <a:latin typeface="Calibri"/>
                <a:cs typeface="Calibri"/>
              </a:rPr>
              <a:t>vice </a:t>
            </a:r>
            <a:r>
              <a:rPr dirty="0" sz="1400" spc="-5">
                <a:latin typeface="Calibri"/>
                <a:cs typeface="Calibri"/>
              </a:rPr>
              <a:t>jaw.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right  </a:t>
            </a:r>
            <a:r>
              <a:rPr dirty="0" sz="1400" spc="-10">
                <a:latin typeface="Calibri"/>
                <a:cs typeface="Calibri"/>
              </a:rPr>
              <a:t>cylinder </a:t>
            </a:r>
            <a:r>
              <a:rPr dirty="0" sz="1400" spc="-5">
                <a:latin typeface="Calibri"/>
                <a:cs typeface="Calibri"/>
              </a:rPr>
              <a:t>extends </a:t>
            </a:r>
            <a:r>
              <a:rPr dirty="0" sz="1400" spc="-10">
                <a:latin typeface="Calibri"/>
                <a:cs typeface="Calibri"/>
              </a:rPr>
              <a:t>to drive </a:t>
            </a:r>
            <a:r>
              <a:rPr dirty="0" sz="1400" spc="-5">
                <a:latin typeface="Calibri"/>
                <a:cs typeface="Calibri"/>
              </a:rPr>
              <a:t>a spindle </a:t>
            </a:r>
            <a:r>
              <a:rPr dirty="0" sz="1400" spc="-10">
                <a:latin typeface="Calibri"/>
                <a:cs typeface="Calibri"/>
              </a:rPr>
              <a:t>to </a:t>
            </a:r>
            <a:r>
              <a:rPr dirty="0" sz="1400" spc="-5">
                <a:latin typeface="Calibri"/>
                <a:cs typeface="Calibri"/>
              </a:rPr>
              <a:t>drill a </a:t>
            </a:r>
            <a:r>
              <a:rPr dirty="0" sz="1400" spc="-10">
                <a:latin typeface="Calibri"/>
                <a:cs typeface="Calibri"/>
              </a:rPr>
              <a:t>hole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work piece. After 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 spc="-10">
                <a:latin typeface="Calibri"/>
                <a:cs typeface="Calibri"/>
              </a:rPr>
              <a:t>hole has </a:t>
            </a:r>
            <a:r>
              <a:rPr dirty="0" sz="1400" spc="-5">
                <a:latin typeface="Calibri"/>
                <a:cs typeface="Calibri"/>
              </a:rPr>
              <a:t>been drilled, </a:t>
            </a:r>
            <a:r>
              <a:rPr dirty="0" sz="1400" spc="-10">
                <a:latin typeface="Calibri"/>
                <a:cs typeface="Calibri"/>
              </a:rPr>
              <a:t>the </a:t>
            </a:r>
            <a:r>
              <a:rPr dirty="0" sz="1400" spc="-5">
                <a:latin typeface="Calibri"/>
                <a:cs typeface="Calibri"/>
              </a:rPr>
              <a:t>right cylinder retracts </a:t>
            </a:r>
            <a:r>
              <a:rPr dirty="0" sz="1400">
                <a:latin typeface="Calibri"/>
                <a:cs typeface="Calibri"/>
              </a:rPr>
              <a:t>first </a:t>
            </a:r>
            <a:r>
              <a:rPr dirty="0" sz="1400" spc="-5">
                <a:latin typeface="Calibri"/>
                <a:cs typeface="Calibri"/>
              </a:rPr>
              <a:t>and then </a:t>
            </a:r>
            <a:r>
              <a:rPr dirty="0" sz="1400" spc="-10">
                <a:latin typeface="Calibri"/>
                <a:cs typeface="Calibri"/>
              </a:rPr>
              <a:t>the  </a:t>
            </a:r>
            <a:r>
              <a:rPr dirty="0" sz="1400" spc="-5">
                <a:latin typeface="Calibri"/>
                <a:cs typeface="Calibri"/>
              </a:rPr>
              <a:t>left </a:t>
            </a:r>
            <a:r>
              <a:rPr dirty="0" sz="1400" spc="-10">
                <a:latin typeface="Calibri"/>
                <a:cs typeface="Calibri"/>
              </a:rPr>
              <a:t>one. </a:t>
            </a:r>
            <a:r>
              <a:rPr dirty="0" sz="1400" spc="-5">
                <a:latin typeface="Calibri"/>
                <a:cs typeface="Calibri"/>
              </a:rPr>
              <a:t>The sequence valve installed </a:t>
            </a:r>
            <a:r>
              <a:rPr dirty="0" sz="1400">
                <a:latin typeface="Calibri"/>
                <a:cs typeface="Calibri"/>
              </a:rPr>
              <a:t>in </a:t>
            </a:r>
            <a:r>
              <a:rPr dirty="0" sz="1400" spc="-15">
                <a:latin typeface="Calibri"/>
                <a:cs typeface="Calibri"/>
              </a:rPr>
              <a:t>the </a:t>
            </a:r>
            <a:r>
              <a:rPr dirty="0" sz="1400">
                <a:latin typeface="Calibri"/>
                <a:cs typeface="Calibri"/>
              </a:rPr>
              <a:t>circuit </a:t>
            </a:r>
            <a:r>
              <a:rPr dirty="0" sz="1400" spc="-5">
                <a:latin typeface="Calibri"/>
                <a:cs typeface="Calibri"/>
              </a:rPr>
              <a:t>ensures </a:t>
            </a:r>
            <a:r>
              <a:rPr dirty="0" sz="1400">
                <a:latin typeface="Calibri"/>
                <a:cs typeface="Calibri"/>
              </a:rPr>
              <a:t>that </a:t>
            </a:r>
            <a:r>
              <a:rPr dirty="0" sz="1400" spc="-5">
                <a:latin typeface="Calibri"/>
                <a:cs typeface="Calibri"/>
              </a:rPr>
              <a:t>these  </a:t>
            </a:r>
            <a:r>
              <a:rPr dirty="0" sz="1400" spc="-10">
                <a:latin typeface="Calibri"/>
                <a:cs typeface="Calibri"/>
              </a:rPr>
              <a:t>operations </a:t>
            </a:r>
            <a:r>
              <a:rPr dirty="0" sz="1400" spc="-5">
                <a:latin typeface="Calibri"/>
                <a:cs typeface="Calibri"/>
              </a:rPr>
              <a:t>occur </a:t>
            </a:r>
            <a:r>
              <a:rPr dirty="0" sz="1400" spc="-10">
                <a:latin typeface="Calibri"/>
                <a:cs typeface="Calibri"/>
              </a:rPr>
              <a:t>in </a:t>
            </a:r>
            <a:r>
              <a:rPr dirty="0" sz="1400" spc="-5">
                <a:latin typeface="Calibri"/>
                <a:cs typeface="Calibri"/>
              </a:rPr>
              <a:t>a predefined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 spc="-5">
                <a:latin typeface="Calibri"/>
                <a:cs typeface="Calibri"/>
              </a:rPr>
              <a:t>fashion.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mohamed</dc:creator>
  <dcterms:created xsi:type="dcterms:W3CDTF">2019-03-13T16:06:42Z</dcterms:created>
  <dcterms:modified xsi:type="dcterms:W3CDTF">2019-03-13T16:06:42Z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2019-02-08T00:00:00Z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2019-03-13T00:00:00Z</vt:filetime>
  </property>
</Properties>
</file>