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</p:sldMasterIdLst>
  <p:notesMasterIdLst>
    <p:notesMasterId r:id="rId5"/>
  </p:notesMasterIdLst>
  <p:sldIdLst>
    <p:sldId id="276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3" autoAdjust="0"/>
    <p:restoredTop sz="94374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9FD78A-E5FD-41EA-B269-2655F77E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FD78A-E5FD-41EA-B269-2655F77E77A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6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FD78A-E5FD-41EA-B269-2655F77E77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FD78A-E5FD-41EA-B269-2655F77E77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2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51D1-776B-4B62-B936-8A22CE7A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8FCDE-F721-4E41-A011-FC653592FCF6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F28D-6EAB-4629-8D78-D0BCE3378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4AFF-43C5-41DE-893C-3B1F49D52501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B202D-453F-412E-9793-DE8BCA4C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3E22-5256-4223-9636-811E4706AC83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FD17-9FD9-4EAA-AB37-DE65C651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17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E13-87E4-4030-BD1D-4066C236C339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6D5F-46DD-4C1D-AE9A-6015F556E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F506-11D5-4AC8-BEC4-9EAD602D1C9E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EFD1-DAAA-46D4-A102-9A326B082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38894-3728-4959-BD4A-72D6366FCA9C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BF74-7CC2-4CBD-BD70-DD85C3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7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1FD3-ABE9-4308-A379-DF9CE797EC8F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49BB-1C7C-4B1F-8EFE-E85DC973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3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3CE1-30FB-4104-811E-2CE1868B00AF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B7F8-E996-4697-82CE-297000F15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5214-6A02-4AB6-8A0B-16B72F93ED42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EC0A-E24C-46AF-A56E-9FC3B4EE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999C-B6C6-49E9-A8F0-44B4F4920DA9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7085-A3CC-4982-B799-D43B1F7B2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5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A832-C43B-4323-AFE0-70E872E0E1C4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B69B-0EAF-4000-8AD3-2D597D39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B94C-BD8E-416C-ACED-FC150F7572C0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8FC1-3A22-4805-8466-F1A492B1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5C00-9BCE-4266-87D7-184A657145AD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AE06-B20C-4B16-84A7-8637A77E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0967-B853-4D8B-A2DF-0D2943F06AEE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8326-0EBD-43E2-B21D-4EF193A4A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5794-7DD1-43B7-A4F3-57F7824A3571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8C5A2-700B-46AE-B938-135F048D1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51B18F-78CA-4331-A0B6-0EF89BF1279E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43F9D21-1E2E-4968-840E-3A7CFDA05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47" y="380456"/>
            <a:ext cx="8305800" cy="986208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kumimoji="1" lang="en-US" sz="44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Stream </a:t>
            </a:r>
            <a:r>
              <a:rPr kumimoji="1" lang="en-US" sz="44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function in polar coordinate</a:t>
            </a:r>
            <a:endParaRPr kumimoji="1" lang="ar-IQ" sz="4400" b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54918" y="2006987"/>
                <a:ext cx="5268494" cy="58086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r>
                  <a:rPr lang="en-US" dirty="0" smtClean="0"/>
                  <a:t>With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ar-IQ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ar-IQ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ar-IQ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18" y="2006987"/>
                <a:ext cx="5268494" cy="580865"/>
              </a:xfrm>
              <a:prstGeom prst="rect">
                <a:avLst/>
              </a:prstGeom>
              <a:blipFill>
                <a:blip r:embed="rId3"/>
                <a:stretch>
                  <a:fillRect l="-3468" b="-104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3545" y="1473175"/>
                <a:ext cx="51948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𝑐𝑎𝑟𝑑𝑖𝑧𝑖𝑎𝑛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𝑐𝑜𝑜𝑟𝑑𝑖𝑛𝑎𝑡𝑒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545" y="1473175"/>
                <a:ext cx="5194884" cy="369332"/>
              </a:xfrm>
              <a:prstGeom prst="rect">
                <a:avLst/>
              </a:prstGeom>
              <a:blipFill>
                <a:blip r:embed="rId4"/>
                <a:stretch>
                  <a:fillRect l="-352" r="-1291" b="-38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16112" y="2729492"/>
                <a:ext cx="4746107" cy="58086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d</m:t>
                    </m:r>
                    <m:r>
                      <a:rPr lang="ar-IQ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/>
                  <a:t>y = </a:t>
                </a:r>
                <a:r>
                  <a:rPr lang="en-US" i="1" dirty="0" smtClean="0"/>
                  <a:t>-v dx + u </a:t>
                </a:r>
                <a:r>
                  <a:rPr lang="en-US" i="1" dirty="0" err="1" smtClean="0"/>
                  <a:t>dy</a:t>
                </a:r>
                <a:r>
                  <a:rPr lang="en-US" i="1" dirty="0" smtClean="0"/>
                  <a:t>    </a:t>
                </a:r>
                <a:endParaRPr lang="ar-IQ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12" y="2729492"/>
                <a:ext cx="4746107" cy="580865"/>
              </a:xfrm>
              <a:prstGeom prst="rect">
                <a:avLst/>
              </a:prstGeom>
              <a:blipFill>
                <a:blip r:embed="rId5"/>
                <a:stretch>
                  <a:fillRect t="-1053" b="-105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90373" y="3386887"/>
                <a:ext cx="6338210" cy="58086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ar-IQ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dirty="0" smtClean="0"/>
                          <m:t>y</m:t>
                        </m:r>
                      </m:e>
                    </m:nary>
                  </m:oMath>
                </a14:m>
                <a:r>
                  <a:rPr lang="en-US" dirty="0" smtClean="0"/>
                  <a:t> + C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i="1" dirty="0" smtClean="0"/>
                  <a:t>+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i="1" dirty="0" smtClean="0"/>
                          <m:t>u</m:t>
                        </m:r>
                        <m:r>
                          <m:rPr>
                            <m:nor/>
                          </m:rPr>
                          <a:rPr lang="en-US" i="1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i="1" dirty="0" smtClean="0"/>
                          <m:t>dy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ar-IQ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373" y="3386887"/>
                <a:ext cx="6338210" cy="580865"/>
              </a:xfrm>
              <a:prstGeom prst="rect">
                <a:avLst/>
              </a:prstGeom>
              <a:blipFill>
                <a:blip r:embed="rId6"/>
                <a:stretch>
                  <a:fillRect t="-1053" b="-105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4083234"/>
                <a:ext cx="44608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m:rPr>
                          <m:nor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1" dirty="0" smtClean="0"/>
                        <m:t>polar</m:t>
                      </m:r>
                      <m:r>
                        <m:rPr>
                          <m:nor/>
                        </m:rPr>
                        <a:rPr lang="en-US" i="1" dirty="0" smtClean="0"/>
                        <m:t> </m:t>
                      </m:r>
                      <m:r>
                        <m:rPr>
                          <m:nor/>
                        </m:rPr>
                        <a:rPr lang="en-US" i="1" dirty="0" smtClean="0"/>
                        <m:t>coordinate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ar-IQ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083234"/>
                <a:ext cx="4460837" cy="369332"/>
              </a:xfrm>
              <a:prstGeom prst="rect">
                <a:avLst/>
              </a:prstGeom>
              <a:blipFill>
                <a:blip r:embed="rId7"/>
                <a:stretch>
                  <a:fillRect l="-684" r="-1505" b="-38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23545" y="4587366"/>
                <a:ext cx="4204421" cy="5430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r>
                  <a:rPr lang="en-US" dirty="0" smtClean="0"/>
                  <a:t>With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ar-IQ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ar-IQ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ar-IQ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545" y="4587366"/>
                <a:ext cx="4204421" cy="543034"/>
              </a:xfrm>
              <a:prstGeom prst="rect">
                <a:avLst/>
              </a:prstGeom>
              <a:blipFill>
                <a:blip r:embed="rId8"/>
                <a:stretch>
                  <a:fillRect l="-4348" t="-1124" b="-179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62742" y="5165292"/>
                <a:ext cx="4690515" cy="5430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ar-IQ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ar-IQ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𝑑𝑟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i="1" dirty="0" smtClean="0"/>
                  <a:t>dr</a:t>
                </a:r>
                <a:endParaRPr lang="ar-IQ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742" y="5165292"/>
                <a:ext cx="4690515" cy="543034"/>
              </a:xfrm>
              <a:prstGeom prst="rect">
                <a:avLst/>
              </a:prstGeom>
              <a:blipFill>
                <a:blip r:embed="rId9"/>
                <a:stretch>
                  <a:fillRect r="-2987" b="-1910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99981" y="5921349"/>
                <a:ext cx="6587509" cy="54303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nary>
                    <m:r>
                      <a:rPr lang="ar-IQ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</m:e>
                    </m:nary>
                  </m:oMath>
                </a14:m>
                <a:r>
                  <a:rPr lang="en-US" dirty="0" smtClean="0"/>
                  <a:t> + C=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 smtClean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i="1" dirty="0" smtClean="0"/>
                  <a:t> </a:t>
                </a:r>
                <a:r>
                  <a:rPr lang="en-US" i="1" dirty="0" err="1" smtClean="0"/>
                  <a:t>dr</a:t>
                </a:r>
                <a:r>
                  <a:rPr lang="en-US" i="1" dirty="0" smtClean="0"/>
                  <a:t> + C</a:t>
                </a:r>
                <a:endParaRPr lang="ar-IQ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981" y="5921349"/>
                <a:ext cx="6587509" cy="543034"/>
              </a:xfrm>
              <a:prstGeom prst="rect">
                <a:avLst/>
              </a:prstGeom>
              <a:blipFill>
                <a:blip r:embed="rId10"/>
                <a:stretch>
                  <a:fillRect r="-1850" b="-1910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0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47" y="380455"/>
            <a:ext cx="8305800" cy="148489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44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                </a:t>
            </a:r>
            <a:r>
              <a:rPr kumimoji="1" lang="en-US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Basic </a:t>
            </a:r>
            <a:r>
              <a:rPr kumimoji="1" lang="en-US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fields Flow</a:t>
            </a:r>
            <a:r>
              <a:rPr kumimoji="1" lang="en-US" sz="44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1" lang="en-US" sz="44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44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1" lang="en-US" sz="44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2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1- Rectilinear flow</a:t>
            </a:r>
            <a:endParaRPr kumimoji="1" lang="ar-IQ" sz="2800" b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1" y="2211967"/>
                <a:ext cx="5638800" cy="85337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dirty="0" smtClean="0"/>
                  <a:t>For the following </a:t>
                </a:r>
                <a:r>
                  <a:rPr lang="en-US" dirty="0" smtClean="0"/>
                  <a:t>field flow</a:t>
                </a:r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ar-IQ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ar-IQ" sz="2000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ar-IQ" sz="2000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ar-IQ" sz="2000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ar-IQ" sz="2000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ar-IQ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1" y="2211967"/>
                <a:ext cx="5638800" cy="853375"/>
              </a:xfrm>
              <a:prstGeom prst="rect">
                <a:avLst/>
              </a:prstGeom>
              <a:blipFill>
                <a:blip r:embed="rId3"/>
                <a:stretch>
                  <a:fillRect l="-3243" t="-1142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1" y="3352800"/>
                <a:ext cx="5410199" cy="320151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ar-IQ" sz="180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sz="180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sz="180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sz="1800" dirty="0" smtClean="0"/>
                          <m:t>y</m:t>
                        </m:r>
                      </m:e>
                    </m:nary>
                  </m:oMath>
                </a14:m>
                <a:r>
                  <a:rPr lang="en-US" sz="1800" dirty="0" smtClean="0"/>
                  <a:t> + C </a:t>
                </a:r>
              </a:p>
              <a:p>
                <a:pPr algn="ctr"/>
                <a:r>
                  <a:rPr lang="en-US" sz="18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i="1" dirty="0" smtClean="0"/>
                  <a:t>+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1800" i="1" dirty="0" smtClean="0"/>
                          <m:t>u</m:t>
                        </m:r>
                        <m:r>
                          <m:rPr>
                            <m:nor/>
                          </m:rPr>
                          <a:rPr lang="en-US" sz="1800" i="1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1800" i="1" dirty="0" smtClean="0"/>
                          <m:t>dy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1800" i="1" dirty="0" smtClean="0"/>
              </a:p>
              <a:p>
                <a:pPr algn="ctr"/>
                <a:r>
                  <a:rPr lang="en-US" sz="18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i="1" dirty="0" smtClean="0"/>
                  <a:t>+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1800" b="0" i="1" dirty="0" smtClean="0"/>
                          <m:t>U</m:t>
                        </m:r>
                        <m:r>
                          <m:rPr>
                            <m:nor/>
                          </m:rPr>
                          <a:rPr lang="en-US" sz="1800" i="1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1800" i="1" dirty="0" smtClean="0"/>
                          <m:t>dy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1800" i="1" dirty="0" smtClean="0"/>
              </a:p>
              <a:p>
                <a:pPr algn="ctr"/>
                <a:r>
                  <a:rPr lang="en-US" sz="1800" i="1" dirty="0" smtClean="0"/>
                  <a:t>= U y + C</a:t>
                </a:r>
              </a:p>
              <a:p>
                <a:r>
                  <a:rPr lang="en-US" sz="1800" i="1" dirty="0" smtClean="0"/>
                  <a:t>  Let </a:t>
                </a:r>
                <a14:m>
                  <m:oMath xmlns:m="http://schemas.openxmlformats.org/officeDocument/2006/math">
                    <m:r>
                      <a:rPr lang="ar-IQ" sz="1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ar-IQ" sz="180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800" i="1" dirty="0" smtClean="0"/>
                  <a:t>=0  at  y = 0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1800" i="1" dirty="0" smtClean="0"/>
                  <a:t>    0 = U 0 + C                  </a:t>
                </a:r>
                <a:r>
                  <a:rPr lang="en-US" sz="1800" i="1" dirty="0" err="1" smtClean="0"/>
                  <a:t>C</a:t>
                </a:r>
                <a:r>
                  <a:rPr lang="en-US" sz="1800" i="1" dirty="0" smtClean="0"/>
                  <a:t> = 0     </a:t>
                </a:r>
              </a:p>
              <a:p>
                <a:r>
                  <a:rPr lang="en-US" sz="1800" i="1" dirty="0" smtClean="0"/>
                  <a:t>which means that    </a:t>
                </a:r>
                <a14:m>
                  <m:oMath xmlns:m="http://schemas.openxmlformats.org/officeDocument/2006/math">
                    <m:r>
                      <a:rPr lang="ar-IQ" sz="180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800" i="1" dirty="0" smtClean="0"/>
                  <a:t>= U y</a:t>
                </a:r>
              </a:p>
              <a:p>
                <a:endParaRPr lang="en-US" sz="2000" i="1" dirty="0" smtClean="0"/>
              </a:p>
              <a:p>
                <a:r>
                  <a:rPr lang="en-US" sz="2000" i="1" dirty="0"/>
                  <a:t> </a:t>
                </a:r>
                <a:r>
                  <a:rPr lang="en-US" sz="2000" i="1" dirty="0" smtClean="0"/>
                  <a:t>  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In polar coordinates  where y = r sin</a:t>
                </a:r>
                <a:r>
                  <a:rPr lang="en-US" sz="2000" b="0" dirty="0" smtClean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i="1" dirty="0" smtClean="0">
                  <a:solidFill>
                    <a:srgbClr val="0070C0"/>
                  </a:solidFill>
                </a:endParaRPr>
              </a:p>
              <a:p>
                <a:r>
                  <a:rPr lang="en-US" sz="2000" i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r>
                      <a:rPr lang="en-US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2000" i="1" dirty="0" smtClean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ar-IQ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000" i="1" dirty="0">
                    <a:solidFill>
                      <a:srgbClr val="0070C0"/>
                    </a:solidFill>
                  </a:rPr>
                  <a:t>= U 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r sin</a:t>
                </a:r>
                <a:r>
                  <a:rPr lang="en-US" sz="2000" b="0" dirty="0" smtClean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i="1" dirty="0" smtClean="0">
                  <a:solidFill>
                    <a:srgbClr val="0070C0"/>
                  </a:solidFill>
                </a:endParaRPr>
              </a:p>
              <a:p>
                <a:pPr algn="ctr"/>
                <a:endParaRPr lang="ar-IQ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1" y="3352800"/>
                <a:ext cx="5410199" cy="3201517"/>
              </a:xfrm>
              <a:prstGeom prst="rect">
                <a:avLst/>
              </a:prstGeom>
              <a:blipFill>
                <a:blip r:embed="rId4"/>
                <a:stretch>
                  <a:fillRect l="-2590" t="-16381" r="-30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C:\Users\ah\Desktop\٢٠١٩٠٢٢٤_١٠١٢٠٦.jpg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44" t="24081" r="21255" b="17402"/>
          <a:stretch/>
        </p:blipFill>
        <p:spPr bwMode="auto">
          <a:xfrm>
            <a:off x="5105400" y="878155"/>
            <a:ext cx="3962399" cy="370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3962400" y="4724958"/>
            <a:ext cx="6096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0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22" y="76200"/>
            <a:ext cx="8305800" cy="148489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sz="44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                </a:t>
            </a:r>
            <a:r>
              <a:rPr kumimoji="1" lang="en-US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Basic </a:t>
            </a:r>
            <a:r>
              <a:rPr kumimoji="1" lang="en-US" sz="3200" b="1" dirty="0" err="1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Flowfields</a:t>
            </a:r>
            <a:r>
              <a:rPr kumimoji="1" lang="en-US" sz="44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1" lang="en-US" sz="44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1" lang="en-US" sz="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8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1" lang="en-US" sz="800" b="1" dirty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2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2- Source and Sink</a:t>
            </a:r>
            <a:br>
              <a:rPr kumimoji="1" lang="en-US" sz="2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kumimoji="1" lang="en-US" sz="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1" lang="en-US" sz="2800" b="1" dirty="0" smtClean="0">
                <a:solidFill>
                  <a:srgbClr val="00B0F0"/>
                </a:solidFill>
                <a:latin typeface="Arial Narrow" panose="020B0606020202030204" pitchFamily="34" charset="0"/>
                <a:ea typeface="+mn-ea"/>
                <a:cs typeface="+mn-cs"/>
              </a:rPr>
              <a:t>2-1 </a:t>
            </a:r>
            <a:r>
              <a:rPr kumimoji="1" lang="en-US" sz="2800" b="1" dirty="0">
                <a:solidFill>
                  <a:srgbClr val="00B0F0"/>
                </a:solidFill>
                <a:latin typeface="Arial Narrow" panose="020B0606020202030204" pitchFamily="34" charset="0"/>
              </a:rPr>
              <a:t>Source </a:t>
            </a:r>
            <a:endParaRPr kumimoji="1" lang="ar-IQ" sz="2800" b="1" dirty="0">
              <a:solidFill>
                <a:srgbClr val="00B0F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1493125"/>
                <a:ext cx="5638800" cy="76033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sz="2000" dirty="0" smtClean="0"/>
                  <a:t>For the following </a:t>
                </a:r>
                <a:r>
                  <a:rPr lang="en-US" sz="2000" dirty="0" err="1" smtClean="0"/>
                  <a:t>flowfield</a:t>
                </a:r>
                <a:endParaRPr lang="ar-IQ" sz="2000" dirty="0"/>
              </a:p>
              <a:p>
                <a:r>
                  <a:rPr lang="ar-IQ" sz="200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ar-IQ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sz="2000" i="1" smtClean="0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ar-IQ" sz="2000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ar-IQ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ar-IQ" sz="20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ar-IQ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493125"/>
                <a:ext cx="5638800" cy="760336"/>
              </a:xfrm>
              <a:prstGeom prst="rect">
                <a:avLst/>
              </a:prstGeom>
              <a:blipFill>
                <a:blip r:embed="rId3"/>
                <a:stretch>
                  <a:fillRect l="-2919" t="-10400" b="-88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" y="2438400"/>
                <a:ext cx="3962400" cy="248529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1800" b="0" i="1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ar-IQ" sz="180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sz="180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𝑟𝑑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nary>
                    <m:r>
                      <a:rPr lang="ar-IQ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ar-IQ" sz="180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1800" dirty="0" smtClean="0"/>
                  <a:t>+ C </a:t>
                </a:r>
              </a:p>
              <a:p>
                <a:r>
                  <a:rPr lang="en-US" sz="1800" dirty="0"/>
                  <a:t> </a:t>
                </a:r>
                <a:r>
                  <a:rPr lang="en-US" sz="1800" dirty="0" smtClean="0"/>
                  <a:t>             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sz="1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i="1" dirty="0" smtClean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sz="1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i="1" dirty="0" smtClean="0"/>
                  <a:t> </a:t>
                </a:r>
                <a:r>
                  <a:rPr lang="en-US" sz="1800" i="1" dirty="0" err="1" smtClean="0"/>
                  <a:t>dr</a:t>
                </a:r>
                <a:r>
                  <a:rPr lang="en-US" sz="1800" i="1" dirty="0" smtClean="0"/>
                  <a:t>  + C</a:t>
                </a:r>
              </a:p>
              <a:p>
                <a:r>
                  <a:rPr lang="en-US" sz="1800" dirty="0" smtClean="0"/>
                  <a:t>              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ar-IQ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sz="1800" b="0" i="1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8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i="1" dirty="0" smtClean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800" i="1" dirty="0" smtClean="0"/>
                  <a:t> </a:t>
                </a:r>
                <a:r>
                  <a:rPr lang="en-US" sz="1800" i="1" dirty="0" err="1" smtClean="0"/>
                  <a:t>dr</a:t>
                </a:r>
                <a:r>
                  <a:rPr lang="en-US" sz="1800" i="1" dirty="0" smtClean="0"/>
                  <a:t>  + C</a:t>
                </a:r>
              </a:p>
              <a:p>
                <a:r>
                  <a:rPr lang="en-US" sz="1800" i="1" dirty="0"/>
                  <a:t> </a:t>
                </a:r>
                <a:r>
                  <a:rPr lang="en-US" sz="1800" i="1" dirty="0" smtClean="0"/>
                  <a:t>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en-US" sz="18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800" i="1" dirty="0" smtClean="0"/>
                  <a:t> + C</a:t>
                </a:r>
                <a:endParaRPr lang="en-US" sz="1800" i="1" dirty="0"/>
              </a:p>
              <a:p>
                <a:r>
                  <a:rPr lang="en-US" sz="1800" i="1" dirty="0" smtClean="0"/>
                  <a:t>       Let </a:t>
                </a:r>
                <a14:m>
                  <m:oMath xmlns:m="http://schemas.openxmlformats.org/officeDocument/2006/math">
                    <m:r>
                      <a:rPr lang="ar-IQ" sz="1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ar-IQ" sz="180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800" i="1" dirty="0" smtClean="0"/>
                  <a:t>=0  at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800" i="1" dirty="0" smtClean="0"/>
                  <a:t> = 0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1800" i="1" dirty="0" smtClean="0"/>
                  <a:t>  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en-US" sz="1800" i="1" dirty="0" smtClean="0"/>
                  <a:t>0 + C  </a:t>
                </a:r>
              </a:p>
              <a:p>
                <a:r>
                  <a:rPr lang="en-US" sz="1800" i="1" dirty="0" smtClean="0"/>
                  <a:t>                                        C = 0      </a:t>
                </a:r>
              </a:p>
              <a:p>
                <a:r>
                  <a:rPr lang="en-US" sz="1800" i="1" dirty="0" smtClean="0"/>
                  <a:t>          which means that    </a:t>
                </a:r>
                <a14:m>
                  <m:oMath xmlns:m="http://schemas.openxmlformats.org/officeDocument/2006/math">
                    <m:r>
                      <a:rPr lang="ar-IQ" sz="18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1800" b="1" i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sz="18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r>
                  <a:rPr lang="en-US" sz="1800" b="1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sz="1800" i="1" dirty="0" smtClean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438400"/>
                <a:ext cx="3962400" cy="2485296"/>
              </a:xfrm>
              <a:prstGeom prst="rect">
                <a:avLst/>
              </a:prstGeom>
              <a:blipFill>
                <a:blip r:embed="rId4"/>
                <a:stretch>
                  <a:fillRect l="-154" t="-21078" b="-220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1515979" y="4343400"/>
            <a:ext cx="6096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422" y="5108635"/>
                <a:ext cx="4002504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en-US" b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2-2 Sink</a:t>
                </a:r>
                <a:endParaRPr kumimoji="1" lang="en-US" b="1" i="1" dirty="0">
                  <a:solidFill>
                    <a:srgbClr val="00B0F0"/>
                  </a:solidFill>
                  <a:latin typeface="Arial Narrow" panose="020B0606020202030204" pitchFamily="34" charset="0"/>
                </a:endParaRPr>
              </a:p>
              <a:p>
                <a:r>
                  <a:rPr kumimoji="1" lang="en-US" sz="1800" b="1" i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In </a:t>
                </a:r>
                <a:r>
                  <a:rPr kumimoji="1" lang="en-US" sz="1800" b="1" i="1" dirty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t</a:t>
                </a:r>
                <a:r>
                  <a:rPr kumimoji="1" lang="en-US" sz="1800" b="1" i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his case the stream function will be the inverse of source function </a:t>
                </a:r>
                <a:endParaRPr kumimoji="1" lang="en-US" sz="1800" b="1" i="1" dirty="0">
                  <a:solidFill>
                    <a:srgbClr val="00B0F0"/>
                  </a:solidFill>
                  <a:latin typeface="Arial Narrow" panose="020B0606020202030204" pitchFamily="34" charset="0"/>
                </a:endParaRPr>
              </a:p>
              <a:p>
                <a:endParaRPr kumimoji="1" lang="en-US" sz="1800" b="1" i="1" dirty="0" smtClean="0">
                  <a:solidFill>
                    <a:srgbClr val="00B0F0"/>
                  </a:solidFill>
                  <a:latin typeface="Arial Narrow" panose="020B0606020202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kumimoji="1" lang="en-US" sz="1800" b="1" i="1" dirty="0" smtClean="0">
                    <a:solidFill>
                      <a:srgbClr val="00B0F0"/>
                    </a:solidFill>
                    <a:latin typeface="Arial Narrow" panose="020B0606020202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IQ" sz="18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1800" b="1" i="1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sz="18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r>
                  <a:rPr lang="en-US" sz="1800" b="1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kumimoji="1" lang="en-US" sz="1800" b="1" i="1" dirty="0" smtClean="0">
                  <a:solidFill>
                    <a:srgbClr val="00B0F0"/>
                  </a:solidFill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2" y="5108635"/>
                <a:ext cx="4002504" cy="1661993"/>
              </a:xfrm>
              <a:prstGeom prst="rect">
                <a:avLst/>
              </a:prstGeom>
              <a:blipFill>
                <a:blip r:embed="rId5"/>
                <a:stretch>
                  <a:fillRect l="-2283" t="-2930" r="-1522" b="-109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Summing Junction 4"/>
          <p:cNvSpPr/>
          <p:nvPr/>
        </p:nvSpPr>
        <p:spPr>
          <a:xfrm>
            <a:off x="5181600" y="746002"/>
            <a:ext cx="2979822" cy="2514600"/>
          </a:xfrm>
          <a:prstGeom prst="flowChartSummingJunction">
            <a:avLst/>
          </a:prstGeom>
          <a:solidFill>
            <a:srgbClr val="00CCFF"/>
          </a:solidFill>
          <a:ln w="381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59479" y="746002"/>
            <a:ext cx="0" cy="1250075"/>
          </a:xfrm>
          <a:prstGeom prst="straightConnector1">
            <a:avLst/>
          </a:prstGeom>
          <a:ln w="38100">
            <a:solidFill>
              <a:srgbClr val="FFFF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2"/>
          </p:cNvCxnSpPr>
          <p:nvPr/>
        </p:nvCxnSpPr>
        <p:spPr>
          <a:xfrm flipH="1">
            <a:off x="5181600" y="1996077"/>
            <a:ext cx="1477879" cy="7225"/>
          </a:xfrm>
          <a:prstGeom prst="straightConnector1">
            <a:avLst/>
          </a:prstGeom>
          <a:ln w="38100">
            <a:solidFill>
              <a:srgbClr val="FFFF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" idx="6"/>
          </p:cNvCxnSpPr>
          <p:nvPr/>
        </p:nvCxnSpPr>
        <p:spPr>
          <a:xfrm>
            <a:off x="6671511" y="1996077"/>
            <a:ext cx="1489911" cy="7225"/>
          </a:xfrm>
          <a:prstGeom prst="straightConnector1">
            <a:avLst/>
          </a:prstGeom>
          <a:ln w="38100">
            <a:solidFill>
              <a:srgbClr val="FFFF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4"/>
          </p:cNvCxnSpPr>
          <p:nvPr/>
        </p:nvCxnSpPr>
        <p:spPr>
          <a:xfrm>
            <a:off x="6671511" y="2003302"/>
            <a:ext cx="0" cy="1257300"/>
          </a:xfrm>
          <a:prstGeom prst="straightConnector1">
            <a:avLst/>
          </a:prstGeom>
          <a:ln w="38100">
            <a:solidFill>
              <a:srgbClr val="FFFF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Summing Junction 18"/>
          <p:cNvSpPr/>
          <p:nvPr/>
        </p:nvSpPr>
        <p:spPr>
          <a:xfrm>
            <a:off x="5303921" y="4167350"/>
            <a:ext cx="2979822" cy="2514600"/>
          </a:xfrm>
          <a:prstGeom prst="flowChartSummingJunction">
            <a:avLst/>
          </a:prstGeom>
          <a:solidFill>
            <a:srgbClr val="00CCFF"/>
          </a:solidFill>
          <a:ln w="381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81800" y="4167350"/>
            <a:ext cx="0" cy="1250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87816" y="5424650"/>
            <a:ext cx="0" cy="12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91889" y="5424650"/>
            <a:ext cx="1367589" cy="10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849979" y="5409035"/>
            <a:ext cx="1477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02189" y="4022331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Sink</a:t>
            </a:r>
            <a:endParaRPr kumimoji="1" lang="en-US" b="1" i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5914" y="524897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b="1" dirty="0">
                <a:solidFill>
                  <a:srgbClr val="00B0F0"/>
                </a:solidFill>
                <a:latin typeface="Arial Narrow" panose="020B0606020202030204" pitchFamily="34" charset="0"/>
              </a:rPr>
              <a:t>Source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8161422" y="1803247"/>
                <a:ext cx="7473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/>
                  <a:t>=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422" y="1803247"/>
                <a:ext cx="747320" cy="400110"/>
              </a:xfrm>
              <a:prstGeom prst="rect">
                <a:avLst/>
              </a:prstGeom>
              <a:blipFill>
                <a:blip r:embed="rId6"/>
                <a:stretch>
                  <a:fillRect l="-4098" t="-9231" b="-2769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242537" y="167186"/>
                <a:ext cx="833883" cy="502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ar-IQ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l-GR" sz="2000" b="1" i="1"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537" y="167186"/>
                <a:ext cx="833883" cy="502830"/>
              </a:xfrm>
              <a:prstGeom prst="rect">
                <a:avLst/>
              </a:prstGeom>
              <a:blipFill>
                <a:blip r:embed="rId7"/>
                <a:stretch>
                  <a:fillRect l="-2920" b="-602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467601" y="5192063"/>
                <a:ext cx="792205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 smtClean="0"/>
                  <a:t>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ar-IQ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601" y="5192063"/>
                <a:ext cx="792205" cy="501356"/>
              </a:xfrm>
              <a:prstGeom prst="rect">
                <a:avLst/>
              </a:prstGeom>
              <a:blipFill>
                <a:blip r:embed="rId8"/>
                <a:stretch>
                  <a:fillRect l="-3846" t="-1220" b="-73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4820" y="3158224"/>
                <a:ext cx="819455" cy="5354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ar-IQ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820" y="3158224"/>
                <a:ext cx="819455" cy="535468"/>
              </a:xfrm>
              <a:prstGeom prst="rect">
                <a:avLst/>
              </a:prstGeom>
              <a:blipFill>
                <a:blip r:embed="rId9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67400" y="3715509"/>
                <a:ext cx="918841" cy="502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/>
                  <a:t>= </a:t>
                </a:r>
                <a:r>
                  <a:rPr lang="en-US" sz="2000" b="1" i="1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ar-IQ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l-GR" sz="2000" b="1" i="1"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715509"/>
                <a:ext cx="918841" cy="502830"/>
              </a:xfrm>
              <a:prstGeom prst="rect">
                <a:avLst/>
              </a:prstGeom>
              <a:blipFill>
                <a:blip r:embed="rId10"/>
                <a:stretch>
                  <a:fillRect l="-3333" b="-602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831932" y="6156265"/>
                <a:ext cx="955711" cy="5354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num>
                      <m:den>
                        <m:r>
                          <a:rPr lang="ar-IQ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932" y="6156265"/>
                <a:ext cx="955711" cy="535468"/>
              </a:xfrm>
              <a:prstGeom prst="rect">
                <a:avLst/>
              </a:prstGeom>
              <a:blipFill>
                <a:blip r:embed="rId11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8271712" y="5192063"/>
                <a:ext cx="7473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b="1" i="1" smtClean="0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000" b="1" i="1" dirty="0"/>
                  <a:t>=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712" y="5192063"/>
                <a:ext cx="747320" cy="400110"/>
              </a:xfrm>
              <a:prstGeom prst="rect">
                <a:avLst/>
              </a:prstGeom>
              <a:blipFill>
                <a:blip r:embed="rId12"/>
                <a:stretch>
                  <a:fillRect l="-4065" t="-9231" b="-2769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6526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4640</TotalTime>
  <Words>114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Cambria Math</vt:lpstr>
      <vt:lpstr>Century Gothic</vt:lpstr>
      <vt:lpstr>Tahoma</vt:lpstr>
      <vt:lpstr>Times New Roman</vt:lpstr>
      <vt:lpstr>Wingdings 3</vt:lpstr>
      <vt:lpstr>Wisp</vt:lpstr>
      <vt:lpstr>Stream function in polar coordinate</vt:lpstr>
      <vt:lpstr>                Basic fields Flow  1- Rectilinear flow</vt:lpstr>
      <vt:lpstr>                Basic Flowfields   2- Source and Sink  2-1 Source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Function &amp; Velocity Potential</dc:title>
  <dc:creator>Ramanathan</dc:creator>
  <cp:lastModifiedBy>ah</cp:lastModifiedBy>
  <cp:revision>65</cp:revision>
  <dcterms:created xsi:type="dcterms:W3CDTF">2003-10-21T03:30:57Z</dcterms:created>
  <dcterms:modified xsi:type="dcterms:W3CDTF">2019-03-17T21:22:15Z</dcterms:modified>
</cp:coreProperties>
</file>