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38"/>
  </p:notesMasterIdLst>
  <p:sldIdLst>
    <p:sldId id="291"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Lst>
  <p:sldSz cx="10693400" cy="7562850"/>
  <p:notesSz cx="10693400" cy="7562850"/>
  <p:defaultTextStyle>
    <a:defPPr>
      <a:defRPr lang="en-US"/>
    </a:defPPr>
    <a:lvl1pPr marL="0" algn="l" defTabSz="914238" rtl="0" eaLnBrk="1" latinLnBrk="0" hangingPunct="1">
      <a:defRPr sz="1800" kern="1200">
        <a:solidFill>
          <a:schemeClr val="tx1"/>
        </a:solidFill>
        <a:latin typeface="+mn-lt"/>
        <a:ea typeface="+mn-ea"/>
        <a:cs typeface="+mn-cs"/>
      </a:defRPr>
    </a:lvl1pPr>
    <a:lvl2pPr marL="457120" algn="l" defTabSz="914238" rtl="0" eaLnBrk="1" latinLnBrk="0" hangingPunct="1">
      <a:defRPr sz="1800" kern="1200">
        <a:solidFill>
          <a:schemeClr val="tx1"/>
        </a:solidFill>
        <a:latin typeface="+mn-lt"/>
        <a:ea typeface="+mn-ea"/>
        <a:cs typeface="+mn-cs"/>
      </a:defRPr>
    </a:lvl2pPr>
    <a:lvl3pPr marL="914238" algn="l" defTabSz="914238" rtl="0" eaLnBrk="1" latinLnBrk="0" hangingPunct="1">
      <a:defRPr sz="1800" kern="1200">
        <a:solidFill>
          <a:schemeClr val="tx1"/>
        </a:solidFill>
        <a:latin typeface="+mn-lt"/>
        <a:ea typeface="+mn-ea"/>
        <a:cs typeface="+mn-cs"/>
      </a:defRPr>
    </a:lvl3pPr>
    <a:lvl4pPr marL="1371356" algn="l" defTabSz="914238" rtl="0" eaLnBrk="1" latinLnBrk="0" hangingPunct="1">
      <a:defRPr sz="1800" kern="1200">
        <a:solidFill>
          <a:schemeClr val="tx1"/>
        </a:solidFill>
        <a:latin typeface="+mn-lt"/>
        <a:ea typeface="+mn-ea"/>
        <a:cs typeface="+mn-cs"/>
      </a:defRPr>
    </a:lvl4pPr>
    <a:lvl5pPr marL="1828474" algn="l" defTabSz="914238" rtl="0" eaLnBrk="1" latinLnBrk="0" hangingPunct="1">
      <a:defRPr sz="1800" kern="1200">
        <a:solidFill>
          <a:schemeClr val="tx1"/>
        </a:solidFill>
        <a:latin typeface="+mn-lt"/>
        <a:ea typeface="+mn-ea"/>
        <a:cs typeface="+mn-cs"/>
      </a:defRPr>
    </a:lvl5pPr>
    <a:lvl6pPr marL="2285594" algn="l" defTabSz="914238" rtl="0" eaLnBrk="1" latinLnBrk="0" hangingPunct="1">
      <a:defRPr sz="1800" kern="1200">
        <a:solidFill>
          <a:schemeClr val="tx1"/>
        </a:solidFill>
        <a:latin typeface="+mn-lt"/>
        <a:ea typeface="+mn-ea"/>
        <a:cs typeface="+mn-cs"/>
      </a:defRPr>
    </a:lvl6pPr>
    <a:lvl7pPr marL="2742714" algn="l" defTabSz="914238" rtl="0" eaLnBrk="1" latinLnBrk="0" hangingPunct="1">
      <a:defRPr sz="1800" kern="1200">
        <a:solidFill>
          <a:schemeClr val="tx1"/>
        </a:solidFill>
        <a:latin typeface="+mn-lt"/>
        <a:ea typeface="+mn-ea"/>
        <a:cs typeface="+mn-cs"/>
      </a:defRPr>
    </a:lvl7pPr>
    <a:lvl8pPr marL="3199832" algn="l" defTabSz="914238" rtl="0" eaLnBrk="1" latinLnBrk="0" hangingPunct="1">
      <a:defRPr sz="1800" kern="1200">
        <a:solidFill>
          <a:schemeClr val="tx1"/>
        </a:solidFill>
        <a:latin typeface="+mn-lt"/>
        <a:ea typeface="+mn-ea"/>
        <a:cs typeface="+mn-cs"/>
      </a:defRPr>
    </a:lvl8pPr>
    <a:lvl9pPr marL="3656951" algn="l" defTabSz="914238"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1128"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633913" cy="377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057900" y="0"/>
            <a:ext cx="4632325" cy="377825"/>
          </a:xfrm>
          <a:prstGeom prst="rect">
            <a:avLst/>
          </a:prstGeom>
        </p:spPr>
        <p:txBody>
          <a:bodyPr vert="horz" lIns="91440" tIns="45720" rIns="91440" bIns="45720" rtlCol="0"/>
          <a:lstStyle>
            <a:lvl1pPr algn="r">
              <a:defRPr sz="1200"/>
            </a:lvl1pPr>
          </a:lstStyle>
          <a:p>
            <a:fld id="{7050F252-C1A3-467D-B826-ECC124F56556}" type="datetimeFigureOut">
              <a:rPr lang="en-US" smtClean="0"/>
              <a:t>4/6/2019</a:t>
            </a:fld>
            <a:endParaRPr lang="en-US"/>
          </a:p>
        </p:txBody>
      </p:sp>
      <p:sp>
        <p:nvSpPr>
          <p:cNvPr id="4" name="Slide Image Placeholder 3"/>
          <p:cNvSpPr>
            <a:spLocks noGrp="1" noRot="1" noChangeAspect="1"/>
          </p:cNvSpPr>
          <p:nvPr>
            <p:ph type="sldImg" idx="2"/>
          </p:nvPr>
        </p:nvSpPr>
        <p:spPr>
          <a:xfrm>
            <a:off x="3341688" y="566738"/>
            <a:ext cx="4010025" cy="28368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069975" y="3592513"/>
            <a:ext cx="8553450" cy="34036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7183438"/>
            <a:ext cx="4633913" cy="377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057900" y="7183438"/>
            <a:ext cx="4632325" cy="377825"/>
          </a:xfrm>
          <a:prstGeom prst="rect">
            <a:avLst/>
          </a:prstGeom>
        </p:spPr>
        <p:txBody>
          <a:bodyPr vert="horz" lIns="91440" tIns="45720" rIns="91440" bIns="45720" rtlCol="0" anchor="b"/>
          <a:lstStyle>
            <a:lvl1pPr algn="r">
              <a:defRPr sz="1200"/>
            </a:lvl1pPr>
          </a:lstStyle>
          <a:p>
            <a:fld id="{C9EBE5E9-C9DE-4524-BC4E-8A7A93C569F6}" type="slidenum">
              <a:rPr lang="en-US" smtClean="0"/>
              <a:t>‹#›</a:t>
            </a:fld>
            <a:endParaRPr lang="en-US"/>
          </a:p>
        </p:txBody>
      </p:sp>
    </p:spTree>
    <p:extLst>
      <p:ext uri="{BB962C8B-B14F-4D97-AF65-F5344CB8AC3E}">
        <p14:creationId xmlns:p14="http://schemas.microsoft.com/office/powerpoint/2010/main" val="2914251041"/>
      </p:ext>
    </p:extLst>
  </p:cSld>
  <p:clrMap bg1="lt1" tx1="dk1" bg2="lt2" tx2="dk2" accent1="accent1" accent2="accent2" accent3="accent3" accent4="accent4" accent5="accent5" accent6="accent6" hlink="hlink" folHlink="folHlink"/>
  <p:notesStyle>
    <a:lvl1pPr marL="0" algn="l" defTabSz="914238" rtl="0" eaLnBrk="1" latinLnBrk="0" hangingPunct="1">
      <a:defRPr sz="1300" kern="1200">
        <a:solidFill>
          <a:schemeClr val="tx1"/>
        </a:solidFill>
        <a:latin typeface="+mn-lt"/>
        <a:ea typeface="+mn-ea"/>
        <a:cs typeface="+mn-cs"/>
      </a:defRPr>
    </a:lvl1pPr>
    <a:lvl2pPr marL="457120" algn="l" defTabSz="914238" rtl="0" eaLnBrk="1" latinLnBrk="0" hangingPunct="1">
      <a:defRPr sz="1300" kern="1200">
        <a:solidFill>
          <a:schemeClr val="tx1"/>
        </a:solidFill>
        <a:latin typeface="+mn-lt"/>
        <a:ea typeface="+mn-ea"/>
        <a:cs typeface="+mn-cs"/>
      </a:defRPr>
    </a:lvl2pPr>
    <a:lvl3pPr marL="914238" algn="l" defTabSz="914238" rtl="0" eaLnBrk="1" latinLnBrk="0" hangingPunct="1">
      <a:defRPr sz="1300" kern="1200">
        <a:solidFill>
          <a:schemeClr val="tx1"/>
        </a:solidFill>
        <a:latin typeface="+mn-lt"/>
        <a:ea typeface="+mn-ea"/>
        <a:cs typeface="+mn-cs"/>
      </a:defRPr>
    </a:lvl3pPr>
    <a:lvl4pPr marL="1371356" algn="l" defTabSz="914238" rtl="0" eaLnBrk="1" latinLnBrk="0" hangingPunct="1">
      <a:defRPr sz="1300" kern="1200">
        <a:solidFill>
          <a:schemeClr val="tx1"/>
        </a:solidFill>
        <a:latin typeface="+mn-lt"/>
        <a:ea typeface="+mn-ea"/>
        <a:cs typeface="+mn-cs"/>
      </a:defRPr>
    </a:lvl4pPr>
    <a:lvl5pPr marL="1828474" algn="l" defTabSz="914238" rtl="0" eaLnBrk="1" latinLnBrk="0" hangingPunct="1">
      <a:defRPr sz="1300" kern="1200">
        <a:solidFill>
          <a:schemeClr val="tx1"/>
        </a:solidFill>
        <a:latin typeface="+mn-lt"/>
        <a:ea typeface="+mn-ea"/>
        <a:cs typeface="+mn-cs"/>
      </a:defRPr>
    </a:lvl5pPr>
    <a:lvl6pPr marL="2285594" algn="l" defTabSz="914238" rtl="0" eaLnBrk="1" latinLnBrk="0" hangingPunct="1">
      <a:defRPr sz="1300" kern="1200">
        <a:solidFill>
          <a:schemeClr val="tx1"/>
        </a:solidFill>
        <a:latin typeface="+mn-lt"/>
        <a:ea typeface="+mn-ea"/>
        <a:cs typeface="+mn-cs"/>
      </a:defRPr>
    </a:lvl6pPr>
    <a:lvl7pPr marL="2742714" algn="l" defTabSz="914238" rtl="0" eaLnBrk="1" latinLnBrk="0" hangingPunct="1">
      <a:defRPr sz="1300" kern="1200">
        <a:solidFill>
          <a:schemeClr val="tx1"/>
        </a:solidFill>
        <a:latin typeface="+mn-lt"/>
        <a:ea typeface="+mn-ea"/>
        <a:cs typeface="+mn-cs"/>
      </a:defRPr>
    </a:lvl7pPr>
    <a:lvl8pPr marL="3199832" algn="l" defTabSz="914238" rtl="0" eaLnBrk="1" latinLnBrk="0" hangingPunct="1">
      <a:defRPr sz="1300" kern="1200">
        <a:solidFill>
          <a:schemeClr val="tx1"/>
        </a:solidFill>
        <a:latin typeface="+mn-lt"/>
        <a:ea typeface="+mn-ea"/>
        <a:cs typeface="+mn-cs"/>
      </a:defRPr>
    </a:lvl8pPr>
    <a:lvl9pPr marL="3656951" algn="l" defTabSz="914238"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BE5E9-C9DE-4524-BC4E-8A7A93C569F6}" type="slidenum">
              <a:rPr lang="en-US" smtClean="0"/>
              <a:t>2</a:t>
            </a:fld>
            <a:endParaRPr lang="en-US"/>
          </a:p>
        </p:txBody>
      </p:sp>
    </p:spTree>
    <p:extLst>
      <p:ext uri="{BB962C8B-B14F-4D97-AF65-F5344CB8AC3E}">
        <p14:creationId xmlns:p14="http://schemas.microsoft.com/office/powerpoint/2010/main" val="710441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EBE5E9-C9DE-4524-BC4E-8A7A93C569F6}" type="slidenum">
              <a:rPr lang="en-US" smtClean="0"/>
              <a:t>3</a:t>
            </a:fld>
            <a:endParaRPr lang="en-US"/>
          </a:p>
        </p:txBody>
      </p:sp>
    </p:spTree>
    <p:extLst>
      <p:ext uri="{BB962C8B-B14F-4D97-AF65-F5344CB8AC3E}">
        <p14:creationId xmlns:p14="http://schemas.microsoft.com/office/powerpoint/2010/main" val="1949901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2005" y="2349386"/>
            <a:ext cx="9089390" cy="1621111"/>
          </a:xfrm>
        </p:spPr>
        <p:txBody>
          <a:bodyPr/>
          <a:lstStyle/>
          <a:p>
            <a:r>
              <a:rPr lang="en-US" smtClean="0"/>
              <a:t>Click to edit Master title style</a:t>
            </a:r>
            <a:endParaRPr lang="en-US"/>
          </a:p>
        </p:txBody>
      </p:sp>
      <p:sp>
        <p:nvSpPr>
          <p:cNvPr id="3" name="Subtitle 2"/>
          <p:cNvSpPr>
            <a:spLocks noGrp="1"/>
          </p:cNvSpPr>
          <p:nvPr>
            <p:ph type="subTitle" idx="1"/>
          </p:nvPr>
        </p:nvSpPr>
        <p:spPr>
          <a:xfrm>
            <a:off x="1604010" y="4285615"/>
            <a:ext cx="7485380" cy="1932728"/>
          </a:xfrm>
        </p:spPr>
        <p:txBody>
          <a:bodyPr/>
          <a:lstStyle>
            <a:lvl1pPr marL="0" indent="0" algn="ctr">
              <a:buNone/>
              <a:defRPr>
                <a:solidFill>
                  <a:schemeClr val="tx1">
                    <a:tint val="75000"/>
                  </a:schemeClr>
                </a:solidFill>
              </a:defRPr>
            </a:lvl1pPr>
            <a:lvl2pPr marL="521574" indent="0" algn="ctr">
              <a:buNone/>
              <a:defRPr>
                <a:solidFill>
                  <a:schemeClr val="tx1">
                    <a:tint val="75000"/>
                  </a:schemeClr>
                </a:solidFill>
              </a:defRPr>
            </a:lvl2pPr>
            <a:lvl3pPr marL="1043148" indent="0" algn="ctr">
              <a:buNone/>
              <a:defRPr>
                <a:solidFill>
                  <a:schemeClr val="tx1">
                    <a:tint val="75000"/>
                  </a:schemeClr>
                </a:solidFill>
              </a:defRPr>
            </a:lvl3pPr>
            <a:lvl4pPr marL="1564721" indent="0" algn="ctr">
              <a:buNone/>
              <a:defRPr>
                <a:solidFill>
                  <a:schemeClr val="tx1">
                    <a:tint val="75000"/>
                  </a:schemeClr>
                </a:solidFill>
              </a:defRPr>
            </a:lvl4pPr>
            <a:lvl5pPr marL="2086295" indent="0" algn="ctr">
              <a:buNone/>
              <a:defRPr>
                <a:solidFill>
                  <a:schemeClr val="tx1">
                    <a:tint val="75000"/>
                  </a:schemeClr>
                </a:solidFill>
              </a:defRPr>
            </a:lvl5pPr>
            <a:lvl6pPr marL="2607869" indent="0" algn="ctr">
              <a:buNone/>
              <a:defRPr>
                <a:solidFill>
                  <a:schemeClr val="tx1">
                    <a:tint val="75000"/>
                  </a:schemeClr>
                </a:solidFill>
              </a:defRPr>
            </a:lvl6pPr>
            <a:lvl7pPr marL="3129443" indent="0" algn="ctr">
              <a:buNone/>
              <a:defRPr>
                <a:solidFill>
                  <a:schemeClr val="tx1">
                    <a:tint val="75000"/>
                  </a:schemeClr>
                </a:solidFill>
              </a:defRPr>
            </a:lvl7pPr>
            <a:lvl8pPr marL="3651016" indent="0" algn="ctr">
              <a:buNone/>
              <a:defRPr>
                <a:solidFill>
                  <a:schemeClr val="tx1">
                    <a:tint val="75000"/>
                  </a:schemeClr>
                </a:solidFill>
              </a:defRPr>
            </a:lvl8pPr>
            <a:lvl9pPr marL="417259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4/6/2019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2877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4/6/2019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34735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52715" y="302865"/>
            <a:ext cx="2406015" cy="645293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4670" y="302865"/>
            <a:ext cx="7039822" cy="645293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4/6/2019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244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4/6/2019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8187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44705" y="4859832"/>
            <a:ext cx="9089390" cy="1502066"/>
          </a:xfrm>
        </p:spPr>
        <p:txBody>
          <a:bodyPr anchor="t"/>
          <a:lstStyle>
            <a:lvl1pPr algn="l">
              <a:defRPr sz="4600" b="1" cap="all"/>
            </a:lvl1pPr>
          </a:lstStyle>
          <a:p>
            <a:r>
              <a:rPr lang="en-US" smtClean="0"/>
              <a:t>Click to edit Master title style</a:t>
            </a:r>
            <a:endParaRPr lang="en-US"/>
          </a:p>
        </p:txBody>
      </p:sp>
      <p:sp>
        <p:nvSpPr>
          <p:cNvPr id="3" name="Text Placeholder 2"/>
          <p:cNvSpPr>
            <a:spLocks noGrp="1"/>
          </p:cNvSpPr>
          <p:nvPr>
            <p:ph type="body" idx="1"/>
          </p:nvPr>
        </p:nvSpPr>
        <p:spPr>
          <a:xfrm>
            <a:off x="844705" y="3205459"/>
            <a:ext cx="9089390" cy="1654373"/>
          </a:xfrm>
        </p:spPr>
        <p:txBody>
          <a:bodyPr anchor="b"/>
          <a:lstStyle>
            <a:lvl1pPr marL="0" indent="0">
              <a:buNone/>
              <a:defRPr sz="2300">
                <a:solidFill>
                  <a:schemeClr val="tx1">
                    <a:tint val="75000"/>
                  </a:schemeClr>
                </a:solidFill>
              </a:defRPr>
            </a:lvl1pPr>
            <a:lvl2pPr marL="521574" indent="0">
              <a:buNone/>
              <a:defRPr sz="2100">
                <a:solidFill>
                  <a:schemeClr val="tx1">
                    <a:tint val="75000"/>
                  </a:schemeClr>
                </a:solidFill>
              </a:defRPr>
            </a:lvl2pPr>
            <a:lvl3pPr marL="1043148" indent="0">
              <a:buNone/>
              <a:defRPr sz="1800">
                <a:solidFill>
                  <a:schemeClr val="tx1">
                    <a:tint val="75000"/>
                  </a:schemeClr>
                </a:solidFill>
              </a:defRPr>
            </a:lvl3pPr>
            <a:lvl4pPr marL="1564721" indent="0">
              <a:buNone/>
              <a:defRPr sz="1600">
                <a:solidFill>
                  <a:schemeClr val="tx1">
                    <a:tint val="75000"/>
                  </a:schemeClr>
                </a:solidFill>
              </a:defRPr>
            </a:lvl4pPr>
            <a:lvl5pPr marL="2086295" indent="0">
              <a:buNone/>
              <a:defRPr sz="1600">
                <a:solidFill>
                  <a:schemeClr val="tx1">
                    <a:tint val="75000"/>
                  </a:schemeClr>
                </a:solidFill>
              </a:defRPr>
            </a:lvl5pPr>
            <a:lvl6pPr marL="2607869" indent="0">
              <a:buNone/>
              <a:defRPr sz="1600">
                <a:solidFill>
                  <a:schemeClr val="tx1">
                    <a:tint val="75000"/>
                  </a:schemeClr>
                </a:solidFill>
              </a:defRPr>
            </a:lvl6pPr>
            <a:lvl7pPr marL="3129443" indent="0">
              <a:buNone/>
              <a:defRPr sz="1600">
                <a:solidFill>
                  <a:schemeClr val="tx1">
                    <a:tint val="75000"/>
                  </a:schemeClr>
                </a:solidFill>
              </a:defRPr>
            </a:lvl7pPr>
            <a:lvl8pPr marL="3651016" indent="0">
              <a:buNone/>
              <a:defRPr sz="1600">
                <a:solidFill>
                  <a:schemeClr val="tx1">
                    <a:tint val="75000"/>
                  </a:schemeClr>
                </a:solidFill>
              </a:defRPr>
            </a:lvl8pPr>
            <a:lvl9pPr marL="417259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4/6/2019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49574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4670" y="1764666"/>
            <a:ext cx="4722918" cy="4991131"/>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35812" y="1764666"/>
            <a:ext cx="4722918" cy="4991131"/>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4/6/2019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7587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34670" y="1692889"/>
            <a:ext cx="4724775" cy="705515"/>
          </a:xfrm>
        </p:spPr>
        <p:txBody>
          <a:bodyPr anchor="b"/>
          <a:lstStyle>
            <a:lvl1pPr marL="0" indent="0">
              <a:buNone/>
              <a:defRPr sz="2700" b="1"/>
            </a:lvl1pPr>
            <a:lvl2pPr marL="521574" indent="0">
              <a:buNone/>
              <a:defRPr sz="2300" b="1"/>
            </a:lvl2pPr>
            <a:lvl3pPr marL="1043148" indent="0">
              <a:buNone/>
              <a:defRPr sz="2100" b="1"/>
            </a:lvl3pPr>
            <a:lvl4pPr marL="1564721" indent="0">
              <a:buNone/>
              <a:defRPr sz="1800" b="1"/>
            </a:lvl4pPr>
            <a:lvl5pPr marL="2086295" indent="0">
              <a:buNone/>
              <a:defRPr sz="1800" b="1"/>
            </a:lvl5pPr>
            <a:lvl6pPr marL="2607869" indent="0">
              <a:buNone/>
              <a:defRPr sz="1800" b="1"/>
            </a:lvl6pPr>
            <a:lvl7pPr marL="3129443" indent="0">
              <a:buNone/>
              <a:defRPr sz="1800" b="1"/>
            </a:lvl7pPr>
            <a:lvl8pPr marL="3651016" indent="0">
              <a:buNone/>
              <a:defRPr sz="1800" b="1"/>
            </a:lvl8pPr>
            <a:lvl9pPr marL="4172590"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34670" y="2398404"/>
            <a:ext cx="4724775" cy="4357393"/>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432099" y="1692889"/>
            <a:ext cx="4726631" cy="705515"/>
          </a:xfrm>
        </p:spPr>
        <p:txBody>
          <a:bodyPr anchor="b"/>
          <a:lstStyle>
            <a:lvl1pPr marL="0" indent="0">
              <a:buNone/>
              <a:defRPr sz="2700" b="1"/>
            </a:lvl1pPr>
            <a:lvl2pPr marL="521574" indent="0">
              <a:buNone/>
              <a:defRPr sz="2300" b="1"/>
            </a:lvl2pPr>
            <a:lvl3pPr marL="1043148" indent="0">
              <a:buNone/>
              <a:defRPr sz="2100" b="1"/>
            </a:lvl3pPr>
            <a:lvl4pPr marL="1564721" indent="0">
              <a:buNone/>
              <a:defRPr sz="1800" b="1"/>
            </a:lvl4pPr>
            <a:lvl5pPr marL="2086295" indent="0">
              <a:buNone/>
              <a:defRPr sz="1800" b="1"/>
            </a:lvl5pPr>
            <a:lvl6pPr marL="2607869" indent="0">
              <a:buNone/>
              <a:defRPr sz="1800" b="1"/>
            </a:lvl6pPr>
            <a:lvl7pPr marL="3129443" indent="0">
              <a:buNone/>
              <a:defRPr sz="1800" b="1"/>
            </a:lvl7pPr>
            <a:lvl8pPr marL="3651016" indent="0">
              <a:buNone/>
              <a:defRPr sz="1800" b="1"/>
            </a:lvl8pPr>
            <a:lvl9pPr marL="4172590"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432099" y="2398404"/>
            <a:ext cx="4726631" cy="4357393"/>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4/6/2019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64710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4/6/2019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62529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4/6/2019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4426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4671" y="301113"/>
            <a:ext cx="3518055" cy="1281483"/>
          </a:xfrm>
        </p:spPr>
        <p:txBody>
          <a:bodyPr anchor="b"/>
          <a:lstStyle>
            <a:lvl1pPr algn="l">
              <a:defRPr sz="2300" b="1"/>
            </a:lvl1pPr>
          </a:lstStyle>
          <a:p>
            <a:r>
              <a:rPr lang="en-US" smtClean="0"/>
              <a:t>Click to edit Master title style</a:t>
            </a:r>
            <a:endParaRPr lang="en-US"/>
          </a:p>
        </p:txBody>
      </p:sp>
      <p:sp>
        <p:nvSpPr>
          <p:cNvPr id="3" name="Content Placeholder 2"/>
          <p:cNvSpPr>
            <a:spLocks noGrp="1"/>
          </p:cNvSpPr>
          <p:nvPr>
            <p:ph idx="1"/>
          </p:nvPr>
        </p:nvSpPr>
        <p:spPr>
          <a:xfrm>
            <a:off x="4180822" y="301114"/>
            <a:ext cx="5977908" cy="6454683"/>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34671" y="1582597"/>
            <a:ext cx="3518055" cy="5173200"/>
          </a:xfrm>
        </p:spPr>
        <p:txBody>
          <a:bodyPr/>
          <a:lstStyle>
            <a:lvl1pPr marL="0" indent="0">
              <a:buNone/>
              <a:defRPr sz="1600"/>
            </a:lvl1pPr>
            <a:lvl2pPr marL="521574" indent="0">
              <a:buNone/>
              <a:defRPr sz="1400"/>
            </a:lvl2pPr>
            <a:lvl3pPr marL="1043148" indent="0">
              <a:buNone/>
              <a:defRPr sz="1100"/>
            </a:lvl3pPr>
            <a:lvl4pPr marL="1564721" indent="0">
              <a:buNone/>
              <a:defRPr sz="1000"/>
            </a:lvl4pPr>
            <a:lvl5pPr marL="2086295" indent="0">
              <a:buNone/>
              <a:defRPr sz="1000"/>
            </a:lvl5pPr>
            <a:lvl6pPr marL="2607869" indent="0">
              <a:buNone/>
              <a:defRPr sz="1000"/>
            </a:lvl6pPr>
            <a:lvl7pPr marL="3129443" indent="0">
              <a:buNone/>
              <a:defRPr sz="1000"/>
            </a:lvl7pPr>
            <a:lvl8pPr marL="3651016" indent="0">
              <a:buNone/>
              <a:defRPr sz="1000"/>
            </a:lvl8pPr>
            <a:lvl9pPr marL="417259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4/6/2019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33905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95981" y="5293995"/>
            <a:ext cx="6416040" cy="624986"/>
          </a:xfrm>
        </p:spPr>
        <p:txBody>
          <a:bodyPr anchor="b"/>
          <a:lstStyle>
            <a:lvl1pPr algn="l">
              <a:defRPr sz="2300" b="1"/>
            </a:lvl1pPr>
          </a:lstStyle>
          <a:p>
            <a:r>
              <a:rPr lang="en-US" smtClean="0"/>
              <a:t>Click to edit Master title style</a:t>
            </a:r>
            <a:endParaRPr lang="en-US"/>
          </a:p>
        </p:txBody>
      </p:sp>
      <p:sp>
        <p:nvSpPr>
          <p:cNvPr id="3" name="Picture Placeholder 2"/>
          <p:cNvSpPr>
            <a:spLocks noGrp="1"/>
          </p:cNvSpPr>
          <p:nvPr>
            <p:ph type="pic" idx="1"/>
          </p:nvPr>
        </p:nvSpPr>
        <p:spPr>
          <a:xfrm>
            <a:off x="2095981" y="675755"/>
            <a:ext cx="6416040" cy="4537710"/>
          </a:xfrm>
        </p:spPr>
        <p:txBody>
          <a:bodyPr/>
          <a:lstStyle>
            <a:lvl1pPr marL="0" indent="0">
              <a:buNone/>
              <a:defRPr sz="3700"/>
            </a:lvl1pPr>
            <a:lvl2pPr marL="521574" indent="0">
              <a:buNone/>
              <a:defRPr sz="3200"/>
            </a:lvl2pPr>
            <a:lvl3pPr marL="1043148" indent="0">
              <a:buNone/>
              <a:defRPr sz="2700"/>
            </a:lvl3pPr>
            <a:lvl4pPr marL="1564721" indent="0">
              <a:buNone/>
              <a:defRPr sz="2300"/>
            </a:lvl4pPr>
            <a:lvl5pPr marL="2086295" indent="0">
              <a:buNone/>
              <a:defRPr sz="2300"/>
            </a:lvl5pPr>
            <a:lvl6pPr marL="2607869" indent="0">
              <a:buNone/>
              <a:defRPr sz="2300"/>
            </a:lvl6pPr>
            <a:lvl7pPr marL="3129443" indent="0">
              <a:buNone/>
              <a:defRPr sz="2300"/>
            </a:lvl7pPr>
            <a:lvl8pPr marL="3651016" indent="0">
              <a:buNone/>
              <a:defRPr sz="2300"/>
            </a:lvl8pPr>
            <a:lvl9pPr marL="4172590" indent="0">
              <a:buNone/>
              <a:defRPr sz="2300"/>
            </a:lvl9pPr>
          </a:lstStyle>
          <a:p>
            <a:endParaRPr lang="en-US"/>
          </a:p>
        </p:txBody>
      </p:sp>
      <p:sp>
        <p:nvSpPr>
          <p:cNvPr id="4" name="Text Placeholder 3"/>
          <p:cNvSpPr>
            <a:spLocks noGrp="1"/>
          </p:cNvSpPr>
          <p:nvPr>
            <p:ph type="body" sz="half" idx="2"/>
          </p:nvPr>
        </p:nvSpPr>
        <p:spPr>
          <a:xfrm>
            <a:off x="2095981" y="5918981"/>
            <a:ext cx="6416040" cy="887584"/>
          </a:xfrm>
        </p:spPr>
        <p:txBody>
          <a:bodyPr/>
          <a:lstStyle>
            <a:lvl1pPr marL="0" indent="0">
              <a:buNone/>
              <a:defRPr sz="1600"/>
            </a:lvl1pPr>
            <a:lvl2pPr marL="521574" indent="0">
              <a:buNone/>
              <a:defRPr sz="1400"/>
            </a:lvl2pPr>
            <a:lvl3pPr marL="1043148" indent="0">
              <a:buNone/>
              <a:defRPr sz="1100"/>
            </a:lvl3pPr>
            <a:lvl4pPr marL="1564721" indent="0">
              <a:buNone/>
              <a:defRPr sz="1000"/>
            </a:lvl4pPr>
            <a:lvl5pPr marL="2086295" indent="0">
              <a:buNone/>
              <a:defRPr sz="1000"/>
            </a:lvl5pPr>
            <a:lvl6pPr marL="2607869" indent="0">
              <a:buNone/>
              <a:defRPr sz="1000"/>
            </a:lvl6pPr>
            <a:lvl7pPr marL="3129443" indent="0">
              <a:buNone/>
              <a:defRPr sz="1000"/>
            </a:lvl7pPr>
            <a:lvl8pPr marL="3651016" indent="0">
              <a:buNone/>
              <a:defRPr sz="1000"/>
            </a:lvl8pPr>
            <a:lvl9pPr marL="417259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4/6/2019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54875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70" y="302865"/>
            <a:ext cx="9624060" cy="1260475"/>
          </a:xfrm>
          <a:prstGeom prst="rect">
            <a:avLst/>
          </a:prstGeom>
        </p:spPr>
        <p:txBody>
          <a:bodyPr vert="horz" lIns="104315" tIns="52157" rIns="104315" bIns="52157"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34670" y="1764666"/>
            <a:ext cx="9624060" cy="4991131"/>
          </a:xfrm>
          <a:prstGeom prst="rect">
            <a:avLst/>
          </a:prstGeom>
        </p:spPr>
        <p:txBody>
          <a:bodyPr vert="horz" lIns="104315" tIns="52157" rIns="104315" bIns="5215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34670" y="7009642"/>
            <a:ext cx="2495127" cy="402652"/>
          </a:xfrm>
          <a:prstGeom prst="rect">
            <a:avLst/>
          </a:prstGeom>
        </p:spPr>
        <p:txBody>
          <a:bodyPr vert="horz" lIns="104315" tIns="52157" rIns="104315" bIns="52157" rtlCol="0" anchor="ctr"/>
          <a:lstStyle>
            <a:lvl1pPr algn="l">
              <a:defRPr sz="1400">
                <a:solidFill>
                  <a:schemeClr val="tx1">
                    <a:tint val="75000"/>
                  </a:schemeClr>
                </a:solidFill>
              </a:defRPr>
            </a:lvl1pPr>
          </a:lstStyle>
          <a:p>
            <a:pPr defTabSz="1043148"/>
            <a:fld id="{1D8BD707-D9CF-40AE-B4C6-C98DA3205C09}" type="datetimeFigureOut">
              <a:rPr lang="en-US" smtClean="0">
                <a:solidFill>
                  <a:prstClr val="black">
                    <a:tint val="75000"/>
                  </a:prstClr>
                </a:solidFill>
              </a:rPr>
              <a:pPr defTabSz="1043148"/>
              <a:t>4/6/2019</a:t>
            </a:fld>
            <a:endParaRPr lang="en-US">
              <a:solidFill>
                <a:prstClr val="black">
                  <a:tint val="75000"/>
                </a:prstClr>
              </a:solidFill>
            </a:endParaRPr>
          </a:p>
        </p:txBody>
      </p:sp>
      <p:sp>
        <p:nvSpPr>
          <p:cNvPr id="5" name="Footer Placeholder 4"/>
          <p:cNvSpPr>
            <a:spLocks noGrp="1"/>
          </p:cNvSpPr>
          <p:nvPr>
            <p:ph type="ftr" sz="quarter" idx="3"/>
          </p:nvPr>
        </p:nvSpPr>
        <p:spPr>
          <a:xfrm>
            <a:off x="3653579" y="7009642"/>
            <a:ext cx="3386243" cy="402652"/>
          </a:xfrm>
          <a:prstGeom prst="rect">
            <a:avLst/>
          </a:prstGeom>
        </p:spPr>
        <p:txBody>
          <a:bodyPr vert="horz" lIns="104315" tIns="52157" rIns="104315" bIns="52157" rtlCol="0" anchor="ctr"/>
          <a:lstStyle>
            <a:lvl1pPr algn="ctr">
              <a:defRPr sz="1400">
                <a:solidFill>
                  <a:schemeClr val="tx1">
                    <a:tint val="75000"/>
                  </a:schemeClr>
                </a:solidFill>
              </a:defRPr>
            </a:lvl1pPr>
          </a:lstStyle>
          <a:p>
            <a:pPr defTabSz="1043148"/>
            <a:endParaRPr lang="en-US">
              <a:solidFill>
                <a:prstClr val="black">
                  <a:tint val="75000"/>
                </a:prstClr>
              </a:solidFill>
            </a:endParaRPr>
          </a:p>
        </p:txBody>
      </p:sp>
      <p:sp>
        <p:nvSpPr>
          <p:cNvPr id="6" name="Slide Number Placeholder 5"/>
          <p:cNvSpPr>
            <a:spLocks noGrp="1"/>
          </p:cNvSpPr>
          <p:nvPr>
            <p:ph type="sldNum" sz="quarter" idx="4"/>
          </p:nvPr>
        </p:nvSpPr>
        <p:spPr>
          <a:xfrm>
            <a:off x="7663603" y="7009642"/>
            <a:ext cx="2495127" cy="402652"/>
          </a:xfrm>
          <a:prstGeom prst="rect">
            <a:avLst/>
          </a:prstGeom>
        </p:spPr>
        <p:txBody>
          <a:bodyPr vert="horz" lIns="104315" tIns="52157" rIns="104315" bIns="52157" rtlCol="0" anchor="ctr"/>
          <a:lstStyle>
            <a:lvl1pPr algn="r">
              <a:defRPr sz="1400">
                <a:solidFill>
                  <a:schemeClr val="tx1">
                    <a:tint val="75000"/>
                  </a:schemeClr>
                </a:solidFill>
              </a:defRPr>
            </a:lvl1pPr>
          </a:lstStyle>
          <a:p>
            <a:pPr defTabSz="1043148"/>
            <a:fld id="{B6F15528-21DE-4FAA-801E-634DDDAF4B2B}" type="slidenum">
              <a:rPr lang="en-US" smtClean="0">
                <a:solidFill>
                  <a:prstClr val="black">
                    <a:tint val="75000"/>
                  </a:prstClr>
                </a:solidFill>
              </a:rPr>
              <a:pPr defTabSz="1043148"/>
              <a:t>‹#›</a:t>
            </a:fld>
            <a:endParaRPr lang="en-US">
              <a:solidFill>
                <a:prstClr val="black">
                  <a:tint val="75000"/>
                </a:prstClr>
              </a:solidFill>
            </a:endParaRPr>
          </a:p>
        </p:txBody>
      </p:sp>
    </p:spTree>
    <p:extLst>
      <p:ext uri="{BB962C8B-B14F-4D97-AF65-F5344CB8AC3E}">
        <p14:creationId xmlns:p14="http://schemas.microsoft.com/office/powerpoint/2010/main" val="3438395247"/>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ctr" defTabSz="1043148" rtl="0" eaLnBrk="1" latinLnBrk="0" hangingPunct="1">
        <a:spcBef>
          <a:spcPct val="0"/>
        </a:spcBef>
        <a:buNone/>
        <a:defRPr sz="5000" kern="1200">
          <a:solidFill>
            <a:schemeClr val="tx1"/>
          </a:solidFill>
          <a:latin typeface="+mj-lt"/>
          <a:ea typeface="+mj-ea"/>
          <a:cs typeface="+mj-cs"/>
        </a:defRPr>
      </a:lvl1pPr>
    </p:titleStyle>
    <p:bodyStyle>
      <a:lvl1pPr marL="391180" indent="-391180" algn="l" defTabSz="1043148" rtl="0" eaLnBrk="1" latinLnBrk="0" hangingPunct="1">
        <a:spcBef>
          <a:spcPct val="20000"/>
        </a:spcBef>
        <a:buFont typeface="Arial" pitchFamily="34" charset="0"/>
        <a:buChar char="•"/>
        <a:defRPr sz="3700" kern="1200">
          <a:solidFill>
            <a:schemeClr val="tx1"/>
          </a:solidFill>
          <a:latin typeface="+mn-lt"/>
          <a:ea typeface="+mn-ea"/>
          <a:cs typeface="+mn-cs"/>
        </a:defRPr>
      </a:lvl1pPr>
      <a:lvl2pPr marL="847557" indent="-325984" algn="l" defTabSz="1043148" rtl="0" eaLnBrk="1" latinLnBrk="0" hangingPunct="1">
        <a:spcBef>
          <a:spcPct val="20000"/>
        </a:spcBef>
        <a:buFont typeface="Arial" pitchFamily="34" charset="0"/>
        <a:buChar char="–"/>
        <a:defRPr sz="3200" kern="1200">
          <a:solidFill>
            <a:schemeClr val="tx1"/>
          </a:solidFill>
          <a:latin typeface="+mn-lt"/>
          <a:ea typeface="+mn-ea"/>
          <a:cs typeface="+mn-cs"/>
        </a:defRPr>
      </a:lvl2pPr>
      <a:lvl3pPr marL="1303934" indent="-260787" algn="l" defTabSz="1043148"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825508" indent="-260787" algn="l" defTabSz="1043148"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7082" indent="-260787" algn="l" defTabSz="1043148"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656" indent="-260787" algn="l" defTabSz="1043148"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90229" indent="-260787" algn="l" defTabSz="1043148"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803" indent="-260787" algn="l" defTabSz="1043148"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3377" indent="-260787" algn="l" defTabSz="1043148"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3148" rtl="0" eaLnBrk="1" latinLnBrk="0" hangingPunct="1">
        <a:defRPr sz="2100" kern="1200">
          <a:solidFill>
            <a:schemeClr val="tx1"/>
          </a:solidFill>
          <a:latin typeface="+mn-lt"/>
          <a:ea typeface="+mn-ea"/>
          <a:cs typeface="+mn-cs"/>
        </a:defRPr>
      </a:lvl1pPr>
      <a:lvl2pPr marL="521574" algn="l" defTabSz="1043148" rtl="0" eaLnBrk="1" latinLnBrk="0" hangingPunct="1">
        <a:defRPr sz="2100" kern="1200">
          <a:solidFill>
            <a:schemeClr val="tx1"/>
          </a:solidFill>
          <a:latin typeface="+mn-lt"/>
          <a:ea typeface="+mn-ea"/>
          <a:cs typeface="+mn-cs"/>
        </a:defRPr>
      </a:lvl2pPr>
      <a:lvl3pPr marL="1043148" algn="l" defTabSz="1043148" rtl="0" eaLnBrk="1" latinLnBrk="0" hangingPunct="1">
        <a:defRPr sz="2100" kern="1200">
          <a:solidFill>
            <a:schemeClr val="tx1"/>
          </a:solidFill>
          <a:latin typeface="+mn-lt"/>
          <a:ea typeface="+mn-ea"/>
          <a:cs typeface="+mn-cs"/>
        </a:defRPr>
      </a:lvl3pPr>
      <a:lvl4pPr marL="1564721" algn="l" defTabSz="1043148" rtl="0" eaLnBrk="1" latinLnBrk="0" hangingPunct="1">
        <a:defRPr sz="2100" kern="1200">
          <a:solidFill>
            <a:schemeClr val="tx1"/>
          </a:solidFill>
          <a:latin typeface="+mn-lt"/>
          <a:ea typeface="+mn-ea"/>
          <a:cs typeface="+mn-cs"/>
        </a:defRPr>
      </a:lvl4pPr>
      <a:lvl5pPr marL="2086295" algn="l" defTabSz="1043148" rtl="0" eaLnBrk="1" latinLnBrk="0" hangingPunct="1">
        <a:defRPr sz="2100" kern="1200">
          <a:solidFill>
            <a:schemeClr val="tx1"/>
          </a:solidFill>
          <a:latin typeface="+mn-lt"/>
          <a:ea typeface="+mn-ea"/>
          <a:cs typeface="+mn-cs"/>
        </a:defRPr>
      </a:lvl5pPr>
      <a:lvl6pPr marL="2607869" algn="l" defTabSz="1043148" rtl="0" eaLnBrk="1" latinLnBrk="0" hangingPunct="1">
        <a:defRPr sz="2100" kern="1200">
          <a:solidFill>
            <a:schemeClr val="tx1"/>
          </a:solidFill>
          <a:latin typeface="+mn-lt"/>
          <a:ea typeface="+mn-ea"/>
          <a:cs typeface="+mn-cs"/>
        </a:defRPr>
      </a:lvl6pPr>
      <a:lvl7pPr marL="3129443" algn="l" defTabSz="1043148" rtl="0" eaLnBrk="1" latinLnBrk="0" hangingPunct="1">
        <a:defRPr sz="2100" kern="1200">
          <a:solidFill>
            <a:schemeClr val="tx1"/>
          </a:solidFill>
          <a:latin typeface="+mn-lt"/>
          <a:ea typeface="+mn-ea"/>
          <a:cs typeface="+mn-cs"/>
        </a:defRPr>
      </a:lvl7pPr>
      <a:lvl8pPr marL="3651016" algn="l" defTabSz="1043148" rtl="0" eaLnBrk="1" latinLnBrk="0" hangingPunct="1">
        <a:defRPr sz="2100" kern="1200">
          <a:solidFill>
            <a:schemeClr val="tx1"/>
          </a:solidFill>
          <a:latin typeface="+mn-lt"/>
          <a:ea typeface="+mn-ea"/>
          <a:cs typeface="+mn-cs"/>
        </a:defRPr>
      </a:lvl8pPr>
      <a:lvl9pPr marL="4172590" algn="l" defTabSz="1043148"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2493" y="2773047"/>
            <a:ext cx="9089390" cy="1621111"/>
          </a:xfrm>
        </p:spPr>
        <p:txBody>
          <a:bodyPr>
            <a:normAutofit fontScale="90000"/>
          </a:bodyPr>
          <a:lstStyle/>
          <a:p>
            <a:r>
              <a:rPr lang="en-US" dirty="0" smtClean="0">
                <a:solidFill>
                  <a:srgbClr val="00B050"/>
                </a:solidFill>
                <a:latin typeface="Algerian" pitchFamily="82" charset="0"/>
              </a:rPr>
              <a:t>Chapter </a:t>
            </a:r>
            <a:r>
              <a:rPr lang="en-US" dirty="0">
                <a:solidFill>
                  <a:srgbClr val="00B050"/>
                </a:solidFill>
                <a:latin typeface="Algerian" pitchFamily="82" charset="0"/>
              </a:rPr>
              <a:t>9</a:t>
            </a:r>
            <a:r>
              <a:rPr lang="en-US" dirty="0" smtClean="0">
                <a:solidFill>
                  <a:srgbClr val="00B050"/>
                </a:solidFill>
                <a:latin typeface="Algerian" pitchFamily="82" charset="0"/>
              </a:rPr>
              <a:t/>
            </a:r>
            <a:br>
              <a:rPr lang="en-US" dirty="0" smtClean="0">
                <a:solidFill>
                  <a:srgbClr val="00B050"/>
                </a:solidFill>
                <a:latin typeface="Algerian" pitchFamily="82" charset="0"/>
              </a:rPr>
            </a:br>
            <a:r>
              <a:rPr lang="en-US" dirty="0" err="1" smtClean="0">
                <a:solidFill>
                  <a:srgbClr val="00B050"/>
                </a:solidFill>
                <a:latin typeface="Algerian" pitchFamily="82" charset="0"/>
              </a:rPr>
              <a:t>DEsign</a:t>
            </a:r>
            <a:endParaRPr lang="ar-IQ" dirty="0">
              <a:solidFill>
                <a:srgbClr val="00B050"/>
              </a:solidFill>
              <a:latin typeface="Algerian" pitchFamily="82" charset="0"/>
            </a:endParaRPr>
          </a:p>
        </p:txBody>
      </p:sp>
      <p:sp>
        <p:nvSpPr>
          <p:cNvPr id="3" name="TextBox 2"/>
          <p:cNvSpPr txBox="1"/>
          <p:nvPr/>
        </p:nvSpPr>
        <p:spPr>
          <a:xfrm>
            <a:off x="2450571" y="1092413"/>
            <a:ext cx="5792258" cy="1259495"/>
          </a:xfrm>
          <a:prstGeom prst="rect">
            <a:avLst/>
          </a:prstGeom>
          <a:noFill/>
        </p:spPr>
        <p:txBody>
          <a:bodyPr wrap="square" lIns="104306" tIns="52153" rIns="104306" bIns="52153" rtlCol="1">
            <a:spAutoFit/>
          </a:bodyPr>
          <a:lstStyle/>
          <a:p>
            <a:pPr defTabSz="1043055"/>
            <a:r>
              <a:rPr lang="en-US" sz="7500" b="1" dirty="0">
                <a:solidFill>
                  <a:srgbClr val="00B0F0"/>
                </a:solidFill>
                <a:latin typeface="Freestyle Script" pitchFamily="66" charset="0"/>
              </a:rPr>
              <a:t>Software engineering</a:t>
            </a:r>
            <a:endParaRPr lang="ar-IQ" sz="7500" b="1" dirty="0">
              <a:solidFill>
                <a:srgbClr val="00B0F0"/>
              </a:solidFill>
              <a:latin typeface="Freestyle Script" pitchFamily="66" charset="0"/>
              <a:cs typeface="Times New Roman"/>
            </a:endParaRPr>
          </a:p>
        </p:txBody>
      </p:sp>
      <p:sp>
        <p:nvSpPr>
          <p:cNvPr id="5" name="TextBox 4"/>
          <p:cNvSpPr txBox="1"/>
          <p:nvPr/>
        </p:nvSpPr>
        <p:spPr>
          <a:xfrm>
            <a:off x="712895" y="5041902"/>
            <a:ext cx="9267613" cy="736275"/>
          </a:xfrm>
          <a:prstGeom prst="rect">
            <a:avLst/>
          </a:prstGeom>
          <a:noFill/>
        </p:spPr>
        <p:txBody>
          <a:bodyPr wrap="square" lIns="104306" tIns="52153" rIns="104306" bIns="52153" rtlCol="1">
            <a:spAutoFit/>
          </a:bodyPr>
          <a:lstStyle/>
          <a:p>
            <a:pPr algn="ctr" defTabSz="1043055"/>
            <a:r>
              <a:rPr lang="en-US" sz="4100" b="1" dirty="0">
                <a:solidFill>
                  <a:prstClr val="black"/>
                </a:solidFill>
                <a:latin typeface="Lucida Calligraphy" pitchFamily="66" charset="0"/>
              </a:rPr>
              <a:t>By: </a:t>
            </a:r>
            <a:r>
              <a:rPr lang="en-US" sz="4100" b="1" dirty="0" smtClean="0">
                <a:solidFill>
                  <a:prstClr val="black"/>
                </a:solidFill>
                <a:latin typeface="Lucida Calligraphy" pitchFamily="66" charset="0"/>
              </a:rPr>
              <a:t>Lecturer </a:t>
            </a:r>
            <a:r>
              <a:rPr lang="en-US" sz="4100" b="1" dirty="0" err="1">
                <a:solidFill>
                  <a:prstClr val="black"/>
                </a:solidFill>
                <a:latin typeface="Lucida Calligraphy" pitchFamily="66" charset="0"/>
              </a:rPr>
              <a:t>Raoof</a:t>
            </a:r>
            <a:r>
              <a:rPr lang="en-US" sz="4100" b="1" dirty="0">
                <a:solidFill>
                  <a:prstClr val="black"/>
                </a:solidFill>
                <a:latin typeface="Lucida Calligraphy" pitchFamily="66" charset="0"/>
              </a:rPr>
              <a:t> </a:t>
            </a:r>
            <a:r>
              <a:rPr lang="en-US" sz="4100" b="1" dirty="0" err="1">
                <a:solidFill>
                  <a:prstClr val="black"/>
                </a:solidFill>
                <a:latin typeface="Lucida Calligraphy" pitchFamily="66" charset="0"/>
              </a:rPr>
              <a:t>Talal</a:t>
            </a:r>
            <a:endParaRPr lang="ar-IQ" sz="4100" b="1" dirty="0">
              <a:solidFill>
                <a:prstClr val="black"/>
              </a:solidFill>
              <a:latin typeface="Lucida Calligraphy" pitchFamily="66" charset="0"/>
            </a:endParaRPr>
          </a:p>
        </p:txBody>
      </p:sp>
    </p:spTree>
    <p:extLst>
      <p:ext uri="{BB962C8B-B14F-4D97-AF65-F5344CB8AC3E}">
        <p14:creationId xmlns:p14="http://schemas.microsoft.com/office/powerpoint/2010/main" val="30789071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01700" y="1104647"/>
            <a:ext cx="8890000" cy="4923910"/>
          </a:xfrm>
          <a:prstGeom prst="rect">
            <a:avLst/>
          </a:prstGeom>
        </p:spPr>
        <p:txBody>
          <a:bodyPr vert="horz" wrap="square" lIns="0" tIns="13333" rIns="0" bIns="0" rtlCol="0">
            <a:spAutoFit/>
          </a:bodyPr>
          <a:lstStyle/>
          <a:p>
            <a:pPr marL="12698">
              <a:spcBef>
                <a:spcPts val="105"/>
              </a:spcBef>
            </a:pPr>
            <a:r>
              <a:rPr sz="3200" b="1" dirty="0">
                <a:solidFill>
                  <a:srgbClr val="FF0000"/>
                </a:solidFill>
                <a:latin typeface="Times New Roman" panose="02020603050405020304" pitchFamily="18" charset="0"/>
                <a:ea typeface="Calibri"/>
                <a:cs typeface="Times New Roman" panose="02020603050405020304" pitchFamily="18" charset="0"/>
              </a:rPr>
              <a:t>9.3.2 </a:t>
            </a:r>
            <a:r>
              <a:rPr lang="en-US" sz="3200" b="1" dirty="0">
                <a:solidFill>
                  <a:srgbClr val="FF0000"/>
                </a:solidFill>
                <a:latin typeface="Times New Roman" panose="02020603050405020304" pitchFamily="18" charset="0"/>
                <a:ea typeface="Calibri"/>
                <a:cs typeface="Times New Roman" panose="02020603050405020304" pitchFamily="18" charset="0"/>
              </a:rPr>
              <a:t> </a:t>
            </a:r>
            <a:r>
              <a:rPr sz="3200" b="1" dirty="0">
                <a:solidFill>
                  <a:srgbClr val="FF0000"/>
                </a:solidFill>
                <a:latin typeface="Times New Roman" panose="02020603050405020304" pitchFamily="18" charset="0"/>
                <a:ea typeface="Calibri"/>
                <a:cs typeface="Times New Roman" panose="02020603050405020304" pitchFamily="18" charset="0"/>
              </a:rPr>
              <a:t>Refinement</a:t>
            </a:r>
          </a:p>
          <a:p>
            <a:pPr>
              <a:lnSpc>
                <a:spcPct val="100000"/>
              </a:lnSpc>
            </a:pPr>
            <a:endParaRPr sz="2500" dirty="0">
              <a:latin typeface="Times New Roman"/>
              <a:cs typeface="Times New Roman"/>
            </a:endParaRPr>
          </a:p>
          <a:p>
            <a:pPr marL="12698" marR="5080" indent="431089" algn="just">
              <a:lnSpc>
                <a:spcPct val="143700"/>
              </a:lnSpc>
            </a:pPr>
            <a:r>
              <a:rPr sz="2600" dirty="0">
                <a:latin typeface="Times New Roman"/>
                <a:cs typeface="Times New Roman"/>
              </a:rPr>
              <a:t>A program is developed by </a:t>
            </a:r>
            <a:r>
              <a:rPr sz="2600" spc="-5" dirty="0">
                <a:latin typeface="Times New Roman"/>
                <a:cs typeface="Times New Roman"/>
              </a:rPr>
              <a:t>successively refining levels </a:t>
            </a:r>
            <a:r>
              <a:rPr sz="2600" dirty="0">
                <a:latin typeface="Times New Roman"/>
                <a:cs typeface="Times New Roman"/>
              </a:rPr>
              <a:t>of  procedural </a:t>
            </a:r>
            <a:r>
              <a:rPr sz="2600" spc="-5" dirty="0">
                <a:latin typeface="Times New Roman"/>
                <a:cs typeface="Times New Roman"/>
              </a:rPr>
              <a:t>detail. Refinement </a:t>
            </a:r>
            <a:r>
              <a:rPr sz="2600" dirty="0">
                <a:latin typeface="Times New Roman"/>
                <a:cs typeface="Times New Roman"/>
              </a:rPr>
              <a:t>is </a:t>
            </a:r>
            <a:r>
              <a:rPr sz="2600" spc="-5" dirty="0">
                <a:latin typeface="Times New Roman"/>
                <a:cs typeface="Times New Roman"/>
              </a:rPr>
              <a:t>actually </a:t>
            </a:r>
            <a:r>
              <a:rPr sz="2600" dirty="0">
                <a:latin typeface="Times New Roman"/>
                <a:cs typeface="Times New Roman"/>
              </a:rPr>
              <a:t>a </a:t>
            </a:r>
            <a:r>
              <a:rPr sz="2600" spc="-5" dirty="0">
                <a:latin typeface="Times New Roman"/>
                <a:cs typeface="Times New Roman"/>
              </a:rPr>
              <a:t>process </a:t>
            </a:r>
            <a:r>
              <a:rPr sz="2600" dirty="0">
                <a:latin typeface="Times New Roman"/>
                <a:cs typeface="Times New Roman"/>
              </a:rPr>
              <a:t>of </a:t>
            </a:r>
            <a:r>
              <a:rPr sz="2600" spc="-5" dirty="0">
                <a:solidFill>
                  <a:srgbClr val="00B050"/>
                </a:solidFill>
                <a:latin typeface="Times New Roman"/>
                <a:cs typeface="Times New Roman"/>
              </a:rPr>
              <a:t>elaboration</a:t>
            </a:r>
            <a:r>
              <a:rPr sz="2600" spc="-5" dirty="0">
                <a:latin typeface="Times New Roman"/>
                <a:cs typeface="Times New Roman"/>
              </a:rPr>
              <a:t>.  </a:t>
            </a:r>
            <a:r>
              <a:rPr sz="2600" dirty="0">
                <a:latin typeface="Times New Roman"/>
                <a:cs typeface="Times New Roman"/>
              </a:rPr>
              <a:t>We </a:t>
            </a:r>
            <a:r>
              <a:rPr sz="2600" spc="-5" dirty="0">
                <a:latin typeface="Times New Roman"/>
                <a:cs typeface="Times New Roman"/>
              </a:rPr>
              <a:t>begin </a:t>
            </a:r>
            <a:r>
              <a:rPr sz="2600" dirty="0">
                <a:latin typeface="Times New Roman"/>
                <a:cs typeface="Times New Roman"/>
              </a:rPr>
              <a:t>with a </a:t>
            </a:r>
            <a:r>
              <a:rPr sz="2600" spc="-5" dirty="0">
                <a:latin typeface="Times New Roman"/>
                <a:cs typeface="Times New Roman"/>
              </a:rPr>
              <a:t>statement </a:t>
            </a:r>
            <a:r>
              <a:rPr sz="2600" dirty="0">
                <a:latin typeface="Times New Roman"/>
                <a:cs typeface="Times New Roman"/>
              </a:rPr>
              <a:t>of </a:t>
            </a:r>
            <a:r>
              <a:rPr sz="2600" spc="-5" dirty="0">
                <a:latin typeface="Times New Roman"/>
                <a:cs typeface="Times New Roman"/>
              </a:rPr>
              <a:t>function </a:t>
            </a:r>
            <a:r>
              <a:rPr sz="2600" dirty="0">
                <a:latin typeface="Times New Roman"/>
                <a:cs typeface="Times New Roman"/>
              </a:rPr>
              <a:t>(or </a:t>
            </a:r>
            <a:r>
              <a:rPr sz="2600" spc="-5" dirty="0">
                <a:latin typeface="Times New Roman"/>
                <a:cs typeface="Times New Roman"/>
              </a:rPr>
              <a:t>description </a:t>
            </a:r>
            <a:r>
              <a:rPr sz="2600" dirty="0">
                <a:latin typeface="Times New Roman"/>
                <a:cs typeface="Times New Roman"/>
              </a:rPr>
              <a:t>of  information) that is defined at a high </a:t>
            </a:r>
            <a:r>
              <a:rPr sz="2600" spc="-5" dirty="0">
                <a:latin typeface="Times New Roman"/>
                <a:cs typeface="Times New Roman"/>
              </a:rPr>
              <a:t>level </a:t>
            </a:r>
            <a:r>
              <a:rPr sz="2600" dirty="0">
                <a:latin typeface="Times New Roman"/>
                <a:cs typeface="Times New Roman"/>
              </a:rPr>
              <a:t>of </a:t>
            </a:r>
            <a:r>
              <a:rPr sz="2600" spc="-5" dirty="0">
                <a:latin typeface="Times New Roman"/>
                <a:cs typeface="Times New Roman"/>
              </a:rPr>
              <a:t>abstraction. </a:t>
            </a:r>
            <a:r>
              <a:rPr sz="2600" dirty="0">
                <a:latin typeface="Times New Roman"/>
                <a:cs typeface="Times New Roman"/>
              </a:rPr>
              <a:t>That </a:t>
            </a:r>
            <a:r>
              <a:rPr sz="2600" spc="-5" dirty="0">
                <a:latin typeface="Times New Roman"/>
                <a:cs typeface="Times New Roman"/>
              </a:rPr>
              <a:t>is,  </a:t>
            </a:r>
            <a:r>
              <a:rPr sz="2600" dirty="0">
                <a:latin typeface="Times New Roman"/>
                <a:cs typeface="Times New Roman"/>
              </a:rPr>
              <a:t>the </a:t>
            </a:r>
            <a:r>
              <a:rPr sz="2600" spc="-5" dirty="0">
                <a:latin typeface="Times New Roman"/>
                <a:cs typeface="Times New Roman"/>
              </a:rPr>
              <a:t>statement describes function </a:t>
            </a:r>
            <a:r>
              <a:rPr sz="2600" dirty="0">
                <a:latin typeface="Times New Roman"/>
                <a:cs typeface="Times New Roman"/>
              </a:rPr>
              <a:t>or </a:t>
            </a:r>
            <a:r>
              <a:rPr sz="2600" spc="-5" dirty="0">
                <a:latin typeface="Times New Roman"/>
                <a:cs typeface="Times New Roman"/>
              </a:rPr>
              <a:t>information conceptually </a:t>
            </a:r>
            <a:r>
              <a:rPr sz="2600" spc="5" dirty="0">
                <a:latin typeface="Times New Roman"/>
                <a:cs typeface="Times New Roman"/>
              </a:rPr>
              <a:t>but  </a:t>
            </a:r>
            <a:r>
              <a:rPr sz="2600" dirty="0">
                <a:solidFill>
                  <a:srgbClr val="00B050"/>
                </a:solidFill>
                <a:latin typeface="Times New Roman"/>
                <a:cs typeface="Times New Roman"/>
              </a:rPr>
              <a:t>provides no </a:t>
            </a:r>
            <a:r>
              <a:rPr sz="2600" spc="-5" dirty="0">
                <a:solidFill>
                  <a:srgbClr val="00B050"/>
                </a:solidFill>
                <a:latin typeface="Times New Roman"/>
                <a:cs typeface="Times New Roman"/>
              </a:rPr>
              <a:t>information about </a:t>
            </a:r>
            <a:r>
              <a:rPr sz="2600" dirty="0">
                <a:solidFill>
                  <a:srgbClr val="00B050"/>
                </a:solidFill>
                <a:latin typeface="Times New Roman"/>
                <a:cs typeface="Times New Roman"/>
              </a:rPr>
              <a:t>the </a:t>
            </a:r>
            <a:r>
              <a:rPr sz="2600" spc="-5" dirty="0">
                <a:solidFill>
                  <a:srgbClr val="00B050"/>
                </a:solidFill>
                <a:latin typeface="Times New Roman"/>
                <a:cs typeface="Times New Roman"/>
              </a:rPr>
              <a:t>internal </a:t>
            </a:r>
            <a:r>
              <a:rPr sz="2600" dirty="0">
                <a:solidFill>
                  <a:srgbClr val="00B050"/>
                </a:solidFill>
                <a:latin typeface="Times New Roman"/>
                <a:cs typeface="Times New Roman"/>
              </a:rPr>
              <a:t>workings of </a:t>
            </a:r>
            <a:r>
              <a:rPr sz="2600" spc="-5" dirty="0">
                <a:solidFill>
                  <a:srgbClr val="00B050"/>
                </a:solidFill>
                <a:latin typeface="Times New Roman"/>
                <a:cs typeface="Times New Roman"/>
              </a:rPr>
              <a:t>the  function</a:t>
            </a:r>
            <a:r>
              <a:rPr sz="2600" spc="390" dirty="0">
                <a:solidFill>
                  <a:srgbClr val="00B050"/>
                </a:solidFill>
                <a:latin typeface="Times New Roman"/>
                <a:cs typeface="Times New Roman"/>
              </a:rPr>
              <a:t> </a:t>
            </a:r>
            <a:r>
              <a:rPr sz="2600" dirty="0">
                <a:solidFill>
                  <a:srgbClr val="00B050"/>
                </a:solidFill>
                <a:latin typeface="Times New Roman"/>
                <a:cs typeface="Times New Roman"/>
              </a:rPr>
              <a:t>or</a:t>
            </a:r>
            <a:r>
              <a:rPr sz="2600" spc="400" dirty="0">
                <a:solidFill>
                  <a:srgbClr val="00B050"/>
                </a:solidFill>
                <a:latin typeface="Times New Roman"/>
                <a:cs typeface="Times New Roman"/>
              </a:rPr>
              <a:t> </a:t>
            </a:r>
            <a:r>
              <a:rPr sz="2600" dirty="0">
                <a:solidFill>
                  <a:srgbClr val="00B050"/>
                </a:solidFill>
                <a:latin typeface="Times New Roman"/>
                <a:cs typeface="Times New Roman"/>
              </a:rPr>
              <a:t>the</a:t>
            </a:r>
            <a:r>
              <a:rPr sz="2600" spc="395" dirty="0">
                <a:solidFill>
                  <a:srgbClr val="00B050"/>
                </a:solidFill>
                <a:latin typeface="Times New Roman"/>
                <a:cs typeface="Times New Roman"/>
              </a:rPr>
              <a:t> </a:t>
            </a:r>
            <a:r>
              <a:rPr sz="2600" spc="-5" dirty="0">
                <a:solidFill>
                  <a:srgbClr val="00B050"/>
                </a:solidFill>
                <a:latin typeface="Times New Roman"/>
                <a:cs typeface="Times New Roman"/>
              </a:rPr>
              <a:t>internal</a:t>
            </a:r>
            <a:r>
              <a:rPr sz="2600" spc="395" dirty="0">
                <a:solidFill>
                  <a:srgbClr val="00B050"/>
                </a:solidFill>
                <a:latin typeface="Times New Roman"/>
                <a:cs typeface="Times New Roman"/>
              </a:rPr>
              <a:t> </a:t>
            </a:r>
            <a:r>
              <a:rPr sz="2600" dirty="0">
                <a:solidFill>
                  <a:srgbClr val="00B050"/>
                </a:solidFill>
                <a:latin typeface="Times New Roman"/>
                <a:cs typeface="Times New Roman"/>
              </a:rPr>
              <a:t>structure</a:t>
            </a:r>
            <a:r>
              <a:rPr sz="2600" spc="390" dirty="0">
                <a:solidFill>
                  <a:srgbClr val="00B050"/>
                </a:solidFill>
                <a:latin typeface="Times New Roman"/>
                <a:cs typeface="Times New Roman"/>
              </a:rPr>
              <a:t> </a:t>
            </a:r>
            <a:r>
              <a:rPr sz="2600" dirty="0">
                <a:solidFill>
                  <a:srgbClr val="00B050"/>
                </a:solidFill>
                <a:latin typeface="Times New Roman"/>
                <a:cs typeface="Times New Roman"/>
              </a:rPr>
              <a:t>of</a:t>
            </a:r>
            <a:r>
              <a:rPr sz="2600" spc="395" dirty="0">
                <a:solidFill>
                  <a:srgbClr val="00B050"/>
                </a:solidFill>
                <a:latin typeface="Times New Roman"/>
                <a:cs typeface="Times New Roman"/>
              </a:rPr>
              <a:t> </a:t>
            </a:r>
            <a:r>
              <a:rPr sz="2600" dirty="0">
                <a:solidFill>
                  <a:srgbClr val="00B050"/>
                </a:solidFill>
                <a:latin typeface="Times New Roman"/>
                <a:cs typeface="Times New Roman"/>
              </a:rPr>
              <a:t>the</a:t>
            </a:r>
            <a:r>
              <a:rPr sz="2600" spc="395" dirty="0">
                <a:solidFill>
                  <a:srgbClr val="00B050"/>
                </a:solidFill>
                <a:latin typeface="Times New Roman"/>
                <a:cs typeface="Times New Roman"/>
              </a:rPr>
              <a:t> </a:t>
            </a:r>
            <a:r>
              <a:rPr sz="2600" spc="-5" dirty="0">
                <a:solidFill>
                  <a:srgbClr val="00B050"/>
                </a:solidFill>
                <a:latin typeface="Times New Roman"/>
                <a:cs typeface="Times New Roman"/>
              </a:rPr>
              <a:t>information.</a:t>
            </a:r>
            <a:r>
              <a:rPr sz="2600" spc="384" dirty="0">
                <a:latin typeface="Times New Roman"/>
                <a:cs typeface="Times New Roman"/>
              </a:rPr>
              <a:t> </a:t>
            </a:r>
            <a:r>
              <a:rPr sz="2600" spc="-5" dirty="0">
                <a:latin typeface="Times New Roman"/>
                <a:cs typeface="Times New Roman"/>
              </a:rPr>
              <a:t>Refinement</a:t>
            </a:r>
            <a:endParaRPr sz="2600" dirty="0">
              <a:latin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01702" y="929995"/>
            <a:ext cx="8890635" cy="5153660"/>
          </a:xfrm>
          <a:prstGeom prst="rect">
            <a:avLst/>
          </a:prstGeom>
        </p:spPr>
        <p:txBody>
          <a:bodyPr vert="horz" wrap="square" lIns="0" tIns="12698" rIns="0" bIns="0" rtlCol="0">
            <a:spAutoFit/>
          </a:bodyPr>
          <a:lstStyle/>
          <a:p>
            <a:pPr marL="12698" marR="5080" algn="just">
              <a:lnSpc>
                <a:spcPct val="143700"/>
              </a:lnSpc>
              <a:spcBef>
                <a:spcPts val="100"/>
              </a:spcBef>
            </a:pPr>
            <a:r>
              <a:rPr sz="2600" spc="-5" dirty="0">
                <a:latin typeface="Times New Roman"/>
                <a:cs typeface="Times New Roman"/>
              </a:rPr>
              <a:t>causes </a:t>
            </a:r>
            <a:r>
              <a:rPr sz="2600" dirty="0">
                <a:latin typeface="Times New Roman"/>
                <a:cs typeface="Times New Roman"/>
              </a:rPr>
              <a:t>the designer to </a:t>
            </a:r>
            <a:r>
              <a:rPr sz="2600" spc="-5" dirty="0">
                <a:latin typeface="Times New Roman"/>
                <a:cs typeface="Times New Roman"/>
              </a:rPr>
              <a:t>elaborate </a:t>
            </a:r>
            <a:r>
              <a:rPr sz="2600" dirty="0">
                <a:latin typeface="Times New Roman"/>
                <a:cs typeface="Times New Roman"/>
              </a:rPr>
              <a:t>on </a:t>
            </a:r>
            <a:r>
              <a:rPr sz="2600" spc="-5" dirty="0">
                <a:latin typeface="Times New Roman"/>
                <a:cs typeface="Times New Roman"/>
              </a:rPr>
              <a:t>the </a:t>
            </a:r>
            <a:r>
              <a:rPr sz="2600" dirty="0">
                <a:latin typeface="Times New Roman"/>
                <a:cs typeface="Times New Roman"/>
              </a:rPr>
              <a:t>original </a:t>
            </a:r>
            <a:r>
              <a:rPr sz="2600" spc="-5" dirty="0">
                <a:latin typeface="Times New Roman"/>
                <a:cs typeface="Times New Roman"/>
              </a:rPr>
              <a:t>statement,  </a:t>
            </a:r>
            <a:r>
              <a:rPr sz="2600" dirty="0">
                <a:latin typeface="Times New Roman"/>
                <a:cs typeface="Times New Roman"/>
              </a:rPr>
              <a:t>providing </a:t>
            </a:r>
            <a:r>
              <a:rPr sz="2600" spc="-5" dirty="0">
                <a:latin typeface="Times New Roman"/>
                <a:cs typeface="Times New Roman"/>
              </a:rPr>
              <a:t>more </a:t>
            </a:r>
            <a:r>
              <a:rPr sz="2600" dirty="0">
                <a:latin typeface="Times New Roman"/>
                <a:cs typeface="Times New Roman"/>
              </a:rPr>
              <a:t>and </a:t>
            </a:r>
            <a:r>
              <a:rPr sz="2600" spc="-5" dirty="0">
                <a:latin typeface="Times New Roman"/>
                <a:cs typeface="Times New Roman"/>
              </a:rPr>
              <a:t>more </a:t>
            </a:r>
            <a:r>
              <a:rPr sz="2600" dirty="0">
                <a:latin typeface="Times New Roman"/>
                <a:cs typeface="Times New Roman"/>
              </a:rPr>
              <a:t>detail as </a:t>
            </a:r>
            <a:r>
              <a:rPr sz="2600" spc="-5" dirty="0">
                <a:latin typeface="Times New Roman"/>
                <a:cs typeface="Times New Roman"/>
              </a:rPr>
              <a:t>each successive refinement  (elaboration) </a:t>
            </a:r>
            <a:r>
              <a:rPr sz="2600" dirty="0">
                <a:latin typeface="Times New Roman"/>
                <a:cs typeface="Times New Roman"/>
              </a:rPr>
              <a:t>occurs.</a:t>
            </a:r>
          </a:p>
          <a:p>
            <a:pPr marL="12698" marR="8255" indent="431089" algn="just">
              <a:lnSpc>
                <a:spcPct val="143800"/>
              </a:lnSpc>
              <a:spcBef>
                <a:spcPts val="5"/>
              </a:spcBef>
            </a:pPr>
            <a:r>
              <a:rPr sz="2600" spc="-5" dirty="0">
                <a:solidFill>
                  <a:srgbClr val="00B050"/>
                </a:solidFill>
                <a:latin typeface="Times New Roman"/>
                <a:cs typeface="Times New Roman"/>
              </a:rPr>
              <a:t>Abstraction </a:t>
            </a:r>
            <a:r>
              <a:rPr sz="2600" dirty="0">
                <a:solidFill>
                  <a:srgbClr val="00B050"/>
                </a:solidFill>
                <a:latin typeface="Times New Roman"/>
                <a:cs typeface="Times New Roman"/>
              </a:rPr>
              <a:t>and </a:t>
            </a:r>
            <a:r>
              <a:rPr sz="2600" spc="-5" dirty="0">
                <a:solidFill>
                  <a:srgbClr val="00B050"/>
                </a:solidFill>
                <a:latin typeface="Times New Roman"/>
                <a:cs typeface="Times New Roman"/>
              </a:rPr>
              <a:t>refinement </a:t>
            </a:r>
            <a:r>
              <a:rPr sz="2600" dirty="0">
                <a:solidFill>
                  <a:srgbClr val="00B050"/>
                </a:solidFill>
                <a:latin typeface="Times New Roman"/>
                <a:cs typeface="Times New Roman"/>
              </a:rPr>
              <a:t>are </a:t>
            </a:r>
            <a:r>
              <a:rPr sz="2600" spc="-5" dirty="0">
                <a:solidFill>
                  <a:srgbClr val="00B050"/>
                </a:solidFill>
                <a:latin typeface="Times New Roman"/>
                <a:cs typeface="Times New Roman"/>
              </a:rPr>
              <a:t>complementary concepts.  </a:t>
            </a:r>
            <a:r>
              <a:rPr sz="2600" spc="-5" dirty="0">
                <a:latin typeface="Times New Roman"/>
                <a:cs typeface="Times New Roman"/>
              </a:rPr>
              <a:t>Abstraction </a:t>
            </a:r>
            <a:r>
              <a:rPr sz="2600" dirty="0">
                <a:latin typeface="Times New Roman"/>
                <a:cs typeface="Times New Roman"/>
              </a:rPr>
              <a:t>enables a designer to </a:t>
            </a:r>
            <a:r>
              <a:rPr sz="2600" spc="-5" dirty="0">
                <a:latin typeface="Times New Roman"/>
                <a:cs typeface="Times New Roman"/>
              </a:rPr>
              <a:t>specify </a:t>
            </a:r>
            <a:r>
              <a:rPr sz="2600" dirty="0">
                <a:solidFill>
                  <a:srgbClr val="00B050"/>
                </a:solidFill>
                <a:latin typeface="Times New Roman"/>
                <a:cs typeface="Times New Roman"/>
              </a:rPr>
              <a:t>procedure</a:t>
            </a:r>
            <a:r>
              <a:rPr sz="2600" dirty="0">
                <a:latin typeface="Times New Roman"/>
                <a:cs typeface="Times New Roman"/>
              </a:rPr>
              <a:t> </a:t>
            </a:r>
            <a:r>
              <a:rPr sz="2600" dirty="0">
                <a:solidFill>
                  <a:srgbClr val="00B050"/>
                </a:solidFill>
                <a:latin typeface="Times New Roman"/>
                <a:cs typeface="Times New Roman"/>
              </a:rPr>
              <a:t>and data </a:t>
            </a:r>
            <a:r>
              <a:rPr sz="2600" spc="-5" dirty="0">
                <a:latin typeface="Times New Roman"/>
                <a:cs typeface="Times New Roman"/>
              </a:rPr>
              <a:t>and  </a:t>
            </a:r>
            <a:r>
              <a:rPr sz="2600" dirty="0">
                <a:latin typeface="Times New Roman"/>
                <a:cs typeface="Times New Roman"/>
              </a:rPr>
              <a:t>yet </a:t>
            </a:r>
            <a:r>
              <a:rPr sz="2600" spc="-5" dirty="0">
                <a:latin typeface="Times New Roman"/>
                <a:cs typeface="Times New Roman"/>
              </a:rPr>
              <a:t>suppress </a:t>
            </a:r>
            <a:r>
              <a:rPr sz="2600" dirty="0">
                <a:latin typeface="Times New Roman"/>
                <a:cs typeface="Times New Roman"/>
              </a:rPr>
              <a:t>low-level </a:t>
            </a:r>
            <a:r>
              <a:rPr sz="2600" spc="-5" dirty="0">
                <a:latin typeface="Times New Roman"/>
                <a:cs typeface="Times New Roman"/>
              </a:rPr>
              <a:t>details. Refinement </a:t>
            </a:r>
            <a:r>
              <a:rPr sz="2600" dirty="0">
                <a:latin typeface="Times New Roman"/>
                <a:cs typeface="Times New Roman"/>
              </a:rPr>
              <a:t>helps the </a:t>
            </a:r>
            <a:r>
              <a:rPr sz="2600" spc="-5" dirty="0">
                <a:latin typeface="Times New Roman"/>
                <a:cs typeface="Times New Roman"/>
              </a:rPr>
              <a:t>designer </a:t>
            </a:r>
            <a:r>
              <a:rPr sz="2600" dirty="0">
                <a:latin typeface="Times New Roman"/>
                <a:cs typeface="Times New Roman"/>
              </a:rPr>
              <a:t>to  </a:t>
            </a:r>
            <a:r>
              <a:rPr sz="2600" spc="-5" dirty="0">
                <a:latin typeface="Times New Roman"/>
                <a:cs typeface="Times New Roman"/>
              </a:rPr>
              <a:t>reveal low-level </a:t>
            </a:r>
            <a:r>
              <a:rPr sz="2600" spc="-5" dirty="0">
                <a:solidFill>
                  <a:srgbClr val="00B050"/>
                </a:solidFill>
                <a:latin typeface="Times New Roman"/>
                <a:cs typeface="Times New Roman"/>
              </a:rPr>
              <a:t>details</a:t>
            </a:r>
            <a:r>
              <a:rPr sz="2600" spc="-5" dirty="0">
                <a:latin typeface="Times New Roman"/>
                <a:cs typeface="Times New Roman"/>
              </a:rPr>
              <a:t> </a:t>
            </a:r>
            <a:r>
              <a:rPr sz="2600" dirty="0">
                <a:latin typeface="Times New Roman"/>
                <a:cs typeface="Times New Roman"/>
              </a:rPr>
              <a:t>as design </a:t>
            </a:r>
            <a:r>
              <a:rPr sz="2600" spc="-5" dirty="0">
                <a:latin typeface="Times New Roman"/>
                <a:cs typeface="Times New Roman"/>
              </a:rPr>
              <a:t>progresses. </a:t>
            </a:r>
            <a:r>
              <a:rPr sz="2600" dirty="0">
                <a:latin typeface="Times New Roman"/>
                <a:cs typeface="Times New Roman"/>
              </a:rPr>
              <a:t>Both </a:t>
            </a:r>
            <a:r>
              <a:rPr sz="2600" spc="-5" dirty="0">
                <a:latin typeface="Times New Roman"/>
                <a:cs typeface="Times New Roman"/>
              </a:rPr>
              <a:t>concepts aid  </a:t>
            </a:r>
            <a:r>
              <a:rPr sz="2600" dirty="0">
                <a:latin typeface="Times New Roman"/>
                <a:cs typeface="Times New Roman"/>
              </a:rPr>
              <a:t>the </a:t>
            </a:r>
            <a:r>
              <a:rPr sz="2600" spc="-5" dirty="0">
                <a:latin typeface="Times New Roman"/>
                <a:cs typeface="Times New Roman"/>
              </a:rPr>
              <a:t>designer </a:t>
            </a:r>
            <a:r>
              <a:rPr sz="2600" dirty="0">
                <a:latin typeface="Times New Roman"/>
                <a:cs typeface="Times New Roman"/>
              </a:rPr>
              <a:t>in </a:t>
            </a:r>
            <a:r>
              <a:rPr sz="2600" spc="-5" dirty="0">
                <a:latin typeface="Times New Roman"/>
                <a:cs typeface="Times New Roman"/>
              </a:rPr>
              <a:t>creating </a:t>
            </a:r>
            <a:r>
              <a:rPr sz="2600" dirty="0">
                <a:latin typeface="Times New Roman"/>
                <a:cs typeface="Times New Roman"/>
              </a:rPr>
              <a:t>a complete design model as the </a:t>
            </a:r>
            <a:r>
              <a:rPr sz="2600" spc="-5" dirty="0">
                <a:latin typeface="Times New Roman"/>
                <a:cs typeface="Times New Roman"/>
              </a:rPr>
              <a:t>design  evolves.</a:t>
            </a:r>
            <a:endParaRPr sz="2600" dirty="0">
              <a:latin typeface="Times New Roman"/>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01700" y="1104648"/>
            <a:ext cx="8893810" cy="3784367"/>
          </a:xfrm>
          <a:prstGeom prst="rect">
            <a:avLst/>
          </a:prstGeom>
        </p:spPr>
        <p:txBody>
          <a:bodyPr vert="horz" wrap="square" lIns="0" tIns="13333" rIns="0" bIns="0" rtlCol="0">
            <a:spAutoFit/>
          </a:bodyPr>
          <a:lstStyle/>
          <a:p>
            <a:pPr marL="12698">
              <a:spcBef>
                <a:spcPts val="105"/>
              </a:spcBef>
            </a:pPr>
            <a:r>
              <a:rPr sz="3200" b="1" dirty="0">
                <a:solidFill>
                  <a:srgbClr val="FF0000"/>
                </a:solidFill>
                <a:latin typeface="Times New Roman" panose="02020603050405020304" pitchFamily="18" charset="0"/>
                <a:ea typeface="Calibri"/>
                <a:cs typeface="Times New Roman" panose="02020603050405020304" pitchFamily="18" charset="0"/>
              </a:rPr>
              <a:t>9.3.3</a:t>
            </a:r>
            <a:r>
              <a:rPr lang="en-US" sz="3200" b="1" dirty="0">
                <a:solidFill>
                  <a:srgbClr val="FF0000"/>
                </a:solidFill>
                <a:latin typeface="Times New Roman" panose="02020603050405020304" pitchFamily="18" charset="0"/>
                <a:ea typeface="Calibri"/>
                <a:cs typeface="Times New Roman" panose="02020603050405020304" pitchFamily="18" charset="0"/>
              </a:rPr>
              <a:t> </a:t>
            </a:r>
            <a:r>
              <a:rPr sz="3200" b="1" dirty="0">
                <a:solidFill>
                  <a:srgbClr val="FF0000"/>
                </a:solidFill>
                <a:latin typeface="Times New Roman" panose="02020603050405020304" pitchFamily="18" charset="0"/>
                <a:ea typeface="Calibri"/>
                <a:cs typeface="Times New Roman" panose="02020603050405020304" pitchFamily="18" charset="0"/>
              </a:rPr>
              <a:t> Modularity</a:t>
            </a:r>
          </a:p>
          <a:p>
            <a:pPr>
              <a:spcBef>
                <a:spcPts val="55"/>
              </a:spcBef>
            </a:pPr>
            <a:endParaRPr sz="2500" dirty="0">
              <a:latin typeface="Times New Roman"/>
              <a:cs typeface="Times New Roman"/>
            </a:endParaRPr>
          </a:p>
          <a:p>
            <a:pPr marL="12698" marR="5080" indent="431089" algn="just">
              <a:lnSpc>
                <a:spcPct val="143800"/>
              </a:lnSpc>
            </a:pPr>
            <a:r>
              <a:rPr sz="2600" dirty="0">
                <a:latin typeface="Times New Roman"/>
                <a:cs typeface="Times New Roman"/>
              </a:rPr>
              <a:t>The </a:t>
            </a:r>
            <a:r>
              <a:rPr sz="2600" spc="-5" dirty="0">
                <a:latin typeface="Times New Roman"/>
                <a:cs typeface="Times New Roman"/>
              </a:rPr>
              <a:t>concept </a:t>
            </a:r>
            <a:r>
              <a:rPr sz="2600" dirty="0">
                <a:latin typeface="Times New Roman"/>
                <a:cs typeface="Times New Roman"/>
              </a:rPr>
              <a:t>of </a:t>
            </a:r>
            <a:r>
              <a:rPr sz="2600" spc="-5" dirty="0">
                <a:latin typeface="Times New Roman"/>
                <a:cs typeface="Times New Roman"/>
              </a:rPr>
              <a:t>modularity </a:t>
            </a:r>
            <a:r>
              <a:rPr sz="2600" dirty="0">
                <a:latin typeface="Times New Roman"/>
                <a:cs typeface="Times New Roman"/>
              </a:rPr>
              <a:t>in computer </a:t>
            </a:r>
            <a:r>
              <a:rPr sz="2600" spc="-5" dirty="0">
                <a:latin typeface="Times New Roman"/>
                <a:cs typeface="Times New Roman"/>
              </a:rPr>
              <a:t>software has </a:t>
            </a:r>
            <a:r>
              <a:rPr sz="2600" dirty="0">
                <a:latin typeface="Times New Roman"/>
                <a:cs typeface="Times New Roman"/>
              </a:rPr>
              <a:t>been  </a:t>
            </a:r>
            <a:r>
              <a:rPr sz="2600" spc="-5" dirty="0">
                <a:latin typeface="Times New Roman"/>
                <a:cs typeface="Times New Roman"/>
              </a:rPr>
              <a:t>developed </a:t>
            </a:r>
            <a:r>
              <a:rPr sz="2600" spc="-10" dirty="0">
                <a:latin typeface="Times New Roman"/>
                <a:cs typeface="Times New Roman"/>
              </a:rPr>
              <a:t>for </a:t>
            </a:r>
            <a:r>
              <a:rPr sz="2600" spc="-5" dirty="0">
                <a:latin typeface="Times New Roman"/>
                <a:cs typeface="Times New Roman"/>
              </a:rPr>
              <a:t>almost </a:t>
            </a:r>
            <a:r>
              <a:rPr sz="2600" dirty="0">
                <a:latin typeface="Times New Roman"/>
                <a:cs typeface="Times New Roman"/>
              </a:rPr>
              <a:t>five </a:t>
            </a:r>
            <a:r>
              <a:rPr sz="2600" spc="-5" dirty="0">
                <a:latin typeface="Times New Roman"/>
                <a:cs typeface="Times New Roman"/>
              </a:rPr>
              <a:t>decades. Software architecture </a:t>
            </a:r>
            <a:r>
              <a:rPr sz="2600" dirty="0">
                <a:latin typeface="Times New Roman"/>
                <a:cs typeface="Times New Roman"/>
              </a:rPr>
              <a:t>embodies  modularity, that </a:t>
            </a:r>
            <a:r>
              <a:rPr sz="2600" spc="-5" dirty="0">
                <a:latin typeface="Times New Roman"/>
                <a:cs typeface="Times New Roman"/>
              </a:rPr>
              <a:t>is, software </a:t>
            </a:r>
            <a:r>
              <a:rPr sz="2600" dirty="0">
                <a:latin typeface="Times New Roman"/>
                <a:cs typeface="Times New Roman"/>
              </a:rPr>
              <a:t>is </a:t>
            </a:r>
            <a:r>
              <a:rPr sz="2600" dirty="0">
                <a:solidFill>
                  <a:srgbClr val="00B050"/>
                </a:solidFill>
                <a:latin typeface="Times New Roman"/>
                <a:cs typeface="Times New Roman"/>
              </a:rPr>
              <a:t>divided</a:t>
            </a:r>
            <a:r>
              <a:rPr sz="2600" dirty="0">
                <a:latin typeface="Times New Roman"/>
                <a:cs typeface="Times New Roman"/>
              </a:rPr>
              <a:t> into </a:t>
            </a:r>
            <a:r>
              <a:rPr sz="2600" spc="-5" dirty="0">
                <a:latin typeface="Times New Roman"/>
                <a:cs typeface="Times New Roman"/>
              </a:rPr>
              <a:t>separately </a:t>
            </a:r>
            <a:r>
              <a:rPr sz="2600" dirty="0">
                <a:solidFill>
                  <a:srgbClr val="00B050"/>
                </a:solidFill>
                <a:latin typeface="Times New Roman"/>
                <a:cs typeface="Times New Roman"/>
              </a:rPr>
              <a:t>named </a:t>
            </a:r>
            <a:r>
              <a:rPr sz="2600" spc="-5" dirty="0">
                <a:solidFill>
                  <a:srgbClr val="00B050"/>
                </a:solidFill>
                <a:latin typeface="Times New Roman"/>
                <a:cs typeface="Times New Roman"/>
              </a:rPr>
              <a:t>and  addressable components,</a:t>
            </a:r>
            <a:r>
              <a:rPr sz="2600" spc="-5" dirty="0">
                <a:latin typeface="Times New Roman"/>
                <a:cs typeface="Times New Roman"/>
              </a:rPr>
              <a:t> </a:t>
            </a:r>
            <a:r>
              <a:rPr sz="2600" dirty="0">
                <a:latin typeface="Times New Roman"/>
                <a:cs typeface="Times New Roman"/>
              </a:rPr>
              <a:t>often </a:t>
            </a:r>
            <a:r>
              <a:rPr sz="2600" spc="-5" dirty="0">
                <a:latin typeface="Times New Roman"/>
                <a:cs typeface="Times New Roman"/>
              </a:rPr>
              <a:t>called </a:t>
            </a:r>
            <a:r>
              <a:rPr sz="2600" dirty="0">
                <a:latin typeface="Times New Roman"/>
                <a:cs typeface="Times New Roman"/>
              </a:rPr>
              <a:t>modules, which are  integrated to </a:t>
            </a:r>
            <a:r>
              <a:rPr sz="2600" spc="-5" dirty="0">
                <a:latin typeface="Times New Roman"/>
                <a:cs typeface="Times New Roman"/>
              </a:rPr>
              <a:t>satisfy </a:t>
            </a:r>
            <a:r>
              <a:rPr sz="2600" dirty="0">
                <a:latin typeface="Times New Roman"/>
                <a:cs typeface="Times New Roman"/>
              </a:rPr>
              <a:t>problem</a:t>
            </a:r>
            <a:r>
              <a:rPr sz="2600" spc="-10" dirty="0">
                <a:latin typeface="Times New Roman"/>
                <a:cs typeface="Times New Roman"/>
              </a:rPr>
              <a:t> </a:t>
            </a:r>
            <a:r>
              <a:rPr sz="2600" spc="-5" dirty="0">
                <a:latin typeface="Times New Roman"/>
                <a:cs typeface="Times New Roman"/>
              </a:rPr>
              <a:t>requirements.</a:t>
            </a:r>
            <a:endParaRPr sz="2600" dirty="0">
              <a:latin typeface="Times New Roman"/>
              <a:cs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01700" y="1104647"/>
            <a:ext cx="8887460" cy="4155366"/>
          </a:xfrm>
          <a:prstGeom prst="rect">
            <a:avLst/>
          </a:prstGeom>
        </p:spPr>
        <p:txBody>
          <a:bodyPr vert="horz" wrap="square" lIns="0" tIns="13333" rIns="0" bIns="0" rtlCol="0">
            <a:spAutoFit/>
          </a:bodyPr>
          <a:lstStyle/>
          <a:p>
            <a:pPr marL="12698">
              <a:spcBef>
                <a:spcPts val="105"/>
              </a:spcBef>
            </a:pPr>
            <a:r>
              <a:rPr sz="3200" b="1" dirty="0">
                <a:solidFill>
                  <a:srgbClr val="FF0000"/>
                </a:solidFill>
                <a:latin typeface="Times New Roman" panose="02020603050405020304" pitchFamily="18" charset="0"/>
                <a:ea typeface="Calibri"/>
                <a:cs typeface="Times New Roman" panose="02020603050405020304" pitchFamily="18" charset="0"/>
              </a:rPr>
              <a:t>9.3.4 </a:t>
            </a:r>
            <a:r>
              <a:rPr lang="en-US" sz="3200" b="1" dirty="0">
                <a:solidFill>
                  <a:srgbClr val="FF0000"/>
                </a:solidFill>
                <a:latin typeface="Times New Roman" panose="02020603050405020304" pitchFamily="18" charset="0"/>
                <a:ea typeface="Calibri"/>
                <a:cs typeface="Times New Roman" panose="02020603050405020304" pitchFamily="18" charset="0"/>
              </a:rPr>
              <a:t> </a:t>
            </a:r>
            <a:r>
              <a:rPr sz="3200" b="1" dirty="0">
                <a:solidFill>
                  <a:srgbClr val="FF0000"/>
                </a:solidFill>
                <a:latin typeface="Times New Roman" panose="02020603050405020304" pitchFamily="18" charset="0"/>
                <a:ea typeface="Calibri"/>
                <a:cs typeface="Times New Roman" panose="02020603050405020304" pitchFamily="18" charset="0"/>
              </a:rPr>
              <a:t>Software Architecture</a:t>
            </a:r>
          </a:p>
          <a:p>
            <a:pPr marL="12698" marR="5080" indent="431089" algn="just">
              <a:lnSpc>
                <a:spcPct val="143800"/>
              </a:lnSpc>
              <a:spcBef>
                <a:spcPts val="1480"/>
              </a:spcBef>
            </a:pPr>
            <a:r>
              <a:rPr sz="2600" dirty="0">
                <a:latin typeface="Times New Roman"/>
                <a:cs typeface="Times New Roman"/>
              </a:rPr>
              <a:t>Software </a:t>
            </a:r>
            <a:r>
              <a:rPr sz="2600" spc="-5" dirty="0">
                <a:latin typeface="Times New Roman"/>
                <a:cs typeface="Times New Roman"/>
              </a:rPr>
              <a:t>architecture refers </a:t>
            </a:r>
            <a:r>
              <a:rPr sz="2600" dirty="0">
                <a:latin typeface="Times New Roman"/>
                <a:cs typeface="Times New Roman"/>
              </a:rPr>
              <a:t>to the </a:t>
            </a:r>
            <a:r>
              <a:rPr sz="2600" spc="-5" dirty="0">
                <a:latin typeface="Times New Roman"/>
                <a:cs typeface="Times New Roman"/>
              </a:rPr>
              <a:t>hierarchical </a:t>
            </a:r>
            <a:r>
              <a:rPr sz="2600" dirty="0">
                <a:latin typeface="Times New Roman"/>
                <a:cs typeface="Times New Roman"/>
              </a:rPr>
              <a:t>structure of  program </a:t>
            </a:r>
            <a:r>
              <a:rPr sz="2600" spc="-5" dirty="0">
                <a:latin typeface="Times New Roman"/>
                <a:cs typeface="Times New Roman"/>
              </a:rPr>
              <a:t>components (modules), </a:t>
            </a:r>
            <a:r>
              <a:rPr sz="2600" dirty="0">
                <a:latin typeface="Times New Roman"/>
                <a:cs typeface="Times New Roman"/>
              </a:rPr>
              <a:t>the manner in </a:t>
            </a:r>
            <a:r>
              <a:rPr sz="2600" spc="-5" dirty="0">
                <a:latin typeface="Times New Roman"/>
                <a:cs typeface="Times New Roman"/>
              </a:rPr>
              <a:t>which </a:t>
            </a:r>
            <a:r>
              <a:rPr sz="2600" dirty="0">
                <a:latin typeface="Times New Roman"/>
                <a:cs typeface="Times New Roman"/>
              </a:rPr>
              <a:t>these  </a:t>
            </a:r>
            <a:r>
              <a:rPr sz="2600" spc="-5" dirty="0">
                <a:latin typeface="Times New Roman"/>
                <a:cs typeface="Times New Roman"/>
              </a:rPr>
              <a:t>components interact </a:t>
            </a:r>
            <a:r>
              <a:rPr sz="2600" dirty="0">
                <a:latin typeface="Times New Roman"/>
                <a:cs typeface="Times New Roman"/>
              </a:rPr>
              <a:t>and the </a:t>
            </a:r>
            <a:r>
              <a:rPr sz="2600" spc="-5" dirty="0">
                <a:latin typeface="Times New Roman"/>
                <a:cs typeface="Times New Roman"/>
              </a:rPr>
              <a:t>structure </a:t>
            </a:r>
            <a:r>
              <a:rPr sz="2600" dirty="0">
                <a:latin typeface="Times New Roman"/>
                <a:cs typeface="Times New Roman"/>
              </a:rPr>
              <a:t>of data that are used by</a:t>
            </a:r>
            <a:r>
              <a:rPr sz="2600" spc="175" dirty="0">
                <a:latin typeface="Times New Roman"/>
                <a:cs typeface="Times New Roman"/>
              </a:rPr>
              <a:t> </a:t>
            </a:r>
            <a:r>
              <a:rPr sz="2600" dirty="0" smtClean="0">
                <a:latin typeface="Times New Roman"/>
                <a:cs typeface="Times New Roman"/>
              </a:rPr>
              <a:t>the</a:t>
            </a:r>
            <a:r>
              <a:rPr lang="en-US" sz="2600" dirty="0" smtClean="0">
                <a:latin typeface="Times New Roman"/>
                <a:cs typeface="Times New Roman"/>
              </a:rPr>
              <a:t> </a:t>
            </a:r>
            <a:r>
              <a:rPr lang="en-US" sz="2600" spc="-5" dirty="0">
                <a:latin typeface="Times New Roman"/>
                <a:cs typeface="Times New Roman"/>
              </a:rPr>
              <a:t>components</a:t>
            </a:r>
            <a:r>
              <a:rPr lang="en-US" sz="2600" spc="-5" dirty="0" smtClean="0">
                <a:latin typeface="Times New Roman"/>
                <a:cs typeface="Times New Roman"/>
              </a:rPr>
              <a:t>. </a:t>
            </a:r>
            <a:r>
              <a:rPr lang="en-US" sz="2600" dirty="0">
                <a:latin typeface="Times New Roman"/>
                <a:cs typeface="Times New Roman"/>
              </a:rPr>
              <a:t>In a broader </a:t>
            </a:r>
            <a:r>
              <a:rPr lang="en-US" sz="2600" spc="-5" dirty="0">
                <a:latin typeface="Times New Roman"/>
                <a:cs typeface="Times New Roman"/>
              </a:rPr>
              <a:t>sense,</a:t>
            </a:r>
            <a:r>
              <a:rPr lang="en-US" sz="2600" dirty="0">
                <a:latin typeface="Times New Roman"/>
                <a:cs typeface="Times New Roman"/>
              </a:rPr>
              <a:t> </a:t>
            </a:r>
            <a:r>
              <a:rPr lang="en-US" sz="2600" spc="-5" dirty="0">
                <a:latin typeface="Times New Roman"/>
                <a:cs typeface="Times New Roman"/>
              </a:rPr>
              <a:t>however,</a:t>
            </a:r>
            <a:r>
              <a:rPr lang="en-US" sz="2600" dirty="0">
                <a:latin typeface="Times New Roman"/>
                <a:cs typeface="Times New Roman"/>
              </a:rPr>
              <a:t> co</a:t>
            </a:r>
            <a:r>
              <a:rPr lang="en-US" sz="2600" spc="-10" dirty="0">
                <a:latin typeface="Times New Roman"/>
                <a:cs typeface="Times New Roman"/>
              </a:rPr>
              <a:t>m</a:t>
            </a:r>
            <a:r>
              <a:rPr lang="en-US" sz="2600" dirty="0">
                <a:latin typeface="Times New Roman"/>
                <a:cs typeface="Times New Roman"/>
              </a:rPr>
              <a:t>pon</a:t>
            </a:r>
            <a:r>
              <a:rPr lang="en-US" sz="2600" spc="-15" dirty="0">
                <a:latin typeface="Times New Roman"/>
                <a:cs typeface="Times New Roman"/>
              </a:rPr>
              <a:t>e</a:t>
            </a:r>
            <a:r>
              <a:rPr lang="en-US" sz="2600" dirty="0">
                <a:latin typeface="Times New Roman"/>
                <a:cs typeface="Times New Roman"/>
              </a:rPr>
              <a:t>nts c</a:t>
            </a:r>
            <a:r>
              <a:rPr lang="en-US" sz="2600" spc="-10" dirty="0">
                <a:latin typeface="Times New Roman"/>
                <a:cs typeface="Times New Roman"/>
              </a:rPr>
              <a:t>a</a:t>
            </a:r>
            <a:r>
              <a:rPr lang="en-US" sz="2600" dirty="0">
                <a:latin typeface="Times New Roman"/>
                <a:cs typeface="Times New Roman"/>
              </a:rPr>
              <a:t>n be </a:t>
            </a:r>
            <a:r>
              <a:rPr lang="en-US" sz="2600" spc="-5" dirty="0" smtClean="0">
                <a:latin typeface="Times New Roman"/>
                <a:cs typeface="Times New Roman"/>
              </a:rPr>
              <a:t>generalized</a:t>
            </a:r>
            <a:r>
              <a:rPr lang="en-US" sz="2600" dirty="0" smtClean="0">
                <a:latin typeface="Times New Roman"/>
                <a:cs typeface="Times New Roman"/>
              </a:rPr>
              <a:t> to </a:t>
            </a:r>
            <a:r>
              <a:rPr lang="en-US" sz="2600" spc="-5" dirty="0" smtClean="0">
                <a:latin typeface="Times New Roman"/>
                <a:cs typeface="Times New Roman"/>
              </a:rPr>
              <a:t>represent</a:t>
            </a:r>
            <a:r>
              <a:rPr lang="en-US" sz="2600" dirty="0" smtClean="0">
                <a:latin typeface="Times New Roman"/>
                <a:cs typeface="Times New Roman"/>
              </a:rPr>
              <a:t> </a:t>
            </a:r>
            <a:r>
              <a:rPr lang="en-US" sz="2600" spc="-5" dirty="0">
                <a:latin typeface="Times New Roman"/>
                <a:cs typeface="Times New Roman"/>
              </a:rPr>
              <a:t>major</a:t>
            </a:r>
            <a:r>
              <a:rPr lang="en-US" sz="2600" dirty="0">
                <a:latin typeface="Times New Roman"/>
                <a:cs typeface="Times New Roman"/>
              </a:rPr>
              <a:t> system e</a:t>
            </a:r>
            <a:r>
              <a:rPr lang="en-US" sz="2600" spc="15" dirty="0">
                <a:latin typeface="Times New Roman"/>
                <a:cs typeface="Times New Roman"/>
              </a:rPr>
              <a:t>l</a:t>
            </a:r>
            <a:r>
              <a:rPr lang="en-US" sz="2600" dirty="0">
                <a:latin typeface="Times New Roman"/>
                <a:cs typeface="Times New Roman"/>
              </a:rPr>
              <a:t>e</a:t>
            </a:r>
            <a:r>
              <a:rPr lang="en-US" sz="2600" spc="-15" dirty="0">
                <a:latin typeface="Times New Roman"/>
                <a:cs typeface="Times New Roman"/>
              </a:rPr>
              <a:t>m</a:t>
            </a:r>
            <a:r>
              <a:rPr lang="en-US" sz="2600" dirty="0">
                <a:latin typeface="Times New Roman"/>
                <a:cs typeface="Times New Roman"/>
              </a:rPr>
              <a:t>ents </a:t>
            </a:r>
            <a:r>
              <a:rPr lang="en-US" sz="2600" dirty="0" smtClean="0">
                <a:latin typeface="Times New Roman"/>
                <a:cs typeface="Times New Roman"/>
              </a:rPr>
              <a:t>and the</a:t>
            </a:r>
            <a:r>
              <a:rPr lang="en-US" sz="2600" spc="-20" dirty="0" smtClean="0">
                <a:latin typeface="Times New Roman"/>
                <a:cs typeface="Times New Roman"/>
              </a:rPr>
              <a:t>i</a:t>
            </a:r>
            <a:r>
              <a:rPr lang="en-US" sz="2600" dirty="0" smtClean="0">
                <a:latin typeface="Times New Roman"/>
                <a:cs typeface="Times New Roman"/>
              </a:rPr>
              <a:t>r </a:t>
            </a:r>
            <a:r>
              <a:rPr lang="en-US" sz="2600" spc="-5" dirty="0">
                <a:latin typeface="Times New Roman"/>
                <a:cs typeface="Times New Roman"/>
              </a:rPr>
              <a:t>interactions</a:t>
            </a:r>
            <a:r>
              <a:rPr lang="en-US" sz="2600" spc="-5" dirty="0" smtClean="0">
                <a:latin typeface="Times New Roman"/>
                <a:cs typeface="Times New Roman"/>
              </a:rPr>
              <a:t>.</a:t>
            </a:r>
            <a:endParaRPr lang="en-US" sz="2600" dirty="0">
              <a:latin typeface="Times New Roman"/>
              <a:cs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01700" y="1104648"/>
            <a:ext cx="8887460" cy="4155366"/>
          </a:xfrm>
          <a:prstGeom prst="rect">
            <a:avLst/>
          </a:prstGeom>
        </p:spPr>
        <p:txBody>
          <a:bodyPr vert="horz" wrap="square" lIns="0" tIns="13333" rIns="0" bIns="0" rtlCol="0">
            <a:spAutoFit/>
          </a:bodyPr>
          <a:lstStyle/>
          <a:p>
            <a:pPr marL="12698">
              <a:spcBef>
                <a:spcPts val="105"/>
              </a:spcBef>
            </a:pPr>
            <a:r>
              <a:rPr sz="3200" b="1" dirty="0">
                <a:solidFill>
                  <a:srgbClr val="FF0000"/>
                </a:solidFill>
                <a:latin typeface="Times New Roman" panose="02020603050405020304" pitchFamily="18" charset="0"/>
                <a:ea typeface="Calibri"/>
                <a:cs typeface="Times New Roman" panose="02020603050405020304" pitchFamily="18" charset="0"/>
              </a:rPr>
              <a:t>9.3.5 </a:t>
            </a:r>
            <a:r>
              <a:rPr lang="en-US" sz="3200" b="1" dirty="0">
                <a:solidFill>
                  <a:srgbClr val="FF0000"/>
                </a:solidFill>
                <a:latin typeface="Times New Roman" panose="02020603050405020304" pitchFamily="18" charset="0"/>
                <a:ea typeface="Calibri"/>
                <a:cs typeface="Times New Roman" panose="02020603050405020304" pitchFamily="18" charset="0"/>
              </a:rPr>
              <a:t> </a:t>
            </a:r>
            <a:r>
              <a:rPr sz="3200" b="1" dirty="0">
                <a:solidFill>
                  <a:srgbClr val="FF0000"/>
                </a:solidFill>
                <a:latin typeface="Times New Roman" panose="02020603050405020304" pitchFamily="18" charset="0"/>
                <a:ea typeface="Calibri"/>
                <a:cs typeface="Times New Roman" panose="02020603050405020304" pitchFamily="18" charset="0"/>
              </a:rPr>
              <a:t>Control Hierarchy</a:t>
            </a:r>
          </a:p>
          <a:p>
            <a:pPr marL="12698" marR="5080" indent="431089" algn="just">
              <a:lnSpc>
                <a:spcPct val="143800"/>
              </a:lnSpc>
              <a:spcBef>
                <a:spcPts val="1480"/>
              </a:spcBef>
            </a:pPr>
            <a:r>
              <a:rPr sz="2600" dirty="0">
                <a:latin typeface="Times New Roman"/>
                <a:cs typeface="Times New Roman"/>
              </a:rPr>
              <a:t>Control </a:t>
            </a:r>
            <a:r>
              <a:rPr sz="2600" spc="-5" dirty="0">
                <a:latin typeface="Times New Roman"/>
                <a:cs typeface="Times New Roman"/>
              </a:rPr>
              <a:t>hierarchy, also called </a:t>
            </a:r>
            <a:r>
              <a:rPr sz="2600" dirty="0">
                <a:latin typeface="Times New Roman"/>
                <a:cs typeface="Times New Roman"/>
              </a:rPr>
              <a:t>program structure, represents the  </a:t>
            </a:r>
            <a:r>
              <a:rPr sz="2600" spc="-5" dirty="0">
                <a:latin typeface="Times New Roman"/>
                <a:cs typeface="Times New Roman"/>
              </a:rPr>
              <a:t>organization </a:t>
            </a:r>
            <a:r>
              <a:rPr sz="2600" dirty="0">
                <a:latin typeface="Times New Roman"/>
                <a:cs typeface="Times New Roman"/>
              </a:rPr>
              <a:t>of </a:t>
            </a:r>
            <a:r>
              <a:rPr sz="2600" spc="-5" dirty="0">
                <a:latin typeface="Times New Roman"/>
                <a:cs typeface="Times New Roman"/>
              </a:rPr>
              <a:t>program </a:t>
            </a:r>
            <a:r>
              <a:rPr sz="2600" dirty="0">
                <a:latin typeface="Times New Roman"/>
                <a:cs typeface="Times New Roman"/>
              </a:rPr>
              <a:t>components (modules) </a:t>
            </a:r>
            <a:r>
              <a:rPr sz="2600" spc="-5" dirty="0">
                <a:latin typeface="Times New Roman"/>
                <a:cs typeface="Times New Roman"/>
              </a:rPr>
              <a:t>and implies </a:t>
            </a:r>
            <a:r>
              <a:rPr sz="2600" dirty="0">
                <a:latin typeface="Times New Roman"/>
                <a:cs typeface="Times New Roman"/>
              </a:rPr>
              <a:t>a  hierarchy of </a:t>
            </a:r>
            <a:r>
              <a:rPr sz="2600" spc="-5" dirty="0">
                <a:latin typeface="Times New Roman"/>
                <a:cs typeface="Times New Roman"/>
              </a:rPr>
              <a:t>control. </a:t>
            </a:r>
            <a:r>
              <a:rPr sz="2600" dirty="0">
                <a:latin typeface="Times New Roman"/>
                <a:cs typeface="Times New Roman"/>
              </a:rPr>
              <a:t>It does </a:t>
            </a:r>
            <a:r>
              <a:rPr sz="2600" spc="5" dirty="0">
                <a:latin typeface="Times New Roman"/>
                <a:cs typeface="Times New Roman"/>
              </a:rPr>
              <a:t>not </a:t>
            </a:r>
            <a:r>
              <a:rPr sz="2600" spc="-5" dirty="0">
                <a:latin typeface="Times New Roman"/>
                <a:cs typeface="Times New Roman"/>
              </a:rPr>
              <a:t>represent </a:t>
            </a:r>
            <a:r>
              <a:rPr sz="2600" dirty="0">
                <a:latin typeface="Times New Roman"/>
                <a:cs typeface="Times New Roman"/>
              </a:rPr>
              <a:t>procedural </a:t>
            </a:r>
            <a:r>
              <a:rPr sz="2600" spc="-5" dirty="0">
                <a:latin typeface="Times New Roman"/>
                <a:cs typeface="Times New Roman"/>
              </a:rPr>
              <a:t>aspects </a:t>
            </a:r>
            <a:r>
              <a:rPr sz="2600" dirty="0">
                <a:latin typeface="Times New Roman"/>
                <a:cs typeface="Times New Roman"/>
              </a:rPr>
              <a:t>of  </a:t>
            </a:r>
            <a:r>
              <a:rPr sz="2600" spc="-5" dirty="0">
                <a:latin typeface="Times New Roman"/>
                <a:cs typeface="Times New Roman"/>
              </a:rPr>
              <a:t>software </a:t>
            </a:r>
            <a:r>
              <a:rPr sz="2600" dirty="0">
                <a:latin typeface="Times New Roman"/>
                <a:cs typeface="Times New Roman"/>
              </a:rPr>
              <a:t>such as </a:t>
            </a:r>
            <a:r>
              <a:rPr sz="2600" spc="-5" dirty="0">
                <a:latin typeface="Times New Roman"/>
                <a:cs typeface="Times New Roman"/>
              </a:rPr>
              <a:t>sequence </a:t>
            </a:r>
            <a:r>
              <a:rPr sz="2600" dirty="0">
                <a:latin typeface="Times New Roman"/>
                <a:cs typeface="Times New Roman"/>
              </a:rPr>
              <a:t>of </a:t>
            </a:r>
            <a:r>
              <a:rPr sz="2600" spc="-5" dirty="0">
                <a:latin typeface="Times New Roman"/>
                <a:cs typeface="Times New Roman"/>
              </a:rPr>
              <a:t>processes, </a:t>
            </a:r>
            <a:r>
              <a:rPr sz="2600" dirty="0">
                <a:latin typeface="Times New Roman"/>
                <a:cs typeface="Times New Roman"/>
              </a:rPr>
              <a:t>occurrence or </a:t>
            </a:r>
            <a:r>
              <a:rPr sz="2600" spc="-5" dirty="0">
                <a:latin typeface="Times New Roman"/>
                <a:cs typeface="Times New Roman"/>
              </a:rPr>
              <a:t>order </a:t>
            </a:r>
            <a:r>
              <a:rPr sz="2600" dirty="0">
                <a:latin typeface="Times New Roman"/>
                <a:cs typeface="Times New Roman"/>
              </a:rPr>
              <a:t>of  decisions, or </a:t>
            </a:r>
            <a:r>
              <a:rPr sz="2600" spc="-5" dirty="0">
                <a:latin typeface="Times New Roman"/>
                <a:cs typeface="Times New Roman"/>
              </a:rPr>
              <a:t>repetition </a:t>
            </a:r>
            <a:r>
              <a:rPr sz="2600" dirty="0">
                <a:latin typeface="Times New Roman"/>
                <a:cs typeface="Times New Roman"/>
              </a:rPr>
              <a:t>of </a:t>
            </a:r>
            <a:r>
              <a:rPr sz="2600" spc="-5" dirty="0">
                <a:latin typeface="Times New Roman"/>
                <a:cs typeface="Times New Roman"/>
              </a:rPr>
              <a:t>operations; </a:t>
            </a:r>
            <a:r>
              <a:rPr sz="2600" dirty="0">
                <a:latin typeface="Times New Roman"/>
                <a:cs typeface="Times New Roman"/>
              </a:rPr>
              <a:t>nor is it</a:t>
            </a:r>
            <a:r>
              <a:rPr sz="2600" spc="449" dirty="0">
                <a:latin typeface="Times New Roman"/>
                <a:cs typeface="Times New Roman"/>
              </a:rPr>
              <a:t> </a:t>
            </a:r>
            <a:r>
              <a:rPr sz="2600" spc="-5" dirty="0">
                <a:latin typeface="Times New Roman"/>
                <a:cs typeface="Times New Roman"/>
              </a:rPr>
              <a:t>necessarily  </a:t>
            </a:r>
            <a:r>
              <a:rPr sz="2600" dirty="0">
                <a:latin typeface="Times New Roman"/>
                <a:cs typeface="Times New Roman"/>
              </a:rPr>
              <a:t>applicable </a:t>
            </a:r>
            <a:r>
              <a:rPr sz="2600" spc="-5" dirty="0">
                <a:latin typeface="Times New Roman"/>
                <a:cs typeface="Times New Roman"/>
              </a:rPr>
              <a:t>to </a:t>
            </a:r>
            <a:r>
              <a:rPr sz="2600" dirty="0">
                <a:latin typeface="Times New Roman"/>
                <a:cs typeface="Times New Roman"/>
              </a:rPr>
              <a:t>all architectural</a:t>
            </a:r>
            <a:r>
              <a:rPr sz="2600" spc="-21" dirty="0">
                <a:latin typeface="Times New Roman"/>
                <a:cs typeface="Times New Roman"/>
              </a:rPr>
              <a:t> </a:t>
            </a:r>
            <a:r>
              <a:rPr sz="2600" spc="-5" dirty="0">
                <a:latin typeface="Times New Roman"/>
                <a:cs typeface="Times New Roman"/>
              </a:rPr>
              <a:t>styles.</a:t>
            </a:r>
            <a:endParaRPr sz="2600" dirty="0">
              <a:latin typeface="Times New Roman"/>
              <a:cs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01702" y="2101732"/>
            <a:ext cx="8890635" cy="2251063"/>
          </a:xfrm>
          <a:prstGeom prst="rect">
            <a:avLst/>
          </a:prstGeom>
        </p:spPr>
        <p:txBody>
          <a:bodyPr vert="horz" wrap="square" lIns="0" tIns="12063" rIns="0" bIns="0" rtlCol="0">
            <a:spAutoFit/>
          </a:bodyPr>
          <a:lstStyle/>
          <a:p>
            <a:pPr marL="12698" marR="5080" indent="431089" algn="just">
              <a:lnSpc>
                <a:spcPct val="143900"/>
              </a:lnSpc>
              <a:spcBef>
                <a:spcPts val="95"/>
              </a:spcBef>
            </a:pPr>
            <a:r>
              <a:rPr sz="2600" spc="-5" dirty="0">
                <a:latin typeface="Times New Roman" panose="02020603050405020304" pitchFamily="18" charset="0"/>
                <a:cs typeface="Times New Roman" panose="02020603050405020304" pitchFamily="18" charset="0"/>
              </a:rPr>
              <a:t>Different </a:t>
            </a:r>
            <a:r>
              <a:rPr sz="2600" dirty="0">
                <a:latin typeface="Times New Roman" panose="02020603050405020304" pitchFamily="18" charset="0"/>
                <a:cs typeface="Times New Roman" panose="02020603050405020304" pitchFamily="18" charset="0"/>
              </a:rPr>
              <a:t>notations are used to </a:t>
            </a:r>
            <a:r>
              <a:rPr sz="2600" spc="-5" dirty="0">
                <a:latin typeface="Times New Roman" panose="02020603050405020304" pitchFamily="18" charset="0"/>
                <a:cs typeface="Times New Roman" panose="02020603050405020304" pitchFamily="18" charset="0"/>
              </a:rPr>
              <a:t>represent </a:t>
            </a:r>
            <a:r>
              <a:rPr sz="2600" dirty="0">
                <a:latin typeface="Times New Roman" panose="02020603050405020304" pitchFamily="18" charset="0"/>
                <a:cs typeface="Times New Roman" panose="02020603050405020304" pitchFamily="18" charset="0"/>
              </a:rPr>
              <a:t>control hierarchy for  those </a:t>
            </a:r>
            <a:r>
              <a:rPr sz="2600" spc="-5" dirty="0">
                <a:latin typeface="Times New Roman" panose="02020603050405020304" pitchFamily="18" charset="0"/>
                <a:cs typeface="Times New Roman" panose="02020603050405020304" pitchFamily="18" charset="0"/>
              </a:rPr>
              <a:t>architectural styles </a:t>
            </a:r>
            <a:r>
              <a:rPr sz="2600" dirty="0">
                <a:latin typeface="Times New Roman" panose="02020603050405020304" pitchFamily="18" charset="0"/>
                <a:cs typeface="Times New Roman" panose="02020603050405020304" pitchFamily="18" charset="0"/>
              </a:rPr>
              <a:t>that are amenable to this </a:t>
            </a:r>
            <a:r>
              <a:rPr sz="2600" spc="-5" dirty="0">
                <a:latin typeface="Times New Roman" panose="02020603050405020304" pitchFamily="18" charset="0"/>
                <a:cs typeface="Times New Roman" panose="02020603050405020304" pitchFamily="18" charset="0"/>
              </a:rPr>
              <a:t>representation.  </a:t>
            </a:r>
            <a:r>
              <a:rPr sz="2600" dirty="0">
                <a:latin typeface="Times New Roman" panose="02020603050405020304" pitchFamily="18" charset="0"/>
                <a:cs typeface="Times New Roman" panose="02020603050405020304" pitchFamily="18" charset="0"/>
              </a:rPr>
              <a:t>The </a:t>
            </a:r>
            <a:r>
              <a:rPr sz="2600" spc="-5" dirty="0">
                <a:latin typeface="Times New Roman" panose="02020603050405020304" pitchFamily="18" charset="0"/>
                <a:cs typeface="Times New Roman" panose="02020603050405020304" pitchFamily="18" charset="0"/>
              </a:rPr>
              <a:t>most common </a:t>
            </a:r>
            <a:r>
              <a:rPr sz="2600" dirty="0">
                <a:latin typeface="Times New Roman" panose="02020603050405020304" pitchFamily="18" charset="0"/>
                <a:cs typeface="Times New Roman" panose="02020603050405020304" pitchFamily="18" charset="0"/>
              </a:rPr>
              <a:t>is the </a:t>
            </a:r>
            <a:r>
              <a:rPr sz="2600" spc="-5" dirty="0">
                <a:solidFill>
                  <a:srgbClr val="00B050"/>
                </a:solidFill>
                <a:latin typeface="Times New Roman" panose="02020603050405020304" pitchFamily="18" charset="0"/>
                <a:cs typeface="Times New Roman" panose="02020603050405020304" pitchFamily="18" charset="0"/>
              </a:rPr>
              <a:t>treelike</a:t>
            </a:r>
            <a:r>
              <a:rPr sz="2600" spc="-5" dirty="0">
                <a:latin typeface="Times New Roman" panose="02020603050405020304" pitchFamily="18" charset="0"/>
                <a:cs typeface="Times New Roman" panose="02020603050405020304" pitchFamily="18" charset="0"/>
              </a:rPr>
              <a:t> </a:t>
            </a:r>
            <a:r>
              <a:rPr sz="2600" dirty="0">
                <a:latin typeface="Times New Roman" panose="02020603050405020304" pitchFamily="18" charset="0"/>
                <a:cs typeface="Times New Roman" panose="02020603050405020304" pitchFamily="18" charset="0"/>
              </a:rPr>
              <a:t>diagram (Figure 9.1) </a:t>
            </a:r>
            <a:r>
              <a:rPr sz="2600" spc="-5" dirty="0">
                <a:latin typeface="Times New Roman" panose="02020603050405020304" pitchFamily="18" charset="0"/>
                <a:cs typeface="Times New Roman" panose="02020603050405020304" pitchFamily="18" charset="0"/>
              </a:rPr>
              <a:t>that  represents hierarchical </a:t>
            </a:r>
            <a:r>
              <a:rPr sz="2600" dirty="0">
                <a:latin typeface="Times New Roman" panose="02020603050405020304" pitchFamily="18" charset="0"/>
                <a:cs typeface="Times New Roman" panose="02020603050405020304" pitchFamily="18" charset="0"/>
              </a:rPr>
              <a:t>control for </a:t>
            </a:r>
            <a:r>
              <a:rPr sz="2600" spc="-5" dirty="0">
                <a:latin typeface="Times New Roman" panose="02020603050405020304" pitchFamily="18" charset="0"/>
                <a:cs typeface="Times New Roman" panose="02020603050405020304" pitchFamily="18" charset="0"/>
              </a:rPr>
              <a:t>call </a:t>
            </a:r>
            <a:r>
              <a:rPr sz="2600" dirty="0">
                <a:latin typeface="Times New Roman" panose="02020603050405020304" pitchFamily="18" charset="0"/>
                <a:cs typeface="Times New Roman" panose="02020603050405020304" pitchFamily="18" charset="0"/>
              </a:rPr>
              <a:t>and return</a:t>
            </a:r>
            <a:r>
              <a:rPr sz="2600" spc="15" dirty="0">
                <a:latin typeface="Times New Roman" panose="02020603050405020304" pitchFamily="18" charset="0"/>
                <a:cs typeface="Times New Roman" panose="02020603050405020304" pitchFamily="18" charset="0"/>
              </a:rPr>
              <a:t> </a:t>
            </a:r>
            <a:r>
              <a:rPr sz="2600" spc="-5" dirty="0">
                <a:latin typeface="Times New Roman" panose="02020603050405020304" pitchFamily="18" charset="0"/>
                <a:cs typeface="Times New Roman" panose="02020603050405020304" pitchFamily="18" charset="0"/>
              </a:rPr>
              <a:t>architectures.</a:t>
            </a:r>
          </a:p>
        </p:txBody>
      </p:sp>
      <p:sp>
        <p:nvSpPr>
          <p:cNvPr id="3" name="object 3"/>
          <p:cNvSpPr txBox="1">
            <a:spLocks noGrp="1"/>
          </p:cNvSpPr>
          <p:nvPr>
            <p:ph type="sldNum" sz="quarter" idx="12"/>
          </p:nvPr>
        </p:nvSpPr>
        <p:spPr>
          <a:xfrm>
            <a:off x="5113149" y="6870812"/>
            <a:ext cx="544195" cy="205184"/>
          </a:xfrm>
          <a:prstGeom prst="rect">
            <a:avLst/>
          </a:prstGeom>
        </p:spPr>
        <p:txBody>
          <a:bodyPr vert="horz" wrap="square" lIns="0" tIns="0" rIns="0" bIns="0" rtlCol="0">
            <a:spAutoFit/>
          </a:bodyPr>
          <a:lstStyle/>
          <a:p>
            <a:pPr marL="12698">
              <a:lnSpc>
                <a:spcPts val="1630"/>
              </a:lnSpc>
            </a:pPr>
            <a:r>
              <a:rPr dirty="0"/>
              <a:t>ch9-14</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038072" y="1195327"/>
            <a:ext cx="7585228" cy="5024498"/>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01700" y="929996"/>
            <a:ext cx="8890000" cy="4699233"/>
          </a:xfrm>
          <a:prstGeom prst="rect">
            <a:avLst/>
          </a:prstGeom>
        </p:spPr>
        <p:txBody>
          <a:bodyPr vert="horz" wrap="square" lIns="0" tIns="12698" rIns="0" bIns="0" rtlCol="0">
            <a:spAutoFit/>
          </a:bodyPr>
          <a:lstStyle/>
          <a:p>
            <a:pPr marL="12698" marR="5713" indent="431089">
              <a:lnSpc>
                <a:spcPct val="143800"/>
              </a:lnSpc>
              <a:spcBef>
                <a:spcPts val="100"/>
              </a:spcBef>
            </a:pPr>
            <a:r>
              <a:rPr sz="2600" dirty="0">
                <a:latin typeface="Times New Roman"/>
                <a:cs typeface="Times New Roman"/>
              </a:rPr>
              <a:t>In order to </a:t>
            </a:r>
            <a:r>
              <a:rPr sz="2600" spc="-5" dirty="0">
                <a:latin typeface="Times New Roman"/>
                <a:cs typeface="Times New Roman"/>
              </a:rPr>
              <a:t>facilitate </a:t>
            </a:r>
            <a:r>
              <a:rPr sz="2600" dirty="0">
                <a:latin typeface="Times New Roman"/>
                <a:cs typeface="Times New Roman"/>
              </a:rPr>
              <a:t>discussions of structure, we define a </a:t>
            </a:r>
            <a:r>
              <a:rPr sz="2600" spc="10" dirty="0">
                <a:latin typeface="Times New Roman"/>
                <a:cs typeface="Times New Roman"/>
              </a:rPr>
              <a:t>few  </a:t>
            </a:r>
            <a:r>
              <a:rPr sz="2600" spc="-5" dirty="0">
                <a:latin typeface="Times New Roman"/>
                <a:cs typeface="Times New Roman"/>
              </a:rPr>
              <a:t>simple </a:t>
            </a:r>
            <a:r>
              <a:rPr sz="2600" dirty="0">
                <a:latin typeface="Times New Roman"/>
                <a:cs typeface="Times New Roman"/>
              </a:rPr>
              <a:t>measures and </a:t>
            </a:r>
            <a:r>
              <a:rPr sz="2600" spc="-5" dirty="0">
                <a:latin typeface="Times New Roman"/>
                <a:cs typeface="Times New Roman"/>
              </a:rPr>
              <a:t>terms. </a:t>
            </a:r>
            <a:r>
              <a:rPr sz="2600" dirty="0">
                <a:latin typeface="Times New Roman"/>
                <a:cs typeface="Times New Roman"/>
              </a:rPr>
              <a:t>Referring to </a:t>
            </a:r>
            <a:r>
              <a:rPr sz="2600" spc="-5" dirty="0">
                <a:latin typeface="Times New Roman"/>
                <a:cs typeface="Times New Roman"/>
              </a:rPr>
              <a:t>Figure</a:t>
            </a:r>
            <a:r>
              <a:rPr sz="2600" spc="-15" dirty="0">
                <a:latin typeface="Times New Roman"/>
                <a:cs typeface="Times New Roman"/>
              </a:rPr>
              <a:t> </a:t>
            </a:r>
            <a:r>
              <a:rPr sz="2600" dirty="0">
                <a:latin typeface="Times New Roman"/>
                <a:cs typeface="Times New Roman"/>
              </a:rPr>
              <a:t>9.1:</a:t>
            </a:r>
          </a:p>
          <a:p>
            <a:pPr marL="469817" marR="5080" indent="-228559">
              <a:lnSpc>
                <a:spcPct val="143800"/>
              </a:lnSpc>
              <a:spcBef>
                <a:spcPts val="185"/>
              </a:spcBef>
              <a:buFont typeface="Symbol"/>
              <a:buChar char=""/>
              <a:tabLst>
                <a:tab pos="470450" algn="l"/>
                <a:tab pos="1481192" algn="l"/>
                <a:tab pos="2161791" algn="l"/>
                <a:tab pos="3378869" algn="l"/>
                <a:tab pos="4536269" algn="l"/>
                <a:tab pos="4997198" algn="l"/>
                <a:tab pos="6465690" algn="l"/>
                <a:tab pos="6889161" algn="l"/>
                <a:tab pos="7441513" algn="l"/>
                <a:tab pos="8599548" algn="l"/>
              </a:tabLst>
            </a:pPr>
            <a:r>
              <a:rPr sz="2600" b="1" dirty="0">
                <a:solidFill>
                  <a:srgbClr val="00B050"/>
                </a:solidFill>
                <a:latin typeface="Times New Roman"/>
                <a:cs typeface="Times New Roman"/>
              </a:rPr>
              <a:t>Depth	and	</a:t>
            </a:r>
            <a:r>
              <a:rPr sz="2600" b="1" spc="-10" dirty="0">
                <a:solidFill>
                  <a:srgbClr val="00B050"/>
                </a:solidFill>
                <a:latin typeface="Times New Roman"/>
                <a:cs typeface="Times New Roman"/>
              </a:rPr>
              <a:t>w</a:t>
            </a:r>
            <a:r>
              <a:rPr sz="2600" b="1" dirty="0">
                <a:solidFill>
                  <a:srgbClr val="00B050"/>
                </a:solidFill>
                <a:latin typeface="Times New Roman"/>
                <a:cs typeface="Times New Roman"/>
              </a:rPr>
              <a:t>idth:</a:t>
            </a:r>
            <a:r>
              <a:rPr sz="2600" b="1" dirty="0">
                <a:latin typeface="Times New Roman"/>
                <a:cs typeface="Times New Roman"/>
              </a:rPr>
              <a:t>	</a:t>
            </a:r>
            <a:r>
              <a:rPr sz="2600" dirty="0">
                <a:latin typeface="Times New Roman"/>
                <a:cs typeface="Times New Roman"/>
              </a:rPr>
              <a:t>p</a:t>
            </a:r>
            <a:r>
              <a:rPr sz="2600" spc="-15" dirty="0">
                <a:latin typeface="Times New Roman"/>
                <a:cs typeface="Times New Roman"/>
              </a:rPr>
              <a:t>r</a:t>
            </a:r>
            <a:r>
              <a:rPr sz="2600" dirty="0">
                <a:latin typeface="Times New Roman"/>
                <a:cs typeface="Times New Roman"/>
              </a:rPr>
              <a:t>o</a:t>
            </a:r>
            <a:r>
              <a:rPr sz="2600" spc="10" dirty="0">
                <a:latin typeface="Times New Roman"/>
                <a:cs typeface="Times New Roman"/>
              </a:rPr>
              <a:t>v</a:t>
            </a:r>
            <a:r>
              <a:rPr sz="2600" spc="-21" dirty="0">
                <a:latin typeface="Times New Roman"/>
                <a:cs typeface="Times New Roman"/>
              </a:rPr>
              <a:t>i</a:t>
            </a:r>
            <a:r>
              <a:rPr sz="2600" dirty="0">
                <a:latin typeface="Times New Roman"/>
                <a:cs typeface="Times New Roman"/>
              </a:rPr>
              <a:t>de	an	</a:t>
            </a:r>
            <a:r>
              <a:rPr sz="2600" spc="-21" dirty="0">
                <a:latin typeface="Times New Roman"/>
                <a:cs typeface="Times New Roman"/>
              </a:rPr>
              <a:t>i</a:t>
            </a:r>
            <a:r>
              <a:rPr sz="2600" dirty="0">
                <a:latin typeface="Times New Roman"/>
                <a:cs typeface="Times New Roman"/>
              </a:rPr>
              <a:t>n</a:t>
            </a:r>
            <a:r>
              <a:rPr sz="2600" spc="10" dirty="0">
                <a:latin typeface="Times New Roman"/>
                <a:cs typeface="Times New Roman"/>
              </a:rPr>
              <a:t>d</a:t>
            </a:r>
            <a:r>
              <a:rPr sz="2600" dirty="0">
                <a:latin typeface="Times New Roman"/>
                <a:cs typeface="Times New Roman"/>
              </a:rPr>
              <a:t>i</a:t>
            </a:r>
            <a:r>
              <a:rPr sz="2600" spc="-10" dirty="0">
                <a:latin typeface="Times New Roman"/>
                <a:cs typeface="Times New Roman"/>
              </a:rPr>
              <a:t>c</a:t>
            </a:r>
            <a:r>
              <a:rPr sz="2600" dirty="0">
                <a:latin typeface="Times New Roman"/>
                <a:cs typeface="Times New Roman"/>
              </a:rPr>
              <a:t>a</a:t>
            </a:r>
            <a:r>
              <a:rPr sz="2600" spc="-10" dirty="0">
                <a:latin typeface="Times New Roman"/>
                <a:cs typeface="Times New Roman"/>
              </a:rPr>
              <a:t>t</a:t>
            </a:r>
            <a:r>
              <a:rPr sz="2600" dirty="0">
                <a:latin typeface="Times New Roman"/>
                <a:cs typeface="Times New Roman"/>
              </a:rPr>
              <a:t>i</a:t>
            </a:r>
            <a:r>
              <a:rPr sz="2600" spc="-15" dirty="0">
                <a:latin typeface="Times New Roman"/>
                <a:cs typeface="Times New Roman"/>
              </a:rPr>
              <a:t>o</a:t>
            </a:r>
            <a:r>
              <a:rPr sz="2600" dirty="0">
                <a:latin typeface="Times New Roman"/>
                <a:cs typeface="Times New Roman"/>
              </a:rPr>
              <a:t>n	of	the	nu</a:t>
            </a:r>
            <a:r>
              <a:rPr sz="2600" spc="-15" dirty="0">
                <a:latin typeface="Times New Roman"/>
                <a:cs typeface="Times New Roman"/>
              </a:rPr>
              <a:t>m</a:t>
            </a:r>
            <a:r>
              <a:rPr sz="2600" dirty="0">
                <a:latin typeface="Times New Roman"/>
                <a:cs typeface="Times New Roman"/>
              </a:rPr>
              <a:t>ber	of  </a:t>
            </a:r>
            <a:r>
              <a:rPr sz="2600" spc="-5" dirty="0">
                <a:latin typeface="Times New Roman"/>
                <a:cs typeface="Times New Roman"/>
              </a:rPr>
              <a:t>levels </a:t>
            </a:r>
            <a:r>
              <a:rPr sz="2600" dirty="0">
                <a:latin typeface="Times New Roman"/>
                <a:cs typeface="Times New Roman"/>
              </a:rPr>
              <a:t>of control </a:t>
            </a:r>
            <a:r>
              <a:rPr sz="2600" spc="-5" dirty="0">
                <a:latin typeface="Times New Roman"/>
                <a:cs typeface="Times New Roman"/>
              </a:rPr>
              <a:t>and </a:t>
            </a:r>
            <a:r>
              <a:rPr sz="2600" dirty="0">
                <a:latin typeface="Times New Roman"/>
                <a:cs typeface="Times New Roman"/>
              </a:rPr>
              <a:t>overall </a:t>
            </a:r>
            <a:r>
              <a:rPr sz="2600" spc="-5" dirty="0">
                <a:latin typeface="Times New Roman"/>
                <a:cs typeface="Times New Roman"/>
              </a:rPr>
              <a:t>span </a:t>
            </a:r>
            <a:r>
              <a:rPr sz="2600" dirty="0">
                <a:latin typeface="Times New Roman"/>
                <a:cs typeface="Times New Roman"/>
              </a:rPr>
              <a:t>of </a:t>
            </a:r>
            <a:r>
              <a:rPr sz="2600" spc="-5" dirty="0">
                <a:latin typeface="Times New Roman"/>
                <a:cs typeface="Times New Roman"/>
              </a:rPr>
              <a:t>control,</a:t>
            </a:r>
            <a:r>
              <a:rPr sz="2600" spc="25" dirty="0">
                <a:latin typeface="Times New Roman"/>
                <a:cs typeface="Times New Roman"/>
              </a:rPr>
              <a:t> </a:t>
            </a:r>
            <a:r>
              <a:rPr sz="2600" spc="-5" dirty="0">
                <a:latin typeface="Times New Roman"/>
                <a:cs typeface="Times New Roman"/>
              </a:rPr>
              <a:t>respectively.</a:t>
            </a:r>
            <a:endParaRPr sz="2600" dirty="0">
              <a:latin typeface="Times New Roman"/>
              <a:cs typeface="Times New Roman"/>
            </a:endParaRPr>
          </a:p>
          <a:p>
            <a:pPr marL="469817" marR="6983" indent="-228559">
              <a:lnSpc>
                <a:spcPct val="143800"/>
              </a:lnSpc>
              <a:spcBef>
                <a:spcPts val="180"/>
              </a:spcBef>
              <a:buFont typeface="Symbol"/>
              <a:buChar char=""/>
              <a:tabLst>
                <a:tab pos="470450" algn="l"/>
                <a:tab pos="2013227" algn="l"/>
                <a:tab pos="2389716" algn="l"/>
                <a:tab pos="2693826" algn="l"/>
                <a:tab pos="3950269" algn="l"/>
                <a:tab pos="4382626" algn="l"/>
                <a:tab pos="4943231" algn="l"/>
                <a:tab pos="6108249" algn="l"/>
                <a:tab pos="6541243" algn="l"/>
                <a:tab pos="7817366" algn="l"/>
                <a:tab pos="8468761" algn="l"/>
              </a:tabLst>
            </a:pPr>
            <a:r>
              <a:rPr sz="2600" b="1" dirty="0">
                <a:solidFill>
                  <a:srgbClr val="00B050"/>
                </a:solidFill>
                <a:latin typeface="Times New Roman"/>
                <a:cs typeface="Times New Roman"/>
              </a:rPr>
              <a:t>Fan</a:t>
            </a:r>
            <a:r>
              <a:rPr sz="2600" b="1" spc="-5" dirty="0">
                <a:solidFill>
                  <a:srgbClr val="00B050"/>
                </a:solidFill>
                <a:latin typeface="Times New Roman"/>
                <a:cs typeface="Times New Roman"/>
              </a:rPr>
              <a:t>-</a:t>
            </a:r>
            <a:r>
              <a:rPr sz="2600" b="1" dirty="0">
                <a:solidFill>
                  <a:srgbClr val="00B050"/>
                </a:solidFill>
                <a:latin typeface="Times New Roman"/>
                <a:cs typeface="Times New Roman"/>
              </a:rPr>
              <a:t>ou</a:t>
            </a:r>
            <a:r>
              <a:rPr sz="2600" b="1" spc="-5" dirty="0">
                <a:solidFill>
                  <a:srgbClr val="00B050"/>
                </a:solidFill>
                <a:latin typeface="Times New Roman"/>
                <a:cs typeface="Times New Roman"/>
              </a:rPr>
              <a:t>t</a:t>
            </a:r>
            <a:r>
              <a:rPr sz="2600" b="1" dirty="0">
                <a:solidFill>
                  <a:srgbClr val="00B050"/>
                </a:solidFill>
                <a:latin typeface="Times New Roman"/>
                <a:cs typeface="Times New Roman"/>
              </a:rPr>
              <a:t>:</a:t>
            </a:r>
            <a:r>
              <a:rPr sz="2600" b="1" dirty="0">
                <a:latin typeface="Times New Roman"/>
                <a:cs typeface="Times New Roman"/>
              </a:rPr>
              <a:t>	</a:t>
            </a:r>
            <a:r>
              <a:rPr sz="2600" dirty="0">
                <a:latin typeface="Times New Roman"/>
                <a:cs typeface="Times New Roman"/>
              </a:rPr>
              <a:t>is	a	</a:t>
            </a:r>
            <a:r>
              <a:rPr sz="2600" spc="-15" dirty="0">
                <a:latin typeface="Times New Roman"/>
                <a:cs typeface="Times New Roman"/>
              </a:rPr>
              <a:t>m</a:t>
            </a:r>
            <a:r>
              <a:rPr sz="2600" dirty="0">
                <a:latin typeface="Times New Roman"/>
                <a:cs typeface="Times New Roman"/>
              </a:rPr>
              <a:t>e</a:t>
            </a:r>
            <a:r>
              <a:rPr sz="2600" spc="-10" dirty="0">
                <a:latin typeface="Times New Roman"/>
                <a:cs typeface="Times New Roman"/>
              </a:rPr>
              <a:t>a</a:t>
            </a:r>
            <a:r>
              <a:rPr sz="2600" dirty="0">
                <a:latin typeface="Times New Roman"/>
                <a:cs typeface="Times New Roman"/>
              </a:rPr>
              <a:t>s</a:t>
            </a:r>
            <a:r>
              <a:rPr sz="2600" spc="10" dirty="0">
                <a:latin typeface="Times New Roman"/>
                <a:cs typeface="Times New Roman"/>
              </a:rPr>
              <a:t>u</a:t>
            </a:r>
            <a:r>
              <a:rPr sz="2600" dirty="0">
                <a:latin typeface="Times New Roman"/>
                <a:cs typeface="Times New Roman"/>
              </a:rPr>
              <a:t>re	of	the	n</a:t>
            </a:r>
            <a:r>
              <a:rPr sz="2600" spc="10" dirty="0">
                <a:latin typeface="Times New Roman"/>
                <a:cs typeface="Times New Roman"/>
              </a:rPr>
              <a:t>u</a:t>
            </a:r>
            <a:r>
              <a:rPr sz="2600" spc="-15" dirty="0">
                <a:latin typeface="Times New Roman"/>
                <a:cs typeface="Times New Roman"/>
              </a:rPr>
              <a:t>m</a:t>
            </a:r>
            <a:r>
              <a:rPr sz="2600" dirty="0">
                <a:latin typeface="Times New Roman"/>
                <a:cs typeface="Times New Roman"/>
              </a:rPr>
              <a:t>ber	of	</a:t>
            </a:r>
            <a:r>
              <a:rPr sz="2600" spc="-15" dirty="0">
                <a:latin typeface="Times New Roman"/>
                <a:cs typeface="Times New Roman"/>
              </a:rPr>
              <a:t>m</a:t>
            </a:r>
            <a:r>
              <a:rPr sz="2600" dirty="0">
                <a:latin typeface="Times New Roman"/>
                <a:cs typeface="Times New Roman"/>
              </a:rPr>
              <a:t>o</a:t>
            </a:r>
            <a:r>
              <a:rPr sz="2600" spc="10" dirty="0">
                <a:latin typeface="Times New Roman"/>
                <a:cs typeface="Times New Roman"/>
              </a:rPr>
              <a:t>d</a:t>
            </a:r>
            <a:r>
              <a:rPr sz="2600" dirty="0">
                <a:latin typeface="Times New Roman"/>
                <a:cs typeface="Times New Roman"/>
              </a:rPr>
              <a:t>ules	that	are  </a:t>
            </a:r>
            <a:r>
              <a:rPr sz="2600" spc="-5" dirty="0">
                <a:latin typeface="Times New Roman"/>
                <a:cs typeface="Times New Roman"/>
              </a:rPr>
              <a:t>directly </a:t>
            </a:r>
            <a:r>
              <a:rPr sz="2600" dirty="0">
                <a:latin typeface="Times New Roman"/>
                <a:cs typeface="Times New Roman"/>
              </a:rPr>
              <a:t>controlled by </a:t>
            </a:r>
            <a:r>
              <a:rPr sz="2600" spc="-5" dirty="0">
                <a:latin typeface="Times New Roman"/>
                <a:cs typeface="Times New Roman"/>
              </a:rPr>
              <a:t>another</a:t>
            </a:r>
            <a:r>
              <a:rPr sz="2600" spc="-21" dirty="0">
                <a:latin typeface="Times New Roman"/>
                <a:cs typeface="Times New Roman"/>
              </a:rPr>
              <a:t> </a:t>
            </a:r>
            <a:r>
              <a:rPr sz="2600" dirty="0">
                <a:latin typeface="Times New Roman"/>
                <a:cs typeface="Times New Roman"/>
              </a:rPr>
              <a:t>module.</a:t>
            </a:r>
          </a:p>
          <a:p>
            <a:pPr marL="469817" marR="8888" indent="-228559">
              <a:lnSpc>
                <a:spcPct val="143900"/>
              </a:lnSpc>
              <a:spcBef>
                <a:spcPts val="180"/>
              </a:spcBef>
              <a:buFont typeface="Symbol"/>
              <a:buChar char=""/>
              <a:tabLst>
                <a:tab pos="470450" algn="l"/>
              </a:tabLst>
            </a:pPr>
            <a:r>
              <a:rPr sz="2600" b="1" dirty="0">
                <a:solidFill>
                  <a:srgbClr val="00B050"/>
                </a:solidFill>
                <a:latin typeface="Times New Roman"/>
                <a:cs typeface="Times New Roman"/>
              </a:rPr>
              <a:t>Fan-in: </a:t>
            </a:r>
            <a:r>
              <a:rPr sz="2600" spc="-5" dirty="0">
                <a:latin typeface="Times New Roman"/>
                <a:cs typeface="Times New Roman"/>
              </a:rPr>
              <a:t>indicates </a:t>
            </a:r>
            <a:r>
              <a:rPr sz="2600" spc="5" dirty="0">
                <a:latin typeface="Times New Roman"/>
                <a:cs typeface="Times New Roman"/>
              </a:rPr>
              <a:t>how </a:t>
            </a:r>
            <a:r>
              <a:rPr sz="2600" spc="-5" dirty="0">
                <a:latin typeface="Times New Roman"/>
                <a:cs typeface="Times New Roman"/>
              </a:rPr>
              <a:t>many modules directly </a:t>
            </a:r>
            <a:r>
              <a:rPr sz="2600" dirty="0">
                <a:latin typeface="Times New Roman"/>
                <a:cs typeface="Times New Roman"/>
              </a:rPr>
              <a:t>control a </a:t>
            </a:r>
            <a:r>
              <a:rPr sz="2600" spc="-5" dirty="0">
                <a:latin typeface="Times New Roman"/>
                <a:cs typeface="Times New Roman"/>
              </a:rPr>
              <a:t>given  </a:t>
            </a:r>
            <a:r>
              <a:rPr sz="2600" dirty="0">
                <a:latin typeface="Times New Roman"/>
                <a:cs typeface="Times New Roman"/>
              </a:rPr>
              <a:t>module.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30729" y="1266825"/>
            <a:ext cx="8890000" cy="4569262"/>
          </a:xfrm>
          <a:prstGeom prst="rect">
            <a:avLst/>
          </a:prstGeom>
        </p:spPr>
        <p:txBody>
          <a:bodyPr vert="horz" wrap="square" lIns="0" tIns="12698" rIns="0" bIns="0" rtlCol="0">
            <a:spAutoFit/>
          </a:bodyPr>
          <a:lstStyle/>
          <a:p>
            <a:pPr marL="12698" marR="5080" indent="431089" algn="just">
              <a:lnSpc>
                <a:spcPct val="143700"/>
              </a:lnSpc>
              <a:spcBef>
                <a:spcPts val="100"/>
              </a:spcBef>
            </a:pPr>
            <a:r>
              <a:rPr sz="2600" dirty="0">
                <a:latin typeface="Times New Roman"/>
                <a:cs typeface="Times New Roman"/>
              </a:rPr>
              <a:t>The </a:t>
            </a:r>
            <a:r>
              <a:rPr sz="2600" spc="-5" dirty="0">
                <a:latin typeface="Times New Roman"/>
                <a:cs typeface="Times New Roman"/>
              </a:rPr>
              <a:t>control relationship </a:t>
            </a:r>
            <a:r>
              <a:rPr sz="2600" dirty="0">
                <a:latin typeface="Times New Roman"/>
                <a:cs typeface="Times New Roman"/>
              </a:rPr>
              <a:t>among modules is </a:t>
            </a:r>
            <a:r>
              <a:rPr sz="2600" spc="-5" dirty="0">
                <a:latin typeface="Times New Roman"/>
                <a:cs typeface="Times New Roman"/>
              </a:rPr>
              <a:t>expressed </a:t>
            </a:r>
            <a:r>
              <a:rPr sz="2600" dirty="0">
                <a:latin typeface="Times New Roman"/>
                <a:cs typeface="Times New Roman"/>
              </a:rPr>
              <a:t>in the  following way</a:t>
            </a:r>
            <a:r>
              <a:rPr sz="2600" dirty="0" smtClean="0">
                <a:latin typeface="Times New Roman"/>
                <a:cs typeface="Times New Roman"/>
              </a:rPr>
              <a:t>:</a:t>
            </a:r>
            <a:endParaRPr lang="en-US" sz="2600" dirty="0" smtClean="0">
              <a:latin typeface="Times New Roman"/>
              <a:cs typeface="Times New Roman"/>
            </a:endParaRPr>
          </a:p>
          <a:p>
            <a:pPr marL="12698" marR="5080" indent="431089" algn="just">
              <a:lnSpc>
                <a:spcPct val="143700"/>
              </a:lnSpc>
              <a:spcBef>
                <a:spcPts val="100"/>
              </a:spcBef>
            </a:pPr>
            <a:r>
              <a:rPr sz="2600" dirty="0" smtClean="0">
                <a:latin typeface="Times New Roman"/>
                <a:cs typeface="Times New Roman"/>
              </a:rPr>
              <a:t> </a:t>
            </a:r>
            <a:r>
              <a:rPr sz="2600" dirty="0">
                <a:latin typeface="Times New Roman"/>
                <a:cs typeface="Times New Roman"/>
              </a:rPr>
              <a:t>A </a:t>
            </a:r>
            <a:r>
              <a:rPr sz="2600" spc="-5" dirty="0">
                <a:latin typeface="Times New Roman"/>
                <a:cs typeface="Times New Roman"/>
              </a:rPr>
              <a:t>module </a:t>
            </a:r>
            <a:r>
              <a:rPr sz="2600" dirty="0">
                <a:latin typeface="Times New Roman"/>
                <a:cs typeface="Times New Roman"/>
              </a:rPr>
              <a:t>that </a:t>
            </a:r>
            <a:r>
              <a:rPr sz="2600" spc="-5" dirty="0">
                <a:latin typeface="Times New Roman"/>
                <a:cs typeface="Times New Roman"/>
              </a:rPr>
              <a:t>controls </a:t>
            </a:r>
            <a:r>
              <a:rPr sz="2600" dirty="0">
                <a:latin typeface="Times New Roman"/>
                <a:cs typeface="Times New Roman"/>
              </a:rPr>
              <a:t>another </a:t>
            </a:r>
            <a:r>
              <a:rPr sz="2600" spc="-5" dirty="0">
                <a:latin typeface="Times New Roman"/>
                <a:cs typeface="Times New Roman"/>
              </a:rPr>
              <a:t>module </a:t>
            </a:r>
            <a:r>
              <a:rPr sz="2600" dirty="0">
                <a:latin typeface="Times New Roman"/>
                <a:cs typeface="Times New Roman"/>
              </a:rPr>
              <a:t>is said to  be </a:t>
            </a:r>
            <a:r>
              <a:rPr sz="2600" spc="-5" dirty="0">
                <a:solidFill>
                  <a:srgbClr val="00B050"/>
                </a:solidFill>
                <a:latin typeface="Times New Roman"/>
                <a:cs typeface="Times New Roman"/>
              </a:rPr>
              <a:t>superordinate</a:t>
            </a:r>
            <a:r>
              <a:rPr sz="2600" spc="-5" dirty="0">
                <a:latin typeface="Times New Roman"/>
                <a:cs typeface="Times New Roman"/>
              </a:rPr>
              <a:t> </a:t>
            </a:r>
            <a:r>
              <a:rPr sz="2600" dirty="0">
                <a:latin typeface="Times New Roman"/>
                <a:cs typeface="Times New Roman"/>
              </a:rPr>
              <a:t>to </a:t>
            </a:r>
            <a:r>
              <a:rPr sz="2600" spc="-5" dirty="0">
                <a:latin typeface="Times New Roman"/>
                <a:cs typeface="Times New Roman"/>
              </a:rPr>
              <a:t>it, </a:t>
            </a:r>
            <a:r>
              <a:rPr sz="2600" dirty="0">
                <a:latin typeface="Times New Roman"/>
                <a:cs typeface="Times New Roman"/>
              </a:rPr>
              <a:t>and </a:t>
            </a:r>
            <a:r>
              <a:rPr sz="2600" spc="-5" dirty="0">
                <a:latin typeface="Times New Roman"/>
                <a:cs typeface="Times New Roman"/>
              </a:rPr>
              <a:t>conversely</a:t>
            </a:r>
            <a:r>
              <a:rPr sz="2600" spc="-5" dirty="0" smtClean="0">
                <a:latin typeface="Times New Roman"/>
                <a:cs typeface="Times New Roman"/>
              </a:rPr>
              <a:t>, </a:t>
            </a:r>
            <a:r>
              <a:rPr sz="2600" dirty="0">
                <a:latin typeface="Times New Roman"/>
                <a:cs typeface="Times New Roman"/>
              </a:rPr>
              <a:t>a module </a:t>
            </a:r>
            <a:r>
              <a:rPr sz="2600" spc="-5" dirty="0">
                <a:latin typeface="Times New Roman"/>
                <a:cs typeface="Times New Roman"/>
              </a:rPr>
              <a:t>controlled </a:t>
            </a:r>
            <a:r>
              <a:rPr sz="2600" dirty="0">
                <a:latin typeface="Times New Roman"/>
                <a:cs typeface="Times New Roman"/>
              </a:rPr>
              <a:t>by  </a:t>
            </a:r>
            <a:r>
              <a:rPr sz="2600" spc="-5" dirty="0">
                <a:latin typeface="Times New Roman"/>
                <a:cs typeface="Times New Roman"/>
              </a:rPr>
              <a:t>another </a:t>
            </a:r>
            <a:r>
              <a:rPr sz="2600" dirty="0">
                <a:latin typeface="Times New Roman"/>
                <a:cs typeface="Times New Roman"/>
              </a:rPr>
              <a:t>is </a:t>
            </a:r>
            <a:r>
              <a:rPr sz="2600" spc="-5" dirty="0">
                <a:latin typeface="Times New Roman"/>
                <a:cs typeface="Times New Roman"/>
              </a:rPr>
              <a:t>said </a:t>
            </a:r>
            <a:r>
              <a:rPr sz="2600" dirty="0">
                <a:latin typeface="Times New Roman"/>
                <a:cs typeface="Times New Roman"/>
              </a:rPr>
              <a:t>to be </a:t>
            </a:r>
            <a:r>
              <a:rPr sz="2600" dirty="0">
                <a:solidFill>
                  <a:srgbClr val="00B050"/>
                </a:solidFill>
                <a:latin typeface="Times New Roman"/>
                <a:cs typeface="Times New Roman"/>
              </a:rPr>
              <a:t>subordinate</a:t>
            </a:r>
            <a:r>
              <a:rPr sz="2600" dirty="0">
                <a:latin typeface="Times New Roman"/>
                <a:cs typeface="Times New Roman"/>
              </a:rPr>
              <a:t> to the </a:t>
            </a:r>
            <a:r>
              <a:rPr sz="2600" spc="-5" dirty="0">
                <a:latin typeface="Times New Roman"/>
                <a:cs typeface="Times New Roman"/>
              </a:rPr>
              <a:t>controller. </a:t>
            </a:r>
            <a:r>
              <a:rPr sz="2600" dirty="0">
                <a:latin typeface="Times New Roman"/>
                <a:cs typeface="Times New Roman"/>
              </a:rPr>
              <a:t>For </a:t>
            </a:r>
            <a:r>
              <a:rPr sz="2600" spc="-5" dirty="0">
                <a:latin typeface="Times New Roman"/>
                <a:cs typeface="Times New Roman"/>
              </a:rPr>
              <a:t>example,  referring </a:t>
            </a:r>
            <a:r>
              <a:rPr sz="2600" dirty="0">
                <a:latin typeface="Times New Roman"/>
                <a:cs typeface="Times New Roman"/>
              </a:rPr>
              <a:t>to Figure 9.1, module M is superordinate to modules a, b,  and c. </a:t>
            </a:r>
            <a:r>
              <a:rPr sz="2600" spc="-5" dirty="0">
                <a:latin typeface="Times New Roman"/>
                <a:cs typeface="Times New Roman"/>
              </a:rPr>
              <a:t>Module </a:t>
            </a:r>
            <a:r>
              <a:rPr sz="2600" dirty="0">
                <a:latin typeface="Times New Roman"/>
                <a:cs typeface="Times New Roman"/>
              </a:rPr>
              <a:t>h is subordinate to module e and is </a:t>
            </a:r>
            <a:r>
              <a:rPr sz="2600" spc="-5" dirty="0">
                <a:latin typeface="Times New Roman"/>
                <a:cs typeface="Times New Roman"/>
              </a:rPr>
              <a:t>ultimately  </a:t>
            </a:r>
            <a:r>
              <a:rPr sz="2600" dirty="0">
                <a:latin typeface="Times New Roman"/>
                <a:cs typeface="Times New Roman"/>
              </a:rPr>
              <a:t>subordinate to </a:t>
            </a:r>
            <a:r>
              <a:rPr sz="2600" spc="-5" dirty="0">
                <a:latin typeface="Times New Roman"/>
                <a:cs typeface="Times New Roman"/>
              </a:rPr>
              <a:t>module</a:t>
            </a:r>
            <a:r>
              <a:rPr sz="2600" spc="-15" dirty="0">
                <a:latin typeface="Times New Roman"/>
                <a:cs typeface="Times New Roman"/>
              </a:rPr>
              <a:t> </a:t>
            </a:r>
            <a:r>
              <a:rPr sz="2600" dirty="0">
                <a:latin typeface="Times New Roman"/>
                <a:cs typeface="Times New Roman"/>
              </a:rPr>
              <a:t>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01700" y="1104646"/>
            <a:ext cx="8887460" cy="6076277"/>
          </a:xfrm>
          <a:prstGeom prst="rect">
            <a:avLst/>
          </a:prstGeom>
        </p:spPr>
        <p:txBody>
          <a:bodyPr vert="horz" wrap="square" lIns="0" tIns="13333" rIns="0" bIns="0" rtlCol="0">
            <a:spAutoFit/>
          </a:bodyPr>
          <a:lstStyle/>
          <a:p>
            <a:pPr marL="12698">
              <a:spcBef>
                <a:spcPts val="105"/>
              </a:spcBef>
            </a:pPr>
            <a:r>
              <a:rPr sz="3200" b="1" dirty="0">
                <a:solidFill>
                  <a:srgbClr val="FF0000"/>
                </a:solidFill>
                <a:latin typeface="Times New Roman" panose="02020603050405020304" pitchFamily="18" charset="0"/>
                <a:ea typeface="Calibri"/>
                <a:cs typeface="Times New Roman" panose="02020603050405020304" pitchFamily="18" charset="0"/>
              </a:rPr>
              <a:t>9.3.6</a:t>
            </a:r>
            <a:r>
              <a:rPr lang="en-US" sz="3200" b="1" dirty="0">
                <a:solidFill>
                  <a:srgbClr val="FF0000"/>
                </a:solidFill>
                <a:latin typeface="Times New Roman" panose="02020603050405020304" pitchFamily="18" charset="0"/>
                <a:ea typeface="Calibri"/>
                <a:cs typeface="Times New Roman" panose="02020603050405020304" pitchFamily="18" charset="0"/>
              </a:rPr>
              <a:t> </a:t>
            </a:r>
            <a:r>
              <a:rPr sz="3200" b="1" dirty="0">
                <a:solidFill>
                  <a:srgbClr val="FF0000"/>
                </a:solidFill>
                <a:latin typeface="Times New Roman" panose="02020603050405020304" pitchFamily="18" charset="0"/>
                <a:ea typeface="Calibri"/>
                <a:cs typeface="Times New Roman" panose="02020603050405020304" pitchFamily="18" charset="0"/>
              </a:rPr>
              <a:t> Structural Partitioning</a:t>
            </a:r>
          </a:p>
          <a:p>
            <a:pPr>
              <a:lnSpc>
                <a:spcPct val="100000"/>
              </a:lnSpc>
            </a:pPr>
            <a:endParaRPr sz="2500" dirty="0">
              <a:latin typeface="Times New Roman"/>
              <a:cs typeface="Times New Roman"/>
            </a:endParaRPr>
          </a:p>
          <a:p>
            <a:pPr marL="12698" marR="5080" indent="431089" algn="just">
              <a:lnSpc>
                <a:spcPct val="143700"/>
              </a:lnSpc>
            </a:pPr>
            <a:r>
              <a:rPr sz="2600" dirty="0">
                <a:latin typeface="Times New Roman"/>
                <a:cs typeface="Times New Roman"/>
              </a:rPr>
              <a:t>If the </a:t>
            </a:r>
            <a:r>
              <a:rPr sz="2600" spc="-5" dirty="0">
                <a:latin typeface="Times New Roman"/>
                <a:cs typeface="Times New Roman"/>
              </a:rPr>
              <a:t>architectural style </a:t>
            </a:r>
            <a:r>
              <a:rPr sz="2600" dirty="0">
                <a:latin typeface="Times New Roman"/>
                <a:cs typeface="Times New Roman"/>
              </a:rPr>
              <a:t>of a system is </a:t>
            </a:r>
            <a:r>
              <a:rPr sz="2600" spc="-5" dirty="0">
                <a:latin typeface="Times New Roman"/>
                <a:cs typeface="Times New Roman"/>
              </a:rPr>
              <a:t>hierarchical, </a:t>
            </a:r>
            <a:r>
              <a:rPr sz="2600" dirty="0">
                <a:latin typeface="Times New Roman"/>
                <a:cs typeface="Times New Roman"/>
              </a:rPr>
              <a:t>the  program structure </a:t>
            </a:r>
            <a:r>
              <a:rPr sz="2600" spc="-5" dirty="0">
                <a:latin typeface="Times New Roman"/>
                <a:cs typeface="Times New Roman"/>
              </a:rPr>
              <a:t>can </a:t>
            </a:r>
            <a:r>
              <a:rPr sz="2600" dirty="0">
                <a:latin typeface="Times New Roman"/>
                <a:cs typeface="Times New Roman"/>
              </a:rPr>
              <a:t>be </a:t>
            </a:r>
            <a:r>
              <a:rPr sz="2600" spc="-5" dirty="0">
                <a:latin typeface="Times New Roman"/>
                <a:cs typeface="Times New Roman"/>
              </a:rPr>
              <a:t>partitioned </a:t>
            </a:r>
            <a:r>
              <a:rPr sz="2600" dirty="0">
                <a:latin typeface="Times New Roman"/>
                <a:cs typeface="Times New Roman"/>
              </a:rPr>
              <a:t>both </a:t>
            </a:r>
            <a:r>
              <a:rPr sz="2600" spc="-5" dirty="0">
                <a:latin typeface="Times New Roman"/>
                <a:cs typeface="Times New Roman"/>
              </a:rPr>
              <a:t>horizontally and  vertically</a:t>
            </a:r>
            <a:r>
              <a:rPr sz="2600" spc="-5" dirty="0" smtClean="0">
                <a:latin typeface="Times New Roman"/>
                <a:cs typeface="Times New Roman"/>
              </a:rPr>
              <a:t>.</a:t>
            </a:r>
            <a:r>
              <a:rPr lang="en-US" sz="2600" spc="-5" dirty="0" smtClean="0">
                <a:latin typeface="Times New Roman"/>
                <a:cs typeface="Times New Roman"/>
              </a:rPr>
              <a:t> </a:t>
            </a:r>
          </a:p>
          <a:p>
            <a:pPr marL="12698" marR="5080" indent="431089" algn="just">
              <a:lnSpc>
                <a:spcPct val="143700"/>
              </a:lnSpc>
            </a:pPr>
            <a:r>
              <a:rPr lang="en-US" sz="2600" b="1" spc="-5" dirty="0" smtClean="0">
                <a:solidFill>
                  <a:srgbClr val="00B050"/>
                </a:solidFill>
                <a:latin typeface="Times New Roman"/>
                <a:cs typeface="Times New Roman"/>
              </a:rPr>
              <a:t>Horizontal </a:t>
            </a:r>
            <a:r>
              <a:rPr lang="en-US" sz="2600" b="1" dirty="0" smtClean="0">
                <a:solidFill>
                  <a:srgbClr val="00B050"/>
                </a:solidFill>
                <a:latin typeface="Times New Roman"/>
                <a:cs typeface="Times New Roman"/>
              </a:rPr>
              <a:t>partitioning</a:t>
            </a:r>
            <a:r>
              <a:rPr lang="en-US" sz="2600" dirty="0" smtClean="0">
                <a:solidFill>
                  <a:srgbClr val="00B050"/>
                </a:solidFill>
                <a:latin typeface="Times New Roman"/>
                <a:cs typeface="Times New Roman"/>
              </a:rPr>
              <a:t>, </a:t>
            </a:r>
            <a:r>
              <a:rPr lang="en-US" sz="2600" spc="-5" dirty="0" smtClean="0">
                <a:latin typeface="Times New Roman"/>
                <a:cs typeface="Times New Roman"/>
              </a:rPr>
              <a:t>(Figure </a:t>
            </a:r>
            <a:r>
              <a:rPr lang="en-US" sz="2600" dirty="0" smtClean="0">
                <a:latin typeface="Times New Roman"/>
                <a:cs typeface="Times New Roman"/>
              </a:rPr>
              <a:t>9.2a</a:t>
            </a:r>
            <a:r>
              <a:rPr lang="en-US" sz="2600" dirty="0">
                <a:latin typeface="Times New Roman"/>
                <a:cs typeface="Times New Roman"/>
              </a:rPr>
              <a:t>), Define s</a:t>
            </a:r>
            <a:r>
              <a:rPr lang="en-US" sz="2600" spc="-15" dirty="0">
                <a:latin typeface="Times New Roman"/>
                <a:cs typeface="Times New Roman"/>
              </a:rPr>
              <a:t>e</a:t>
            </a:r>
            <a:r>
              <a:rPr lang="en-US" sz="2600" dirty="0">
                <a:latin typeface="Times New Roman"/>
                <a:cs typeface="Times New Roman"/>
              </a:rPr>
              <a:t>para</a:t>
            </a:r>
            <a:r>
              <a:rPr lang="en-US" sz="2600" spc="-15" dirty="0">
                <a:latin typeface="Times New Roman"/>
                <a:cs typeface="Times New Roman"/>
              </a:rPr>
              <a:t>t</a:t>
            </a:r>
            <a:r>
              <a:rPr lang="en-US" sz="2600" dirty="0">
                <a:latin typeface="Times New Roman"/>
                <a:cs typeface="Times New Roman"/>
              </a:rPr>
              <a:t>e </a:t>
            </a:r>
            <a:r>
              <a:rPr lang="en-US" sz="2600" dirty="0" smtClean="0">
                <a:latin typeface="Times New Roman"/>
                <a:cs typeface="Times New Roman"/>
              </a:rPr>
              <a:t>branches of</a:t>
            </a:r>
            <a:r>
              <a:rPr lang="en-US" sz="2600" dirty="0">
                <a:latin typeface="Times New Roman"/>
                <a:cs typeface="Times New Roman"/>
              </a:rPr>
              <a:t>	</a:t>
            </a:r>
            <a:r>
              <a:rPr lang="en-US" sz="2600" dirty="0" smtClean="0">
                <a:latin typeface="Times New Roman"/>
                <a:cs typeface="Times New Roman"/>
              </a:rPr>
              <a:t>the </a:t>
            </a:r>
            <a:r>
              <a:rPr lang="en-US" sz="2600" spc="-15" dirty="0" smtClean="0">
                <a:latin typeface="Times New Roman"/>
                <a:cs typeface="Times New Roman"/>
              </a:rPr>
              <a:t>m</a:t>
            </a:r>
            <a:r>
              <a:rPr lang="en-US" sz="2600" dirty="0" smtClean="0">
                <a:latin typeface="Times New Roman"/>
                <a:cs typeface="Times New Roman"/>
              </a:rPr>
              <a:t>o</a:t>
            </a:r>
            <a:r>
              <a:rPr lang="en-US" sz="2600" spc="10" dirty="0" smtClean="0">
                <a:latin typeface="Times New Roman"/>
                <a:cs typeface="Times New Roman"/>
              </a:rPr>
              <a:t>d</a:t>
            </a:r>
            <a:r>
              <a:rPr lang="en-US" sz="2600" dirty="0" smtClean="0">
                <a:latin typeface="Times New Roman"/>
                <a:cs typeface="Times New Roman"/>
              </a:rPr>
              <a:t>ular</a:t>
            </a:r>
            <a:r>
              <a:rPr lang="en-US" sz="2600" dirty="0">
                <a:latin typeface="Times New Roman"/>
                <a:cs typeface="Times New Roman"/>
              </a:rPr>
              <a:t>	</a:t>
            </a:r>
            <a:r>
              <a:rPr lang="en-US" sz="2600" dirty="0" smtClean="0">
                <a:latin typeface="Times New Roman"/>
                <a:cs typeface="Times New Roman"/>
              </a:rPr>
              <a:t>hier</a:t>
            </a:r>
            <a:r>
              <a:rPr lang="en-US" sz="2600" spc="-15" dirty="0" smtClean="0">
                <a:latin typeface="Times New Roman"/>
                <a:cs typeface="Times New Roman"/>
              </a:rPr>
              <a:t>a</a:t>
            </a:r>
            <a:r>
              <a:rPr lang="en-US" sz="2600" dirty="0" smtClean="0">
                <a:latin typeface="Times New Roman"/>
                <a:cs typeface="Times New Roman"/>
              </a:rPr>
              <a:t>rchy for</a:t>
            </a:r>
            <a:r>
              <a:rPr lang="en-US" sz="2600" dirty="0">
                <a:latin typeface="Times New Roman"/>
                <a:cs typeface="Times New Roman"/>
              </a:rPr>
              <a:t>	</a:t>
            </a:r>
            <a:r>
              <a:rPr lang="en-US" sz="2600" dirty="0" smtClean="0">
                <a:latin typeface="Times New Roman"/>
                <a:cs typeface="Times New Roman"/>
              </a:rPr>
              <a:t>e</a:t>
            </a:r>
            <a:r>
              <a:rPr lang="en-US" sz="2600" spc="-10" dirty="0" smtClean="0">
                <a:latin typeface="Times New Roman"/>
                <a:cs typeface="Times New Roman"/>
              </a:rPr>
              <a:t>a</a:t>
            </a:r>
            <a:r>
              <a:rPr lang="en-US" sz="2600" dirty="0" smtClean="0">
                <a:latin typeface="Times New Roman"/>
                <a:cs typeface="Times New Roman"/>
              </a:rPr>
              <a:t>ch maj</a:t>
            </a:r>
            <a:r>
              <a:rPr lang="en-US" sz="2600" spc="10" dirty="0" smtClean="0">
                <a:latin typeface="Times New Roman"/>
                <a:cs typeface="Times New Roman"/>
              </a:rPr>
              <a:t>o</a:t>
            </a:r>
            <a:r>
              <a:rPr lang="en-US" sz="2600" dirty="0" smtClean="0">
                <a:latin typeface="Times New Roman"/>
                <a:cs typeface="Times New Roman"/>
              </a:rPr>
              <a:t>r progr</a:t>
            </a:r>
            <a:r>
              <a:rPr lang="en-US" sz="2600" spc="-21" dirty="0" smtClean="0">
                <a:latin typeface="Times New Roman"/>
                <a:cs typeface="Times New Roman"/>
              </a:rPr>
              <a:t>a</a:t>
            </a:r>
            <a:r>
              <a:rPr lang="en-US" sz="2600" dirty="0" smtClean="0">
                <a:latin typeface="Times New Roman"/>
                <a:cs typeface="Times New Roman"/>
              </a:rPr>
              <a:t>m </a:t>
            </a:r>
            <a:r>
              <a:rPr lang="en-US" sz="2600" spc="-5" dirty="0" smtClean="0">
                <a:latin typeface="Times New Roman"/>
                <a:cs typeface="Times New Roman"/>
              </a:rPr>
              <a:t>function</a:t>
            </a:r>
            <a:r>
              <a:rPr lang="en-US" sz="2600" spc="-5" dirty="0">
                <a:latin typeface="Times New Roman"/>
                <a:cs typeface="Times New Roman"/>
              </a:rPr>
              <a:t>. Control modules, represented </a:t>
            </a:r>
            <a:r>
              <a:rPr lang="en-US" sz="2600" spc="-10" dirty="0">
                <a:latin typeface="Times New Roman"/>
                <a:cs typeface="Times New Roman"/>
              </a:rPr>
              <a:t>in </a:t>
            </a:r>
            <a:r>
              <a:rPr lang="en-US" sz="2600" dirty="0">
                <a:latin typeface="Times New Roman"/>
                <a:cs typeface="Times New Roman"/>
              </a:rPr>
              <a:t>a darker </a:t>
            </a:r>
            <a:r>
              <a:rPr lang="en-US" sz="2600" spc="-5" dirty="0">
                <a:latin typeface="Times New Roman"/>
                <a:cs typeface="Times New Roman"/>
              </a:rPr>
              <a:t>shade </a:t>
            </a:r>
            <a:r>
              <a:rPr lang="en-US" sz="2600" dirty="0">
                <a:latin typeface="Times New Roman"/>
                <a:cs typeface="Times New Roman"/>
              </a:rPr>
              <a:t>are used  to c</a:t>
            </a:r>
            <a:r>
              <a:rPr lang="en-US" sz="2600" spc="-15" dirty="0">
                <a:latin typeface="Times New Roman"/>
                <a:cs typeface="Times New Roman"/>
              </a:rPr>
              <a:t>o</a:t>
            </a:r>
            <a:r>
              <a:rPr lang="en-US" sz="2600" dirty="0">
                <a:latin typeface="Times New Roman"/>
                <a:cs typeface="Times New Roman"/>
              </a:rPr>
              <a:t>or</a:t>
            </a:r>
            <a:r>
              <a:rPr lang="en-US" sz="2600" spc="5" dirty="0">
                <a:latin typeface="Times New Roman"/>
                <a:cs typeface="Times New Roman"/>
              </a:rPr>
              <a:t>d</a:t>
            </a:r>
            <a:r>
              <a:rPr lang="en-US" sz="2600" spc="-21" dirty="0">
                <a:latin typeface="Times New Roman"/>
                <a:cs typeface="Times New Roman"/>
              </a:rPr>
              <a:t>i</a:t>
            </a:r>
            <a:r>
              <a:rPr lang="en-US" sz="2600" dirty="0">
                <a:latin typeface="Times New Roman"/>
                <a:cs typeface="Times New Roman"/>
              </a:rPr>
              <a:t>n</a:t>
            </a:r>
            <a:r>
              <a:rPr lang="en-US" sz="2600" spc="-15" dirty="0">
                <a:latin typeface="Times New Roman"/>
                <a:cs typeface="Times New Roman"/>
              </a:rPr>
              <a:t>a</a:t>
            </a:r>
            <a:r>
              <a:rPr lang="en-US" sz="2600" dirty="0">
                <a:latin typeface="Times New Roman"/>
                <a:cs typeface="Times New Roman"/>
              </a:rPr>
              <a:t>te	co</a:t>
            </a:r>
            <a:r>
              <a:rPr lang="en-US" sz="2600" spc="-10" dirty="0">
                <a:latin typeface="Times New Roman"/>
                <a:cs typeface="Times New Roman"/>
              </a:rPr>
              <a:t>m</a:t>
            </a:r>
            <a:r>
              <a:rPr lang="en-US" sz="2600" dirty="0">
                <a:latin typeface="Times New Roman"/>
                <a:cs typeface="Times New Roman"/>
              </a:rPr>
              <a:t>m</a:t>
            </a:r>
            <a:r>
              <a:rPr lang="en-US" sz="2600" spc="5" dirty="0">
                <a:latin typeface="Times New Roman"/>
                <a:cs typeface="Times New Roman"/>
              </a:rPr>
              <a:t>u</a:t>
            </a:r>
            <a:r>
              <a:rPr lang="en-US" sz="2600" dirty="0">
                <a:latin typeface="Times New Roman"/>
                <a:cs typeface="Times New Roman"/>
              </a:rPr>
              <a:t>nica</a:t>
            </a:r>
            <a:r>
              <a:rPr lang="en-US" sz="2600" spc="-15" dirty="0">
                <a:latin typeface="Times New Roman"/>
                <a:cs typeface="Times New Roman"/>
              </a:rPr>
              <a:t>t</a:t>
            </a:r>
            <a:r>
              <a:rPr lang="en-US" sz="2600" dirty="0">
                <a:latin typeface="Times New Roman"/>
                <a:cs typeface="Times New Roman"/>
              </a:rPr>
              <a:t>i</a:t>
            </a:r>
            <a:r>
              <a:rPr lang="en-US" sz="2600" spc="-15" dirty="0">
                <a:latin typeface="Times New Roman"/>
                <a:cs typeface="Times New Roman"/>
              </a:rPr>
              <a:t>o</a:t>
            </a:r>
            <a:r>
              <a:rPr lang="en-US" sz="2600" dirty="0">
                <a:latin typeface="Times New Roman"/>
                <a:cs typeface="Times New Roman"/>
              </a:rPr>
              <a:t>n between </a:t>
            </a:r>
            <a:r>
              <a:rPr lang="en-US" sz="2600" spc="-21" dirty="0" smtClean="0">
                <a:latin typeface="Times New Roman"/>
                <a:cs typeface="Times New Roman"/>
              </a:rPr>
              <a:t>a</a:t>
            </a:r>
            <a:r>
              <a:rPr lang="en-US" sz="2600" dirty="0" smtClean="0">
                <a:latin typeface="Times New Roman"/>
                <a:cs typeface="Times New Roman"/>
              </a:rPr>
              <a:t>nd </a:t>
            </a:r>
            <a:r>
              <a:rPr lang="en-US" sz="2600" spc="-21" dirty="0" smtClean="0">
                <a:latin typeface="Times New Roman"/>
                <a:cs typeface="Times New Roman"/>
              </a:rPr>
              <a:t>e</a:t>
            </a:r>
            <a:r>
              <a:rPr lang="en-US" sz="2600" dirty="0" smtClean="0">
                <a:latin typeface="Times New Roman"/>
                <a:cs typeface="Times New Roman"/>
              </a:rPr>
              <a:t>xecut</a:t>
            </a:r>
            <a:r>
              <a:rPr lang="en-US" sz="2600" spc="-21" dirty="0" smtClean="0">
                <a:latin typeface="Times New Roman"/>
                <a:cs typeface="Times New Roman"/>
              </a:rPr>
              <a:t>i</a:t>
            </a:r>
            <a:r>
              <a:rPr lang="en-US" sz="2600" dirty="0" smtClean="0">
                <a:latin typeface="Times New Roman"/>
                <a:cs typeface="Times New Roman"/>
              </a:rPr>
              <a:t>on </a:t>
            </a:r>
            <a:r>
              <a:rPr lang="en-US" sz="2600" dirty="0">
                <a:latin typeface="Times New Roman"/>
                <a:cs typeface="Times New Roman"/>
              </a:rPr>
              <a:t>of </a:t>
            </a:r>
            <a:r>
              <a:rPr lang="en-US" sz="2600" spc="-21" dirty="0" smtClean="0">
                <a:latin typeface="Times New Roman"/>
                <a:cs typeface="Times New Roman"/>
              </a:rPr>
              <a:t>t</a:t>
            </a:r>
            <a:r>
              <a:rPr lang="en-US" sz="2600" dirty="0" smtClean="0">
                <a:latin typeface="Times New Roman"/>
                <a:cs typeface="Times New Roman"/>
              </a:rPr>
              <a:t>he </a:t>
            </a:r>
            <a:r>
              <a:rPr lang="en-US" sz="2600" spc="-5" dirty="0">
                <a:latin typeface="Times New Roman"/>
                <a:cs typeface="Times New Roman"/>
              </a:rPr>
              <a:t>functions. </a:t>
            </a:r>
            <a:endParaRPr lang="en-US" sz="2600" dirty="0">
              <a:latin typeface="Times New Roman"/>
              <a:cs typeface="Times New Roman"/>
            </a:endParaRPr>
          </a:p>
          <a:p>
            <a:pPr marL="12698" marR="5080" indent="431089" algn="just">
              <a:lnSpc>
                <a:spcPct val="143700"/>
              </a:lnSpc>
            </a:pPr>
            <a:endParaRPr sz="2600" dirty="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01700" y="1484121"/>
            <a:ext cx="8888730" cy="4495075"/>
          </a:xfrm>
          <a:prstGeom prst="rect">
            <a:avLst/>
          </a:prstGeom>
        </p:spPr>
        <p:txBody>
          <a:bodyPr vert="horz" wrap="square" lIns="0" tIns="13333" rIns="0" bIns="0" rtlCol="0">
            <a:spAutoFit/>
          </a:bodyPr>
          <a:lstStyle/>
          <a:p>
            <a:pPr>
              <a:lnSpc>
                <a:spcPct val="115000"/>
              </a:lnSpc>
              <a:spcBef>
                <a:spcPts val="105"/>
              </a:spcBef>
            </a:pPr>
            <a:r>
              <a:rPr sz="3200" b="1" dirty="0">
                <a:solidFill>
                  <a:srgbClr val="FF0000"/>
                </a:solidFill>
                <a:latin typeface="Times New Roman" panose="02020603050405020304" pitchFamily="18" charset="0"/>
                <a:ea typeface="Calibri"/>
                <a:cs typeface="Times New Roman" panose="02020603050405020304" pitchFamily="18" charset="0"/>
              </a:rPr>
              <a:t>9.1</a:t>
            </a:r>
            <a:r>
              <a:rPr lang="en-US" sz="3200" b="1" dirty="0">
                <a:solidFill>
                  <a:srgbClr val="FF0000"/>
                </a:solidFill>
                <a:latin typeface="Times New Roman" panose="02020603050405020304" pitchFamily="18" charset="0"/>
                <a:ea typeface="Calibri"/>
                <a:cs typeface="Times New Roman" panose="02020603050405020304" pitchFamily="18" charset="0"/>
              </a:rPr>
              <a:t> </a:t>
            </a:r>
            <a:r>
              <a:rPr sz="3200" b="1" dirty="0">
                <a:solidFill>
                  <a:srgbClr val="FF0000"/>
                </a:solidFill>
                <a:latin typeface="Times New Roman" panose="02020603050405020304" pitchFamily="18" charset="0"/>
                <a:ea typeface="Calibri"/>
                <a:cs typeface="Times New Roman" panose="02020603050405020304" pitchFamily="18" charset="0"/>
              </a:rPr>
              <a:t> Software Design</a:t>
            </a:r>
          </a:p>
          <a:p>
            <a:pPr marL="12698" marR="5080" indent="431089" algn="just">
              <a:lnSpc>
                <a:spcPct val="143800"/>
              </a:lnSpc>
              <a:spcBef>
                <a:spcPts val="1480"/>
              </a:spcBef>
            </a:pPr>
            <a:r>
              <a:rPr sz="2800" dirty="0">
                <a:latin typeface="Times New Roman"/>
                <a:cs typeface="Times New Roman"/>
              </a:rPr>
              <a:t>The </a:t>
            </a:r>
            <a:r>
              <a:rPr sz="2800" spc="-5" dirty="0">
                <a:latin typeface="Times New Roman"/>
                <a:cs typeface="Times New Roman"/>
              </a:rPr>
              <a:t>designer's </a:t>
            </a:r>
            <a:r>
              <a:rPr sz="2800" dirty="0">
                <a:latin typeface="Times New Roman"/>
                <a:cs typeface="Times New Roman"/>
              </a:rPr>
              <a:t>goal is to </a:t>
            </a:r>
            <a:r>
              <a:rPr sz="2800" spc="-5" dirty="0">
                <a:latin typeface="Times New Roman"/>
                <a:cs typeface="Times New Roman"/>
              </a:rPr>
              <a:t>produce </a:t>
            </a:r>
            <a:r>
              <a:rPr sz="2800" dirty="0">
                <a:latin typeface="Times New Roman"/>
                <a:cs typeface="Times New Roman"/>
              </a:rPr>
              <a:t>a model or </a:t>
            </a:r>
            <a:r>
              <a:rPr sz="2800" spc="-5" dirty="0">
                <a:latin typeface="Times New Roman"/>
                <a:cs typeface="Times New Roman"/>
              </a:rPr>
              <a:t>representation </a:t>
            </a:r>
            <a:r>
              <a:rPr sz="2800" dirty="0">
                <a:latin typeface="Times New Roman"/>
                <a:cs typeface="Times New Roman"/>
              </a:rPr>
              <a:t>of  an </a:t>
            </a:r>
            <a:r>
              <a:rPr sz="2800" spc="-5" dirty="0">
                <a:latin typeface="Times New Roman"/>
                <a:cs typeface="Times New Roman"/>
              </a:rPr>
              <a:t>entity that </a:t>
            </a:r>
            <a:r>
              <a:rPr sz="2800" dirty="0">
                <a:latin typeface="Times New Roman"/>
                <a:cs typeface="Times New Roman"/>
              </a:rPr>
              <a:t>will </a:t>
            </a:r>
            <a:r>
              <a:rPr sz="2800" spc="-5" dirty="0">
                <a:latin typeface="Times New Roman"/>
                <a:cs typeface="Times New Roman"/>
              </a:rPr>
              <a:t>later </a:t>
            </a:r>
            <a:r>
              <a:rPr sz="2800" dirty="0">
                <a:latin typeface="Times New Roman"/>
                <a:cs typeface="Times New Roman"/>
              </a:rPr>
              <a:t>be </a:t>
            </a:r>
            <a:r>
              <a:rPr sz="2800" spc="-5" dirty="0">
                <a:latin typeface="Times New Roman"/>
                <a:cs typeface="Times New Roman"/>
              </a:rPr>
              <a:t>built. </a:t>
            </a:r>
            <a:r>
              <a:rPr sz="2800" dirty="0">
                <a:latin typeface="Times New Roman"/>
                <a:cs typeface="Times New Roman"/>
              </a:rPr>
              <a:t>Each of the </a:t>
            </a:r>
            <a:r>
              <a:rPr sz="2800" spc="-5" dirty="0">
                <a:latin typeface="Times New Roman"/>
                <a:cs typeface="Times New Roman"/>
              </a:rPr>
              <a:t>elements </a:t>
            </a:r>
            <a:r>
              <a:rPr sz="2800" dirty="0">
                <a:latin typeface="Times New Roman"/>
                <a:cs typeface="Times New Roman"/>
              </a:rPr>
              <a:t>of the  </a:t>
            </a:r>
            <a:r>
              <a:rPr sz="2800" spc="-5" dirty="0">
                <a:latin typeface="Times New Roman"/>
                <a:cs typeface="Times New Roman"/>
              </a:rPr>
              <a:t>analysis </a:t>
            </a:r>
            <a:r>
              <a:rPr sz="2800" dirty="0">
                <a:latin typeface="Times New Roman"/>
                <a:cs typeface="Times New Roman"/>
              </a:rPr>
              <a:t>model </a:t>
            </a:r>
            <a:r>
              <a:rPr sz="2800" spc="-5" dirty="0">
                <a:latin typeface="Times New Roman"/>
                <a:cs typeface="Times New Roman"/>
              </a:rPr>
              <a:t>provides information </a:t>
            </a:r>
            <a:r>
              <a:rPr sz="2800" dirty="0">
                <a:latin typeface="Times New Roman"/>
                <a:cs typeface="Times New Roman"/>
              </a:rPr>
              <a:t>that is </a:t>
            </a:r>
            <a:r>
              <a:rPr sz="2800" spc="-5" dirty="0">
                <a:latin typeface="Times New Roman"/>
                <a:cs typeface="Times New Roman"/>
              </a:rPr>
              <a:t>necessary </a:t>
            </a:r>
            <a:r>
              <a:rPr sz="2800" dirty="0">
                <a:latin typeface="Times New Roman"/>
                <a:cs typeface="Times New Roman"/>
              </a:rPr>
              <a:t>to </a:t>
            </a:r>
            <a:r>
              <a:rPr sz="2800" spc="-5" dirty="0">
                <a:latin typeface="Times New Roman"/>
                <a:cs typeface="Times New Roman"/>
              </a:rPr>
              <a:t>create </a:t>
            </a:r>
            <a:r>
              <a:rPr sz="2800" dirty="0">
                <a:latin typeface="Times New Roman"/>
                <a:cs typeface="Times New Roman"/>
              </a:rPr>
              <a:t>the  four </a:t>
            </a:r>
            <a:r>
              <a:rPr sz="2800" spc="-5" dirty="0">
                <a:latin typeface="Times New Roman"/>
                <a:cs typeface="Times New Roman"/>
              </a:rPr>
              <a:t>design </a:t>
            </a:r>
            <a:r>
              <a:rPr sz="2800" dirty="0">
                <a:latin typeface="Times New Roman"/>
                <a:cs typeface="Times New Roman"/>
              </a:rPr>
              <a:t>models </a:t>
            </a:r>
            <a:r>
              <a:rPr sz="2800" spc="-5" dirty="0">
                <a:latin typeface="Times New Roman"/>
                <a:cs typeface="Times New Roman"/>
              </a:rPr>
              <a:t>required </a:t>
            </a:r>
            <a:r>
              <a:rPr sz="2800" spc="-10" dirty="0">
                <a:latin typeface="Times New Roman"/>
                <a:cs typeface="Times New Roman"/>
              </a:rPr>
              <a:t>for </a:t>
            </a:r>
            <a:r>
              <a:rPr sz="2800" dirty="0">
                <a:latin typeface="Times New Roman"/>
                <a:cs typeface="Times New Roman"/>
              </a:rPr>
              <a:t>a </a:t>
            </a:r>
            <a:r>
              <a:rPr sz="2800" spc="-5" dirty="0">
                <a:latin typeface="Times New Roman"/>
                <a:cs typeface="Times New Roman"/>
              </a:rPr>
              <a:t>complete specification </a:t>
            </a:r>
            <a:r>
              <a:rPr sz="2800" dirty="0">
                <a:latin typeface="Times New Roman"/>
                <a:cs typeface="Times New Roman"/>
              </a:rPr>
              <a:t>of </a:t>
            </a:r>
            <a:r>
              <a:rPr sz="2800" spc="-5" dirty="0">
                <a:latin typeface="Times New Roman"/>
                <a:cs typeface="Times New Roman"/>
              </a:rPr>
              <a:t>design. </a:t>
            </a:r>
            <a:r>
              <a:rPr sz="2800" dirty="0" smtClean="0">
                <a:latin typeface="Times New Roman"/>
                <a:cs typeface="Times New Roman"/>
              </a:rPr>
              <a:t>the </a:t>
            </a:r>
            <a:r>
              <a:rPr sz="2800" spc="-5" dirty="0">
                <a:latin typeface="Times New Roman"/>
                <a:cs typeface="Times New Roman"/>
              </a:rPr>
              <a:t>design task </a:t>
            </a:r>
            <a:r>
              <a:rPr sz="2800" dirty="0">
                <a:latin typeface="Times New Roman"/>
                <a:cs typeface="Times New Roman"/>
              </a:rPr>
              <a:t>produces the </a:t>
            </a:r>
            <a:r>
              <a:rPr sz="2800" spc="-5" dirty="0">
                <a:latin typeface="Times New Roman"/>
                <a:cs typeface="Times New Roman"/>
              </a:rPr>
              <a:t>following four design  models:</a:t>
            </a:r>
            <a:endParaRPr sz="2800" dirty="0">
              <a:latin typeface="Times New Roman"/>
              <a:cs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01700" y="929996"/>
            <a:ext cx="8891270" cy="4725908"/>
          </a:xfrm>
          <a:prstGeom prst="rect">
            <a:avLst/>
          </a:prstGeom>
        </p:spPr>
        <p:txBody>
          <a:bodyPr vert="horz" wrap="square" lIns="0" tIns="12698" rIns="0" bIns="0" rtlCol="0">
            <a:spAutoFit/>
          </a:bodyPr>
          <a:lstStyle/>
          <a:p>
            <a:pPr marL="12698" marR="5080" algn="just">
              <a:lnSpc>
                <a:spcPct val="143800"/>
              </a:lnSpc>
              <a:spcBef>
                <a:spcPts val="100"/>
              </a:spcBef>
            </a:pPr>
            <a:r>
              <a:rPr sz="2600" dirty="0" smtClean="0">
                <a:latin typeface="Times New Roman"/>
                <a:cs typeface="Times New Roman"/>
              </a:rPr>
              <a:t>The </a:t>
            </a:r>
            <a:r>
              <a:rPr sz="2600" spc="-5" dirty="0">
                <a:latin typeface="Times New Roman"/>
                <a:cs typeface="Times New Roman"/>
              </a:rPr>
              <a:t>simplest </a:t>
            </a:r>
            <a:r>
              <a:rPr sz="2600" dirty="0">
                <a:latin typeface="Times New Roman"/>
                <a:cs typeface="Times New Roman"/>
              </a:rPr>
              <a:t>approach to </a:t>
            </a:r>
            <a:r>
              <a:rPr sz="2600" spc="-5" dirty="0">
                <a:latin typeface="Times New Roman"/>
                <a:cs typeface="Times New Roman"/>
              </a:rPr>
              <a:t>horizontal </a:t>
            </a:r>
            <a:r>
              <a:rPr sz="2600" dirty="0">
                <a:latin typeface="Times New Roman"/>
                <a:cs typeface="Times New Roman"/>
              </a:rPr>
              <a:t>partitioning </a:t>
            </a:r>
            <a:r>
              <a:rPr sz="2600" dirty="0" smtClean="0">
                <a:latin typeface="Times New Roman"/>
                <a:cs typeface="Times New Roman"/>
              </a:rPr>
              <a:t>defines</a:t>
            </a:r>
            <a:r>
              <a:rPr lang="en-US" sz="2600" dirty="0" smtClean="0">
                <a:latin typeface="Times New Roman"/>
                <a:cs typeface="Times New Roman"/>
              </a:rPr>
              <a:t> </a:t>
            </a:r>
            <a:r>
              <a:rPr sz="2600" dirty="0" smtClean="0">
                <a:latin typeface="Times New Roman"/>
                <a:cs typeface="Times New Roman"/>
              </a:rPr>
              <a:t>three </a:t>
            </a:r>
            <a:r>
              <a:rPr sz="2600" dirty="0">
                <a:latin typeface="Times New Roman"/>
                <a:cs typeface="Times New Roman"/>
              </a:rPr>
              <a:t>partitions—input, data </a:t>
            </a:r>
            <a:r>
              <a:rPr sz="2600" spc="-5" dirty="0">
                <a:latin typeface="Times New Roman"/>
                <a:cs typeface="Times New Roman"/>
              </a:rPr>
              <a:t>transformation (often called  </a:t>
            </a:r>
            <a:r>
              <a:rPr sz="2600" dirty="0">
                <a:latin typeface="Times New Roman"/>
                <a:cs typeface="Times New Roman"/>
              </a:rPr>
              <a:t>processing) and </a:t>
            </a:r>
            <a:r>
              <a:rPr sz="2600" spc="-5" dirty="0">
                <a:latin typeface="Times New Roman"/>
                <a:cs typeface="Times New Roman"/>
              </a:rPr>
              <a:t>output. </a:t>
            </a:r>
            <a:r>
              <a:rPr sz="2600" dirty="0">
                <a:latin typeface="Times New Roman"/>
                <a:cs typeface="Times New Roman"/>
              </a:rPr>
              <a:t>Partitioning </a:t>
            </a:r>
            <a:r>
              <a:rPr sz="2600" spc="-5" dirty="0">
                <a:latin typeface="Times New Roman"/>
                <a:cs typeface="Times New Roman"/>
              </a:rPr>
              <a:t>the architecture horizontally  </a:t>
            </a:r>
            <a:r>
              <a:rPr sz="2600" dirty="0">
                <a:latin typeface="Times New Roman"/>
                <a:cs typeface="Times New Roman"/>
              </a:rPr>
              <a:t>provides a number of </a:t>
            </a:r>
            <a:r>
              <a:rPr sz="2600" spc="-5" dirty="0">
                <a:latin typeface="Times New Roman"/>
                <a:cs typeface="Times New Roman"/>
              </a:rPr>
              <a:t>distinct</a:t>
            </a:r>
            <a:r>
              <a:rPr sz="2600" spc="-30" dirty="0">
                <a:latin typeface="Times New Roman"/>
                <a:cs typeface="Times New Roman"/>
              </a:rPr>
              <a:t> </a:t>
            </a:r>
            <a:r>
              <a:rPr sz="2600" spc="-5" dirty="0">
                <a:latin typeface="Times New Roman"/>
                <a:cs typeface="Times New Roman"/>
              </a:rPr>
              <a:t>benefits:</a:t>
            </a:r>
            <a:endParaRPr sz="2600" dirty="0">
              <a:latin typeface="Times New Roman"/>
              <a:cs typeface="Times New Roman"/>
            </a:endParaRPr>
          </a:p>
          <a:p>
            <a:pPr marL="469817" indent="-228559">
              <a:spcBef>
                <a:spcPts val="1558"/>
              </a:spcBef>
              <a:buFont typeface="Symbol"/>
              <a:buChar char=""/>
              <a:tabLst>
                <a:tab pos="470450" algn="l"/>
              </a:tabLst>
            </a:pPr>
            <a:r>
              <a:rPr sz="2600" spc="-5" dirty="0">
                <a:solidFill>
                  <a:srgbClr val="00B050"/>
                </a:solidFill>
                <a:latin typeface="Times New Roman"/>
                <a:cs typeface="Times New Roman"/>
              </a:rPr>
              <a:t>software that is easier </a:t>
            </a:r>
            <a:r>
              <a:rPr sz="2600" dirty="0">
                <a:solidFill>
                  <a:srgbClr val="00B050"/>
                </a:solidFill>
                <a:latin typeface="Times New Roman"/>
                <a:cs typeface="Times New Roman"/>
              </a:rPr>
              <a:t>to</a:t>
            </a:r>
            <a:r>
              <a:rPr sz="2600" spc="15" dirty="0">
                <a:solidFill>
                  <a:srgbClr val="00B050"/>
                </a:solidFill>
                <a:latin typeface="Times New Roman"/>
                <a:cs typeface="Times New Roman"/>
              </a:rPr>
              <a:t> </a:t>
            </a:r>
            <a:r>
              <a:rPr sz="2600" spc="-5" dirty="0">
                <a:solidFill>
                  <a:srgbClr val="00B050"/>
                </a:solidFill>
                <a:latin typeface="Times New Roman"/>
                <a:cs typeface="Times New Roman"/>
              </a:rPr>
              <a:t>test</a:t>
            </a:r>
            <a:endParaRPr sz="2600" dirty="0">
              <a:solidFill>
                <a:srgbClr val="00B050"/>
              </a:solidFill>
              <a:latin typeface="Times New Roman"/>
              <a:cs typeface="Times New Roman"/>
            </a:endParaRPr>
          </a:p>
          <a:p>
            <a:pPr marL="469817" indent="-228559">
              <a:spcBef>
                <a:spcPts val="1550"/>
              </a:spcBef>
              <a:buFont typeface="Symbol"/>
              <a:buChar char=""/>
              <a:tabLst>
                <a:tab pos="470450" algn="l"/>
              </a:tabLst>
            </a:pPr>
            <a:r>
              <a:rPr sz="2600" spc="-5" dirty="0">
                <a:solidFill>
                  <a:srgbClr val="00B050"/>
                </a:solidFill>
                <a:latin typeface="Times New Roman"/>
                <a:cs typeface="Times New Roman"/>
              </a:rPr>
              <a:t>software that is easier </a:t>
            </a:r>
            <a:r>
              <a:rPr sz="2600" dirty="0">
                <a:solidFill>
                  <a:srgbClr val="00B050"/>
                </a:solidFill>
                <a:latin typeface="Times New Roman"/>
                <a:cs typeface="Times New Roman"/>
              </a:rPr>
              <a:t>to</a:t>
            </a:r>
            <a:r>
              <a:rPr sz="2600" spc="21" dirty="0">
                <a:solidFill>
                  <a:srgbClr val="00B050"/>
                </a:solidFill>
                <a:latin typeface="Times New Roman"/>
                <a:cs typeface="Times New Roman"/>
              </a:rPr>
              <a:t> </a:t>
            </a:r>
            <a:r>
              <a:rPr sz="2600" spc="-5" dirty="0">
                <a:solidFill>
                  <a:srgbClr val="00B050"/>
                </a:solidFill>
                <a:latin typeface="Times New Roman"/>
                <a:cs typeface="Times New Roman"/>
              </a:rPr>
              <a:t>maintain</a:t>
            </a:r>
            <a:endParaRPr sz="2600" dirty="0">
              <a:solidFill>
                <a:srgbClr val="00B050"/>
              </a:solidFill>
              <a:latin typeface="Times New Roman"/>
              <a:cs typeface="Times New Roman"/>
            </a:endParaRPr>
          </a:p>
          <a:p>
            <a:pPr marL="469817" indent="-228559">
              <a:spcBef>
                <a:spcPts val="1545"/>
              </a:spcBef>
              <a:buFont typeface="Symbol"/>
              <a:buChar char=""/>
              <a:tabLst>
                <a:tab pos="470450" algn="l"/>
              </a:tabLst>
            </a:pPr>
            <a:r>
              <a:rPr sz="2600" dirty="0">
                <a:solidFill>
                  <a:srgbClr val="00B050"/>
                </a:solidFill>
                <a:latin typeface="Times New Roman"/>
                <a:cs typeface="Times New Roman"/>
              </a:rPr>
              <a:t>propagation of fewer </a:t>
            </a:r>
            <a:r>
              <a:rPr sz="2600" spc="-5" dirty="0">
                <a:solidFill>
                  <a:srgbClr val="00B050"/>
                </a:solidFill>
                <a:latin typeface="Times New Roman"/>
                <a:cs typeface="Times New Roman"/>
              </a:rPr>
              <a:t>side</a:t>
            </a:r>
            <a:r>
              <a:rPr sz="2600" spc="-25" dirty="0">
                <a:solidFill>
                  <a:srgbClr val="00B050"/>
                </a:solidFill>
                <a:latin typeface="Times New Roman"/>
                <a:cs typeface="Times New Roman"/>
              </a:rPr>
              <a:t> </a:t>
            </a:r>
            <a:r>
              <a:rPr sz="2600" spc="-5" dirty="0">
                <a:solidFill>
                  <a:srgbClr val="00B050"/>
                </a:solidFill>
                <a:latin typeface="Times New Roman"/>
                <a:cs typeface="Times New Roman"/>
              </a:rPr>
              <a:t>effects</a:t>
            </a:r>
            <a:endParaRPr sz="2600" dirty="0">
              <a:solidFill>
                <a:srgbClr val="00B050"/>
              </a:solidFill>
              <a:latin typeface="Times New Roman"/>
              <a:cs typeface="Times New Roman"/>
            </a:endParaRPr>
          </a:p>
          <a:p>
            <a:pPr marL="469817" indent="-228559">
              <a:spcBef>
                <a:spcPts val="1565"/>
              </a:spcBef>
              <a:buFont typeface="Symbol"/>
              <a:buChar char=""/>
              <a:tabLst>
                <a:tab pos="470450" algn="l"/>
              </a:tabLst>
            </a:pPr>
            <a:r>
              <a:rPr sz="2600" spc="-5" dirty="0">
                <a:solidFill>
                  <a:srgbClr val="00B050"/>
                </a:solidFill>
                <a:latin typeface="Times New Roman"/>
                <a:cs typeface="Times New Roman"/>
              </a:rPr>
              <a:t>software that is easier </a:t>
            </a:r>
            <a:r>
              <a:rPr sz="2600" dirty="0">
                <a:solidFill>
                  <a:srgbClr val="00B050"/>
                </a:solidFill>
                <a:latin typeface="Times New Roman"/>
                <a:cs typeface="Times New Roman"/>
              </a:rPr>
              <a:t>to</a:t>
            </a:r>
            <a:r>
              <a:rPr sz="2600" spc="15" dirty="0">
                <a:solidFill>
                  <a:srgbClr val="00B050"/>
                </a:solidFill>
                <a:latin typeface="Times New Roman"/>
                <a:cs typeface="Times New Roman"/>
              </a:rPr>
              <a:t> </a:t>
            </a:r>
            <a:r>
              <a:rPr sz="2600" spc="-5" dirty="0">
                <a:solidFill>
                  <a:srgbClr val="00B050"/>
                </a:solidFill>
                <a:latin typeface="Times New Roman"/>
                <a:cs typeface="Times New Roman"/>
              </a:rPr>
              <a:t>extend</a:t>
            </a:r>
            <a:endParaRPr sz="2600" dirty="0">
              <a:solidFill>
                <a:srgbClr val="00B050"/>
              </a:solidFill>
              <a:latin typeface="Times New Roman"/>
              <a:cs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01702" y="1501115"/>
            <a:ext cx="8891905" cy="3992438"/>
          </a:xfrm>
          <a:prstGeom prst="rect">
            <a:avLst/>
          </a:prstGeom>
        </p:spPr>
        <p:txBody>
          <a:bodyPr vert="horz" wrap="square" lIns="0" tIns="12063" rIns="0" bIns="0" rtlCol="0">
            <a:spAutoFit/>
          </a:bodyPr>
          <a:lstStyle/>
          <a:p>
            <a:pPr marL="12698" marR="5080" indent="431089" algn="just">
              <a:lnSpc>
                <a:spcPct val="143700"/>
              </a:lnSpc>
              <a:spcBef>
                <a:spcPts val="95"/>
              </a:spcBef>
            </a:pPr>
            <a:r>
              <a:rPr sz="2600" b="1" spc="-5" dirty="0">
                <a:solidFill>
                  <a:srgbClr val="00B050"/>
                </a:solidFill>
                <a:latin typeface="Times New Roman"/>
                <a:cs typeface="Times New Roman"/>
              </a:rPr>
              <a:t>Vertical partitioning </a:t>
            </a:r>
            <a:r>
              <a:rPr sz="2600" dirty="0">
                <a:latin typeface="Times New Roman"/>
                <a:cs typeface="Times New Roman"/>
              </a:rPr>
              <a:t>(Figure </a:t>
            </a:r>
            <a:r>
              <a:rPr sz="2600" spc="-5" dirty="0">
                <a:latin typeface="Times New Roman"/>
                <a:cs typeface="Times New Roman"/>
              </a:rPr>
              <a:t>9.2b), </a:t>
            </a:r>
            <a:r>
              <a:rPr sz="2600" dirty="0">
                <a:latin typeface="Times New Roman"/>
                <a:cs typeface="Times New Roman"/>
              </a:rPr>
              <a:t>often </a:t>
            </a:r>
            <a:r>
              <a:rPr sz="2600" spc="-5" dirty="0">
                <a:latin typeface="Times New Roman"/>
                <a:cs typeface="Times New Roman"/>
              </a:rPr>
              <a:t>called </a:t>
            </a:r>
            <a:r>
              <a:rPr sz="2600" dirty="0">
                <a:solidFill>
                  <a:srgbClr val="00B050"/>
                </a:solidFill>
                <a:latin typeface="Times New Roman"/>
                <a:cs typeface="Times New Roman"/>
              </a:rPr>
              <a:t>factoring</a:t>
            </a:r>
            <a:r>
              <a:rPr sz="2600" dirty="0">
                <a:latin typeface="Times New Roman"/>
                <a:cs typeface="Times New Roman"/>
              </a:rPr>
              <a:t>,  suggests that </a:t>
            </a:r>
            <a:r>
              <a:rPr sz="2600" spc="-5" dirty="0">
                <a:latin typeface="Times New Roman"/>
                <a:cs typeface="Times New Roman"/>
              </a:rPr>
              <a:t>control (decision </a:t>
            </a:r>
            <a:r>
              <a:rPr sz="2600" dirty="0">
                <a:latin typeface="Times New Roman"/>
                <a:cs typeface="Times New Roman"/>
              </a:rPr>
              <a:t>making) and </a:t>
            </a:r>
            <a:r>
              <a:rPr sz="2600" spc="-5" dirty="0">
                <a:latin typeface="Times New Roman"/>
                <a:cs typeface="Times New Roman"/>
              </a:rPr>
              <a:t>work </a:t>
            </a:r>
            <a:r>
              <a:rPr sz="2600" dirty="0">
                <a:latin typeface="Times New Roman"/>
                <a:cs typeface="Times New Roman"/>
              </a:rPr>
              <a:t>should be  </a:t>
            </a:r>
            <a:r>
              <a:rPr sz="2600" spc="-5" dirty="0">
                <a:latin typeface="Times New Roman"/>
                <a:cs typeface="Times New Roman"/>
              </a:rPr>
              <a:t>distributed </a:t>
            </a:r>
            <a:r>
              <a:rPr sz="2600" dirty="0">
                <a:solidFill>
                  <a:srgbClr val="00B050"/>
                </a:solidFill>
                <a:latin typeface="Times New Roman"/>
                <a:cs typeface="Times New Roman"/>
              </a:rPr>
              <a:t>top-down</a:t>
            </a:r>
            <a:r>
              <a:rPr sz="2600" dirty="0">
                <a:latin typeface="Times New Roman"/>
                <a:cs typeface="Times New Roman"/>
              </a:rPr>
              <a:t> in the </a:t>
            </a:r>
            <a:r>
              <a:rPr sz="2600" spc="-5" dirty="0">
                <a:latin typeface="Times New Roman"/>
                <a:cs typeface="Times New Roman"/>
              </a:rPr>
              <a:t>program </a:t>
            </a:r>
            <a:r>
              <a:rPr sz="2600" dirty="0">
                <a:latin typeface="Times New Roman"/>
                <a:cs typeface="Times New Roman"/>
              </a:rPr>
              <a:t>structure. </a:t>
            </a:r>
            <a:endParaRPr lang="en-US" sz="2600" dirty="0" smtClean="0">
              <a:latin typeface="Times New Roman"/>
              <a:cs typeface="Times New Roman"/>
            </a:endParaRPr>
          </a:p>
          <a:p>
            <a:pPr marL="469898" marR="5080" indent="-457200" algn="just">
              <a:lnSpc>
                <a:spcPct val="143700"/>
              </a:lnSpc>
              <a:spcBef>
                <a:spcPts val="95"/>
              </a:spcBef>
              <a:buFont typeface="Arial" panose="020B0604020202020204" pitchFamily="34" charset="0"/>
              <a:buChar char="•"/>
            </a:pPr>
            <a:r>
              <a:rPr sz="2600" dirty="0" smtClean="0">
                <a:solidFill>
                  <a:srgbClr val="00B050"/>
                </a:solidFill>
                <a:latin typeface="Times New Roman"/>
                <a:cs typeface="Times New Roman"/>
              </a:rPr>
              <a:t>Top </a:t>
            </a:r>
            <a:r>
              <a:rPr sz="2600" spc="-5" dirty="0">
                <a:solidFill>
                  <a:srgbClr val="00B050"/>
                </a:solidFill>
                <a:latin typeface="Times New Roman"/>
                <a:cs typeface="Times New Roman"/>
              </a:rPr>
              <a:t>level </a:t>
            </a:r>
            <a:r>
              <a:rPr sz="2600" dirty="0">
                <a:solidFill>
                  <a:srgbClr val="00B050"/>
                </a:solidFill>
                <a:latin typeface="Times New Roman"/>
                <a:cs typeface="Times New Roman"/>
              </a:rPr>
              <a:t>modules  </a:t>
            </a:r>
            <a:r>
              <a:rPr sz="2600" dirty="0">
                <a:latin typeface="Times New Roman"/>
                <a:cs typeface="Times New Roman"/>
              </a:rPr>
              <a:t>should </a:t>
            </a:r>
            <a:r>
              <a:rPr sz="2600" spc="-5" dirty="0">
                <a:latin typeface="Times New Roman"/>
                <a:cs typeface="Times New Roman"/>
              </a:rPr>
              <a:t>perform </a:t>
            </a:r>
            <a:r>
              <a:rPr sz="2600" spc="-5" dirty="0">
                <a:solidFill>
                  <a:srgbClr val="00B050"/>
                </a:solidFill>
                <a:latin typeface="Times New Roman"/>
                <a:cs typeface="Times New Roman"/>
              </a:rPr>
              <a:t>control</a:t>
            </a:r>
            <a:r>
              <a:rPr sz="2600" spc="-5" dirty="0">
                <a:latin typeface="Times New Roman"/>
                <a:cs typeface="Times New Roman"/>
              </a:rPr>
              <a:t> functions </a:t>
            </a:r>
            <a:r>
              <a:rPr sz="2600" dirty="0">
                <a:latin typeface="Times New Roman"/>
                <a:cs typeface="Times New Roman"/>
              </a:rPr>
              <a:t>and do </a:t>
            </a:r>
            <a:r>
              <a:rPr sz="2600" spc="-10" dirty="0">
                <a:latin typeface="Times New Roman"/>
                <a:cs typeface="Times New Roman"/>
              </a:rPr>
              <a:t>little </a:t>
            </a:r>
            <a:r>
              <a:rPr sz="2600" spc="-5" dirty="0">
                <a:latin typeface="Times New Roman"/>
                <a:cs typeface="Times New Roman"/>
              </a:rPr>
              <a:t>actual processing  work. </a:t>
            </a:r>
            <a:endParaRPr lang="en-US" sz="2600" spc="-5" dirty="0" smtClean="0">
              <a:latin typeface="Times New Roman"/>
              <a:cs typeface="Times New Roman"/>
            </a:endParaRPr>
          </a:p>
          <a:p>
            <a:pPr marL="469898" marR="5080" indent="-457200" algn="just">
              <a:lnSpc>
                <a:spcPct val="143700"/>
              </a:lnSpc>
              <a:spcBef>
                <a:spcPts val="95"/>
              </a:spcBef>
              <a:buFont typeface="Arial" panose="020B0604020202020204" pitchFamily="34" charset="0"/>
              <a:buChar char="•"/>
            </a:pPr>
            <a:r>
              <a:rPr sz="2600" dirty="0" smtClean="0">
                <a:solidFill>
                  <a:srgbClr val="00B050"/>
                </a:solidFill>
                <a:latin typeface="Times New Roman"/>
                <a:cs typeface="Times New Roman"/>
              </a:rPr>
              <a:t>Modules </a:t>
            </a:r>
            <a:r>
              <a:rPr sz="2600" dirty="0">
                <a:solidFill>
                  <a:srgbClr val="00B050"/>
                </a:solidFill>
                <a:latin typeface="Times New Roman"/>
                <a:cs typeface="Times New Roman"/>
              </a:rPr>
              <a:t>that </a:t>
            </a:r>
            <a:r>
              <a:rPr sz="2600" spc="-5" dirty="0">
                <a:solidFill>
                  <a:srgbClr val="00B050"/>
                </a:solidFill>
                <a:latin typeface="Times New Roman"/>
                <a:cs typeface="Times New Roman"/>
              </a:rPr>
              <a:t>reside </a:t>
            </a:r>
            <a:r>
              <a:rPr sz="2600" dirty="0">
                <a:solidFill>
                  <a:srgbClr val="00B050"/>
                </a:solidFill>
                <a:latin typeface="Times New Roman"/>
                <a:cs typeface="Times New Roman"/>
              </a:rPr>
              <a:t>low </a:t>
            </a:r>
            <a:r>
              <a:rPr sz="2600" dirty="0">
                <a:latin typeface="Times New Roman"/>
                <a:cs typeface="Times New Roman"/>
              </a:rPr>
              <a:t>in the structure should be </a:t>
            </a:r>
            <a:r>
              <a:rPr sz="2600" spc="-5" dirty="0" smtClean="0">
                <a:latin typeface="Times New Roman"/>
                <a:cs typeface="Times New Roman"/>
              </a:rPr>
              <a:t>the</a:t>
            </a:r>
            <a:r>
              <a:rPr lang="en-US" sz="2600" spc="-5" dirty="0" smtClean="0">
                <a:latin typeface="Times New Roman"/>
                <a:cs typeface="Times New Roman"/>
              </a:rPr>
              <a:t> </a:t>
            </a:r>
            <a:r>
              <a:rPr sz="2600" spc="-5" dirty="0" smtClean="0">
                <a:latin typeface="Times New Roman"/>
                <a:cs typeface="Times New Roman"/>
              </a:rPr>
              <a:t>workers</a:t>
            </a:r>
            <a:r>
              <a:rPr sz="2600" spc="-5" dirty="0">
                <a:latin typeface="Times New Roman"/>
                <a:cs typeface="Times New Roman"/>
              </a:rPr>
              <a:t>, performing all </a:t>
            </a:r>
            <a:r>
              <a:rPr sz="2600" dirty="0">
                <a:latin typeface="Times New Roman"/>
                <a:cs typeface="Times New Roman"/>
              </a:rPr>
              <a:t>input, </a:t>
            </a:r>
            <a:r>
              <a:rPr sz="2600" spc="-5" dirty="0">
                <a:latin typeface="Times New Roman"/>
                <a:cs typeface="Times New Roman"/>
              </a:rPr>
              <a:t>computation, </a:t>
            </a:r>
            <a:r>
              <a:rPr sz="2600" dirty="0">
                <a:latin typeface="Times New Roman"/>
                <a:cs typeface="Times New Roman"/>
              </a:rPr>
              <a:t>and output </a:t>
            </a:r>
            <a:r>
              <a:rPr sz="2600" spc="-5" dirty="0">
                <a:latin typeface="Times New Roman"/>
                <a:cs typeface="Times New Roman"/>
              </a:rPr>
              <a:t>tasks.</a:t>
            </a:r>
            <a:endParaRPr sz="2600" dirty="0">
              <a:latin typeface="Times New Roman"/>
              <a:cs typeface="Times New Roman"/>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231900" y="657224"/>
            <a:ext cx="7830786" cy="563880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01700" y="1647825"/>
            <a:ext cx="8887460" cy="3579183"/>
          </a:xfrm>
          <a:prstGeom prst="rect">
            <a:avLst/>
          </a:prstGeom>
        </p:spPr>
        <p:txBody>
          <a:bodyPr vert="horz" wrap="square" lIns="0" tIns="13333" rIns="0" bIns="0" rtlCol="0">
            <a:spAutoFit/>
          </a:bodyPr>
          <a:lstStyle/>
          <a:p>
            <a:pPr marL="12698">
              <a:spcBef>
                <a:spcPts val="105"/>
              </a:spcBef>
            </a:pPr>
            <a:r>
              <a:rPr sz="3200" b="1" dirty="0">
                <a:solidFill>
                  <a:srgbClr val="FF0000"/>
                </a:solidFill>
                <a:latin typeface="Times New Roman" panose="02020603050405020304" pitchFamily="18" charset="0"/>
                <a:ea typeface="Calibri"/>
                <a:cs typeface="Times New Roman" panose="02020603050405020304" pitchFamily="18" charset="0"/>
              </a:rPr>
              <a:t>9.3.7 </a:t>
            </a:r>
            <a:r>
              <a:rPr lang="en-US" sz="3200" b="1" dirty="0">
                <a:solidFill>
                  <a:srgbClr val="FF0000"/>
                </a:solidFill>
                <a:latin typeface="Times New Roman" panose="02020603050405020304" pitchFamily="18" charset="0"/>
                <a:ea typeface="Calibri"/>
                <a:cs typeface="Times New Roman" panose="02020603050405020304" pitchFamily="18" charset="0"/>
              </a:rPr>
              <a:t> </a:t>
            </a:r>
            <a:r>
              <a:rPr sz="3200" b="1" dirty="0">
                <a:solidFill>
                  <a:srgbClr val="FF0000"/>
                </a:solidFill>
                <a:latin typeface="Times New Roman" panose="02020603050405020304" pitchFamily="18" charset="0"/>
                <a:ea typeface="Calibri"/>
                <a:cs typeface="Times New Roman" panose="02020603050405020304" pitchFamily="18" charset="0"/>
              </a:rPr>
              <a:t>Data Structure</a:t>
            </a:r>
          </a:p>
          <a:p>
            <a:pPr marL="12698" marR="5080" indent="431089" algn="just">
              <a:lnSpc>
                <a:spcPct val="143800"/>
              </a:lnSpc>
              <a:spcBef>
                <a:spcPts val="1480"/>
              </a:spcBef>
            </a:pPr>
            <a:r>
              <a:rPr sz="2600" dirty="0">
                <a:solidFill>
                  <a:srgbClr val="00B050"/>
                </a:solidFill>
                <a:latin typeface="Times New Roman"/>
                <a:cs typeface="Times New Roman"/>
              </a:rPr>
              <a:t>Data structure is a </a:t>
            </a:r>
            <a:r>
              <a:rPr sz="2600" spc="-5" dirty="0">
                <a:solidFill>
                  <a:srgbClr val="00B050"/>
                </a:solidFill>
                <a:latin typeface="Times New Roman"/>
                <a:cs typeface="Times New Roman"/>
              </a:rPr>
              <a:t>representation </a:t>
            </a:r>
            <a:r>
              <a:rPr sz="2600" dirty="0">
                <a:solidFill>
                  <a:srgbClr val="00B050"/>
                </a:solidFill>
                <a:latin typeface="Times New Roman"/>
                <a:cs typeface="Times New Roman"/>
              </a:rPr>
              <a:t>of </a:t>
            </a:r>
            <a:r>
              <a:rPr sz="2600" spc="-5" dirty="0">
                <a:solidFill>
                  <a:srgbClr val="00B050"/>
                </a:solidFill>
                <a:latin typeface="Times New Roman"/>
                <a:cs typeface="Times New Roman"/>
              </a:rPr>
              <a:t>the </a:t>
            </a:r>
            <a:r>
              <a:rPr sz="2600" dirty="0">
                <a:solidFill>
                  <a:srgbClr val="00B050"/>
                </a:solidFill>
                <a:latin typeface="Times New Roman"/>
                <a:cs typeface="Times New Roman"/>
              </a:rPr>
              <a:t>logical </a:t>
            </a:r>
            <a:r>
              <a:rPr sz="2600" spc="-5" dirty="0">
                <a:solidFill>
                  <a:srgbClr val="00B050"/>
                </a:solidFill>
                <a:latin typeface="Times New Roman"/>
                <a:cs typeface="Times New Roman"/>
              </a:rPr>
              <a:t>relationship  </a:t>
            </a:r>
            <a:r>
              <a:rPr sz="2600" dirty="0">
                <a:solidFill>
                  <a:srgbClr val="00B050"/>
                </a:solidFill>
                <a:latin typeface="Times New Roman"/>
                <a:cs typeface="Times New Roman"/>
              </a:rPr>
              <a:t>among </a:t>
            </a:r>
            <a:r>
              <a:rPr sz="2600" spc="-5" dirty="0">
                <a:solidFill>
                  <a:srgbClr val="00B050"/>
                </a:solidFill>
                <a:latin typeface="Times New Roman"/>
                <a:cs typeface="Times New Roman"/>
              </a:rPr>
              <a:t>individual elements </a:t>
            </a:r>
            <a:r>
              <a:rPr sz="2600" dirty="0">
                <a:solidFill>
                  <a:srgbClr val="00B050"/>
                </a:solidFill>
                <a:latin typeface="Times New Roman"/>
                <a:cs typeface="Times New Roman"/>
              </a:rPr>
              <a:t>of data. </a:t>
            </a:r>
            <a:r>
              <a:rPr sz="2600" spc="-5" dirty="0">
                <a:latin typeface="Times New Roman"/>
                <a:cs typeface="Times New Roman"/>
              </a:rPr>
              <a:t>Because </a:t>
            </a:r>
            <a:r>
              <a:rPr sz="2600" dirty="0">
                <a:latin typeface="Times New Roman"/>
                <a:cs typeface="Times New Roman"/>
              </a:rPr>
              <a:t>the structure of  </a:t>
            </a:r>
            <a:r>
              <a:rPr sz="2600" spc="-5" dirty="0">
                <a:latin typeface="Times New Roman"/>
                <a:cs typeface="Times New Roman"/>
              </a:rPr>
              <a:t>information </a:t>
            </a:r>
            <a:r>
              <a:rPr sz="2600" dirty="0">
                <a:latin typeface="Times New Roman"/>
                <a:cs typeface="Times New Roman"/>
              </a:rPr>
              <a:t>will invariably </a:t>
            </a:r>
            <a:r>
              <a:rPr sz="2600" spc="-5" dirty="0">
                <a:latin typeface="Times New Roman"/>
                <a:cs typeface="Times New Roman"/>
              </a:rPr>
              <a:t>affect </a:t>
            </a:r>
            <a:r>
              <a:rPr sz="2600" dirty="0">
                <a:latin typeface="Times New Roman"/>
                <a:cs typeface="Times New Roman"/>
              </a:rPr>
              <a:t>the final procedural design, data  structure is as </a:t>
            </a:r>
            <a:r>
              <a:rPr sz="2600" spc="-5" dirty="0">
                <a:latin typeface="Times New Roman"/>
                <a:cs typeface="Times New Roman"/>
              </a:rPr>
              <a:t>important </a:t>
            </a:r>
            <a:r>
              <a:rPr sz="2600" dirty="0">
                <a:latin typeface="Times New Roman"/>
                <a:cs typeface="Times New Roman"/>
              </a:rPr>
              <a:t>as </a:t>
            </a:r>
            <a:r>
              <a:rPr sz="2600" spc="-5" dirty="0">
                <a:latin typeface="Times New Roman"/>
                <a:cs typeface="Times New Roman"/>
              </a:rPr>
              <a:t>program </a:t>
            </a:r>
            <a:r>
              <a:rPr sz="2600" dirty="0">
                <a:latin typeface="Times New Roman"/>
                <a:cs typeface="Times New Roman"/>
              </a:rPr>
              <a:t>structure to the </a:t>
            </a:r>
            <a:r>
              <a:rPr sz="2600" spc="-5" dirty="0">
                <a:latin typeface="Times New Roman"/>
                <a:cs typeface="Times New Roman"/>
              </a:rPr>
              <a:t>representation  </a:t>
            </a:r>
            <a:r>
              <a:rPr sz="2600" dirty="0">
                <a:latin typeface="Times New Roman"/>
                <a:cs typeface="Times New Roman"/>
              </a:rPr>
              <a:t>of </a:t>
            </a:r>
            <a:r>
              <a:rPr sz="2600" spc="-5" dirty="0">
                <a:latin typeface="Times New Roman"/>
                <a:cs typeface="Times New Roman"/>
              </a:rPr>
              <a:t>software architecture.</a:t>
            </a:r>
            <a:endParaRPr sz="2600" dirty="0">
              <a:latin typeface="Times New Roman"/>
              <a:cs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01700" y="2096115"/>
            <a:ext cx="8887460" cy="2251063"/>
          </a:xfrm>
          <a:prstGeom prst="rect">
            <a:avLst/>
          </a:prstGeom>
        </p:spPr>
        <p:txBody>
          <a:bodyPr vert="horz" wrap="square" lIns="0" tIns="12063" rIns="0" bIns="0" rtlCol="0">
            <a:spAutoFit/>
          </a:bodyPr>
          <a:lstStyle/>
          <a:p>
            <a:pPr marL="12698" marR="5080" indent="431089" algn="just">
              <a:lnSpc>
                <a:spcPct val="143900"/>
              </a:lnSpc>
              <a:spcBef>
                <a:spcPts val="95"/>
              </a:spcBef>
            </a:pPr>
            <a:r>
              <a:rPr sz="2600" dirty="0">
                <a:latin typeface="Times New Roman" panose="02020603050405020304" pitchFamily="18" charset="0"/>
                <a:cs typeface="Times New Roman" panose="02020603050405020304" pitchFamily="18" charset="0"/>
              </a:rPr>
              <a:t>The </a:t>
            </a:r>
            <a:r>
              <a:rPr sz="2600" spc="-5" dirty="0">
                <a:latin typeface="Times New Roman" panose="02020603050405020304" pitchFamily="18" charset="0"/>
                <a:cs typeface="Times New Roman" panose="02020603050405020304" pitchFamily="18" charset="0"/>
              </a:rPr>
              <a:t>organization </a:t>
            </a:r>
            <a:r>
              <a:rPr sz="2600" dirty="0">
                <a:latin typeface="Times New Roman" panose="02020603050405020304" pitchFamily="18" charset="0"/>
                <a:cs typeface="Times New Roman" panose="02020603050405020304" pitchFamily="18" charset="0"/>
              </a:rPr>
              <a:t>and complexity of a data structure are </a:t>
            </a:r>
            <a:r>
              <a:rPr sz="2600" spc="-5" dirty="0">
                <a:latin typeface="Times New Roman" panose="02020603050405020304" pitchFamily="18" charset="0"/>
                <a:cs typeface="Times New Roman" panose="02020603050405020304" pitchFamily="18" charset="0"/>
              </a:rPr>
              <a:t>limited  only </a:t>
            </a:r>
            <a:r>
              <a:rPr sz="2600" dirty="0">
                <a:latin typeface="Times New Roman" panose="02020603050405020304" pitchFamily="18" charset="0"/>
                <a:cs typeface="Times New Roman" panose="02020603050405020304" pitchFamily="18" charset="0"/>
              </a:rPr>
              <a:t>by </a:t>
            </a:r>
            <a:r>
              <a:rPr sz="2600" spc="-5" dirty="0">
                <a:latin typeface="Times New Roman" panose="02020603050405020304" pitchFamily="18" charset="0"/>
                <a:cs typeface="Times New Roman" panose="02020603050405020304" pitchFamily="18" charset="0"/>
              </a:rPr>
              <a:t>the </a:t>
            </a:r>
            <a:r>
              <a:rPr sz="2600" spc="-5" dirty="0">
                <a:solidFill>
                  <a:srgbClr val="00B050"/>
                </a:solidFill>
                <a:latin typeface="Times New Roman" panose="02020603050405020304" pitchFamily="18" charset="0"/>
                <a:cs typeface="Times New Roman" panose="02020603050405020304" pitchFamily="18" charset="0"/>
              </a:rPr>
              <a:t>skills </a:t>
            </a:r>
            <a:r>
              <a:rPr sz="2600" dirty="0">
                <a:solidFill>
                  <a:srgbClr val="00B050"/>
                </a:solidFill>
                <a:latin typeface="Times New Roman" panose="02020603050405020304" pitchFamily="18" charset="0"/>
                <a:cs typeface="Times New Roman" panose="02020603050405020304" pitchFamily="18" charset="0"/>
              </a:rPr>
              <a:t>of the </a:t>
            </a:r>
            <a:r>
              <a:rPr sz="2600" spc="-5" dirty="0">
                <a:solidFill>
                  <a:srgbClr val="00B050"/>
                </a:solidFill>
                <a:latin typeface="Times New Roman" panose="02020603050405020304" pitchFamily="18" charset="0"/>
                <a:cs typeface="Times New Roman" panose="02020603050405020304" pitchFamily="18" charset="0"/>
              </a:rPr>
              <a:t>designer</a:t>
            </a:r>
            <a:r>
              <a:rPr sz="2600" spc="-5" dirty="0">
                <a:latin typeface="Times New Roman" panose="02020603050405020304" pitchFamily="18" charset="0"/>
                <a:cs typeface="Times New Roman" panose="02020603050405020304" pitchFamily="18" charset="0"/>
              </a:rPr>
              <a:t>. </a:t>
            </a:r>
            <a:r>
              <a:rPr sz="2600" dirty="0">
                <a:latin typeface="Times New Roman" panose="02020603050405020304" pitchFamily="18" charset="0"/>
                <a:cs typeface="Times New Roman" panose="02020603050405020304" pitchFamily="18" charset="0"/>
              </a:rPr>
              <a:t>There </a:t>
            </a:r>
            <a:r>
              <a:rPr sz="2600" spc="-5" dirty="0">
                <a:latin typeface="Times New Roman" panose="02020603050405020304" pitchFamily="18" charset="0"/>
                <a:cs typeface="Times New Roman" panose="02020603050405020304" pitchFamily="18" charset="0"/>
              </a:rPr>
              <a:t>are, however, </a:t>
            </a:r>
            <a:r>
              <a:rPr sz="2600" dirty="0">
                <a:latin typeface="Times New Roman" panose="02020603050405020304" pitchFamily="18" charset="0"/>
                <a:cs typeface="Times New Roman" panose="02020603050405020304" pitchFamily="18" charset="0"/>
              </a:rPr>
              <a:t>a </a:t>
            </a:r>
            <a:r>
              <a:rPr sz="2600" spc="-5" dirty="0">
                <a:latin typeface="Times New Roman" panose="02020603050405020304" pitchFamily="18" charset="0"/>
                <a:cs typeface="Times New Roman" panose="02020603050405020304" pitchFamily="18" charset="0"/>
              </a:rPr>
              <a:t>limited  </a:t>
            </a:r>
            <a:r>
              <a:rPr sz="2600" dirty="0">
                <a:latin typeface="Times New Roman" panose="02020603050405020304" pitchFamily="18" charset="0"/>
                <a:cs typeface="Times New Roman" panose="02020603050405020304" pitchFamily="18" charset="0"/>
              </a:rPr>
              <a:t>number of </a:t>
            </a:r>
            <a:r>
              <a:rPr sz="2600" spc="-5" dirty="0">
                <a:latin typeface="Times New Roman" panose="02020603050405020304" pitchFamily="18" charset="0"/>
                <a:cs typeface="Times New Roman" panose="02020603050405020304" pitchFamily="18" charset="0"/>
              </a:rPr>
              <a:t>classic </a:t>
            </a:r>
            <a:r>
              <a:rPr sz="2600" dirty="0">
                <a:latin typeface="Times New Roman" panose="02020603050405020304" pitchFamily="18" charset="0"/>
                <a:cs typeface="Times New Roman" panose="02020603050405020304" pitchFamily="18" charset="0"/>
              </a:rPr>
              <a:t>data structures that form the building blocks </a:t>
            </a:r>
            <a:r>
              <a:rPr sz="2600" spc="-10" dirty="0">
                <a:latin typeface="Times New Roman" panose="02020603050405020304" pitchFamily="18" charset="0"/>
                <a:cs typeface="Times New Roman" panose="02020603050405020304" pitchFamily="18" charset="0"/>
              </a:rPr>
              <a:t>for  </a:t>
            </a:r>
            <a:r>
              <a:rPr sz="2600" spc="-5" dirty="0">
                <a:latin typeface="Times New Roman" panose="02020603050405020304" pitchFamily="18" charset="0"/>
                <a:cs typeface="Times New Roman" panose="02020603050405020304" pitchFamily="18" charset="0"/>
              </a:rPr>
              <a:t>more sophisticated</a:t>
            </a:r>
            <a:r>
              <a:rPr sz="2600" dirty="0">
                <a:latin typeface="Times New Roman" panose="02020603050405020304" pitchFamily="18" charset="0"/>
                <a:cs typeface="Times New Roman" panose="02020603050405020304" pitchFamily="18" charset="0"/>
              </a:rPr>
              <a:t> structures.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30300" y="955903"/>
            <a:ext cx="8660130" cy="5197191"/>
          </a:xfrm>
          <a:prstGeom prst="rect">
            <a:avLst/>
          </a:prstGeom>
        </p:spPr>
        <p:txBody>
          <a:bodyPr vert="horz" wrap="square" lIns="0" tIns="11429" rIns="0" bIns="0" rtlCol="0">
            <a:spAutoFit/>
          </a:bodyPr>
          <a:lstStyle/>
          <a:p>
            <a:pPr marL="241256" marR="5080" indent="-228559" algn="just">
              <a:lnSpc>
                <a:spcPct val="143700"/>
              </a:lnSpc>
              <a:spcBef>
                <a:spcPts val="90"/>
              </a:spcBef>
              <a:buFont typeface="Symbol"/>
              <a:buChar char=""/>
              <a:tabLst>
                <a:tab pos="241892" algn="l"/>
              </a:tabLst>
            </a:pPr>
            <a:r>
              <a:rPr sz="2600" b="1" dirty="0">
                <a:solidFill>
                  <a:srgbClr val="00B050"/>
                </a:solidFill>
                <a:latin typeface="Times New Roman"/>
                <a:cs typeface="Times New Roman"/>
              </a:rPr>
              <a:t>A scalar </a:t>
            </a:r>
            <a:r>
              <a:rPr sz="2600" b="1" spc="-5" dirty="0">
                <a:solidFill>
                  <a:srgbClr val="00B050"/>
                </a:solidFill>
                <a:latin typeface="Times New Roman"/>
                <a:cs typeface="Times New Roman"/>
              </a:rPr>
              <a:t>item</a:t>
            </a:r>
            <a:r>
              <a:rPr sz="2600" spc="-5" dirty="0">
                <a:solidFill>
                  <a:srgbClr val="00B050"/>
                </a:solidFill>
                <a:latin typeface="Times New Roman"/>
                <a:cs typeface="Times New Roman"/>
              </a:rPr>
              <a:t>: </a:t>
            </a:r>
            <a:r>
              <a:rPr sz="2600" dirty="0">
                <a:latin typeface="Times New Roman"/>
                <a:cs typeface="Times New Roman"/>
              </a:rPr>
              <a:t>is the </a:t>
            </a:r>
            <a:r>
              <a:rPr sz="2600" spc="-5" dirty="0">
                <a:latin typeface="Times New Roman"/>
                <a:cs typeface="Times New Roman"/>
              </a:rPr>
              <a:t>simplest </a:t>
            </a:r>
            <a:r>
              <a:rPr sz="2600" dirty="0">
                <a:latin typeface="Times New Roman"/>
                <a:cs typeface="Times New Roman"/>
              </a:rPr>
              <a:t>of </a:t>
            </a:r>
            <a:r>
              <a:rPr sz="2600" spc="-5" dirty="0">
                <a:latin typeface="Times New Roman"/>
                <a:cs typeface="Times New Roman"/>
              </a:rPr>
              <a:t>all </a:t>
            </a:r>
            <a:r>
              <a:rPr sz="2600" dirty="0">
                <a:latin typeface="Times New Roman"/>
                <a:cs typeface="Times New Roman"/>
              </a:rPr>
              <a:t>data </a:t>
            </a:r>
            <a:r>
              <a:rPr sz="2600" spc="-5" dirty="0">
                <a:latin typeface="Times New Roman"/>
                <a:cs typeface="Times New Roman"/>
              </a:rPr>
              <a:t>structures. </a:t>
            </a:r>
            <a:r>
              <a:rPr sz="2600" dirty="0">
                <a:latin typeface="Times New Roman"/>
                <a:cs typeface="Times New Roman"/>
              </a:rPr>
              <a:t>As </a:t>
            </a:r>
            <a:r>
              <a:rPr sz="2600" spc="-5" dirty="0">
                <a:latin typeface="Times New Roman"/>
                <a:cs typeface="Times New Roman"/>
              </a:rPr>
              <a:t>its  name implies, </a:t>
            </a:r>
            <a:r>
              <a:rPr sz="2600" dirty="0">
                <a:latin typeface="Times New Roman"/>
                <a:cs typeface="Times New Roman"/>
              </a:rPr>
              <a:t>a </a:t>
            </a:r>
            <a:r>
              <a:rPr sz="2600" spc="-5" dirty="0">
                <a:latin typeface="Times New Roman"/>
                <a:cs typeface="Times New Roman"/>
              </a:rPr>
              <a:t>scalar </a:t>
            </a:r>
            <a:r>
              <a:rPr sz="2600" dirty="0">
                <a:latin typeface="Times New Roman"/>
                <a:cs typeface="Times New Roman"/>
              </a:rPr>
              <a:t>item represents a single </a:t>
            </a:r>
            <a:r>
              <a:rPr sz="2600" spc="-5" dirty="0">
                <a:latin typeface="Times New Roman"/>
                <a:cs typeface="Times New Roman"/>
              </a:rPr>
              <a:t>element </a:t>
            </a:r>
            <a:r>
              <a:rPr sz="2600" dirty="0">
                <a:latin typeface="Times New Roman"/>
                <a:cs typeface="Times New Roman"/>
              </a:rPr>
              <a:t>of  </a:t>
            </a:r>
            <a:r>
              <a:rPr sz="2600" spc="-5" dirty="0">
                <a:latin typeface="Times New Roman"/>
                <a:cs typeface="Times New Roman"/>
              </a:rPr>
              <a:t>information </a:t>
            </a:r>
            <a:r>
              <a:rPr sz="2600" dirty="0">
                <a:latin typeface="Times New Roman"/>
                <a:cs typeface="Times New Roman"/>
              </a:rPr>
              <a:t>that </a:t>
            </a:r>
            <a:r>
              <a:rPr sz="2600" spc="-5" dirty="0">
                <a:latin typeface="Times New Roman"/>
                <a:cs typeface="Times New Roman"/>
              </a:rPr>
              <a:t>may </a:t>
            </a:r>
            <a:r>
              <a:rPr sz="2600" dirty="0">
                <a:latin typeface="Times New Roman"/>
                <a:cs typeface="Times New Roman"/>
              </a:rPr>
              <a:t>be </a:t>
            </a:r>
            <a:r>
              <a:rPr sz="2600" spc="-5" dirty="0">
                <a:latin typeface="Times New Roman"/>
                <a:cs typeface="Times New Roman"/>
              </a:rPr>
              <a:t>addressed </a:t>
            </a:r>
            <a:r>
              <a:rPr sz="2600" dirty="0">
                <a:latin typeface="Times New Roman"/>
                <a:cs typeface="Times New Roman"/>
              </a:rPr>
              <a:t>by an </a:t>
            </a:r>
            <a:r>
              <a:rPr sz="2600" spc="-5" dirty="0">
                <a:latin typeface="Times New Roman"/>
                <a:cs typeface="Times New Roman"/>
              </a:rPr>
              <a:t>identifier; </a:t>
            </a:r>
            <a:r>
              <a:rPr sz="2600" dirty="0">
                <a:latin typeface="Times New Roman"/>
                <a:cs typeface="Times New Roman"/>
              </a:rPr>
              <a:t>that is,  </a:t>
            </a:r>
            <a:r>
              <a:rPr sz="2600" spc="-5" dirty="0">
                <a:latin typeface="Times New Roman"/>
                <a:cs typeface="Times New Roman"/>
              </a:rPr>
              <a:t>access may </a:t>
            </a:r>
            <a:r>
              <a:rPr sz="2600" dirty="0">
                <a:latin typeface="Times New Roman"/>
                <a:cs typeface="Times New Roman"/>
              </a:rPr>
              <a:t>be </a:t>
            </a:r>
            <a:r>
              <a:rPr sz="2600" spc="-5" dirty="0">
                <a:latin typeface="Times New Roman"/>
                <a:cs typeface="Times New Roman"/>
              </a:rPr>
              <a:t>achieved </a:t>
            </a:r>
            <a:r>
              <a:rPr sz="2600" dirty="0">
                <a:latin typeface="Times New Roman"/>
                <a:cs typeface="Times New Roman"/>
              </a:rPr>
              <a:t>by </a:t>
            </a:r>
            <a:r>
              <a:rPr sz="2600" spc="-5" dirty="0">
                <a:latin typeface="Times New Roman"/>
                <a:cs typeface="Times New Roman"/>
              </a:rPr>
              <a:t>specifying </a:t>
            </a:r>
            <a:r>
              <a:rPr sz="2600" dirty="0">
                <a:latin typeface="Times New Roman"/>
                <a:cs typeface="Times New Roman"/>
              </a:rPr>
              <a:t>a single address in  </a:t>
            </a:r>
            <a:r>
              <a:rPr sz="2600" spc="-5" dirty="0">
                <a:latin typeface="Times New Roman"/>
                <a:cs typeface="Times New Roman"/>
              </a:rPr>
              <a:t>memory. </a:t>
            </a:r>
            <a:r>
              <a:rPr sz="2600" dirty="0">
                <a:latin typeface="Times New Roman"/>
                <a:cs typeface="Times New Roman"/>
              </a:rPr>
              <a:t>The </a:t>
            </a:r>
            <a:r>
              <a:rPr sz="2600" spc="-5" dirty="0">
                <a:latin typeface="Times New Roman"/>
                <a:cs typeface="Times New Roman"/>
              </a:rPr>
              <a:t>size </a:t>
            </a:r>
            <a:r>
              <a:rPr sz="2600" dirty="0">
                <a:latin typeface="Times New Roman"/>
                <a:cs typeface="Times New Roman"/>
              </a:rPr>
              <a:t>and </a:t>
            </a:r>
            <a:r>
              <a:rPr sz="2600" spc="-5" dirty="0">
                <a:latin typeface="Times New Roman"/>
                <a:cs typeface="Times New Roman"/>
              </a:rPr>
              <a:t>format </a:t>
            </a:r>
            <a:r>
              <a:rPr sz="2600" dirty="0">
                <a:latin typeface="Times New Roman"/>
                <a:cs typeface="Times New Roman"/>
              </a:rPr>
              <a:t>of a </a:t>
            </a:r>
            <a:r>
              <a:rPr sz="2600" spc="-5" dirty="0">
                <a:latin typeface="Times New Roman"/>
                <a:cs typeface="Times New Roman"/>
              </a:rPr>
              <a:t>scalar </a:t>
            </a:r>
            <a:r>
              <a:rPr sz="2600" dirty="0">
                <a:latin typeface="Times New Roman"/>
                <a:cs typeface="Times New Roman"/>
              </a:rPr>
              <a:t>item may vary </a:t>
            </a:r>
            <a:r>
              <a:rPr sz="2600" spc="-5" dirty="0">
                <a:latin typeface="Times New Roman"/>
                <a:cs typeface="Times New Roman"/>
              </a:rPr>
              <a:t>within  </a:t>
            </a:r>
            <a:r>
              <a:rPr sz="2600" dirty="0">
                <a:latin typeface="Times New Roman"/>
                <a:cs typeface="Times New Roman"/>
              </a:rPr>
              <a:t>bounds </a:t>
            </a:r>
            <a:r>
              <a:rPr sz="2600" spc="-5" dirty="0">
                <a:latin typeface="Times New Roman"/>
                <a:cs typeface="Times New Roman"/>
              </a:rPr>
              <a:t>that </a:t>
            </a:r>
            <a:r>
              <a:rPr sz="2600" dirty="0">
                <a:latin typeface="Times New Roman"/>
                <a:cs typeface="Times New Roman"/>
              </a:rPr>
              <a:t>are dictated by a </a:t>
            </a:r>
            <a:r>
              <a:rPr sz="2600" spc="-5" dirty="0">
                <a:latin typeface="Times New Roman"/>
                <a:cs typeface="Times New Roman"/>
              </a:rPr>
              <a:t>programming language. </a:t>
            </a:r>
            <a:r>
              <a:rPr sz="2600" dirty="0">
                <a:latin typeface="Times New Roman"/>
                <a:cs typeface="Times New Roman"/>
              </a:rPr>
              <a:t>For  </a:t>
            </a:r>
            <a:r>
              <a:rPr sz="2600" spc="-5" dirty="0">
                <a:latin typeface="Times New Roman"/>
                <a:cs typeface="Times New Roman"/>
              </a:rPr>
              <a:t>example, </a:t>
            </a:r>
            <a:r>
              <a:rPr sz="2600" dirty="0">
                <a:latin typeface="Times New Roman"/>
                <a:cs typeface="Times New Roman"/>
              </a:rPr>
              <a:t>a </a:t>
            </a:r>
            <a:r>
              <a:rPr sz="2600" spc="-5" dirty="0">
                <a:latin typeface="Times New Roman"/>
                <a:cs typeface="Times New Roman"/>
              </a:rPr>
              <a:t>scalar </a:t>
            </a:r>
            <a:r>
              <a:rPr sz="2600" dirty="0">
                <a:latin typeface="Times New Roman"/>
                <a:cs typeface="Times New Roman"/>
              </a:rPr>
              <a:t>item </a:t>
            </a:r>
            <a:r>
              <a:rPr sz="2600" spc="-5" dirty="0">
                <a:latin typeface="Times New Roman"/>
                <a:cs typeface="Times New Roman"/>
              </a:rPr>
              <a:t>may </a:t>
            </a:r>
            <a:r>
              <a:rPr sz="2600" dirty="0">
                <a:latin typeface="Times New Roman"/>
                <a:cs typeface="Times New Roman"/>
              </a:rPr>
              <a:t>be a </a:t>
            </a:r>
            <a:r>
              <a:rPr sz="2600" spc="-5" dirty="0">
                <a:latin typeface="Times New Roman"/>
                <a:cs typeface="Times New Roman"/>
              </a:rPr>
              <a:t>logical entity </a:t>
            </a:r>
            <a:r>
              <a:rPr sz="2600" spc="5" dirty="0">
                <a:latin typeface="Times New Roman"/>
                <a:cs typeface="Times New Roman"/>
              </a:rPr>
              <a:t>one </a:t>
            </a:r>
            <a:r>
              <a:rPr sz="2600" dirty="0">
                <a:latin typeface="Times New Roman"/>
                <a:cs typeface="Times New Roman"/>
              </a:rPr>
              <a:t>bit </a:t>
            </a:r>
            <a:r>
              <a:rPr sz="2600" spc="-5" dirty="0">
                <a:latin typeface="Times New Roman"/>
                <a:cs typeface="Times New Roman"/>
              </a:rPr>
              <a:t>long, </a:t>
            </a:r>
            <a:r>
              <a:rPr sz="2600" dirty="0">
                <a:latin typeface="Times New Roman"/>
                <a:cs typeface="Times New Roman"/>
              </a:rPr>
              <a:t>an  integer or </a:t>
            </a:r>
            <a:r>
              <a:rPr sz="2600" spc="-5" dirty="0">
                <a:latin typeface="Times New Roman"/>
                <a:cs typeface="Times New Roman"/>
              </a:rPr>
              <a:t>floating </a:t>
            </a:r>
            <a:r>
              <a:rPr sz="2600" dirty="0">
                <a:latin typeface="Times New Roman"/>
                <a:cs typeface="Times New Roman"/>
              </a:rPr>
              <a:t>point </a:t>
            </a:r>
            <a:r>
              <a:rPr sz="2600" spc="-5" dirty="0">
                <a:latin typeface="Times New Roman"/>
                <a:cs typeface="Times New Roman"/>
              </a:rPr>
              <a:t>number </a:t>
            </a:r>
            <a:r>
              <a:rPr sz="2600" dirty="0">
                <a:latin typeface="Times New Roman"/>
                <a:cs typeface="Times New Roman"/>
              </a:rPr>
              <a:t>that is 8 to 64 bits long, or a  </a:t>
            </a:r>
            <a:r>
              <a:rPr sz="2600" spc="-5" dirty="0">
                <a:latin typeface="Times New Roman"/>
                <a:cs typeface="Times New Roman"/>
              </a:rPr>
              <a:t>character </a:t>
            </a:r>
            <a:r>
              <a:rPr sz="2600" dirty="0">
                <a:latin typeface="Times New Roman"/>
                <a:cs typeface="Times New Roman"/>
              </a:rPr>
              <a:t>string that is hundreds </a:t>
            </a:r>
            <a:r>
              <a:rPr sz="2600" spc="-10" dirty="0">
                <a:latin typeface="Times New Roman"/>
                <a:cs typeface="Times New Roman"/>
              </a:rPr>
              <a:t>or </a:t>
            </a:r>
            <a:r>
              <a:rPr sz="2600" dirty="0">
                <a:latin typeface="Times New Roman"/>
                <a:cs typeface="Times New Roman"/>
              </a:rPr>
              <a:t>thousands of bytes</a:t>
            </a:r>
            <a:r>
              <a:rPr sz="2600" spc="-55" dirty="0">
                <a:latin typeface="Times New Roman"/>
                <a:cs typeface="Times New Roman"/>
              </a:rPr>
              <a:t> </a:t>
            </a:r>
            <a:r>
              <a:rPr sz="2600" dirty="0">
                <a:latin typeface="Times New Roman"/>
                <a:cs typeface="Times New Roman"/>
              </a:rPr>
              <a:t>long.</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30300" y="955903"/>
            <a:ext cx="8662670" cy="6388030"/>
          </a:xfrm>
          <a:prstGeom prst="rect">
            <a:avLst/>
          </a:prstGeom>
        </p:spPr>
        <p:txBody>
          <a:bodyPr vert="horz" wrap="square" lIns="0" tIns="11429" rIns="0" bIns="0" rtlCol="0">
            <a:spAutoFit/>
          </a:bodyPr>
          <a:lstStyle/>
          <a:p>
            <a:pPr marL="241256" marR="8255" indent="-228559" algn="just">
              <a:lnSpc>
                <a:spcPct val="143700"/>
              </a:lnSpc>
              <a:spcBef>
                <a:spcPts val="90"/>
              </a:spcBef>
              <a:buFont typeface="Symbol"/>
              <a:buChar char=""/>
              <a:tabLst>
                <a:tab pos="241892" algn="l"/>
              </a:tabLst>
            </a:pPr>
            <a:r>
              <a:rPr sz="2600" b="1" dirty="0">
                <a:solidFill>
                  <a:srgbClr val="00B050"/>
                </a:solidFill>
                <a:latin typeface="Times New Roman"/>
                <a:cs typeface="Times New Roman"/>
              </a:rPr>
              <a:t>Sequential Vector: </a:t>
            </a:r>
            <a:r>
              <a:rPr sz="2600" spc="-5" dirty="0">
                <a:latin typeface="Times New Roman"/>
                <a:cs typeface="Times New Roman"/>
              </a:rPr>
              <a:t>When scalar items </a:t>
            </a:r>
            <a:r>
              <a:rPr sz="2600" dirty="0">
                <a:latin typeface="Times New Roman"/>
                <a:cs typeface="Times New Roman"/>
              </a:rPr>
              <a:t>are organized as a </a:t>
            </a:r>
            <a:r>
              <a:rPr sz="2600" spc="-5" dirty="0">
                <a:latin typeface="Times New Roman"/>
                <a:cs typeface="Times New Roman"/>
              </a:rPr>
              <a:t>list  </a:t>
            </a:r>
            <a:r>
              <a:rPr sz="2600" dirty="0">
                <a:latin typeface="Times New Roman"/>
                <a:cs typeface="Times New Roman"/>
              </a:rPr>
              <a:t>or </a:t>
            </a:r>
            <a:r>
              <a:rPr sz="2600" spc="-5" dirty="0">
                <a:latin typeface="Times New Roman"/>
                <a:cs typeface="Times New Roman"/>
              </a:rPr>
              <a:t>contiguous group, </a:t>
            </a:r>
            <a:r>
              <a:rPr sz="2600" dirty="0">
                <a:latin typeface="Times New Roman"/>
                <a:cs typeface="Times New Roman"/>
              </a:rPr>
              <a:t>a </a:t>
            </a:r>
            <a:r>
              <a:rPr sz="2600" spc="-5" dirty="0">
                <a:latin typeface="Times New Roman"/>
                <a:cs typeface="Times New Roman"/>
              </a:rPr>
              <a:t>sequential </a:t>
            </a:r>
            <a:r>
              <a:rPr sz="2600" dirty="0">
                <a:latin typeface="Times New Roman"/>
                <a:cs typeface="Times New Roman"/>
              </a:rPr>
              <a:t>vector is </a:t>
            </a:r>
            <a:r>
              <a:rPr sz="2600" spc="-5" dirty="0">
                <a:latin typeface="Times New Roman"/>
                <a:cs typeface="Times New Roman"/>
              </a:rPr>
              <a:t>formed. </a:t>
            </a:r>
            <a:r>
              <a:rPr sz="2600" dirty="0">
                <a:latin typeface="Times New Roman"/>
                <a:cs typeface="Times New Roman"/>
              </a:rPr>
              <a:t>Vectors are  the </a:t>
            </a:r>
            <a:r>
              <a:rPr sz="2600" spc="-5" dirty="0">
                <a:latin typeface="Times New Roman"/>
                <a:cs typeface="Times New Roman"/>
              </a:rPr>
              <a:t>most </a:t>
            </a:r>
            <a:r>
              <a:rPr sz="2600" dirty="0">
                <a:latin typeface="Times New Roman"/>
                <a:cs typeface="Times New Roman"/>
              </a:rPr>
              <a:t>common of </a:t>
            </a:r>
            <a:r>
              <a:rPr sz="2600" spc="-5" dirty="0">
                <a:latin typeface="Times New Roman"/>
                <a:cs typeface="Times New Roman"/>
              </a:rPr>
              <a:t>all </a:t>
            </a:r>
            <a:r>
              <a:rPr sz="2600" dirty="0">
                <a:latin typeface="Times New Roman"/>
                <a:cs typeface="Times New Roman"/>
              </a:rPr>
              <a:t>data structures and open the door to  </a:t>
            </a:r>
            <a:r>
              <a:rPr sz="2600" spc="-5" dirty="0">
                <a:latin typeface="Times New Roman"/>
                <a:cs typeface="Times New Roman"/>
              </a:rPr>
              <a:t>variable indexing </a:t>
            </a:r>
            <a:r>
              <a:rPr sz="2600" dirty="0">
                <a:latin typeface="Times New Roman"/>
                <a:cs typeface="Times New Roman"/>
              </a:rPr>
              <a:t>of information.</a:t>
            </a:r>
          </a:p>
          <a:p>
            <a:pPr marL="241256" marR="5080" indent="-228559" algn="just">
              <a:lnSpc>
                <a:spcPct val="143800"/>
              </a:lnSpc>
              <a:spcBef>
                <a:spcPts val="185"/>
              </a:spcBef>
              <a:buFont typeface="Symbol"/>
              <a:buChar char=""/>
              <a:tabLst>
                <a:tab pos="241892" algn="l"/>
              </a:tabLst>
            </a:pPr>
            <a:r>
              <a:rPr sz="2600" b="1" dirty="0">
                <a:solidFill>
                  <a:srgbClr val="00B050"/>
                </a:solidFill>
                <a:latin typeface="Times New Roman"/>
                <a:cs typeface="Times New Roman"/>
              </a:rPr>
              <a:t>Matrix and array: </a:t>
            </a:r>
            <a:r>
              <a:rPr sz="2600" spc="-5" dirty="0">
                <a:latin typeface="Times New Roman"/>
                <a:cs typeface="Times New Roman"/>
              </a:rPr>
              <a:t>When </a:t>
            </a:r>
            <a:r>
              <a:rPr sz="2600" dirty="0">
                <a:latin typeface="Times New Roman"/>
                <a:cs typeface="Times New Roman"/>
              </a:rPr>
              <a:t>the </a:t>
            </a:r>
            <a:r>
              <a:rPr sz="2600" spc="-5" dirty="0">
                <a:latin typeface="Times New Roman"/>
                <a:cs typeface="Times New Roman"/>
              </a:rPr>
              <a:t>sequential </a:t>
            </a:r>
            <a:r>
              <a:rPr sz="2600" dirty="0">
                <a:latin typeface="Times New Roman"/>
                <a:cs typeface="Times New Roman"/>
              </a:rPr>
              <a:t>vector is </a:t>
            </a:r>
            <a:r>
              <a:rPr sz="2600" spc="-5" dirty="0">
                <a:latin typeface="Times New Roman"/>
                <a:cs typeface="Times New Roman"/>
              </a:rPr>
              <a:t>extended </a:t>
            </a:r>
            <a:r>
              <a:rPr sz="2600" spc="-10" dirty="0">
                <a:latin typeface="Times New Roman"/>
                <a:cs typeface="Times New Roman"/>
              </a:rPr>
              <a:t>to  </a:t>
            </a:r>
            <a:r>
              <a:rPr sz="2600" dirty="0">
                <a:latin typeface="Times New Roman"/>
                <a:cs typeface="Times New Roman"/>
              </a:rPr>
              <a:t>two, </a:t>
            </a:r>
            <a:r>
              <a:rPr sz="2600" spc="-5" dirty="0">
                <a:latin typeface="Times New Roman"/>
                <a:cs typeface="Times New Roman"/>
              </a:rPr>
              <a:t>three, </a:t>
            </a:r>
            <a:r>
              <a:rPr sz="2600" dirty="0">
                <a:latin typeface="Times New Roman"/>
                <a:cs typeface="Times New Roman"/>
              </a:rPr>
              <a:t>and </a:t>
            </a:r>
            <a:r>
              <a:rPr sz="2600" spc="-5" dirty="0">
                <a:latin typeface="Times New Roman"/>
                <a:cs typeface="Times New Roman"/>
              </a:rPr>
              <a:t>ultimately, </a:t>
            </a:r>
            <a:r>
              <a:rPr sz="2600" dirty="0">
                <a:latin typeface="Times New Roman"/>
                <a:cs typeface="Times New Roman"/>
              </a:rPr>
              <a:t>an </a:t>
            </a:r>
            <a:r>
              <a:rPr sz="2600" spc="-5" dirty="0">
                <a:latin typeface="Times New Roman"/>
                <a:cs typeface="Times New Roman"/>
              </a:rPr>
              <a:t>arbitrary number </a:t>
            </a:r>
            <a:r>
              <a:rPr sz="2600" dirty="0">
                <a:latin typeface="Times New Roman"/>
                <a:cs typeface="Times New Roman"/>
              </a:rPr>
              <a:t>of </a:t>
            </a:r>
            <a:r>
              <a:rPr sz="2600" spc="-5" dirty="0">
                <a:latin typeface="Times New Roman"/>
                <a:cs typeface="Times New Roman"/>
              </a:rPr>
              <a:t>dimensions,  </a:t>
            </a:r>
            <a:r>
              <a:rPr sz="2600" dirty="0">
                <a:latin typeface="Times New Roman"/>
                <a:cs typeface="Times New Roman"/>
              </a:rPr>
              <a:t>an </a:t>
            </a:r>
            <a:r>
              <a:rPr sz="2600" spc="-5" dirty="0">
                <a:latin typeface="Times New Roman"/>
                <a:cs typeface="Times New Roman"/>
              </a:rPr>
              <a:t>n-dimensional </a:t>
            </a:r>
            <a:r>
              <a:rPr sz="2600" spc="-10" dirty="0">
                <a:latin typeface="Times New Roman"/>
                <a:cs typeface="Times New Roman"/>
              </a:rPr>
              <a:t>space </a:t>
            </a:r>
            <a:r>
              <a:rPr sz="2600" dirty="0">
                <a:latin typeface="Times New Roman"/>
                <a:cs typeface="Times New Roman"/>
              </a:rPr>
              <a:t>is </a:t>
            </a:r>
            <a:r>
              <a:rPr sz="2600" spc="-5" dirty="0">
                <a:latin typeface="Times New Roman"/>
                <a:cs typeface="Times New Roman"/>
              </a:rPr>
              <a:t>created. </a:t>
            </a:r>
            <a:r>
              <a:rPr sz="2600" dirty="0">
                <a:latin typeface="Times New Roman"/>
                <a:cs typeface="Times New Roman"/>
              </a:rPr>
              <a:t>The </a:t>
            </a:r>
            <a:r>
              <a:rPr sz="2600" spc="-5" dirty="0">
                <a:latin typeface="Times New Roman"/>
                <a:cs typeface="Times New Roman"/>
              </a:rPr>
              <a:t>most common </a:t>
            </a:r>
            <a:r>
              <a:rPr sz="2600" spc="15" dirty="0">
                <a:latin typeface="Times New Roman"/>
                <a:cs typeface="Times New Roman"/>
              </a:rPr>
              <a:t>n-  </a:t>
            </a:r>
            <a:r>
              <a:rPr sz="2600" spc="-5" dirty="0">
                <a:latin typeface="Times New Roman"/>
                <a:cs typeface="Times New Roman"/>
              </a:rPr>
              <a:t>dimensional </a:t>
            </a:r>
            <a:r>
              <a:rPr sz="2600" dirty="0">
                <a:latin typeface="Times New Roman"/>
                <a:cs typeface="Times New Roman"/>
              </a:rPr>
              <a:t>space is the two-dimensional </a:t>
            </a:r>
            <a:r>
              <a:rPr sz="2600" spc="-5" dirty="0">
                <a:latin typeface="Times New Roman"/>
                <a:cs typeface="Times New Roman"/>
              </a:rPr>
              <a:t>matrix. </a:t>
            </a:r>
            <a:r>
              <a:rPr sz="2600" dirty="0">
                <a:latin typeface="Times New Roman"/>
                <a:cs typeface="Times New Roman"/>
              </a:rPr>
              <a:t>In</a:t>
            </a:r>
            <a:r>
              <a:rPr sz="2600" spc="165" dirty="0">
                <a:latin typeface="Times New Roman"/>
                <a:cs typeface="Times New Roman"/>
              </a:rPr>
              <a:t> </a:t>
            </a:r>
            <a:r>
              <a:rPr sz="2600" spc="-10" dirty="0" smtClean="0">
                <a:latin typeface="Times New Roman"/>
                <a:cs typeface="Times New Roman"/>
              </a:rPr>
              <a:t>many</a:t>
            </a:r>
            <a:r>
              <a:rPr lang="en-US" sz="2600" spc="-10" dirty="0" smtClean="0">
                <a:latin typeface="Times New Roman"/>
                <a:cs typeface="Times New Roman"/>
              </a:rPr>
              <a:t> </a:t>
            </a:r>
            <a:r>
              <a:rPr lang="en-US" sz="2600" dirty="0" smtClean="0">
                <a:latin typeface="Times New Roman"/>
                <a:cs typeface="Times New Roman"/>
              </a:rPr>
              <a:t>progra</a:t>
            </a:r>
            <a:r>
              <a:rPr lang="en-US" sz="2600" spc="-21" dirty="0" smtClean="0">
                <a:latin typeface="Times New Roman"/>
                <a:cs typeface="Times New Roman"/>
              </a:rPr>
              <a:t>m</a:t>
            </a:r>
            <a:r>
              <a:rPr lang="en-US" sz="2600" spc="-15" dirty="0" smtClean="0">
                <a:latin typeface="Times New Roman"/>
                <a:cs typeface="Times New Roman"/>
              </a:rPr>
              <a:t>m</a:t>
            </a:r>
            <a:r>
              <a:rPr lang="en-US" sz="2600" spc="5" dirty="0" smtClean="0">
                <a:latin typeface="Times New Roman"/>
                <a:cs typeface="Times New Roman"/>
              </a:rPr>
              <a:t>i</a:t>
            </a:r>
            <a:r>
              <a:rPr lang="en-US" sz="2600" dirty="0" smtClean="0">
                <a:latin typeface="Times New Roman"/>
                <a:cs typeface="Times New Roman"/>
              </a:rPr>
              <a:t>ng l</a:t>
            </a:r>
            <a:r>
              <a:rPr lang="en-US" sz="2600" spc="-10" dirty="0" smtClean="0">
                <a:latin typeface="Times New Roman"/>
                <a:cs typeface="Times New Roman"/>
              </a:rPr>
              <a:t>a</a:t>
            </a:r>
            <a:r>
              <a:rPr lang="en-US" sz="2600" dirty="0" smtClean="0">
                <a:latin typeface="Times New Roman"/>
                <a:cs typeface="Times New Roman"/>
              </a:rPr>
              <a:t>n</a:t>
            </a:r>
            <a:r>
              <a:rPr lang="en-US" sz="2600" spc="-15" dirty="0" smtClean="0">
                <a:latin typeface="Times New Roman"/>
                <a:cs typeface="Times New Roman"/>
              </a:rPr>
              <a:t>g</a:t>
            </a:r>
            <a:r>
              <a:rPr lang="en-US" sz="2600" dirty="0" smtClean="0">
                <a:latin typeface="Times New Roman"/>
                <a:cs typeface="Times New Roman"/>
              </a:rPr>
              <a:t>uag</a:t>
            </a:r>
            <a:r>
              <a:rPr lang="en-US" sz="2600" spc="-10" dirty="0" smtClean="0">
                <a:latin typeface="Times New Roman"/>
                <a:cs typeface="Times New Roman"/>
              </a:rPr>
              <a:t>e</a:t>
            </a:r>
            <a:r>
              <a:rPr lang="en-US" sz="2600" dirty="0" smtClean="0">
                <a:latin typeface="Times New Roman"/>
                <a:cs typeface="Times New Roman"/>
              </a:rPr>
              <a:t>s</a:t>
            </a:r>
            <a:r>
              <a:rPr lang="en-US" sz="2600" dirty="0">
                <a:latin typeface="Times New Roman"/>
                <a:cs typeface="Times New Roman"/>
              </a:rPr>
              <a:t>,	</a:t>
            </a:r>
            <a:r>
              <a:rPr lang="en-US" sz="2600" dirty="0" smtClean="0">
                <a:latin typeface="Times New Roman"/>
                <a:cs typeface="Times New Roman"/>
              </a:rPr>
              <a:t>an </a:t>
            </a:r>
            <a:r>
              <a:rPr lang="en-US" sz="2600" spc="5" dirty="0" smtClean="0">
                <a:latin typeface="Times New Roman"/>
                <a:cs typeface="Times New Roman"/>
              </a:rPr>
              <a:t>n</a:t>
            </a:r>
            <a:r>
              <a:rPr lang="en-US" sz="2600" spc="-5" dirty="0" smtClean="0">
                <a:latin typeface="Times New Roman"/>
                <a:cs typeface="Times New Roman"/>
              </a:rPr>
              <a:t>-</a:t>
            </a:r>
            <a:r>
              <a:rPr lang="en-US" sz="2600" dirty="0" smtClean="0">
                <a:latin typeface="Times New Roman"/>
                <a:cs typeface="Times New Roman"/>
              </a:rPr>
              <a:t>di</a:t>
            </a:r>
            <a:r>
              <a:rPr lang="en-US" sz="2600" spc="-10" dirty="0" smtClean="0">
                <a:latin typeface="Times New Roman"/>
                <a:cs typeface="Times New Roman"/>
              </a:rPr>
              <a:t>m</a:t>
            </a:r>
            <a:r>
              <a:rPr lang="en-US" sz="2600" dirty="0" smtClean="0">
                <a:latin typeface="Times New Roman"/>
                <a:cs typeface="Times New Roman"/>
              </a:rPr>
              <a:t>ensional space is call</a:t>
            </a:r>
            <a:r>
              <a:rPr lang="en-US" sz="2600" spc="-10" dirty="0" smtClean="0">
                <a:latin typeface="Times New Roman"/>
                <a:cs typeface="Times New Roman"/>
              </a:rPr>
              <a:t>e</a:t>
            </a:r>
            <a:r>
              <a:rPr lang="en-US" sz="2600" dirty="0" smtClean="0">
                <a:latin typeface="Times New Roman"/>
                <a:cs typeface="Times New Roman"/>
              </a:rPr>
              <a:t>d an </a:t>
            </a:r>
            <a:r>
              <a:rPr lang="en-US" sz="2600" spc="-5" dirty="0" smtClean="0">
                <a:latin typeface="Times New Roman"/>
                <a:cs typeface="Times New Roman"/>
              </a:rPr>
              <a:t>array</a:t>
            </a:r>
            <a:r>
              <a:rPr lang="en-US" sz="2600" spc="-5" dirty="0">
                <a:latin typeface="Times New Roman"/>
                <a:cs typeface="Times New Roman"/>
              </a:rPr>
              <a:t>.</a:t>
            </a:r>
            <a:endParaRPr lang="en-US" sz="2600" dirty="0">
              <a:latin typeface="Times New Roman"/>
              <a:cs typeface="Times New Roman"/>
            </a:endParaRPr>
          </a:p>
          <a:p>
            <a:pPr marL="241256" marR="5080" indent="-228559" algn="just">
              <a:lnSpc>
                <a:spcPct val="143800"/>
              </a:lnSpc>
              <a:spcBef>
                <a:spcPts val="185"/>
              </a:spcBef>
              <a:buFont typeface="Symbol"/>
              <a:buChar char=""/>
              <a:tabLst>
                <a:tab pos="241892" algn="l"/>
              </a:tabLst>
            </a:pPr>
            <a:endParaRPr sz="2600" dirty="0">
              <a:latin typeface="Times New Roman"/>
              <a:cs typeface="Times New Roman"/>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30300" y="1647825"/>
            <a:ext cx="8661400" cy="3980255"/>
          </a:xfrm>
          <a:prstGeom prst="rect">
            <a:avLst/>
          </a:prstGeom>
        </p:spPr>
        <p:txBody>
          <a:bodyPr vert="horz" wrap="square" lIns="0" tIns="12698" rIns="0" bIns="0" rtlCol="0">
            <a:spAutoFit/>
          </a:bodyPr>
          <a:lstStyle/>
          <a:p>
            <a:pPr marL="241256" marR="6350" indent="-228559" algn="just">
              <a:lnSpc>
                <a:spcPct val="143700"/>
              </a:lnSpc>
              <a:spcBef>
                <a:spcPts val="185"/>
              </a:spcBef>
              <a:buFont typeface="Symbol"/>
              <a:buChar char=""/>
              <a:tabLst>
                <a:tab pos="241892" algn="l"/>
              </a:tabLst>
            </a:pPr>
            <a:r>
              <a:rPr sz="2600" b="1" dirty="0" smtClean="0">
                <a:solidFill>
                  <a:srgbClr val="00B050"/>
                </a:solidFill>
                <a:latin typeface="Times New Roman"/>
                <a:cs typeface="Times New Roman"/>
              </a:rPr>
              <a:t>A </a:t>
            </a:r>
            <a:r>
              <a:rPr sz="2600" b="1" spc="-5" dirty="0">
                <a:solidFill>
                  <a:srgbClr val="00B050"/>
                </a:solidFill>
                <a:latin typeface="Times New Roman"/>
                <a:cs typeface="Times New Roman"/>
              </a:rPr>
              <a:t>linked list: </a:t>
            </a:r>
            <a:r>
              <a:rPr sz="2600" dirty="0">
                <a:latin typeface="Times New Roman"/>
                <a:cs typeface="Times New Roman"/>
              </a:rPr>
              <a:t>is a data structure that organizes noncontiguous  </a:t>
            </a:r>
            <a:r>
              <a:rPr sz="2600" spc="-5" dirty="0">
                <a:latin typeface="Times New Roman"/>
                <a:cs typeface="Times New Roman"/>
              </a:rPr>
              <a:t>scalar </a:t>
            </a:r>
            <a:r>
              <a:rPr sz="2600" dirty="0">
                <a:latin typeface="Times New Roman"/>
                <a:cs typeface="Times New Roman"/>
              </a:rPr>
              <a:t>items, vectors, or </a:t>
            </a:r>
            <a:r>
              <a:rPr sz="2600" spc="-5" dirty="0">
                <a:latin typeface="Times New Roman"/>
                <a:cs typeface="Times New Roman"/>
              </a:rPr>
              <a:t>spaces </a:t>
            </a:r>
            <a:r>
              <a:rPr sz="2600" spc="-10" dirty="0">
                <a:latin typeface="Times New Roman"/>
                <a:cs typeface="Times New Roman"/>
              </a:rPr>
              <a:t>in </a:t>
            </a:r>
            <a:r>
              <a:rPr sz="2600" dirty="0">
                <a:latin typeface="Times New Roman"/>
                <a:cs typeface="Times New Roman"/>
              </a:rPr>
              <a:t>a </a:t>
            </a:r>
            <a:r>
              <a:rPr sz="2600" spc="-5" dirty="0">
                <a:latin typeface="Times New Roman"/>
                <a:cs typeface="Times New Roman"/>
              </a:rPr>
              <a:t>manner (called nodes) </a:t>
            </a:r>
            <a:r>
              <a:rPr sz="2600" dirty="0">
                <a:latin typeface="Times New Roman"/>
                <a:cs typeface="Times New Roman"/>
              </a:rPr>
              <a:t>that  enables </a:t>
            </a:r>
            <a:r>
              <a:rPr sz="2600" spc="-5" dirty="0">
                <a:latin typeface="Times New Roman"/>
                <a:cs typeface="Times New Roman"/>
              </a:rPr>
              <a:t>them </a:t>
            </a:r>
            <a:r>
              <a:rPr sz="2600" dirty="0">
                <a:latin typeface="Times New Roman"/>
                <a:cs typeface="Times New Roman"/>
              </a:rPr>
              <a:t>to be </a:t>
            </a:r>
            <a:r>
              <a:rPr sz="2600" spc="-5" dirty="0">
                <a:latin typeface="Times New Roman"/>
                <a:cs typeface="Times New Roman"/>
              </a:rPr>
              <a:t>processed </a:t>
            </a:r>
            <a:r>
              <a:rPr sz="2600" dirty="0">
                <a:latin typeface="Times New Roman"/>
                <a:cs typeface="Times New Roman"/>
              </a:rPr>
              <a:t>as a </a:t>
            </a:r>
            <a:r>
              <a:rPr sz="2600" spc="-5" dirty="0">
                <a:latin typeface="Times New Roman"/>
                <a:cs typeface="Times New Roman"/>
              </a:rPr>
              <a:t>list. </a:t>
            </a:r>
            <a:r>
              <a:rPr sz="2600" dirty="0">
                <a:latin typeface="Times New Roman"/>
                <a:cs typeface="Times New Roman"/>
              </a:rPr>
              <a:t>Each node </a:t>
            </a:r>
            <a:r>
              <a:rPr sz="2600" spc="-5" dirty="0">
                <a:latin typeface="Times New Roman"/>
                <a:cs typeface="Times New Roman"/>
              </a:rPr>
              <a:t>contains </a:t>
            </a:r>
            <a:r>
              <a:rPr sz="2600" dirty="0">
                <a:latin typeface="Times New Roman"/>
                <a:cs typeface="Times New Roman"/>
              </a:rPr>
              <a:t>the  </a:t>
            </a:r>
            <a:r>
              <a:rPr sz="2600" spc="-5" dirty="0">
                <a:latin typeface="Times New Roman"/>
                <a:cs typeface="Times New Roman"/>
              </a:rPr>
              <a:t>appropriate </a:t>
            </a:r>
            <a:r>
              <a:rPr sz="2600" dirty="0">
                <a:latin typeface="Times New Roman"/>
                <a:cs typeface="Times New Roman"/>
              </a:rPr>
              <a:t>data organization </a:t>
            </a:r>
            <a:r>
              <a:rPr sz="2600" spc="-5" dirty="0">
                <a:latin typeface="Times New Roman"/>
                <a:cs typeface="Times New Roman"/>
              </a:rPr>
              <a:t>(e.g., </a:t>
            </a:r>
            <a:r>
              <a:rPr sz="2600" dirty="0">
                <a:latin typeface="Times New Roman"/>
                <a:cs typeface="Times New Roman"/>
              </a:rPr>
              <a:t>a vector) and one or </a:t>
            </a:r>
            <a:r>
              <a:rPr sz="2600" spc="-5" dirty="0">
                <a:latin typeface="Times New Roman"/>
                <a:cs typeface="Times New Roman"/>
              </a:rPr>
              <a:t>more  </a:t>
            </a:r>
            <a:r>
              <a:rPr sz="2600" dirty="0">
                <a:latin typeface="Times New Roman"/>
                <a:cs typeface="Times New Roman"/>
              </a:rPr>
              <a:t>pointers </a:t>
            </a:r>
            <a:r>
              <a:rPr sz="2600" spc="-5" dirty="0">
                <a:latin typeface="Times New Roman"/>
                <a:cs typeface="Times New Roman"/>
              </a:rPr>
              <a:t>that indicate </a:t>
            </a:r>
            <a:r>
              <a:rPr sz="2600" dirty="0">
                <a:latin typeface="Times New Roman"/>
                <a:cs typeface="Times New Roman"/>
              </a:rPr>
              <a:t>the </a:t>
            </a:r>
            <a:r>
              <a:rPr sz="2600" spc="-5" dirty="0">
                <a:latin typeface="Times New Roman"/>
                <a:cs typeface="Times New Roman"/>
              </a:rPr>
              <a:t>address </a:t>
            </a:r>
            <a:r>
              <a:rPr sz="2600" dirty="0">
                <a:latin typeface="Times New Roman"/>
                <a:cs typeface="Times New Roman"/>
              </a:rPr>
              <a:t>in storage of the next node </a:t>
            </a:r>
            <a:r>
              <a:rPr sz="2600" spc="-10" dirty="0">
                <a:latin typeface="Times New Roman"/>
                <a:cs typeface="Times New Roman"/>
              </a:rPr>
              <a:t>in  </a:t>
            </a:r>
            <a:r>
              <a:rPr sz="2600" dirty="0">
                <a:latin typeface="Times New Roman"/>
                <a:cs typeface="Times New Roman"/>
              </a:rPr>
              <a:t>the </a:t>
            </a:r>
            <a:r>
              <a:rPr sz="2600" spc="-5" dirty="0">
                <a:latin typeface="Times New Roman"/>
                <a:cs typeface="Times New Roman"/>
              </a:rPr>
              <a:t>list. </a:t>
            </a:r>
            <a:r>
              <a:rPr sz="2600" spc="5" dirty="0">
                <a:latin typeface="Times New Roman"/>
                <a:cs typeface="Times New Roman"/>
              </a:rPr>
              <a:t>Nodes </a:t>
            </a:r>
            <a:r>
              <a:rPr sz="2600" spc="-5" dirty="0">
                <a:latin typeface="Times New Roman"/>
                <a:cs typeface="Times New Roman"/>
              </a:rPr>
              <a:t>may </a:t>
            </a:r>
            <a:r>
              <a:rPr sz="2600" dirty="0">
                <a:latin typeface="Times New Roman"/>
                <a:cs typeface="Times New Roman"/>
              </a:rPr>
              <a:t>be </a:t>
            </a:r>
            <a:r>
              <a:rPr sz="2600" spc="-5" dirty="0">
                <a:latin typeface="Times New Roman"/>
                <a:cs typeface="Times New Roman"/>
              </a:rPr>
              <a:t>added </a:t>
            </a:r>
            <a:r>
              <a:rPr sz="2600" dirty="0">
                <a:latin typeface="Times New Roman"/>
                <a:cs typeface="Times New Roman"/>
              </a:rPr>
              <a:t>at any point in the </a:t>
            </a:r>
            <a:r>
              <a:rPr sz="2600" spc="-5" dirty="0">
                <a:latin typeface="Times New Roman"/>
                <a:cs typeface="Times New Roman"/>
              </a:rPr>
              <a:t>list </a:t>
            </a:r>
            <a:r>
              <a:rPr sz="2600" dirty="0">
                <a:latin typeface="Times New Roman"/>
                <a:cs typeface="Times New Roman"/>
              </a:rPr>
              <a:t>by  </a:t>
            </a:r>
            <a:r>
              <a:rPr sz="2600" spc="-5" dirty="0">
                <a:latin typeface="Times New Roman"/>
                <a:cs typeface="Times New Roman"/>
              </a:rPr>
              <a:t>redefining </a:t>
            </a:r>
            <a:r>
              <a:rPr sz="2600" dirty="0">
                <a:latin typeface="Times New Roman"/>
                <a:cs typeface="Times New Roman"/>
              </a:rPr>
              <a:t>pointers to </a:t>
            </a:r>
            <a:r>
              <a:rPr sz="2600" spc="-5" dirty="0">
                <a:latin typeface="Times New Roman"/>
                <a:cs typeface="Times New Roman"/>
              </a:rPr>
              <a:t>accommodate the </a:t>
            </a:r>
            <a:r>
              <a:rPr sz="2600" dirty="0">
                <a:latin typeface="Times New Roman"/>
                <a:cs typeface="Times New Roman"/>
              </a:rPr>
              <a:t>new </a:t>
            </a:r>
            <a:r>
              <a:rPr sz="2600" spc="-5" dirty="0">
                <a:latin typeface="Times New Roman"/>
                <a:cs typeface="Times New Roman"/>
              </a:rPr>
              <a:t>list</a:t>
            </a:r>
            <a:r>
              <a:rPr sz="2600" spc="15" dirty="0">
                <a:latin typeface="Times New Roman"/>
                <a:cs typeface="Times New Roman"/>
              </a:rPr>
              <a:t> </a:t>
            </a:r>
            <a:r>
              <a:rPr sz="2600" spc="-5" dirty="0">
                <a:latin typeface="Times New Roman"/>
                <a:cs typeface="Times New Roman"/>
              </a:rPr>
              <a:t>entry.</a:t>
            </a:r>
            <a:endParaRPr sz="2600" dirty="0">
              <a:latin typeface="Times New Roman"/>
              <a:cs typeface="Times New Roman"/>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01702" y="1104647"/>
            <a:ext cx="8891905" cy="4360551"/>
          </a:xfrm>
          <a:prstGeom prst="rect">
            <a:avLst/>
          </a:prstGeom>
        </p:spPr>
        <p:txBody>
          <a:bodyPr vert="horz" wrap="square" lIns="0" tIns="13333" rIns="0" bIns="0" rtlCol="0">
            <a:spAutoFit/>
          </a:bodyPr>
          <a:lstStyle/>
          <a:p>
            <a:pPr marL="12698">
              <a:spcBef>
                <a:spcPts val="105"/>
              </a:spcBef>
            </a:pPr>
            <a:r>
              <a:rPr sz="3200" b="1" dirty="0">
                <a:solidFill>
                  <a:srgbClr val="FF0000"/>
                </a:solidFill>
                <a:latin typeface="Times New Roman" panose="02020603050405020304" pitchFamily="18" charset="0"/>
                <a:ea typeface="Calibri"/>
                <a:cs typeface="Times New Roman" panose="02020603050405020304" pitchFamily="18" charset="0"/>
              </a:rPr>
              <a:t>9.3.8</a:t>
            </a:r>
            <a:r>
              <a:rPr lang="en-US" sz="3200" b="1" dirty="0">
                <a:solidFill>
                  <a:srgbClr val="FF0000"/>
                </a:solidFill>
                <a:latin typeface="Times New Roman" panose="02020603050405020304" pitchFamily="18" charset="0"/>
                <a:ea typeface="Calibri"/>
                <a:cs typeface="Times New Roman" panose="02020603050405020304" pitchFamily="18" charset="0"/>
              </a:rPr>
              <a:t> </a:t>
            </a:r>
            <a:r>
              <a:rPr sz="3200" b="1" dirty="0">
                <a:solidFill>
                  <a:srgbClr val="FF0000"/>
                </a:solidFill>
                <a:latin typeface="Times New Roman" panose="02020603050405020304" pitchFamily="18" charset="0"/>
                <a:ea typeface="Calibri"/>
                <a:cs typeface="Times New Roman" panose="02020603050405020304" pitchFamily="18" charset="0"/>
              </a:rPr>
              <a:t> Software Procedure</a:t>
            </a:r>
          </a:p>
          <a:p>
            <a:pPr>
              <a:spcBef>
                <a:spcPts val="55"/>
              </a:spcBef>
            </a:pPr>
            <a:endParaRPr sz="2500" dirty="0">
              <a:latin typeface="Times New Roman"/>
              <a:cs typeface="Times New Roman"/>
            </a:endParaRPr>
          </a:p>
          <a:p>
            <a:pPr marL="12698" marR="5080" indent="431089" algn="just">
              <a:lnSpc>
                <a:spcPct val="143800"/>
              </a:lnSpc>
            </a:pPr>
            <a:r>
              <a:rPr sz="2600" dirty="0">
                <a:latin typeface="Times New Roman"/>
                <a:cs typeface="Times New Roman"/>
              </a:rPr>
              <a:t>Program structure </a:t>
            </a:r>
            <a:r>
              <a:rPr sz="2600" spc="-5" dirty="0">
                <a:latin typeface="Times New Roman"/>
                <a:cs typeface="Times New Roman"/>
              </a:rPr>
              <a:t>defines control </a:t>
            </a:r>
            <a:r>
              <a:rPr sz="2600" dirty="0">
                <a:latin typeface="Times New Roman"/>
                <a:cs typeface="Times New Roman"/>
              </a:rPr>
              <a:t>hierarchy without regard </a:t>
            </a:r>
            <a:r>
              <a:rPr sz="2600" spc="-10" dirty="0">
                <a:latin typeface="Times New Roman"/>
                <a:cs typeface="Times New Roman"/>
              </a:rPr>
              <a:t>to  </a:t>
            </a:r>
            <a:r>
              <a:rPr sz="2600" dirty="0">
                <a:latin typeface="Times New Roman"/>
                <a:cs typeface="Times New Roman"/>
              </a:rPr>
              <a:t>the </a:t>
            </a:r>
            <a:r>
              <a:rPr sz="2600" spc="-5" dirty="0">
                <a:latin typeface="Times New Roman"/>
                <a:cs typeface="Times New Roman"/>
              </a:rPr>
              <a:t>sequence </a:t>
            </a:r>
            <a:r>
              <a:rPr sz="2600" dirty="0">
                <a:latin typeface="Times New Roman"/>
                <a:cs typeface="Times New Roman"/>
              </a:rPr>
              <a:t>of </a:t>
            </a:r>
            <a:r>
              <a:rPr sz="2600" spc="-5" dirty="0">
                <a:latin typeface="Times New Roman"/>
                <a:cs typeface="Times New Roman"/>
              </a:rPr>
              <a:t>processing </a:t>
            </a:r>
            <a:r>
              <a:rPr sz="2600" dirty="0">
                <a:latin typeface="Times New Roman"/>
                <a:cs typeface="Times New Roman"/>
              </a:rPr>
              <a:t>and decisions. Software </a:t>
            </a:r>
            <a:r>
              <a:rPr sz="2600" spc="-5" dirty="0">
                <a:latin typeface="Times New Roman"/>
                <a:cs typeface="Times New Roman"/>
              </a:rPr>
              <a:t>procedure  </a:t>
            </a:r>
            <a:r>
              <a:rPr sz="2600" dirty="0">
                <a:latin typeface="Times New Roman"/>
                <a:cs typeface="Times New Roman"/>
              </a:rPr>
              <a:t>focuses on the </a:t>
            </a:r>
            <a:r>
              <a:rPr sz="2600" spc="-5" dirty="0">
                <a:latin typeface="Times New Roman"/>
                <a:cs typeface="Times New Roman"/>
              </a:rPr>
              <a:t>processing details </a:t>
            </a:r>
            <a:r>
              <a:rPr sz="2600" dirty="0">
                <a:latin typeface="Times New Roman"/>
                <a:cs typeface="Times New Roman"/>
              </a:rPr>
              <a:t>of </a:t>
            </a:r>
            <a:r>
              <a:rPr sz="2600" spc="-5" dirty="0">
                <a:latin typeface="Times New Roman"/>
                <a:cs typeface="Times New Roman"/>
              </a:rPr>
              <a:t>each </a:t>
            </a:r>
            <a:r>
              <a:rPr sz="2600" dirty="0">
                <a:latin typeface="Times New Roman"/>
                <a:cs typeface="Times New Roman"/>
              </a:rPr>
              <a:t>module </a:t>
            </a:r>
            <a:r>
              <a:rPr sz="2600" spc="-5" dirty="0">
                <a:latin typeface="Times New Roman"/>
                <a:cs typeface="Times New Roman"/>
              </a:rPr>
              <a:t>individually.  </a:t>
            </a:r>
            <a:r>
              <a:rPr sz="2600" dirty="0">
                <a:latin typeface="Times New Roman"/>
                <a:cs typeface="Times New Roman"/>
              </a:rPr>
              <a:t>Procedure </a:t>
            </a:r>
            <a:r>
              <a:rPr sz="2600" spc="-5" dirty="0">
                <a:latin typeface="Times New Roman"/>
                <a:cs typeface="Times New Roman"/>
              </a:rPr>
              <a:t>must </a:t>
            </a:r>
            <a:r>
              <a:rPr sz="2600" dirty="0">
                <a:latin typeface="Times New Roman"/>
                <a:cs typeface="Times New Roman"/>
              </a:rPr>
              <a:t>provide a </a:t>
            </a:r>
            <a:r>
              <a:rPr sz="2600" spc="-5" dirty="0">
                <a:latin typeface="Times New Roman"/>
                <a:cs typeface="Times New Roman"/>
              </a:rPr>
              <a:t>precise specification </a:t>
            </a:r>
            <a:r>
              <a:rPr sz="2600" dirty="0">
                <a:latin typeface="Times New Roman"/>
                <a:cs typeface="Times New Roman"/>
              </a:rPr>
              <a:t>of </a:t>
            </a:r>
            <a:r>
              <a:rPr sz="2600" spc="-5" dirty="0">
                <a:latin typeface="Times New Roman"/>
                <a:cs typeface="Times New Roman"/>
              </a:rPr>
              <a:t>processing,  </a:t>
            </a:r>
            <a:r>
              <a:rPr sz="2600" dirty="0">
                <a:latin typeface="Times New Roman"/>
                <a:cs typeface="Times New Roman"/>
              </a:rPr>
              <a:t>including </a:t>
            </a:r>
            <a:r>
              <a:rPr sz="2600" spc="-5" dirty="0">
                <a:latin typeface="Times New Roman"/>
                <a:cs typeface="Times New Roman"/>
              </a:rPr>
              <a:t>sequence </a:t>
            </a:r>
            <a:r>
              <a:rPr sz="2600" dirty="0">
                <a:latin typeface="Times New Roman"/>
                <a:cs typeface="Times New Roman"/>
              </a:rPr>
              <a:t>of events, exact </a:t>
            </a:r>
            <a:r>
              <a:rPr sz="2600" spc="-5" dirty="0">
                <a:latin typeface="Times New Roman"/>
                <a:cs typeface="Times New Roman"/>
              </a:rPr>
              <a:t>decision </a:t>
            </a:r>
            <a:r>
              <a:rPr sz="2600" dirty="0">
                <a:latin typeface="Times New Roman"/>
                <a:cs typeface="Times New Roman"/>
              </a:rPr>
              <a:t>points, </a:t>
            </a:r>
            <a:r>
              <a:rPr sz="2600" spc="-5" dirty="0">
                <a:latin typeface="Times New Roman"/>
                <a:cs typeface="Times New Roman"/>
              </a:rPr>
              <a:t>repetitive  </a:t>
            </a:r>
            <a:r>
              <a:rPr sz="2600" dirty="0">
                <a:latin typeface="Times New Roman"/>
                <a:cs typeface="Times New Roman"/>
              </a:rPr>
              <a:t>operations, and </a:t>
            </a:r>
            <a:r>
              <a:rPr sz="2600" spc="-5" dirty="0">
                <a:latin typeface="Times New Roman"/>
                <a:cs typeface="Times New Roman"/>
              </a:rPr>
              <a:t>even data organization and</a:t>
            </a:r>
            <a:r>
              <a:rPr sz="2600" spc="10" dirty="0">
                <a:latin typeface="Times New Roman"/>
                <a:cs typeface="Times New Roman"/>
              </a:rPr>
              <a:t> </a:t>
            </a:r>
            <a:r>
              <a:rPr sz="2600" dirty="0">
                <a:latin typeface="Times New Roman"/>
                <a:cs typeface="Times New Roman"/>
              </a:rPr>
              <a:t>structure.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01702" y="1524500"/>
            <a:ext cx="8890635" cy="2826607"/>
          </a:xfrm>
          <a:prstGeom prst="rect">
            <a:avLst/>
          </a:prstGeom>
        </p:spPr>
        <p:txBody>
          <a:bodyPr vert="horz" wrap="square" lIns="0" tIns="11429" rIns="0" bIns="0" rtlCol="0">
            <a:spAutoFit/>
          </a:bodyPr>
          <a:lstStyle/>
          <a:p>
            <a:pPr marL="12698" marR="5080" indent="513624" algn="just">
              <a:lnSpc>
                <a:spcPct val="143800"/>
              </a:lnSpc>
              <a:spcBef>
                <a:spcPts val="90"/>
              </a:spcBef>
            </a:pPr>
            <a:r>
              <a:rPr sz="2600" dirty="0">
                <a:latin typeface="Times New Roman"/>
                <a:ea typeface="+mn-ea"/>
                <a:cs typeface="Times New Roman"/>
              </a:rPr>
              <a:t>There is, of course, a relationship between structure and  procedure. The processing indicated for each module must include  a reference to all modules subordinate to the module being  described. That is, a procedural representation of software is  layered as illustrated in Figure 9.3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31900" y="1114425"/>
            <a:ext cx="8459470" cy="5224120"/>
          </a:xfrm>
          <a:prstGeom prst="rect">
            <a:avLst/>
          </a:prstGeom>
        </p:spPr>
        <p:txBody>
          <a:bodyPr vert="horz" wrap="square" lIns="0" tIns="12698" rIns="0" bIns="0" rtlCol="0">
            <a:spAutoFit/>
          </a:bodyPr>
          <a:lstStyle/>
          <a:p>
            <a:pPr marL="241256" marR="5080" indent="-228559" algn="just">
              <a:lnSpc>
                <a:spcPct val="143700"/>
              </a:lnSpc>
              <a:spcBef>
                <a:spcPts val="100"/>
              </a:spcBef>
              <a:buFont typeface="Times New Roman"/>
              <a:buAutoNum type="arabicPlain"/>
              <a:tabLst>
                <a:tab pos="495846" algn="l"/>
              </a:tabLst>
            </a:pPr>
            <a:r>
              <a:rPr lang="en-US" sz="2600" b="1" dirty="0" smtClean="0">
                <a:solidFill>
                  <a:srgbClr val="00B050"/>
                </a:solidFill>
                <a:latin typeface="Times New Roman"/>
                <a:cs typeface="Times New Roman"/>
              </a:rPr>
              <a:t>-</a:t>
            </a:r>
            <a:r>
              <a:rPr sz="2600" b="1" dirty="0" smtClean="0">
                <a:solidFill>
                  <a:srgbClr val="00B050"/>
                </a:solidFill>
                <a:latin typeface="Times New Roman"/>
                <a:cs typeface="Times New Roman"/>
              </a:rPr>
              <a:t>The </a:t>
            </a:r>
            <a:r>
              <a:rPr sz="2600" b="1" spc="-5" dirty="0">
                <a:solidFill>
                  <a:srgbClr val="00B050"/>
                </a:solidFill>
                <a:latin typeface="Times New Roman"/>
                <a:cs typeface="Times New Roman"/>
              </a:rPr>
              <a:t>data </a:t>
            </a:r>
            <a:r>
              <a:rPr sz="2600" b="1" dirty="0">
                <a:solidFill>
                  <a:srgbClr val="00B050"/>
                </a:solidFill>
                <a:latin typeface="Times New Roman"/>
                <a:cs typeface="Times New Roman"/>
              </a:rPr>
              <a:t>design: </a:t>
            </a:r>
            <a:r>
              <a:rPr sz="2600" dirty="0">
                <a:latin typeface="Times New Roman"/>
                <a:cs typeface="Times New Roman"/>
              </a:rPr>
              <a:t>transforms the </a:t>
            </a:r>
            <a:r>
              <a:rPr sz="2600" spc="-5" dirty="0">
                <a:latin typeface="Times New Roman"/>
                <a:cs typeface="Times New Roman"/>
              </a:rPr>
              <a:t>information </a:t>
            </a:r>
            <a:r>
              <a:rPr sz="2600" dirty="0">
                <a:latin typeface="Times New Roman"/>
                <a:cs typeface="Times New Roman"/>
              </a:rPr>
              <a:t>domain  model </a:t>
            </a:r>
            <a:r>
              <a:rPr sz="2600" spc="-5" dirty="0">
                <a:latin typeface="Times New Roman"/>
                <a:cs typeface="Times New Roman"/>
              </a:rPr>
              <a:t>created during analysis </a:t>
            </a:r>
            <a:r>
              <a:rPr sz="2600" dirty="0">
                <a:latin typeface="Times New Roman"/>
                <a:cs typeface="Times New Roman"/>
              </a:rPr>
              <a:t>into </a:t>
            </a:r>
            <a:r>
              <a:rPr sz="2600" spc="-5" dirty="0">
                <a:latin typeface="Times New Roman"/>
                <a:cs typeface="Times New Roman"/>
              </a:rPr>
              <a:t>the </a:t>
            </a:r>
            <a:r>
              <a:rPr sz="2600" dirty="0">
                <a:latin typeface="Times New Roman"/>
                <a:cs typeface="Times New Roman"/>
              </a:rPr>
              <a:t>data structures that  will be </a:t>
            </a:r>
            <a:r>
              <a:rPr sz="2600" spc="-5" dirty="0">
                <a:latin typeface="Times New Roman"/>
                <a:cs typeface="Times New Roman"/>
              </a:rPr>
              <a:t>required </a:t>
            </a:r>
            <a:r>
              <a:rPr sz="2600" dirty="0">
                <a:latin typeface="Times New Roman"/>
                <a:cs typeface="Times New Roman"/>
              </a:rPr>
              <a:t>to </a:t>
            </a:r>
            <a:r>
              <a:rPr sz="2600" spc="-5" dirty="0">
                <a:latin typeface="Times New Roman"/>
                <a:cs typeface="Times New Roman"/>
              </a:rPr>
              <a:t>implement the</a:t>
            </a:r>
            <a:r>
              <a:rPr sz="2600" spc="5" dirty="0">
                <a:latin typeface="Times New Roman"/>
                <a:cs typeface="Times New Roman"/>
              </a:rPr>
              <a:t> </a:t>
            </a:r>
            <a:r>
              <a:rPr sz="2600" spc="-5" dirty="0">
                <a:latin typeface="Times New Roman"/>
                <a:cs typeface="Times New Roman"/>
              </a:rPr>
              <a:t>software.</a:t>
            </a:r>
            <a:endParaRPr sz="2600" dirty="0">
              <a:latin typeface="Times New Roman"/>
              <a:cs typeface="Times New Roman"/>
            </a:endParaRPr>
          </a:p>
          <a:p>
            <a:pPr marL="12698" marR="5080" algn="just">
              <a:lnSpc>
                <a:spcPct val="143800"/>
              </a:lnSpc>
              <a:spcBef>
                <a:spcPts val="100"/>
              </a:spcBef>
              <a:tabLst>
                <a:tab pos="1328184" algn="l"/>
                <a:tab pos="2341465" algn="l"/>
                <a:tab pos="2825883" algn="l"/>
                <a:tab pos="3629650" algn="l"/>
                <a:tab pos="3817575" algn="l"/>
                <a:tab pos="4395960" algn="l"/>
                <a:tab pos="5015608" algn="l"/>
                <a:tab pos="5220678" algn="l"/>
                <a:tab pos="5726047" algn="l"/>
                <a:tab pos="5927941" algn="l"/>
              </a:tabLst>
            </a:pPr>
            <a:r>
              <a:rPr lang="en-US" sz="2600" b="1" dirty="0" smtClean="0">
                <a:solidFill>
                  <a:srgbClr val="00B050"/>
                </a:solidFill>
                <a:latin typeface="Times New Roman"/>
                <a:cs typeface="Times New Roman"/>
              </a:rPr>
              <a:t>2- </a:t>
            </a:r>
            <a:r>
              <a:rPr sz="2600" b="1" dirty="0" smtClean="0">
                <a:solidFill>
                  <a:srgbClr val="00B050"/>
                </a:solidFill>
                <a:latin typeface="Times New Roman"/>
                <a:cs typeface="Times New Roman"/>
              </a:rPr>
              <a:t>The</a:t>
            </a:r>
            <a:r>
              <a:rPr lang="en-US" sz="2600" b="1" dirty="0" smtClean="0">
                <a:solidFill>
                  <a:srgbClr val="00B050"/>
                </a:solidFill>
                <a:latin typeface="Times New Roman"/>
                <a:cs typeface="Times New Roman"/>
              </a:rPr>
              <a:t> </a:t>
            </a:r>
            <a:r>
              <a:rPr sz="2600" b="1" spc="-5" dirty="0">
                <a:solidFill>
                  <a:srgbClr val="00B050"/>
                </a:solidFill>
                <a:latin typeface="Times New Roman"/>
                <a:cs typeface="Times New Roman"/>
              </a:rPr>
              <a:t>architectural</a:t>
            </a:r>
            <a:r>
              <a:rPr lang="en-US" sz="2600" b="1" spc="-5" dirty="0">
                <a:solidFill>
                  <a:srgbClr val="00B050"/>
                </a:solidFill>
                <a:latin typeface="Times New Roman"/>
                <a:cs typeface="Times New Roman"/>
              </a:rPr>
              <a:t> </a:t>
            </a:r>
            <a:r>
              <a:rPr sz="2600" b="1" dirty="0">
                <a:solidFill>
                  <a:srgbClr val="00B050"/>
                </a:solidFill>
                <a:latin typeface="Times New Roman"/>
                <a:cs typeface="Times New Roman"/>
              </a:rPr>
              <a:t>design:</a:t>
            </a:r>
            <a:r>
              <a:rPr sz="2600" b="1" dirty="0">
                <a:latin typeface="Times New Roman"/>
                <a:cs typeface="Times New Roman"/>
              </a:rPr>
              <a:t>	</a:t>
            </a:r>
            <a:r>
              <a:rPr sz="2600" dirty="0" smtClean="0">
                <a:latin typeface="Times New Roman"/>
                <a:cs typeface="Times New Roman"/>
              </a:rPr>
              <a:t>defines</a:t>
            </a:r>
            <a:r>
              <a:rPr lang="ar-IQ" sz="2600" dirty="0">
                <a:latin typeface="Times New Roman"/>
                <a:cs typeface="Times New Roman"/>
              </a:rPr>
              <a:t> </a:t>
            </a:r>
            <a:r>
              <a:rPr sz="2600" dirty="0" smtClean="0">
                <a:latin typeface="Times New Roman"/>
                <a:cs typeface="Times New Roman"/>
              </a:rPr>
              <a:t>the</a:t>
            </a:r>
            <a:r>
              <a:rPr lang="ar-IQ" sz="2600" dirty="0">
                <a:latin typeface="Times New Roman"/>
                <a:cs typeface="Times New Roman"/>
              </a:rPr>
              <a:t> </a:t>
            </a:r>
            <a:r>
              <a:rPr sz="2600" spc="-5" dirty="0" smtClean="0">
                <a:latin typeface="Times New Roman"/>
                <a:cs typeface="Times New Roman"/>
              </a:rPr>
              <a:t>relationship</a:t>
            </a:r>
            <a:r>
              <a:rPr lang="en-US" sz="2600" spc="-5" dirty="0" smtClean="0">
                <a:latin typeface="Times New Roman"/>
                <a:cs typeface="Times New Roman"/>
              </a:rPr>
              <a:t> </a:t>
            </a:r>
            <a:r>
              <a:rPr lang="en-US" sz="2600" dirty="0">
                <a:latin typeface="Times New Roman"/>
                <a:cs typeface="Times New Roman"/>
              </a:rPr>
              <a:t>between </a:t>
            </a:r>
            <a:r>
              <a:rPr lang="en-US" sz="2600" spc="-5" dirty="0">
                <a:latin typeface="Times New Roman"/>
                <a:cs typeface="Times New Roman"/>
              </a:rPr>
              <a:t>major </a:t>
            </a:r>
            <a:r>
              <a:rPr lang="en-US" sz="2600" dirty="0" smtClean="0">
                <a:latin typeface="Times New Roman"/>
                <a:cs typeface="Times New Roman"/>
              </a:rPr>
              <a:t>structural</a:t>
            </a:r>
            <a:r>
              <a:rPr lang="en-US" sz="2600" dirty="0">
                <a:latin typeface="Times New Roman"/>
                <a:cs typeface="Times New Roman"/>
              </a:rPr>
              <a:t> </a:t>
            </a:r>
            <a:r>
              <a:rPr lang="en-US" sz="2600" spc="-5" dirty="0" smtClean="0">
                <a:latin typeface="Times New Roman"/>
                <a:cs typeface="Times New Roman"/>
              </a:rPr>
              <a:t>elements </a:t>
            </a:r>
            <a:r>
              <a:rPr lang="en-US" sz="2600" dirty="0">
                <a:latin typeface="Times New Roman"/>
                <a:cs typeface="Times New Roman"/>
              </a:rPr>
              <a:t>of the softw</a:t>
            </a:r>
            <a:r>
              <a:rPr lang="en-US" sz="2600" spc="-21" dirty="0">
                <a:latin typeface="Times New Roman"/>
                <a:cs typeface="Times New Roman"/>
              </a:rPr>
              <a:t>a</a:t>
            </a:r>
            <a:r>
              <a:rPr lang="en-US" sz="2600" dirty="0">
                <a:latin typeface="Times New Roman"/>
                <a:cs typeface="Times New Roman"/>
              </a:rPr>
              <a:t>re, the “des</a:t>
            </a:r>
            <a:r>
              <a:rPr lang="en-US" sz="2600" spc="-10" dirty="0">
                <a:latin typeface="Times New Roman"/>
                <a:cs typeface="Times New Roman"/>
              </a:rPr>
              <a:t>i</a:t>
            </a:r>
            <a:r>
              <a:rPr lang="en-US" sz="2600" dirty="0">
                <a:latin typeface="Times New Roman"/>
                <a:cs typeface="Times New Roman"/>
              </a:rPr>
              <a:t>gn p</a:t>
            </a:r>
            <a:r>
              <a:rPr lang="en-US" sz="2600" spc="-15" dirty="0">
                <a:latin typeface="Times New Roman"/>
                <a:cs typeface="Times New Roman"/>
              </a:rPr>
              <a:t>a</a:t>
            </a:r>
            <a:r>
              <a:rPr lang="en-US" sz="2600" dirty="0">
                <a:latin typeface="Times New Roman"/>
                <a:cs typeface="Times New Roman"/>
              </a:rPr>
              <a:t>t</a:t>
            </a:r>
            <a:r>
              <a:rPr lang="en-US" sz="2600" spc="-10" dirty="0">
                <a:latin typeface="Times New Roman"/>
                <a:cs typeface="Times New Roman"/>
              </a:rPr>
              <a:t>t</a:t>
            </a:r>
            <a:r>
              <a:rPr lang="en-US" sz="2600" dirty="0">
                <a:latin typeface="Times New Roman"/>
                <a:cs typeface="Times New Roman"/>
              </a:rPr>
              <a:t>erns”	</a:t>
            </a:r>
            <a:r>
              <a:rPr lang="en-US" sz="2600" spc="5" dirty="0">
                <a:latin typeface="Times New Roman"/>
                <a:cs typeface="Times New Roman"/>
              </a:rPr>
              <a:t>t</a:t>
            </a:r>
            <a:r>
              <a:rPr lang="en-US" sz="2600" dirty="0">
                <a:latin typeface="Times New Roman"/>
                <a:cs typeface="Times New Roman"/>
              </a:rPr>
              <a:t>hat c</a:t>
            </a:r>
            <a:r>
              <a:rPr lang="en-US" sz="2600" spc="-10" dirty="0">
                <a:latin typeface="Times New Roman"/>
                <a:cs typeface="Times New Roman"/>
              </a:rPr>
              <a:t>a</a:t>
            </a:r>
            <a:r>
              <a:rPr lang="en-US" sz="2600" dirty="0">
                <a:latin typeface="Times New Roman"/>
                <a:cs typeface="Times New Roman"/>
              </a:rPr>
              <a:t>n be	</a:t>
            </a:r>
            <a:r>
              <a:rPr lang="en-US" sz="2600" dirty="0" smtClean="0">
                <a:latin typeface="Times New Roman"/>
                <a:cs typeface="Times New Roman"/>
              </a:rPr>
              <a:t>used</a:t>
            </a:r>
            <a:r>
              <a:rPr lang="en-US" sz="2600" dirty="0">
                <a:latin typeface="Times New Roman"/>
                <a:cs typeface="Times New Roman"/>
              </a:rPr>
              <a:t> </a:t>
            </a:r>
            <a:r>
              <a:rPr lang="en-US" sz="2600" dirty="0" smtClean="0">
                <a:latin typeface="Times New Roman"/>
                <a:cs typeface="Times New Roman"/>
              </a:rPr>
              <a:t>to </a:t>
            </a:r>
            <a:r>
              <a:rPr lang="en-US" sz="2600" dirty="0">
                <a:latin typeface="Times New Roman"/>
                <a:cs typeface="Times New Roman"/>
              </a:rPr>
              <a:t>a</a:t>
            </a:r>
            <a:r>
              <a:rPr lang="en-US" sz="2600" spc="-10" dirty="0">
                <a:latin typeface="Times New Roman"/>
                <a:cs typeface="Times New Roman"/>
              </a:rPr>
              <a:t>c</a:t>
            </a:r>
            <a:r>
              <a:rPr lang="en-US" sz="2600" dirty="0">
                <a:latin typeface="Times New Roman"/>
                <a:cs typeface="Times New Roman"/>
              </a:rPr>
              <a:t>hie</a:t>
            </a:r>
            <a:r>
              <a:rPr lang="en-US" sz="2600" spc="-10" dirty="0">
                <a:latin typeface="Times New Roman"/>
                <a:cs typeface="Times New Roman"/>
              </a:rPr>
              <a:t>v</a:t>
            </a:r>
            <a:r>
              <a:rPr lang="en-US" sz="2600" dirty="0">
                <a:latin typeface="Times New Roman"/>
                <a:cs typeface="Times New Roman"/>
              </a:rPr>
              <a:t>e	</a:t>
            </a:r>
            <a:r>
              <a:rPr lang="en-US" sz="2600" spc="-645" dirty="0">
                <a:latin typeface="Times New Roman"/>
                <a:cs typeface="Times New Roman"/>
              </a:rPr>
              <a:t>  </a:t>
            </a:r>
            <a:r>
              <a:rPr lang="en-US" sz="2600" dirty="0" smtClean="0">
                <a:latin typeface="Times New Roman"/>
                <a:cs typeface="Times New Roman"/>
              </a:rPr>
              <a:t>the requirements </a:t>
            </a:r>
            <a:r>
              <a:rPr lang="en-US" sz="2600" dirty="0">
                <a:latin typeface="Times New Roman"/>
                <a:cs typeface="Times New Roman"/>
              </a:rPr>
              <a:t>that have been </a:t>
            </a:r>
            <a:r>
              <a:rPr lang="en-US" sz="2600" spc="-5" dirty="0">
                <a:latin typeface="Times New Roman"/>
                <a:cs typeface="Times New Roman"/>
              </a:rPr>
              <a:t>defined </a:t>
            </a:r>
            <a:r>
              <a:rPr lang="en-US" sz="2600" spc="-10" dirty="0">
                <a:latin typeface="Times New Roman"/>
                <a:cs typeface="Times New Roman"/>
              </a:rPr>
              <a:t>for </a:t>
            </a:r>
            <a:r>
              <a:rPr lang="en-US" sz="2600" spc="-5" dirty="0">
                <a:latin typeface="Times New Roman"/>
                <a:cs typeface="Times New Roman"/>
              </a:rPr>
              <a:t>the system, </a:t>
            </a:r>
            <a:r>
              <a:rPr lang="en-US" sz="2600" dirty="0">
                <a:latin typeface="Times New Roman"/>
                <a:cs typeface="Times New Roman"/>
              </a:rPr>
              <a:t>and </a:t>
            </a:r>
            <a:r>
              <a:rPr lang="en-US" sz="2600" spc="-5" dirty="0">
                <a:latin typeface="Times New Roman"/>
                <a:cs typeface="Times New Roman"/>
              </a:rPr>
              <a:t>the constraints </a:t>
            </a:r>
            <a:r>
              <a:rPr lang="en-US" sz="2600" dirty="0">
                <a:latin typeface="Times New Roman"/>
                <a:cs typeface="Times New Roman"/>
              </a:rPr>
              <a:t>that </a:t>
            </a:r>
            <a:r>
              <a:rPr lang="en-US" sz="2600" spc="-5" dirty="0">
                <a:latin typeface="Times New Roman"/>
                <a:cs typeface="Times New Roman"/>
              </a:rPr>
              <a:t>affect </a:t>
            </a:r>
            <a:r>
              <a:rPr lang="en-US" sz="2600" dirty="0">
                <a:latin typeface="Times New Roman"/>
                <a:cs typeface="Times New Roman"/>
              </a:rPr>
              <a:t>the </a:t>
            </a:r>
            <a:r>
              <a:rPr lang="en-US" sz="2600" spc="-5" dirty="0">
                <a:latin typeface="Times New Roman"/>
                <a:cs typeface="Times New Roman"/>
              </a:rPr>
              <a:t>way </a:t>
            </a:r>
            <a:r>
              <a:rPr lang="en-US" sz="2600" dirty="0">
                <a:latin typeface="Times New Roman"/>
                <a:cs typeface="Times New Roman"/>
              </a:rPr>
              <a:t>in </a:t>
            </a:r>
            <a:r>
              <a:rPr lang="en-US" sz="2600" spc="-5" dirty="0">
                <a:latin typeface="Times New Roman"/>
                <a:cs typeface="Times New Roman"/>
              </a:rPr>
              <a:t>which architectural design patterns can </a:t>
            </a:r>
            <a:r>
              <a:rPr lang="en-US" sz="2600" dirty="0">
                <a:latin typeface="Times New Roman"/>
                <a:cs typeface="Times New Roman"/>
              </a:rPr>
              <a:t>be</a:t>
            </a:r>
            <a:r>
              <a:rPr lang="en-US" sz="2600" spc="5" dirty="0">
                <a:latin typeface="Times New Roman"/>
                <a:cs typeface="Times New Roman"/>
              </a:rPr>
              <a:t> </a:t>
            </a:r>
            <a:r>
              <a:rPr lang="en-US" sz="2600" spc="-5" dirty="0">
                <a:latin typeface="Times New Roman"/>
                <a:cs typeface="Times New Roman"/>
              </a:rPr>
              <a:t>applied</a:t>
            </a:r>
            <a:endParaRPr lang="en-US" sz="2600" dirty="0">
              <a:latin typeface="Times New Roman"/>
              <a:cs typeface="Times New Roman"/>
            </a:endParaRPr>
          </a:p>
          <a:p>
            <a:pPr marL="12698" marR="5080">
              <a:lnSpc>
                <a:spcPct val="143800"/>
              </a:lnSpc>
              <a:spcBef>
                <a:spcPts val="100"/>
              </a:spcBef>
              <a:tabLst>
                <a:tab pos="1328184" algn="l"/>
                <a:tab pos="2341465" algn="l"/>
                <a:tab pos="2825883" algn="l"/>
                <a:tab pos="3629650" algn="l"/>
                <a:tab pos="3817575" algn="l"/>
                <a:tab pos="4395960" algn="l"/>
                <a:tab pos="5015608" algn="l"/>
                <a:tab pos="5220678" algn="l"/>
                <a:tab pos="5726047" algn="l"/>
                <a:tab pos="5927941" algn="l"/>
              </a:tabLst>
            </a:pPr>
            <a:endParaRPr lang="en-US" sz="2600" dirty="0">
              <a:latin typeface="Times New Roman"/>
              <a:cs typeface="Times New Roman"/>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765302" y="428624"/>
            <a:ext cx="7178563" cy="57150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01702" y="1104647"/>
            <a:ext cx="8890635" cy="5307733"/>
          </a:xfrm>
          <a:prstGeom prst="rect">
            <a:avLst/>
          </a:prstGeom>
        </p:spPr>
        <p:txBody>
          <a:bodyPr vert="horz" wrap="square" lIns="0" tIns="13333" rIns="0" bIns="0" rtlCol="0">
            <a:spAutoFit/>
          </a:bodyPr>
          <a:lstStyle/>
          <a:p>
            <a:pPr marL="12698">
              <a:spcBef>
                <a:spcPts val="105"/>
              </a:spcBef>
            </a:pPr>
            <a:r>
              <a:rPr sz="3200" b="1" dirty="0">
                <a:solidFill>
                  <a:srgbClr val="FF0000"/>
                </a:solidFill>
                <a:latin typeface="Times New Roman" panose="02020603050405020304" pitchFamily="18" charset="0"/>
                <a:ea typeface="Calibri"/>
                <a:cs typeface="Times New Roman" panose="02020603050405020304" pitchFamily="18" charset="0"/>
              </a:rPr>
              <a:t>9.3.9</a:t>
            </a:r>
            <a:r>
              <a:rPr lang="en-US" sz="3200" b="1" dirty="0">
                <a:solidFill>
                  <a:srgbClr val="FF0000"/>
                </a:solidFill>
                <a:latin typeface="Times New Roman" panose="02020603050405020304" pitchFamily="18" charset="0"/>
                <a:ea typeface="Calibri"/>
                <a:cs typeface="Times New Roman" panose="02020603050405020304" pitchFamily="18" charset="0"/>
              </a:rPr>
              <a:t> </a:t>
            </a:r>
            <a:r>
              <a:rPr sz="3200" b="1" dirty="0">
                <a:solidFill>
                  <a:srgbClr val="FF0000"/>
                </a:solidFill>
                <a:latin typeface="Times New Roman" panose="02020603050405020304" pitchFamily="18" charset="0"/>
                <a:ea typeface="Calibri"/>
                <a:cs typeface="Times New Roman" panose="02020603050405020304" pitchFamily="18" charset="0"/>
              </a:rPr>
              <a:t> Information Hiding</a:t>
            </a:r>
          </a:p>
          <a:p>
            <a:pPr marL="12698" marR="5080" indent="431089" algn="just">
              <a:lnSpc>
                <a:spcPct val="143800"/>
              </a:lnSpc>
              <a:spcBef>
                <a:spcPts val="1480"/>
              </a:spcBef>
            </a:pPr>
            <a:r>
              <a:rPr sz="2600" dirty="0">
                <a:latin typeface="Times New Roman"/>
                <a:cs typeface="Times New Roman"/>
              </a:rPr>
              <a:t>The </a:t>
            </a:r>
            <a:r>
              <a:rPr sz="2600" spc="-5" dirty="0">
                <a:latin typeface="Times New Roman"/>
                <a:cs typeface="Times New Roman"/>
              </a:rPr>
              <a:t>concept </a:t>
            </a:r>
            <a:r>
              <a:rPr sz="2600" dirty="0">
                <a:latin typeface="Times New Roman"/>
                <a:cs typeface="Times New Roman"/>
              </a:rPr>
              <a:t>of </a:t>
            </a:r>
            <a:r>
              <a:rPr sz="2600" spc="-5" dirty="0">
                <a:latin typeface="Times New Roman"/>
                <a:cs typeface="Times New Roman"/>
              </a:rPr>
              <a:t>modularity leads </a:t>
            </a:r>
            <a:r>
              <a:rPr sz="2600" dirty="0">
                <a:latin typeface="Times New Roman"/>
                <a:cs typeface="Times New Roman"/>
              </a:rPr>
              <a:t>every </a:t>
            </a:r>
            <a:r>
              <a:rPr sz="2600" spc="-5" dirty="0">
                <a:latin typeface="Times New Roman"/>
                <a:cs typeface="Times New Roman"/>
              </a:rPr>
              <a:t>software designer </a:t>
            </a:r>
            <a:r>
              <a:rPr sz="2600" dirty="0">
                <a:latin typeface="Times New Roman"/>
                <a:cs typeface="Times New Roman"/>
              </a:rPr>
              <a:t>to a  fundamental </a:t>
            </a:r>
            <a:r>
              <a:rPr sz="2600" spc="-5" dirty="0">
                <a:latin typeface="Times New Roman"/>
                <a:cs typeface="Times New Roman"/>
              </a:rPr>
              <a:t>question: </a:t>
            </a:r>
            <a:r>
              <a:rPr sz="2600" dirty="0">
                <a:latin typeface="Times New Roman"/>
                <a:cs typeface="Times New Roman"/>
              </a:rPr>
              <a:t>"</a:t>
            </a:r>
            <a:r>
              <a:rPr sz="2600" dirty="0">
                <a:solidFill>
                  <a:srgbClr val="00B050"/>
                </a:solidFill>
                <a:latin typeface="Times New Roman"/>
                <a:cs typeface="Times New Roman"/>
              </a:rPr>
              <a:t>How do </a:t>
            </a:r>
            <a:r>
              <a:rPr sz="2600" spc="-5" dirty="0">
                <a:solidFill>
                  <a:srgbClr val="00B050"/>
                </a:solidFill>
                <a:latin typeface="Times New Roman"/>
                <a:cs typeface="Times New Roman"/>
              </a:rPr>
              <a:t>we decompose </a:t>
            </a:r>
            <a:r>
              <a:rPr sz="2600" dirty="0">
                <a:solidFill>
                  <a:srgbClr val="00B050"/>
                </a:solidFill>
                <a:latin typeface="Times New Roman"/>
                <a:cs typeface="Times New Roman"/>
              </a:rPr>
              <a:t>a </a:t>
            </a:r>
            <a:r>
              <a:rPr sz="2600" spc="-5" dirty="0">
                <a:solidFill>
                  <a:srgbClr val="00B050"/>
                </a:solidFill>
                <a:latin typeface="Times New Roman"/>
                <a:cs typeface="Times New Roman"/>
              </a:rPr>
              <a:t>software solution  </a:t>
            </a:r>
            <a:r>
              <a:rPr sz="2600" dirty="0">
                <a:solidFill>
                  <a:srgbClr val="00B050"/>
                </a:solidFill>
                <a:latin typeface="Times New Roman"/>
                <a:cs typeface="Times New Roman"/>
              </a:rPr>
              <a:t>to obtain the best </a:t>
            </a:r>
            <a:r>
              <a:rPr sz="2600" spc="-5" dirty="0">
                <a:solidFill>
                  <a:srgbClr val="00B050"/>
                </a:solidFill>
                <a:latin typeface="Times New Roman"/>
                <a:cs typeface="Times New Roman"/>
              </a:rPr>
              <a:t>set </a:t>
            </a:r>
            <a:r>
              <a:rPr sz="2600" dirty="0">
                <a:solidFill>
                  <a:srgbClr val="00B050"/>
                </a:solidFill>
                <a:latin typeface="Times New Roman"/>
                <a:cs typeface="Times New Roman"/>
              </a:rPr>
              <a:t>of </a:t>
            </a:r>
            <a:r>
              <a:rPr sz="2600" spc="-5" dirty="0">
                <a:solidFill>
                  <a:srgbClr val="00B050"/>
                </a:solidFill>
                <a:latin typeface="Times New Roman"/>
                <a:cs typeface="Times New Roman"/>
              </a:rPr>
              <a:t>modules?</a:t>
            </a:r>
            <a:r>
              <a:rPr sz="2600" spc="-5" dirty="0">
                <a:latin typeface="Times New Roman"/>
                <a:cs typeface="Times New Roman"/>
              </a:rPr>
              <a:t>" </a:t>
            </a:r>
            <a:r>
              <a:rPr sz="2600" dirty="0">
                <a:latin typeface="Times New Roman"/>
                <a:cs typeface="Times New Roman"/>
              </a:rPr>
              <a:t>The </a:t>
            </a:r>
            <a:r>
              <a:rPr sz="2600" spc="-5" dirty="0">
                <a:latin typeface="Times New Roman"/>
                <a:cs typeface="Times New Roman"/>
              </a:rPr>
              <a:t>principle </a:t>
            </a:r>
            <a:r>
              <a:rPr sz="2600" dirty="0">
                <a:latin typeface="Times New Roman"/>
                <a:cs typeface="Times New Roman"/>
              </a:rPr>
              <a:t>of </a:t>
            </a:r>
            <a:r>
              <a:rPr sz="2600" spc="-5" dirty="0">
                <a:latin typeface="Times New Roman"/>
                <a:cs typeface="Times New Roman"/>
              </a:rPr>
              <a:t>information  hiding suggests that </a:t>
            </a:r>
            <a:r>
              <a:rPr sz="2600" dirty="0">
                <a:latin typeface="Times New Roman"/>
                <a:cs typeface="Times New Roman"/>
              </a:rPr>
              <a:t>modules be </a:t>
            </a:r>
            <a:r>
              <a:rPr sz="2600" spc="-5" dirty="0">
                <a:solidFill>
                  <a:srgbClr val="00B050"/>
                </a:solidFill>
                <a:latin typeface="Times New Roman"/>
                <a:cs typeface="Times New Roman"/>
              </a:rPr>
              <a:t>"characterized </a:t>
            </a:r>
            <a:r>
              <a:rPr sz="2600" dirty="0">
                <a:solidFill>
                  <a:srgbClr val="00B050"/>
                </a:solidFill>
                <a:latin typeface="Times New Roman"/>
                <a:cs typeface="Times New Roman"/>
              </a:rPr>
              <a:t>by </a:t>
            </a:r>
            <a:r>
              <a:rPr sz="2600" spc="-5" dirty="0">
                <a:solidFill>
                  <a:srgbClr val="00B050"/>
                </a:solidFill>
                <a:latin typeface="Times New Roman"/>
                <a:cs typeface="Times New Roman"/>
              </a:rPr>
              <a:t>design  </a:t>
            </a:r>
            <a:r>
              <a:rPr sz="2600" dirty="0">
                <a:solidFill>
                  <a:srgbClr val="00B050"/>
                </a:solidFill>
                <a:latin typeface="Times New Roman"/>
                <a:cs typeface="Times New Roman"/>
              </a:rPr>
              <a:t>decisions </a:t>
            </a:r>
            <a:r>
              <a:rPr sz="2600" spc="-5" dirty="0">
                <a:solidFill>
                  <a:srgbClr val="00B050"/>
                </a:solidFill>
                <a:latin typeface="Times New Roman"/>
                <a:cs typeface="Times New Roman"/>
              </a:rPr>
              <a:t>that (each) </a:t>
            </a:r>
            <a:r>
              <a:rPr sz="2600" dirty="0">
                <a:solidFill>
                  <a:srgbClr val="00B050"/>
                </a:solidFill>
                <a:latin typeface="Times New Roman"/>
                <a:cs typeface="Times New Roman"/>
              </a:rPr>
              <a:t>hides </a:t>
            </a:r>
            <a:r>
              <a:rPr sz="2600" spc="-5" dirty="0">
                <a:solidFill>
                  <a:srgbClr val="00B050"/>
                </a:solidFill>
                <a:latin typeface="Times New Roman"/>
                <a:cs typeface="Times New Roman"/>
              </a:rPr>
              <a:t>from all others." </a:t>
            </a:r>
            <a:r>
              <a:rPr sz="2600" dirty="0">
                <a:latin typeface="Times New Roman"/>
                <a:cs typeface="Times New Roman"/>
              </a:rPr>
              <a:t>In </a:t>
            </a:r>
            <a:r>
              <a:rPr sz="2600" spc="-5" dirty="0">
                <a:latin typeface="Times New Roman"/>
                <a:cs typeface="Times New Roman"/>
              </a:rPr>
              <a:t>other words,  </a:t>
            </a:r>
            <a:r>
              <a:rPr sz="2600" dirty="0">
                <a:latin typeface="Times New Roman"/>
                <a:cs typeface="Times New Roman"/>
              </a:rPr>
              <a:t>modules </a:t>
            </a:r>
            <a:r>
              <a:rPr sz="2600" spc="-5" dirty="0">
                <a:latin typeface="Times New Roman"/>
                <a:cs typeface="Times New Roman"/>
              </a:rPr>
              <a:t>should </a:t>
            </a:r>
            <a:r>
              <a:rPr sz="2600" dirty="0">
                <a:latin typeface="Times New Roman"/>
                <a:cs typeface="Times New Roman"/>
              </a:rPr>
              <a:t>be </a:t>
            </a:r>
            <a:r>
              <a:rPr sz="2600" spc="-5" dirty="0">
                <a:latin typeface="Times New Roman"/>
                <a:cs typeface="Times New Roman"/>
              </a:rPr>
              <a:t>specified and designed </a:t>
            </a:r>
            <a:r>
              <a:rPr sz="2600" dirty="0">
                <a:latin typeface="Times New Roman"/>
                <a:cs typeface="Times New Roman"/>
              </a:rPr>
              <a:t>so that </a:t>
            </a:r>
            <a:r>
              <a:rPr sz="2600" spc="-5" dirty="0">
                <a:latin typeface="Times New Roman"/>
                <a:cs typeface="Times New Roman"/>
              </a:rPr>
              <a:t>information  </a:t>
            </a:r>
            <a:r>
              <a:rPr sz="2600" dirty="0">
                <a:latin typeface="Times New Roman"/>
                <a:cs typeface="Times New Roman"/>
              </a:rPr>
              <a:t>(</a:t>
            </a:r>
            <a:r>
              <a:rPr sz="2600" dirty="0">
                <a:solidFill>
                  <a:srgbClr val="00B050"/>
                </a:solidFill>
                <a:latin typeface="Times New Roman"/>
                <a:cs typeface="Times New Roman"/>
              </a:rPr>
              <a:t>procedure and data</a:t>
            </a:r>
            <a:r>
              <a:rPr sz="2600" dirty="0">
                <a:latin typeface="Times New Roman"/>
                <a:cs typeface="Times New Roman"/>
              </a:rPr>
              <a:t>) </a:t>
            </a:r>
            <a:r>
              <a:rPr sz="2600" spc="-5" dirty="0">
                <a:latin typeface="Times New Roman"/>
                <a:cs typeface="Times New Roman"/>
              </a:rPr>
              <a:t>contained within </a:t>
            </a:r>
            <a:r>
              <a:rPr sz="2600" dirty="0">
                <a:latin typeface="Times New Roman"/>
                <a:cs typeface="Times New Roman"/>
              </a:rPr>
              <a:t>a </a:t>
            </a:r>
            <a:r>
              <a:rPr sz="2600" spc="-5" dirty="0">
                <a:latin typeface="Times New Roman"/>
                <a:cs typeface="Times New Roman"/>
              </a:rPr>
              <a:t>module </a:t>
            </a:r>
            <a:r>
              <a:rPr sz="2600" dirty="0">
                <a:latin typeface="Times New Roman"/>
                <a:cs typeface="Times New Roman"/>
              </a:rPr>
              <a:t>is </a:t>
            </a:r>
            <a:r>
              <a:rPr sz="2600" spc="-5" dirty="0">
                <a:latin typeface="Times New Roman"/>
                <a:cs typeface="Times New Roman"/>
              </a:rPr>
              <a:t>inaccessible </a:t>
            </a:r>
            <a:r>
              <a:rPr sz="2600" dirty="0">
                <a:latin typeface="Times New Roman"/>
                <a:cs typeface="Times New Roman"/>
              </a:rPr>
              <a:t>to  other </a:t>
            </a:r>
            <a:r>
              <a:rPr sz="2600" spc="-5" dirty="0">
                <a:latin typeface="Times New Roman"/>
                <a:cs typeface="Times New Roman"/>
              </a:rPr>
              <a:t>modules </a:t>
            </a:r>
            <a:r>
              <a:rPr sz="2600" dirty="0">
                <a:latin typeface="Times New Roman"/>
                <a:cs typeface="Times New Roman"/>
              </a:rPr>
              <a:t>that have no </a:t>
            </a:r>
            <a:r>
              <a:rPr sz="2600" spc="-5" dirty="0">
                <a:latin typeface="Times New Roman"/>
                <a:cs typeface="Times New Roman"/>
              </a:rPr>
              <a:t>need </a:t>
            </a:r>
            <a:r>
              <a:rPr sz="2600" dirty="0">
                <a:latin typeface="Times New Roman"/>
                <a:cs typeface="Times New Roman"/>
              </a:rPr>
              <a:t>for such</a:t>
            </a:r>
            <a:r>
              <a:rPr sz="2600" spc="-10" dirty="0">
                <a:latin typeface="Times New Roman"/>
                <a:cs typeface="Times New Roman"/>
              </a:rPr>
              <a:t> </a:t>
            </a:r>
            <a:r>
              <a:rPr sz="2600" spc="-5" dirty="0">
                <a:latin typeface="Times New Roman"/>
                <a:cs typeface="Times New Roman"/>
              </a:rPr>
              <a:t>information.</a:t>
            </a:r>
            <a:endParaRPr sz="2600" dirty="0">
              <a:latin typeface="Times New Roman"/>
              <a:cs typeface="Times New Roman"/>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01700" y="2028827"/>
            <a:ext cx="8891270" cy="3469922"/>
          </a:xfrm>
          <a:prstGeom prst="rect">
            <a:avLst/>
          </a:prstGeom>
        </p:spPr>
        <p:txBody>
          <a:bodyPr vert="horz" wrap="square" lIns="0" tIns="12698" rIns="0" bIns="0" rtlCol="0">
            <a:spAutoFit/>
          </a:bodyPr>
          <a:lstStyle/>
          <a:p>
            <a:pPr marL="12698" marR="5080" indent="431089" algn="just">
              <a:lnSpc>
                <a:spcPct val="143800"/>
              </a:lnSpc>
              <a:spcBef>
                <a:spcPts val="100"/>
              </a:spcBef>
            </a:pPr>
            <a:r>
              <a:rPr sz="2600" dirty="0">
                <a:latin typeface="Times New Roman"/>
                <a:cs typeface="Times New Roman"/>
              </a:rPr>
              <a:t>The use of </a:t>
            </a:r>
            <a:r>
              <a:rPr sz="2600" spc="-5" dirty="0">
                <a:latin typeface="Times New Roman"/>
                <a:cs typeface="Times New Roman"/>
              </a:rPr>
              <a:t>information hiding </a:t>
            </a:r>
            <a:r>
              <a:rPr sz="2600" dirty="0">
                <a:latin typeface="Times New Roman"/>
                <a:cs typeface="Times New Roman"/>
              </a:rPr>
              <a:t>as a design </a:t>
            </a:r>
            <a:r>
              <a:rPr sz="2600" spc="-5" dirty="0">
                <a:latin typeface="Times New Roman"/>
                <a:cs typeface="Times New Roman"/>
              </a:rPr>
              <a:t>criterion </a:t>
            </a:r>
            <a:r>
              <a:rPr sz="2600" dirty="0">
                <a:latin typeface="Times New Roman"/>
                <a:cs typeface="Times New Roman"/>
              </a:rPr>
              <a:t>for </a:t>
            </a:r>
            <a:r>
              <a:rPr sz="2600" spc="-5" dirty="0">
                <a:latin typeface="Times New Roman"/>
                <a:cs typeface="Times New Roman"/>
              </a:rPr>
              <a:t>modular  systems </a:t>
            </a:r>
            <a:r>
              <a:rPr sz="2600" dirty="0">
                <a:latin typeface="Times New Roman"/>
                <a:cs typeface="Times New Roman"/>
              </a:rPr>
              <a:t>provides the </a:t>
            </a:r>
            <a:r>
              <a:rPr sz="2600" spc="-5" dirty="0">
                <a:latin typeface="Times New Roman"/>
                <a:cs typeface="Times New Roman"/>
              </a:rPr>
              <a:t>greatest </a:t>
            </a:r>
            <a:r>
              <a:rPr sz="2600" dirty="0">
                <a:latin typeface="Times New Roman"/>
                <a:cs typeface="Times New Roman"/>
              </a:rPr>
              <a:t>benefits when </a:t>
            </a:r>
            <a:r>
              <a:rPr sz="2600" spc="-5" dirty="0">
                <a:latin typeface="Times New Roman"/>
                <a:cs typeface="Times New Roman"/>
              </a:rPr>
              <a:t>modifications </a:t>
            </a:r>
            <a:r>
              <a:rPr sz="2600" dirty="0">
                <a:latin typeface="Times New Roman"/>
                <a:cs typeface="Times New Roman"/>
              </a:rPr>
              <a:t>are  required </a:t>
            </a:r>
            <a:r>
              <a:rPr sz="2600" spc="-5" dirty="0">
                <a:latin typeface="Times New Roman"/>
                <a:cs typeface="Times New Roman"/>
              </a:rPr>
              <a:t>during testing and later, </a:t>
            </a:r>
            <a:r>
              <a:rPr sz="2600" dirty="0">
                <a:latin typeface="Times New Roman"/>
                <a:cs typeface="Times New Roman"/>
              </a:rPr>
              <a:t>during </a:t>
            </a:r>
            <a:r>
              <a:rPr sz="2600" spc="-5" dirty="0">
                <a:latin typeface="Times New Roman"/>
                <a:cs typeface="Times New Roman"/>
              </a:rPr>
              <a:t>software </a:t>
            </a:r>
            <a:r>
              <a:rPr sz="2600" dirty="0">
                <a:latin typeface="Times New Roman"/>
                <a:cs typeface="Times New Roman"/>
              </a:rPr>
              <a:t>maintenance.  </a:t>
            </a:r>
            <a:r>
              <a:rPr sz="2600" spc="-5" dirty="0">
                <a:latin typeface="Times New Roman"/>
                <a:cs typeface="Times New Roman"/>
              </a:rPr>
              <a:t>Because </a:t>
            </a:r>
            <a:r>
              <a:rPr sz="2600" dirty="0">
                <a:latin typeface="Times New Roman"/>
                <a:cs typeface="Times New Roman"/>
              </a:rPr>
              <a:t>most data </a:t>
            </a:r>
            <a:r>
              <a:rPr sz="2600" spc="-5" dirty="0">
                <a:latin typeface="Times New Roman"/>
                <a:cs typeface="Times New Roman"/>
              </a:rPr>
              <a:t>and procedure </a:t>
            </a:r>
            <a:r>
              <a:rPr sz="2600" dirty="0">
                <a:latin typeface="Times New Roman"/>
                <a:cs typeface="Times New Roman"/>
              </a:rPr>
              <a:t>are hidden from </a:t>
            </a:r>
            <a:r>
              <a:rPr sz="2600" spc="-5" dirty="0">
                <a:latin typeface="Times New Roman"/>
                <a:cs typeface="Times New Roman"/>
              </a:rPr>
              <a:t>other </a:t>
            </a:r>
            <a:r>
              <a:rPr sz="2600" dirty="0">
                <a:latin typeface="Times New Roman"/>
                <a:cs typeface="Times New Roman"/>
              </a:rPr>
              <a:t>parts of  the </a:t>
            </a:r>
            <a:r>
              <a:rPr sz="2600" spc="-5" dirty="0">
                <a:latin typeface="Times New Roman"/>
                <a:cs typeface="Times New Roman"/>
              </a:rPr>
              <a:t>software, </a:t>
            </a:r>
            <a:r>
              <a:rPr sz="2600" dirty="0">
                <a:latin typeface="Times New Roman"/>
                <a:cs typeface="Times New Roman"/>
              </a:rPr>
              <a:t>inadvertent </a:t>
            </a:r>
            <a:r>
              <a:rPr sz="2600" spc="-5" dirty="0">
                <a:latin typeface="Times New Roman"/>
                <a:cs typeface="Times New Roman"/>
              </a:rPr>
              <a:t>errors </a:t>
            </a:r>
            <a:r>
              <a:rPr sz="2600" dirty="0">
                <a:latin typeface="Times New Roman"/>
                <a:cs typeface="Times New Roman"/>
              </a:rPr>
              <a:t>introduced during </a:t>
            </a:r>
            <a:r>
              <a:rPr sz="2600" spc="-5" dirty="0">
                <a:latin typeface="Times New Roman"/>
                <a:cs typeface="Times New Roman"/>
              </a:rPr>
              <a:t>modification </a:t>
            </a:r>
            <a:r>
              <a:rPr sz="2600" dirty="0">
                <a:latin typeface="Times New Roman"/>
                <a:cs typeface="Times New Roman"/>
              </a:rPr>
              <a:t>are  </a:t>
            </a:r>
            <a:r>
              <a:rPr sz="2600" spc="-5" dirty="0">
                <a:latin typeface="Times New Roman"/>
                <a:cs typeface="Times New Roman"/>
              </a:rPr>
              <a:t>less </a:t>
            </a:r>
            <a:r>
              <a:rPr sz="2600" dirty="0">
                <a:latin typeface="Times New Roman"/>
                <a:cs typeface="Times New Roman"/>
              </a:rPr>
              <a:t>likely to </a:t>
            </a:r>
            <a:r>
              <a:rPr sz="2600" spc="-5" dirty="0">
                <a:latin typeface="Times New Roman"/>
                <a:cs typeface="Times New Roman"/>
              </a:rPr>
              <a:t>propagate </a:t>
            </a:r>
            <a:r>
              <a:rPr sz="2600" dirty="0">
                <a:latin typeface="Times New Roman"/>
                <a:cs typeface="Times New Roman"/>
              </a:rPr>
              <a:t>to other </a:t>
            </a:r>
            <a:r>
              <a:rPr sz="2600" spc="-5" dirty="0">
                <a:latin typeface="Times New Roman"/>
                <a:cs typeface="Times New Roman"/>
              </a:rPr>
              <a:t>locations </a:t>
            </a:r>
            <a:r>
              <a:rPr sz="2600" dirty="0">
                <a:latin typeface="Times New Roman"/>
                <a:cs typeface="Times New Roman"/>
              </a:rPr>
              <a:t>within the</a:t>
            </a:r>
            <a:r>
              <a:rPr sz="2600" spc="15" dirty="0">
                <a:latin typeface="Times New Roman"/>
                <a:cs typeface="Times New Roman"/>
              </a:rPr>
              <a:t> </a:t>
            </a:r>
            <a:r>
              <a:rPr sz="2600" spc="-5" dirty="0">
                <a:latin typeface="Times New Roman"/>
                <a:cs typeface="Times New Roman"/>
              </a:rPr>
              <a:t>software.</a:t>
            </a:r>
            <a:endParaRPr sz="2600" dirty="0">
              <a:latin typeface="Times New Roman"/>
              <a:cs typeface="Times New Roman"/>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01702" y="1104647"/>
            <a:ext cx="8890635" cy="4360551"/>
          </a:xfrm>
          <a:prstGeom prst="rect">
            <a:avLst/>
          </a:prstGeom>
        </p:spPr>
        <p:txBody>
          <a:bodyPr vert="horz" wrap="square" lIns="0" tIns="13333" rIns="0" bIns="0" rtlCol="0">
            <a:spAutoFit/>
          </a:bodyPr>
          <a:lstStyle/>
          <a:p>
            <a:pPr marL="12698">
              <a:spcBef>
                <a:spcPts val="105"/>
              </a:spcBef>
            </a:pPr>
            <a:r>
              <a:rPr sz="3200" b="1" dirty="0">
                <a:solidFill>
                  <a:srgbClr val="FF0000"/>
                </a:solidFill>
                <a:latin typeface="Times New Roman" panose="02020603050405020304" pitchFamily="18" charset="0"/>
                <a:ea typeface="Calibri"/>
                <a:cs typeface="Times New Roman" panose="02020603050405020304" pitchFamily="18" charset="0"/>
              </a:rPr>
              <a:t>9.4 </a:t>
            </a:r>
            <a:r>
              <a:rPr lang="en-US" sz="3200" b="1" dirty="0">
                <a:solidFill>
                  <a:srgbClr val="FF0000"/>
                </a:solidFill>
                <a:latin typeface="Times New Roman" panose="02020603050405020304" pitchFamily="18" charset="0"/>
                <a:ea typeface="Calibri"/>
                <a:cs typeface="Times New Roman" panose="02020603050405020304" pitchFamily="18" charset="0"/>
              </a:rPr>
              <a:t> </a:t>
            </a:r>
            <a:r>
              <a:rPr sz="3200" b="1" dirty="0">
                <a:solidFill>
                  <a:srgbClr val="FF0000"/>
                </a:solidFill>
                <a:latin typeface="Times New Roman" panose="02020603050405020304" pitchFamily="18" charset="0"/>
                <a:ea typeface="Calibri"/>
                <a:cs typeface="Times New Roman" panose="02020603050405020304" pitchFamily="18" charset="0"/>
              </a:rPr>
              <a:t>Object-Oriented Design</a:t>
            </a:r>
          </a:p>
          <a:p>
            <a:pPr>
              <a:spcBef>
                <a:spcPts val="55"/>
              </a:spcBef>
            </a:pPr>
            <a:endParaRPr sz="2500" dirty="0">
              <a:latin typeface="Times New Roman"/>
              <a:cs typeface="Times New Roman"/>
            </a:endParaRPr>
          </a:p>
          <a:p>
            <a:pPr marL="12698" marR="5080" indent="431089" algn="just">
              <a:lnSpc>
                <a:spcPct val="143800"/>
              </a:lnSpc>
            </a:pPr>
            <a:r>
              <a:rPr sz="2600" dirty="0">
                <a:latin typeface="Times New Roman"/>
                <a:cs typeface="Times New Roman"/>
              </a:rPr>
              <a:t>In </a:t>
            </a:r>
            <a:r>
              <a:rPr sz="2600" spc="-5" dirty="0" smtClean="0">
                <a:latin typeface="Times New Roman"/>
                <a:cs typeface="Times New Roman"/>
              </a:rPr>
              <a:t>section</a:t>
            </a:r>
            <a:r>
              <a:rPr lang="en-US" sz="2600" spc="-5" dirty="0" smtClean="0">
                <a:latin typeface="Times New Roman"/>
                <a:cs typeface="Times New Roman"/>
              </a:rPr>
              <a:t>s 9.1 to </a:t>
            </a:r>
            <a:r>
              <a:rPr sz="2600" spc="-5" dirty="0" smtClean="0">
                <a:latin typeface="Times New Roman"/>
                <a:cs typeface="Times New Roman"/>
              </a:rPr>
              <a:t> </a:t>
            </a:r>
            <a:r>
              <a:rPr sz="2600" dirty="0" smtClean="0">
                <a:latin typeface="Times New Roman"/>
                <a:cs typeface="Times New Roman"/>
              </a:rPr>
              <a:t>9.</a:t>
            </a:r>
            <a:r>
              <a:rPr lang="en-US" sz="2600" dirty="0" smtClean="0">
                <a:latin typeface="Times New Roman"/>
                <a:cs typeface="Times New Roman"/>
              </a:rPr>
              <a:t>3</a:t>
            </a:r>
            <a:r>
              <a:rPr sz="2600" dirty="0" smtClean="0">
                <a:latin typeface="Times New Roman"/>
                <a:cs typeface="Times New Roman"/>
              </a:rPr>
              <a:t>, </a:t>
            </a:r>
            <a:r>
              <a:rPr sz="2600" dirty="0">
                <a:latin typeface="Times New Roman"/>
                <a:cs typeface="Times New Roman"/>
              </a:rPr>
              <a:t>the concept of a design for conventional  </a:t>
            </a:r>
            <a:r>
              <a:rPr sz="2600" spc="-5" dirty="0">
                <a:latin typeface="Times New Roman"/>
                <a:cs typeface="Times New Roman"/>
              </a:rPr>
              <a:t>software was </a:t>
            </a:r>
            <a:r>
              <a:rPr sz="2600" dirty="0">
                <a:latin typeface="Times New Roman"/>
                <a:cs typeface="Times New Roman"/>
              </a:rPr>
              <a:t>introduced. Four </a:t>
            </a:r>
            <a:r>
              <a:rPr sz="2600" spc="-5" dirty="0">
                <a:latin typeface="Times New Roman"/>
                <a:cs typeface="Times New Roman"/>
              </a:rPr>
              <a:t>design </a:t>
            </a:r>
            <a:r>
              <a:rPr sz="2600" dirty="0">
                <a:latin typeface="Times New Roman"/>
                <a:cs typeface="Times New Roman"/>
              </a:rPr>
              <a:t>layers—data, </a:t>
            </a:r>
            <a:r>
              <a:rPr sz="2600" spc="-5" dirty="0">
                <a:latin typeface="Times New Roman"/>
                <a:cs typeface="Times New Roman"/>
              </a:rPr>
              <a:t>architectural,  interface, </a:t>
            </a:r>
            <a:r>
              <a:rPr sz="2600" dirty="0">
                <a:latin typeface="Times New Roman"/>
                <a:cs typeface="Times New Roman"/>
              </a:rPr>
              <a:t>and </a:t>
            </a:r>
            <a:r>
              <a:rPr sz="2600" spc="-5" dirty="0">
                <a:latin typeface="Times New Roman"/>
                <a:cs typeface="Times New Roman"/>
              </a:rPr>
              <a:t>component </a:t>
            </a:r>
            <a:r>
              <a:rPr sz="2600" dirty="0">
                <a:latin typeface="Times New Roman"/>
                <a:cs typeface="Times New Roman"/>
              </a:rPr>
              <a:t>level—were </a:t>
            </a:r>
            <a:r>
              <a:rPr sz="2600" spc="-5" dirty="0">
                <a:latin typeface="Times New Roman"/>
                <a:cs typeface="Times New Roman"/>
              </a:rPr>
              <a:t>defined </a:t>
            </a:r>
            <a:r>
              <a:rPr sz="2600" dirty="0">
                <a:latin typeface="Times New Roman"/>
                <a:cs typeface="Times New Roman"/>
              </a:rPr>
              <a:t>and </a:t>
            </a:r>
            <a:r>
              <a:rPr sz="2600" spc="-5" dirty="0">
                <a:latin typeface="Times New Roman"/>
                <a:cs typeface="Times New Roman"/>
              </a:rPr>
              <a:t>discussed. </a:t>
            </a:r>
            <a:r>
              <a:rPr sz="2600" dirty="0">
                <a:latin typeface="Times New Roman"/>
                <a:cs typeface="Times New Roman"/>
              </a:rPr>
              <a:t>For  </a:t>
            </a:r>
            <a:r>
              <a:rPr sz="2600" spc="-5" dirty="0">
                <a:latin typeface="Times New Roman"/>
                <a:cs typeface="Times New Roman"/>
              </a:rPr>
              <a:t>object-oriented systems, </a:t>
            </a:r>
            <a:r>
              <a:rPr sz="2600" dirty="0">
                <a:latin typeface="Times New Roman"/>
                <a:cs typeface="Times New Roman"/>
              </a:rPr>
              <a:t>we </a:t>
            </a:r>
            <a:r>
              <a:rPr sz="2600" spc="-5" dirty="0">
                <a:latin typeface="Times New Roman"/>
                <a:cs typeface="Times New Roman"/>
              </a:rPr>
              <a:t>can also </a:t>
            </a:r>
            <a:r>
              <a:rPr sz="2600" dirty="0">
                <a:latin typeface="Times New Roman"/>
                <a:cs typeface="Times New Roman"/>
              </a:rPr>
              <a:t>define a design layers, but </a:t>
            </a:r>
            <a:r>
              <a:rPr sz="2600" spc="-5" dirty="0">
                <a:latin typeface="Times New Roman"/>
                <a:cs typeface="Times New Roman"/>
              </a:rPr>
              <a:t>the  layers </a:t>
            </a:r>
            <a:r>
              <a:rPr sz="2600" dirty="0">
                <a:latin typeface="Times New Roman"/>
                <a:cs typeface="Times New Roman"/>
              </a:rPr>
              <a:t>are a bit different. </a:t>
            </a:r>
            <a:r>
              <a:rPr sz="2600" spc="-5" dirty="0">
                <a:latin typeface="Times New Roman"/>
                <a:cs typeface="Times New Roman"/>
              </a:rPr>
              <a:t>Referring </a:t>
            </a:r>
            <a:r>
              <a:rPr sz="2600" dirty="0">
                <a:latin typeface="Times New Roman"/>
                <a:cs typeface="Times New Roman"/>
              </a:rPr>
              <a:t>to Figure 9.4, the </a:t>
            </a:r>
            <a:r>
              <a:rPr sz="2600" spc="-5" dirty="0">
                <a:latin typeface="Times New Roman"/>
                <a:cs typeface="Times New Roman"/>
              </a:rPr>
              <a:t>four layers </a:t>
            </a:r>
            <a:r>
              <a:rPr sz="2600" dirty="0">
                <a:latin typeface="Times New Roman"/>
                <a:cs typeface="Times New Roman"/>
              </a:rPr>
              <a:t>of  the OO design pyramid</a:t>
            </a:r>
            <a:r>
              <a:rPr sz="2600" spc="-25" dirty="0">
                <a:latin typeface="Times New Roman"/>
                <a:cs typeface="Times New Roman"/>
              </a:rPr>
              <a:t> </a:t>
            </a:r>
            <a:r>
              <a:rPr sz="2600" spc="-5" dirty="0">
                <a:latin typeface="Times New Roman"/>
                <a:cs typeface="Times New Roman"/>
              </a:rPr>
              <a:t>are:</a:t>
            </a:r>
            <a:endParaRPr sz="2600" dirty="0">
              <a:latin typeface="Times New Roman"/>
              <a:cs typeface="Times New Roman"/>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30300" y="955905"/>
            <a:ext cx="8663940" cy="4605020"/>
          </a:xfrm>
          <a:prstGeom prst="rect">
            <a:avLst/>
          </a:prstGeom>
        </p:spPr>
        <p:txBody>
          <a:bodyPr vert="horz" wrap="square" lIns="0" tIns="11429" rIns="0" bIns="0" rtlCol="0">
            <a:spAutoFit/>
          </a:bodyPr>
          <a:lstStyle/>
          <a:p>
            <a:pPr marL="241256" marR="5080" indent="-228559" algn="just">
              <a:lnSpc>
                <a:spcPct val="143700"/>
              </a:lnSpc>
              <a:spcBef>
                <a:spcPts val="90"/>
              </a:spcBef>
              <a:buFont typeface="Symbol"/>
              <a:buChar char=""/>
              <a:tabLst>
                <a:tab pos="241892" algn="l"/>
              </a:tabLst>
            </a:pPr>
            <a:r>
              <a:rPr sz="2600" b="1" dirty="0">
                <a:solidFill>
                  <a:srgbClr val="00B050"/>
                </a:solidFill>
                <a:latin typeface="Times New Roman"/>
                <a:cs typeface="Times New Roman"/>
              </a:rPr>
              <a:t>The subsystem layer: </a:t>
            </a:r>
            <a:r>
              <a:rPr sz="2600" dirty="0">
                <a:latin typeface="Times New Roman"/>
                <a:cs typeface="Times New Roman"/>
              </a:rPr>
              <a:t>contains a representation of </a:t>
            </a:r>
            <a:r>
              <a:rPr sz="2600" spc="-5" dirty="0">
                <a:latin typeface="Times New Roman"/>
                <a:cs typeface="Times New Roman"/>
              </a:rPr>
              <a:t>each </a:t>
            </a:r>
            <a:r>
              <a:rPr sz="2600" dirty="0">
                <a:latin typeface="Times New Roman"/>
                <a:cs typeface="Times New Roman"/>
              </a:rPr>
              <a:t>of the  </a:t>
            </a:r>
            <a:r>
              <a:rPr sz="2600" spc="-5" dirty="0">
                <a:latin typeface="Times New Roman"/>
                <a:cs typeface="Times New Roman"/>
              </a:rPr>
              <a:t>subsystems </a:t>
            </a:r>
            <a:r>
              <a:rPr sz="2600" dirty="0">
                <a:latin typeface="Times New Roman"/>
                <a:cs typeface="Times New Roman"/>
              </a:rPr>
              <a:t>that </a:t>
            </a:r>
            <a:r>
              <a:rPr sz="2600" spc="-5" dirty="0">
                <a:latin typeface="Times New Roman"/>
                <a:cs typeface="Times New Roman"/>
              </a:rPr>
              <a:t>enable </a:t>
            </a:r>
            <a:r>
              <a:rPr sz="2600" dirty="0">
                <a:latin typeface="Times New Roman"/>
                <a:cs typeface="Times New Roman"/>
              </a:rPr>
              <a:t>the </a:t>
            </a:r>
            <a:r>
              <a:rPr sz="2600" spc="-5" dirty="0">
                <a:latin typeface="Times New Roman"/>
                <a:cs typeface="Times New Roman"/>
              </a:rPr>
              <a:t>software </a:t>
            </a:r>
            <a:r>
              <a:rPr sz="2600" dirty="0">
                <a:latin typeface="Times New Roman"/>
                <a:cs typeface="Times New Roman"/>
              </a:rPr>
              <a:t>to achieve </a:t>
            </a:r>
            <a:r>
              <a:rPr sz="2600" spc="-5" dirty="0">
                <a:latin typeface="Times New Roman"/>
                <a:cs typeface="Times New Roman"/>
              </a:rPr>
              <a:t>its </a:t>
            </a:r>
            <a:r>
              <a:rPr sz="2600" dirty="0">
                <a:latin typeface="Times New Roman"/>
                <a:cs typeface="Times New Roman"/>
              </a:rPr>
              <a:t>customer-  defined </a:t>
            </a:r>
            <a:r>
              <a:rPr sz="2600" spc="-5" dirty="0">
                <a:latin typeface="Times New Roman"/>
                <a:cs typeface="Times New Roman"/>
              </a:rPr>
              <a:t>requirements </a:t>
            </a:r>
            <a:r>
              <a:rPr sz="2600" dirty="0">
                <a:latin typeface="Times New Roman"/>
                <a:cs typeface="Times New Roman"/>
              </a:rPr>
              <a:t>and to implement the </a:t>
            </a:r>
            <a:r>
              <a:rPr sz="2600" spc="-5" dirty="0">
                <a:latin typeface="Times New Roman"/>
                <a:cs typeface="Times New Roman"/>
              </a:rPr>
              <a:t>technical  </a:t>
            </a:r>
            <a:r>
              <a:rPr sz="2600" dirty="0">
                <a:latin typeface="Times New Roman"/>
                <a:cs typeface="Times New Roman"/>
              </a:rPr>
              <a:t>infrastructure that supports </a:t>
            </a:r>
            <a:r>
              <a:rPr sz="2600" spc="-5" dirty="0">
                <a:latin typeface="Times New Roman"/>
                <a:cs typeface="Times New Roman"/>
              </a:rPr>
              <a:t>customer</a:t>
            </a:r>
            <a:r>
              <a:rPr sz="2600" spc="-44" dirty="0">
                <a:latin typeface="Times New Roman"/>
                <a:cs typeface="Times New Roman"/>
              </a:rPr>
              <a:t> </a:t>
            </a:r>
            <a:r>
              <a:rPr sz="2600" dirty="0">
                <a:latin typeface="Times New Roman"/>
                <a:cs typeface="Times New Roman"/>
              </a:rPr>
              <a:t>requirements.</a:t>
            </a:r>
          </a:p>
          <a:p>
            <a:pPr marL="241256" marR="8255" indent="-228559" algn="just">
              <a:lnSpc>
                <a:spcPct val="143800"/>
              </a:lnSpc>
              <a:spcBef>
                <a:spcPts val="185"/>
              </a:spcBef>
              <a:buFont typeface="Symbol"/>
              <a:buChar char=""/>
              <a:tabLst>
                <a:tab pos="241892" algn="l"/>
              </a:tabLst>
            </a:pPr>
            <a:r>
              <a:rPr sz="2600" b="1" dirty="0">
                <a:solidFill>
                  <a:srgbClr val="00B050"/>
                </a:solidFill>
                <a:latin typeface="Times New Roman"/>
                <a:cs typeface="Times New Roman"/>
              </a:rPr>
              <a:t>The </a:t>
            </a:r>
            <a:r>
              <a:rPr sz="2600" b="1" spc="-5" dirty="0">
                <a:solidFill>
                  <a:srgbClr val="00B050"/>
                </a:solidFill>
                <a:latin typeface="Times New Roman"/>
                <a:cs typeface="Times New Roman"/>
              </a:rPr>
              <a:t>class </a:t>
            </a:r>
            <a:r>
              <a:rPr sz="2600" b="1" dirty="0">
                <a:solidFill>
                  <a:srgbClr val="00B050"/>
                </a:solidFill>
                <a:latin typeface="Times New Roman"/>
                <a:cs typeface="Times New Roman"/>
              </a:rPr>
              <a:t>and </a:t>
            </a:r>
            <a:r>
              <a:rPr sz="2600" b="1" spc="-5" dirty="0">
                <a:solidFill>
                  <a:srgbClr val="00B050"/>
                </a:solidFill>
                <a:latin typeface="Times New Roman"/>
                <a:cs typeface="Times New Roman"/>
              </a:rPr>
              <a:t>object </a:t>
            </a:r>
            <a:r>
              <a:rPr sz="2600" b="1" dirty="0">
                <a:solidFill>
                  <a:srgbClr val="00B050"/>
                </a:solidFill>
                <a:latin typeface="Times New Roman"/>
                <a:cs typeface="Times New Roman"/>
              </a:rPr>
              <a:t>layer: </a:t>
            </a:r>
            <a:r>
              <a:rPr sz="2600" spc="-5" dirty="0">
                <a:latin typeface="Times New Roman"/>
                <a:cs typeface="Times New Roman"/>
              </a:rPr>
              <a:t>contains </a:t>
            </a:r>
            <a:r>
              <a:rPr sz="2600" dirty="0">
                <a:latin typeface="Times New Roman"/>
                <a:cs typeface="Times New Roman"/>
              </a:rPr>
              <a:t>the class hierarchies that  enable the system to be </a:t>
            </a:r>
            <a:r>
              <a:rPr sz="2600" spc="-5" dirty="0">
                <a:latin typeface="Times New Roman"/>
                <a:cs typeface="Times New Roman"/>
              </a:rPr>
              <a:t>created using generalizations and  increasingly more targeted specializations. </a:t>
            </a:r>
            <a:r>
              <a:rPr sz="2600" dirty="0">
                <a:latin typeface="Times New Roman"/>
                <a:cs typeface="Times New Roman"/>
              </a:rPr>
              <a:t>This </a:t>
            </a:r>
            <a:r>
              <a:rPr sz="2600" spc="-5" dirty="0">
                <a:latin typeface="Times New Roman"/>
                <a:cs typeface="Times New Roman"/>
              </a:rPr>
              <a:t>layer also  </a:t>
            </a:r>
            <a:r>
              <a:rPr sz="2600" dirty="0">
                <a:latin typeface="Times New Roman"/>
                <a:cs typeface="Times New Roman"/>
              </a:rPr>
              <a:t>contains </a:t>
            </a:r>
            <a:r>
              <a:rPr sz="2600" spc="-5" dirty="0">
                <a:latin typeface="Times New Roman"/>
                <a:cs typeface="Times New Roman"/>
              </a:rPr>
              <a:t>representations </a:t>
            </a:r>
            <a:r>
              <a:rPr sz="2600" dirty="0">
                <a:latin typeface="Times New Roman"/>
                <a:cs typeface="Times New Roman"/>
              </a:rPr>
              <a:t>of </a:t>
            </a:r>
            <a:r>
              <a:rPr sz="2600" spc="-5" dirty="0">
                <a:latin typeface="Times New Roman"/>
                <a:cs typeface="Times New Roman"/>
              </a:rPr>
              <a:t>each object.</a:t>
            </a:r>
            <a:endParaRPr sz="2600" dirty="0">
              <a:latin typeface="Times New Roman"/>
              <a:cs typeface="Times New Roman"/>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03301" y="1800227"/>
            <a:ext cx="8662670" cy="3465829"/>
          </a:xfrm>
          <a:prstGeom prst="rect">
            <a:avLst/>
          </a:prstGeom>
        </p:spPr>
        <p:txBody>
          <a:bodyPr vert="horz" wrap="square" lIns="0" tIns="11429" rIns="0" bIns="0" rtlCol="0">
            <a:spAutoFit/>
          </a:bodyPr>
          <a:lstStyle/>
          <a:p>
            <a:pPr marL="241256" marR="5080" indent="-228559" algn="just">
              <a:lnSpc>
                <a:spcPct val="143700"/>
              </a:lnSpc>
              <a:spcBef>
                <a:spcPts val="90"/>
              </a:spcBef>
              <a:buFont typeface="Symbol"/>
              <a:buChar char=""/>
              <a:tabLst>
                <a:tab pos="241892" algn="l"/>
              </a:tabLst>
            </a:pPr>
            <a:r>
              <a:rPr sz="2600" b="1" dirty="0">
                <a:solidFill>
                  <a:srgbClr val="00B050"/>
                </a:solidFill>
                <a:latin typeface="Times New Roman"/>
                <a:cs typeface="Times New Roman"/>
              </a:rPr>
              <a:t>The </a:t>
            </a:r>
            <a:r>
              <a:rPr sz="2600" b="1" spc="-5" dirty="0">
                <a:solidFill>
                  <a:srgbClr val="00B050"/>
                </a:solidFill>
                <a:latin typeface="Times New Roman"/>
                <a:cs typeface="Times New Roman"/>
              </a:rPr>
              <a:t>message </a:t>
            </a:r>
            <a:r>
              <a:rPr sz="2600" b="1" dirty="0">
                <a:solidFill>
                  <a:srgbClr val="00B050"/>
                </a:solidFill>
                <a:latin typeface="Times New Roman"/>
                <a:cs typeface="Times New Roman"/>
              </a:rPr>
              <a:t>layer: </a:t>
            </a:r>
            <a:r>
              <a:rPr sz="2600" dirty="0">
                <a:latin typeface="Times New Roman"/>
                <a:cs typeface="Times New Roman"/>
              </a:rPr>
              <a:t>contains the </a:t>
            </a:r>
            <a:r>
              <a:rPr sz="2600" spc="-5" dirty="0">
                <a:latin typeface="Times New Roman"/>
                <a:cs typeface="Times New Roman"/>
              </a:rPr>
              <a:t>design details </a:t>
            </a:r>
            <a:r>
              <a:rPr sz="2600" dirty="0">
                <a:latin typeface="Times New Roman"/>
                <a:cs typeface="Times New Roman"/>
              </a:rPr>
              <a:t>that enable  </a:t>
            </a:r>
            <a:r>
              <a:rPr sz="2600" spc="-5" dirty="0">
                <a:latin typeface="Times New Roman"/>
                <a:cs typeface="Times New Roman"/>
              </a:rPr>
              <a:t>each </a:t>
            </a:r>
            <a:r>
              <a:rPr sz="2600" dirty="0">
                <a:latin typeface="Times New Roman"/>
                <a:cs typeface="Times New Roman"/>
              </a:rPr>
              <a:t>object to communicate with </a:t>
            </a:r>
            <a:r>
              <a:rPr sz="2600" spc="-5" dirty="0">
                <a:latin typeface="Times New Roman"/>
                <a:cs typeface="Times New Roman"/>
              </a:rPr>
              <a:t>its cooperators. </a:t>
            </a:r>
            <a:r>
              <a:rPr sz="2600" dirty="0">
                <a:latin typeface="Times New Roman"/>
                <a:cs typeface="Times New Roman"/>
              </a:rPr>
              <a:t>This layer  </a:t>
            </a:r>
            <a:r>
              <a:rPr sz="2600" spc="-5" dirty="0">
                <a:latin typeface="Times New Roman"/>
                <a:cs typeface="Times New Roman"/>
              </a:rPr>
              <a:t>establishes </a:t>
            </a:r>
            <a:r>
              <a:rPr sz="2600" dirty="0">
                <a:latin typeface="Times New Roman"/>
                <a:cs typeface="Times New Roman"/>
              </a:rPr>
              <a:t>the </a:t>
            </a:r>
            <a:r>
              <a:rPr sz="2600" spc="-5" dirty="0">
                <a:latin typeface="Times New Roman"/>
                <a:cs typeface="Times New Roman"/>
              </a:rPr>
              <a:t>external </a:t>
            </a:r>
            <a:r>
              <a:rPr sz="2600" dirty="0">
                <a:latin typeface="Times New Roman"/>
                <a:cs typeface="Times New Roman"/>
              </a:rPr>
              <a:t>and </a:t>
            </a:r>
            <a:r>
              <a:rPr sz="2600" spc="-5" dirty="0">
                <a:latin typeface="Times New Roman"/>
                <a:cs typeface="Times New Roman"/>
              </a:rPr>
              <a:t>internal interfaces </a:t>
            </a:r>
            <a:r>
              <a:rPr sz="2600" dirty="0">
                <a:latin typeface="Times New Roman"/>
                <a:cs typeface="Times New Roman"/>
              </a:rPr>
              <a:t>for the</a:t>
            </a:r>
            <a:r>
              <a:rPr sz="2600" spc="75" dirty="0">
                <a:latin typeface="Times New Roman"/>
                <a:cs typeface="Times New Roman"/>
              </a:rPr>
              <a:t> </a:t>
            </a:r>
            <a:r>
              <a:rPr sz="2600" spc="-5" dirty="0">
                <a:latin typeface="Times New Roman"/>
                <a:cs typeface="Times New Roman"/>
              </a:rPr>
              <a:t>system.</a:t>
            </a:r>
            <a:endParaRPr sz="2600" dirty="0">
              <a:latin typeface="Times New Roman"/>
              <a:cs typeface="Times New Roman"/>
            </a:endParaRPr>
          </a:p>
          <a:p>
            <a:pPr marL="241256" marR="6983" indent="-228559" algn="just">
              <a:lnSpc>
                <a:spcPct val="143700"/>
              </a:lnSpc>
              <a:spcBef>
                <a:spcPts val="195"/>
              </a:spcBef>
              <a:buFont typeface="Symbol"/>
              <a:buChar char=""/>
              <a:tabLst>
                <a:tab pos="241892" algn="l"/>
              </a:tabLst>
            </a:pPr>
            <a:r>
              <a:rPr sz="2600" b="1" dirty="0">
                <a:solidFill>
                  <a:srgbClr val="00B050"/>
                </a:solidFill>
                <a:latin typeface="Times New Roman"/>
                <a:cs typeface="Times New Roman"/>
              </a:rPr>
              <a:t>The </a:t>
            </a:r>
            <a:r>
              <a:rPr sz="2600" b="1" spc="-5" dirty="0">
                <a:solidFill>
                  <a:srgbClr val="00B050"/>
                </a:solidFill>
                <a:latin typeface="Times New Roman"/>
                <a:cs typeface="Times New Roman"/>
              </a:rPr>
              <a:t>responsibilities </a:t>
            </a:r>
            <a:r>
              <a:rPr sz="2600" b="1" dirty="0">
                <a:solidFill>
                  <a:srgbClr val="00B050"/>
                </a:solidFill>
                <a:latin typeface="Times New Roman"/>
                <a:cs typeface="Times New Roman"/>
              </a:rPr>
              <a:t>layer: </a:t>
            </a:r>
            <a:r>
              <a:rPr sz="2600" dirty="0">
                <a:latin typeface="Times New Roman"/>
                <a:cs typeface="Times New Roman"/>
              </a:rPr>
              <a:t>contains the data structure </a:t>
            </a:r>
            <a:r>
              <a:rPr sz="2600" spc="-5" dirty="0">
                <a:latin typeface="Times New Roman"/>
                <a:cs typeface="Times New Roman"/>
              </a:rPr>
              <a:t>and  algorithmic </a:t>
            </a:r>
            <a:r>
              <a:rPr sz="2600" dirty="0">
                <a:latin typeface="Times New Roman"/>
                <a:cs typeface="Times New Roman"/>
              </a:rPr>
              <a:t>design for </a:t>
            </a:r>
            <a:r>
              <a:rPr sz="2600" spc="-5" dirty="0">
                <a:latin typeface="Times New Roman"/>
                <a:cs typeface="Times New Roman"/>
              </a:rPr>
              <a:t>all attributes </a:t>
            </a:r>
            <a:r>
              <a:rPr sz="2600" dirty="0">
                <a:latin typeface="Times New Roman"/>
                <a:cs typeface="Times New Roman"/>
              </a:rPr>
              <a:t>and operations for </a:t>
            </a:r>
            <a:r>
              <a:rPr sz="2600" spc="-5" dirty="0">
                <a:latin typeface="Times New Roman"/>
                <a:cs typeface="Times New Roman"/>
              </a:rPr>
              <a:t>each  </a:t>
            </a:r>
            <a:r>
              <a:rPr sz="2600" dirty="0">
                <a:latin typeface="Times New Roman"/>
                <a:cs typeface="Times New Roman"/>
              </a:rPr>
              <a:t>object.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527301" y="504827"/>
            <a:ext cx="5257800" cy="5181599"/>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333248" y="1343025"/>
            <a:ext cx="8459470" cy="4112921"/>
          </a:xfrm>
          <a:prstGeom prst="rect">
            <a:avLst/>
          </a:prstGeom>
        </p:spPr>
        <p:txBody>
          <a:bodyPr vert="horz" wrap="square" lIns="0" tIns="12698" rIns="0" bIns="0" rtlCol="0">
            <a:spAutoFit/>
          </a:bodyPr>
          <a:lstStyle/>
          <a:p>
            <a:pPr marL="241256" marR="5080" indent="-228559" algn="just">
              <a:lnSpc>
                <a:spcPct val="143700"/>
              </a:lnSpc>
              <a:spcBef>
                <a:spcPts val="100"/>
              </a:spcBef>
              <a:buFont typeface="Times New Roman"/>
              <a:buAutoNum type="arabicPlain" startAt="3"/>
              <a:tabLst>
                <a:tab pos="495846" algn="l"/>
              </a:tabLst>
            </a:pPr>
            <a:r>
              <a:rPr lang="en-US" sz="2600" b="1" dirty="0" smtClean="0">
                <a:solidFill>
                  <a:srgbClr val="00B050"/>
                </a:solidFill>
                <a:latin typeface="Times New Roman"/>
                <a:cs typeface="Times New Roman"/>
              </a:rPr>
              <a:t>-</a:t>
            </a:r>
            <a:r>
              <a:rPr sz="2600" b="1" dirty="0" smtClean="0">
                <a:solidFill>
                  <a:srgbClr val="00B050"/>
                </a:solidFill>
                <a:latin typeface="Times New Roman"/>
                <a:cs typeface="Times New Roman"/>
              </a:rPr>
              <a:t>The </a:t>
            </a:r>
            <a:r>
              <a:rPr sz="2600" b="1" spc="-5" dirty="0">
                <a:solidFill>
                  <a:srgbClr val="00B050"/>
                </a:solidFill>
                <a:latin typeface="Times New Roman"/>
                <a:cs typeface="Times New Roman"/>
              </a:rPr>
              <a:t>interface </a:t>
            </a:r>
            <a:r>
              <a:rPr sz="2600" b="1" dirty="0">
                <a:solidFill>
                  <a:srgbClr val="00B050"/>
                </a:solidFill>
                <a:latin typeface="Times New Roman"/>
                <a:cs typeface="Times New Roman"/>
              </a:rPr>
              <a:t>design: </a:t>
            </a:r>
            <a:r>
              <a:rPr sz="2600" spc="-5" dirty="0">
                <a:latin typeface="Times New Roman"/>
                <a:cs typeface="Times New Roman"/>
              </a:rPr>
              <a:t>describes </a:t>
            </a:r>
            <a:r>
              <a:rPr sz="2600" dirty="0">
                <a:latin typeface="Times New Roman"/>
                <a:cs typeface="Times New Roman"/>
              </a:rPr>
              <a:t>how the software  </a:t>
            </a:r>
            <a:r>
              <a:rPr sz="2600" spc="-5" dirty="0">
                <a:latin typeface="Times New Roman"/>
                <a:cs typeface="Times New Roman"/>
              </a:rPr>
              <a:t>communicates </a:t>
            </a:r>
            <a:r>
              <a:rPr sz="2600" dirty="0">
                <a:latin typeface="Times New Roman"/>
                <a:cs typeface="Times New Roman"/>
              </a:rPr>
              <a:t>within </a:t>
            </a:r>
            <a:r>
              <a:rPr sz="2600" spc="-5" dirty="0">
                <a:latin typeface="Times New Roman"/>
                <a:cs typeface="Times New Roman"/>
              </a:rPr>
              <a:t>itself, </a:t>
            </a:r>
            <a:r>
              <a:rPr sz="2600" dirty="0">
                <a:latin typeface="Times New Roman"/>
                <a:cs typeface="Times New Roman"/>
              </a:rPr>
              <a:t>with </a:t>
            </a:r>
            <a:r>
              <a:rPr sz="2600" spc="-5" dirty="0">
                <a:latin typeface="Times New Roman"/>
                <a:cs typeface="Times New Roman"/>
              </a:rPr>
              <a:t>systems </a:t>
            </a:r>
            <a:r>
              <a:rPr sz="2600" dirty="0">
                <a:latin typeface="Times New Roman"/>
                <a:cs typeface="Times New Roman"/>
              </a:rPr>
              <a:t>that </a:t>
            </a:r>
            <a:r>
              <a:rPr sz="2600" spc="-5" dirty="0">
                <a:latin typeface="Times New Roman"/>
                <a:cs typeface="Times New Roman"/>
              </a:rPr>
              <a:t>interoperate  </a:t>
            </a:r>
            <a:r>
              <a:rPr sz="2600" dirty="0">
                <a:latin typeface="Times New Roman"/>
                <a:cs typeface="Times New Roman"/>
              </a:rPr>
              <a:t>with </a:t>
            </a:r>
            <a:r>
              <a:rPr sz="2600" spc="-5" dirty="0">
                <a:latin typeface="Times New Roman"/>
                <a:cs typeface="Times New Roman"/>
              </a:rPr>
              <a:t>it, and </a:t>
            </a:r>
            <a:r>
              <a:rPr sz="2600" dirty="0">
                <a:latin typeface="Times New Roman"/>
                <a:cs typeface="Times New Roman"/>
              </a:rPr>
              <a:t>with </a:t>
            </a:r>
            <a:r>
              <a:rPr sz="2600" spc="-5" dirty="0">
                <a:latin typeface="Times New Roman"/>
                <a:cs typeface="Times New Roman"/>
              </a:rPr>
              <a:t>humans </a:t>
            </a:r>
            <a:r>
              <a:rPr sz="2600" dirty="0">
                <a:latin typeface="Times New Roman"/>
                <a:cs typeface="Times New Roman"/>
              </a:rPr>
              <a:t>who use</a:t>
            </a:r>
            <a:r>
              <a:rPr sz="2600" spc="-15" dirty="0">
                <a:latin typeface="Times New Roman"/>
                <a:cs typeface="Times New Roman"/>
              </a:rPr>
              <a:t> </a:t>
            </a:r>
            <a:r>
              <a:rPr sz="2600" spc="-5" dirty="0">
                <a:latin typeface="Times New Roman"/>
                <a:cs typeface="Times New Roman"/>
              </a:rPr>
              <a:t>it.</a:t>
            </a:r>
            <a:endParaRPr lang="en-US" sz="2600" spc="-5" dirty="0">
              <a:latin typeface="Times New Roman"/>
              <a:cs typeface="Times New Roman"/>
            </a:endParaRPr>
          </a:p>
          <a:p>
            <a:pPr marL="12698" marR="5080" algn="just">
              <a:lnSpc>
                <a:spcPct val="143700"/>
              </a:lnSpc>
              <a:spcBef>
                <a:spcPts val="100"/>
              </a:spcBef>
              <a:tabLst>
                <a:tab pos="495846" algn="l"/>
              </a:tabLst>
            </a:pPr>
            <a:endParaRPr sz="2600" dirty="0">
              <a:latin typeface="Times New Roman"/>
              <a:cs typeface="Times New Roman"/>
            </a:endParaRPr>
          </a:p>
          <a:p>
            <a:pPr marL="12697" marR="5080" algn="just">
              <a:lnSpc>
                <a:spcPts val="4489"/>
              </a:lnSpc>
              <a:spcBef>
                <a:spcPts val="380"/>
              </a:spcBef>
              <a:tabLst>
                <a:tab pos="495846" algn="l"/>
              </a:tabLst>
            </a:pPr>
            <a:r>
              <a:rPr lang="en-US" sz="2600" b="1" dirty="0" smtClean="0">
                <a:solidFill>
                  <a:srgbClr val="00B050"/>
                </a:solidFill>
                <a:latin typeface="Times New Roman"/>
                <a:cs typeface="Times New Roman"/>
              </a:rPr>
              <a:t>4-</a:t>
            </a:r>
            <a:r>
              <a:rPr sz="2600" b="1" dirty="0" smtClean="0">
                <a:solidFill>
                  <a:srgbClr val="00B050"/>
                </a:solidFill>
                <a:latin typeface="Times New Roman"/>
                <a:cs typeface="Times New Roman"/>
              </a:rPr>
              <a:t>The</a:t>
            </a:r>
            <a:r>
              <a:rPr lang="en-US" sz="2600" b="1" dirty="0" smtClean="0">
                <a:solidFill>
                  <a:srgbClr val="00B050"/>
                </a:solidFill>
                <a:latin typeface="Times New Roman"/>
                <a:cs typeface="Times New Roman"/>
              </a:rPr>
              <a:t> </a:t>
            </a:r>
            <a:r>
              <a:rPr sz="2600" b="1" spc="-5" dirty="0" smtClean="0">
                <a:solidFill>
                  <a:srgbClr val="00B050"/>
                </a:solidFill>
                <a:latin typeface="Times New Roman"/>
                <a:cs typeface="Times New Roman"/>
              </a:rPr>
              <a:t>component-level </a:t>
            </a:r>
            <a:r>
              <a:rPr sz="2600" b="1" dirty="0">
                <a:solidFill>
                  <a:srgbClr val="00B050"/>
                </a:solidFill>
                <a:latin typeface="Times New Roman"/>
                <a:cs typeface="Times New Roman"/>
              </a:rPr>
              <a:t>design: </a:t>
            </a:r>
            <a:r>
              <a:rPr sz="2600" spc="-5" dirty="0">
                <a:latin typeface="Times New Roman"/>
                <a:cs typeface="Times New Roman"/>
              </a:rPr>
              <a:t>transforms </a:t>
            </a:r>
            <a:r>
              <a:rPr sz="2600" dirty="0">
                <a:latin typeface="Times New Roman"/>
                <a:cs typeface="Times New Roman"/>
              </a:rPr>
              <a:t>structural  </a:t>
            </a:r>
            <a:r>
              <a:rPr sz="2600" spc="-5" dirty="0">
                <a:latin typeface="Times New Roman"/>
                <a:cs typeface="Times New Roman"/>
              </a:rPr>
              <a:t>elements </a:t>
            </a:r>
            <a:r>
              <a:rPr sz="2600" dirty="0">
                <a:latin typeface="Times New Roman"/>
                <a:cs typeface="Times New Roman"/>
              </a:rPr>
              <a:t>of the </a:t>
            </a:r>
            <a:r>
              <a:rPr sz="2600" spc="-5" dirty="0">
                <a:latin typeface="Times New Roman"/>
                <a:cs typeface="Times New Roman"/>
              </a:rPr>
              <a:t>software architecture </a:t>
            </a:r>
            <a:r>
              <a:rPr sz="2600" dirty="0">
                <a:latin typeface="Times New Roman"/>
                <a:cs typeface="Times New Roman"/>
              </a:rPr>
              <a:t>into a procedural  description of </a:t>
            </a:r>
            <a:r>
              <a:rPr sz="2600" spc="-5" dirty="0">
                <a:latin typeface="Times New Roman"/>
                <a:cs typeface="Times New Roman"/>
              </a:rPr>
              <a:t>software</a:t>
            </a:r>
            <a:r>
              <a:rPr sz="2600" spc="-15" dirty="0">
                <a:latin typeface="Times New Roman"/>
                <a:cs typeface="Times New Roman"/>
              </a:rPr>
              <a:t> </a:t>
            </a:r>
            <a:r>
              <a:rPr sz="2600" spc="-5" dirty="0">
                <a:latin typeface="Times New Roman"/>
                <a:cs typeface="Times New Roman"/>
              </a:rPr>
              <a:t>components.</a:t>
            </a:r>
            <a:endParaRPr sz="2600" dirty="0">
              <a:latin typeface="Times New Roman"/>
              <a:cs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01702" y="1104647"/>
            <a:ext cx="8891905" cy="5218350"/>
          </a:xfrm>
          <a:prstGeom prst="rect">
            <a:avLst/>
          </a:prstGeom>
        </p:spPr>
        <p:txBody>
          <a:bodyPr vert="horz" wrap="square" lIns="0" tIns="13333" rIns="0" bIns="0" rtlCol="0">
            <a:spAutoFit/>
          </a:bodyPr>
          <a:lstStyle/>
          <a:p>
            <a:pPr>
              <a:lnSpc>
                <a:spcPct val="115000"/>
              </a:lnSpc>
              <a:spcBef>
                <a:spcPts val="105"/>
              </a:spcBef>
            </a:pPr>
            <a:r>
              <a:rPr sz="3200" b="1" dirty="0">
                <a:solidFill>
                  <a:srgbClr val="FF0000"/>
                </a:solidFill>
                <a:latin typeface="Times New Roman" panose="02020603050405020304" pitchFamily="18" charset="0"/>
                <a:ea typeface="Calibri"/>
                <a:cs typeface="Times New Roman" panose="02020603050405020304" pitchFamily="18" charset="0"/>
              </a:rPr>
              <a:t>9.2 </a:t>
            </a:r>
            <a:r>
              <a:rPr lang="en-US" sz="3200" b="1" dirty="0">
                <a:solidFill>
                  <a:srgbClr val="FF0000"/>
                </a:solidFill>
                <a:latin typeface="Times New Roman" panose="02020603050405020304" pitchFamily="18" charset="0"/>
                <a:ea typeface="Calibri"/>
                <a:cs typeface="Times New Roman" panose="02020603050405020304" pitchFamily="18" charset="0"/>
              </a:rPr>
              <a:t> </a:t>
            </a:r>
            <a:r>
              <a:rPr sz="3200" b="1" dirty="0">
                <a:solidFill>
                  <a:srgbClr val="FF0000"/>
                </a:solidFill>
                <a:latin typeface="Times New Roman" panose="02020603050405020304" pitchFamily="18" charset="0"/>
                <a:ea typeface="Calibri"/>
                <a:cs typeface="Times New Roman" panose="02020603050405020304" pitchFamily="18" charset="0"/>
              </a:rPr>
              <a:t>Design Principles</a:t>
            </a:r>
            <a:endParaRPr lang="en-US" sz="3200" b="1" dirty="0">
              <a:solidFill>
                <a:srgbClr val="FF0000"/>
              </a:solidFill>
              <a:latin typeface="Times New Roman" panose="02020603050405020304" pitchFamily="18" charset="0"/>
              <a:ea typeface="Calibri"/>
              <a:cs typeface="Times New Roman" panose="02020603050405020304" pitchFamily="18" charset="0"/>
            </a:endParaRPr>
          </a:p>
          <a:p>
            <a:pPr marL="12698">
              <a:spcBef>
                <a:spcPts val="105"/>
              </a:spcBef>
            </a:pPr>
            <a:endParaRPr sz="2600" dirty="0">
              <a:latin typeface="Times New Roman"/>
              <a:cs typeface="Times New Roman"/>
            </a:endParaRPr>
          </a:p>
          <a:p>
            <a:pPr marL="12698" marR="5080" indent="431089" algn="just">
              <a:lnSpc>
                <a:spcPct val="143800"/>
              </a:lnSpc>
              <a:spcBef>
                <a:spcPts val="1480"/>
              </a:spcBef>
            </a:pPr>
            <a:r>
              <a:rPr sz="2600" spc="-5" dirty="0">
                <a:latin typeface="Times New Roman"/>
                <a:cs typeface="Times New Roman"/>
              </a:rPr>
              <a:t>Basic </a:t>
            </a:r>
            <a:r>
              <a:rPr sz="2600" dirty="0">
                <a:latin typeface="Times New Roman"/>
                <a:cs typeface="Times New Roman"/>
              </a:rPr>
              <a:t>design </a:t>
            </a:r>
            <a:r>
              <a:rPr sz="2600" spc="-5" dirty="0">
                <a:latin typeface="Times New Roman"/>
                <a:cs typeface="Times New Roman"/>
              </a:rPr>
              <a:t>principles </a:t>
            </a:r>
            <a:r>
              <a:rPr sz="2600" dirty="0">
                <a:latin typeface="Times New Roman"/>
                <a:cs typeface="Times New Roman"/>
              </a:rPr>
              <a:t>enable the </a:t>
            </a:r>
            <a:r>
              <a:rPr sz="2600" spc="-5" dirty="0">
                <a:latin typeface="Times New Roman"/>
                <a:cs typeface="Times New Roman"/>
              </a:rPr>
              <a:t>software engineer </a:t>
            </a:r>
            <a:r>
              <a:rPr sz="2600" dirty="0">
                <a:latin typeface="Times New Roman"/>
                <a:cs typeface="Times New Roman"/>
              </a:rPr>
              <a:t>to  </a:t>
            </a:r>
            <a:r>
              <a:rPr sz="2600" spc="-5" dirty="0">
                <a:latin typeface="Times New Roman"/>
                <a:cs typeface="Times New Roman"/>
              </a:rPr>
              <a:t>navigate </a:t>
            </a:r>
            <a:r>
              <a:rPr sz="2600" dirty="0">
                <a:latin typeface="Times New Roman"/>
                <a:cs typeface="Times New Roman"/>
              </a:rPr>
              <a:t>the design </a:t>
            </a:r>
            <a:r>
              <a:rPr sz="2600" spc="-5" dirty="0">
                <a:latin typeface="Times New Roman"/>
                <a:cs typeface="Times New Roman"/>
              </a:rPr>
              <a:t>process. </a:t>
            </a:r>
            <a:r>
              <a:rPr sz="2600" dirty="0">
                <a:latin typeface="Times New Roman"/>
                <a:cs typeface="Times New Roman"/>
              </a:rPr>
              <a:t>A set of </a:t>
            </a:r>
            <a:r>
              <a:rPr sz="2600" spc="-5" dirty="0">
                <a:latin typeface="Times New Roman"/>
                <a:cs typeface="Times New Roman"/>
              </a:rPr>
              <a:t>principles </a:t>
            </a:r>
            <a:r>
              <a:rPr sz="2600" dirty="0">
                <a:latin typeface="Times New Roman"/>
                <a:cs typeface="Times New Roman"/>
              </a:rPr>
              <a:t>for software </a:t>
            </a:r>
            <a:r>
              <a:rPr sz="2600" spc="-5" dirty="0">
                <a:latin typeface="Times New Roman"/>
                <a:cs typeface="Times New Roman"/>
              </a:rPr>
              <a:t>design  </a:t>
            </a:r>
            <a:r>
              <a:rPr sz="2600" dirty="0">
                <a:latin typeface="Times New Roman"/>
                <a:cs typeface="Times New Roman"/>
              </a:rPr>
              <a:t>have </a:t>
            </a:r>
            <a:r>
              <a:rPr sz="2600" spc="-5" dirty="0">
                <a:latin typeface="Times New Roman"/>
                <a:cs typeface="Times New Roman"/>
              </a:rPr>
              <a:t>been </a:t>
            </a:r>
            <a:r>
              <a:rPr sz="2600" dirty="0">
                <a:latin typeface="Times New Roman"/>
                <a:cs typeface="Times New Roman"/>
              </a:rPr>
              <a:t>suggested, </a:t>
            </a:r>
            <a:r>
              <a:rPr sz="2600" spc="-5" dirty="0">
                <a:latin typeface="Times New Roman"/>
                <a:cs typeface="Times New Roman"/>
              </a:rPr>
              <a:t>adapted and extended </a:t>
            </a:r>
            <a:r>
              <a:rPr sz="2600" dirty="0">
                <a:latin typeface="Times New Roman"/>
                <a:cs typeface="Times New Roman"/>
              </a:rPr>
              <a:t>in the </a:t>
            </a:r>
            <a:r>
              <a:rPr sz="2600" spc="-5" dirty="0">
                <a:latin typeface="Times New Roman"/>
                <a:cs typeface="Times New Roman"/>
              </a:rPr>
              <a:t>following</a:t>
            </a:r>
            <a:r>
              <a:rPr sz="2600" spc="44" dirty="0">
                <a:latin typeface="Times New Roman"/>
                <a:cs typeface="Times New Roman"/>
              </a:rPr>
              <a:t> </a:t>
            </a:r>
            <a:r>
              <a:rPr sz="2600" spc="-5" dirty="0">
                <a:latin typeface="Times New Roman"/>
                <a:cs typeface="Times New Roman"/>
              </a:rPr>
              <a:t>list:</a:t>
            </a:r>
            <a:endParaRPr sz="3900" dirty="0">
              <a:latin typeface="Times New Roman"/>
              <a:cs typeface="Times New Roman"/>
            </a:endParaRPr>
          </a:p>
          <a:p>
            <a:pPr marL="143485" marR="665997">
              <a:lnSpc>
                <a:spcPct val="143800"/>
              </a:lnSpc>
            </a:pPr>
            <a:r>
              <a:rPr lang="en-US" sz="2600" dirty="0">
                <a:latin typeface="Times New Roman"/>
                <a:cs typeface="Times New Roman"/>
              </a:rPr>
              <a:t>1- </a:t>
            </a:r>
            <a:r>
              <a:rPr sz="2600" dirty="0">
                <a:latin typeface="Times New Roman"/>
                <a:cs typeface="Times New Roman"/>
              </a:rPr>
              <a:t>The design process should </a:t>
            </a:r>
            <a:r>
              <a:rPr sz="2600" spc="5" dirty="0">
                <a:latin typeface="Times New Roman"/>
                <a:cs typeface="Times New Roman"/>
              </a:rPr>
              <a:t>not </a:t>
            </a:r>
            <a:r>
              <a:rPr sz="2600" spc="-5" dirty="0">
                <a:latin typeface="Times New Roman"/>
                <a:cs typeface="Times New Roman"/>
              </a:rPr>
              <a:t>suffer </a:t>
            </a:r>
            <a:r>
              <a:rPr sz="2600" dirty="0">
                <a:latin typeface="Times New Roman"/>
                <a:cs typeface="Times New Roman"/>
              </a:rPr>
              <a:t>from “tunnel</a:t>
            </a:r>
            <a:r>
              <a:rPr sz="2600" spc="-350" dirty="0">
                <a:latin typeface="Times New Roman"/>
                <a:cs typeface="Times New Roman"/>
              </a:rPr>
              <a:t> </a:t>
            </a:r>
            <a:r>
              <a:rPr sz="2600" spc="-5" dirty="0">
                <a:latin typeface="Times New Roman"/>
                <a:cs typeface="Times New Roman"/>
              </a:rPr>
              <a:t>vision.”  </a:t>
            </a:r>
            <a:r>
              <a:rPr sz="2600" dirty="0">
                <a:latin typeface="Times New Roman"/>
                <a:cs typeface="Times New Roman"/>
              </a:rPr>
              <a:t>2- The design should be </a:t>
            </a:r>
            <a:r>
              <a:rPr sz="2600" spc="-5" dirty="0">
                <a:latin typeface="Times New Roman"/>
                <a:cs typeface="Times New Roman"/>
              </a:rPr>
              <a:t>traceable to </a:t>
            </a:r>
            <a:r>
              <a:rPr sz="2600" dirty="0">
                <a:latin typeface="Times New Roman"/>
                <a:cs typeface="Times New Roman"/>
              </a:rPr>
              <a:t>the </a:t>
            </a:r>
            <a:r>
              <a:rPr sz="2600" spc="-5" dirty="0">
                <a:latin typeface="Times New Roman"/>
                <a:cs typeface="Times New Roman"/>
              </a:rPr>
              <a:t>analysis</a:t>
            </a:r>
            <a:r>
              <a:rPr sz="2600" spc="-285" dirty="0">
                <a:latin typeface="Times New Roman"/>
                <a:cs typeface="Times New Roman"/>
              </a:rPr>
              <a:t> </a:t>
            </a:r>
            <a:r>
              <a:rPr sz="2600" spc="-5" dirty="0">
                <a:latin typeface="Times New Roman"/>
                <a:cs typeface="Times New Roman"/>
              </a:rPr>
              <a:t>model.</a:t>
            </a:r>
            <a:endParaRPr sz="2600" dirty="0">
              <a:latin typeface="Times New Roman"/>
              <a:cs typeface="Times New Roman"/>
            </a:endParaRPr>
          </a:p>
          <a:p>
            <a:pPr marL="372043" marR="8255" indent="-229194">
              <a:lnSpc>
                <a:spcPct val="143500"/>
              </a:lnSpc>
              <a:spcBef>
                <a:spcPts val="15"/>
              </a:spcBef>
              <a:tabLst>
                <a:tab pos="1213905" algn="l"/>
                <a:tab pos="2307816" algn="l"/>
                <a:tab pos="3418233" algn="l"/>
                <a:tab pos="5043544" algn="l"/>
                <a:tab pos="5678431" algn="l"/>
                <a:tab pos="7138037" algn="l"/>
                <a:tab pos="8469396" algn="l"/>
              </a:tabLst>
            </a:pPr>
            <a:r>
              <a:rPr lang="en-US" sz="2600" spc="5" dirty="0">
                <a:latin typeface="Times New Roman"/>
                <a:cs typeface="Times New Roman"/>
              </a:rPr>
              <a:t>3- </a:t>
            </a:r>
            <a:r>
              <a:rPr sz="2600" dirty="0">
                <a:latin typeface="Times New Roman"/>
                <a:cs typeface="Times New Roman"/>
              </a:rPr>
              <a:t>T</a:t>
            </a:r>
            <a:r>
              <a:rPr sz="2600" spc="5" dirty="0">
                <a:latin typeface="Times New Roman"/>
                <a:cs typeface="Times New Roman"/>
              </a:rPr>
              <a:t>h</a:t>
            </a:r>
            <a:r>
              <a:rPr sz="2600" dirty="0">
                <a:latin typeface="Times New Roman"/>
                <a:cs typeface="Times New Roman"/>
              </a:rPr>
              <a:t>e	desi</a:t>
            </a:r>
            <a:r>
              <a:rPr sz="2600" spc="-15" dirty="0">
                <a:latin typeface="Times New Roman"/>
                <a:cs typeface="Times New Roman"/>
              </a:rPr>
              <a:t>g</a:t>
            </a:r>
            <a:r>
              <a:rPr sz="2600" dirty="0">
                <a:latin typeface="Times New Roman"/>
                <a:cs typeface="Times New Roman"/>
              </a:rPr>
              <a:t>n	</a:t>
            </a:r>
            <a:r>
              <a:rPr sz="2600" spc="-5" dirty="0">
                <a:latin typeface="Times New Roman"/>
                <a:cs typeface="Times New Roman"/>
              </a:rPr>
              <a:t>s</a:t>
            </a:r>
            <a:r>
              <a:rPr sz="2600" spc="-15" dirty="0">
                <a:latin typeface="Times New Roman"/>
                <a:cs typeface="Times New Roman"/>
              </a:rPr>
              <a:t>h</a:t>
            </a:r>
            <a:r>
              <a:rPr sz="2600" dirty="0">
                <a:latin typeface="Times New Roman"/>
                <a:cs typeface="Times New Roman"/>
              </a:rPr>
              <a:t>o</a:t>
            </a:r>
            <a:r>
              <a:rPr sz="2600" spc="10" dirty="0">
                <a:latin typeface="Times New Roman"/>
                <a:cs typeface="Times New Roman"/>
              </a:rPr>
              <a:t>u</a:t>
            </a:r>
            <a:r>
              <a:rPr sz="2600" spc="-21" dirty="0">
                <a:latin typeface="Times New Roman"/>
                <a:cs typeface="Times New Roman"/>
              </a:rPr>
              <a:t>l</a:t>
            </a:r>
            <a:r>
              <a:rPr sz="2600" dirty="0">
                <a:latin typeface="Times New Roman"/>
                <a:cs typeface="Times New Roman"/>
              </a:rPr>
              <a:t>d	“</a:t>
            </a:r>
            <a:r>
              <a:rPr sz="2600" spc="-15" dirty="0">
                <a:latin typeface="Times New Roman"/>
                <a:cs typeface="Times New Roman"/>
              </a:rPr>
              <a:t>m</a:t>
            </a:r>
            <a:r>
              <a:rPr sz="2600" dirty="0">
                <a:latin typeface="Times New Roman"/>
                <a:cs typeface="Times New Roman"/>
              </a:rPr>
              <a:t>ini</a:t>
            </a:r>
            <a:r>
              <a:rPr sz="2600" spc="-15" dirty="0">
                <a:latin typeface="Times New Roman"/>
                <a:cs typeface="Times New Roman"/>
              </a:rPr>
              <a:t>m</a:t>
            </a:r>
            <a:r>
              <a:rPr sz="2600" dirty="0">
                <a:latin typeface="Times New Roman"/>
                <a:cs typeface="Times New Roman"/>
              </a:rPr>
              <a:t>ize	the	dist</a:t>
            </a:r>
            <a:r>
              <a:rPr sz="2600" spc="-15" dirty="0">
                <a:latin typeface="Times New Roman"/>
                <a:cs typeface="Times New Roman"/>
              </a:rPr>
              <a:t>a</a:t>
            </a:r>
            <a:r>
              <a:rPr sz="2600" dirty="0">
                <a:latin typeface="Times New Roman"/>
                <a:cs typeface="Times New Roman"/>
              </a:rPr>
              <a:t>nce”	bet</a:t>
            </a:r>
            <a:r>
              <a:rPr sz="2600" spc="-15" dirty="0">
                <a:latin typeface="Times New Roman"/>
                <a:cs typeface="Times New Roman"/>
              </a:rPr>
              <a:t>w</a:t>
            </a:r>
            <a:r>
              <a:rPr sz="2600" dirty="0">
                <a:latin typeface="Times New Roman"/>
                <a:cs typeface="Times New Roman"/>
              </a:rPr>
              <a:t>e</a:t>
            </a:r>
            <a:r>
              <a:rPr sz="2600" spc="-10" dirty="0">
                <a:latin typeface="Times New Roman"/>
                <a:cs typeface="Times New Roman"/>
              </a:rPr>
              <a:t>e</a:t>
            </a:r>
            <a:r>
              <a:rPr sz="2600" dirty="0">
                <a:latin typeface="Times New Roman"/>
                <a:cs typeface="Times New Roman"/>
              </a:rPr>
              <a:t>n	the</a:t>
            </a:r>
            <a:r>
              <a:rPr lang="en-US" sz="2600" dirty="0">
                <a:latin typeface="Times New Roman"/>
                <a:cs typeface="Times New Roman"/>
              </a:rPr>
              <a:t> </a:t>
            </a:r>
            <a:r>
              <a:rPr sz="2600" spc="-5" dirty="0">
                <a:latin typeface="Times New Roman"/>
                <a:cs typeface="Times New Roman"/>
              </a:rPr>
              <a:t>software and </a:t>
            </a:r>
            <a:r>
              <a:rPr sz="2600" dirty="0">
                <a:latin typeface="Times New Roman"/>
                <a:cs typeface="Times New Roman"/>
              </a:rPr>
              <a:t>the </a:t>
            </a:r>
            <a:r>
              <a:rPr sz="2600" spc="-5" dirty="0">
                <a:latin typeface="Times New Roman"/>
                <a:cs typeface="Times New Roman"/>
              </a:rPr>
              <a:t>problem </a:t>
            </a:r>
            <a:r>
              <a:rPr sz="2600" dirty="0">
                <a:latin typeface="Times New Roman"/>
                <a:cs typeface="Times New Roman"/>
              </a:rPr>
              <a:t>as it exists in the </a:t>
            </a:r>
            <a:r>
              <a:rPr sz="2600" spc="-5" dirty="0">
                <a:latin typeface="Times New Roman"/>
                <a:cs typeface="Times New Roman"/>
              </a:rPr>
              <a:t>real</a:t>
            </a:r>
            <a:r>
              <a:rPr sz="2600" spc="-15" dirty="0">
                <a:latin typeface="Times New Roman"/>
                <a:cs typeface="Times New Roman"/>
              </a:rPr>
              <a:t> </a:t>
            </a:r>
            <a:r>
              <a:rPr sz="2600" dirty="0">
                <a:latin typeface="Times New Roman"/>
                <a:cs typeface="Times New Roman"/>
              </a:rPr>
              <a:t>world.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06285" y="1800225"/>
            <a:ext cx="8758555" cy="3444875"/>
          </a:xfrm>
          <a:prstGeom prst="rect">
            <a:avLst/>
          </a:prstGeom>
        </p:spPr>
        <p:txBody>
          <a:bodyPr vert="horz" wrap="square" lIns="0" tIns="186021" rIns="0" bIns="0" rtlCol="0">
            <a:spAutoFit/>
          </a:bodyPr>
          <a:lstStyle/>
          <a:p>
            <a:pPr marL="12698">
              <a:spcBef>
                <a:spcPts val="1465"/>
              </a:spcBef>
              <a:buAutoNum type="arabicPlain" startAt="4"/>
              <a:tabLst>
                <a:tab pos="339029" algn="l"/>
              </a:tabLst>
            </a:pPr>
            <a:r>
              <a:rPr lang="en-US" sz="2600" dirty="0">
                <a:latin typeface="Times New Roman"/>
                <a:cs typeface="Times New Roman"/>
              </a:rPr>
              <a:t> </a:t>
            </a:r>
            <a:r>
              <a:rPr sz="2600" dirty="0">
                <a:latin typeface="Times New Roman"/>
                <a:cs typeface="Times New Roman"/>
              </a:rPr>
              <a:t>The design should </a:t>
            </a:r>
            <a:r>
              <a:rPr sz="2600" spc="-5" dirty="0">
                <a:latin typeface="Times New Roman"/>
                <a:cs typeface="Times New Roman"/>
              </a:rPr>
              <a:t>exhibit uniformity </a:t>
            </a:r>
            <a:r>
              <a:rPr sz="2600" dirty="0">
                <a:latin typeface="Times New Roman"/>
                <a:cs typeface="Times New Roman"/>
              </a:rPr>
              <a:t>and</a:t>
            </a:r>
            <a:r>
              <a:rPr sz="2600" spc="-10" dirty="0">
                <a:latin typeface="Times New Roman"/>
                <a:cs typeface="Times New Roman"/>
              </a:rPr>
              <a:t> </a:t>
            </a:r>
            <a:r>
              <a:rPr sz="2600" spc="-5" dirty="0">
                <a:latin typeface="Times New Roman"/>
                <a:cs typeface="Times New Roman"/>
              </a:rPr>
              <a:t>integration.</a:t>
            </a:r>
            <a:endParaRPr sz="2600" dirty="0">
              <a:latin typeface="Times New Roman"/>
              <a:cs typeface="Times New Roman"/>
            </a:endParaRPr>
          </a:p>
          <a:p>
            <a:pPr marL="12698" marR="836146">
              <a:lnSpc>
                <a:spcPct val="143600"/>
              </a:lnSpc>
              <a:spcBef>
                <a:spcPts val="10"/>
              </a:spcBef>
              <a:buAutoNum type="arabicPlain" startAt="4"/>
              <a:tabLst>
                <a:tab pos="339029" algn="l"/>
              </a:tabLst>
            </a:pPr>
            <a:r>
              <a:rPr lang="en-US" sz="2600" dirty="0">
                <a:latin typeface="Times New Roman"/>
                <a:cs typeface="Times New Roman"/>
              </a:rPr>
              <a:t> </a:t>
            </a:r>
            <a:r>
              <a:rPr sz="2600" dirty="0">
                <a:latin typeface="Times New Roman"/>
                <a:cs typeface="Times New Roman"/>
              </a:rPr>
              <a:t>The design should be structured to </a:t>
            </a:r>
            <a:r>
              <a:rPr sz="2600" spc="-5" dirty="0">
                <a:latin typeface="Times New Roman"/>
                <a:cs typeface="Times New Roman"/>
              </a:rPr>
              <a:t>accommodate</a:t>
            </a:r>
            <a:r>
              <a:rPr sz="2600" spc="-86" dirty="0">
                <a:latin typeface="Times New Roman"/>
                <a:cs typeface="Times New Roman"/>
              </a:rPr>
              <a:t> </a:t>
            </a:r>
            <a:r>
              <a:rPr sz="2600" dirty="0">
                <a:latin typeface="Times New Roman"/>
                <a:cs typeface="Times New Roman"/>
              </a:rPr>
              <a:t>change.  6- </a:t>
            </a:r>
            <a:r>
              <a:rPr sz="2600" spc="-5" dirty="0">
                <a:latin typeface="Times New Roman"/>
                <a:cs typeface="Times New Roman"/>
              </a:rPr>
              <a:t>Design </a:t>
            </a:r>
            <a:r>
              <a:rPr sz="2600" dirty="0">
                <a:latin typeface="Times New Roman"/>
                <a:cs typeface="Times New Roman"/>
              </a:rPr>
              <a:t>is </a:t>
            </a:r>
            <a:r>
              <a:rPr sz="2600" spc="-5" dirty="0">
                <a:latin typeface="Times New Roman"/>
                <a:cs typeface="Times New Roman"/>
              </a:rPr>
              <a:t>not </a:t>
            </a:r>
            <a:r>
              <a:rPr sz="2600" dirty="0">
                <a:latin typeface="Times New Roman"/>
                <a:cs typeface="Times New Roman"/>
              </a:rPr>
              <a:t>coding, </a:t>
            </a:r>
            <a:r>
              <a:rPr sz="2600" spc="-5" dirty="0">
                <a:latin typeface="Times New Roman"/>
                <a:cs typeface="Times New Roman"/>
              </a:rPr>
              <a:t>coding </a:t>
            </a:r>
            <a:r>
              <a:rPr sz="2600" dirty="0">
                <a:latin typeface="Times New Roman"/>
                <a:cs typeface="Times New Roman"/>
              </a:rPr>
              <a:t>is </a:t>
            </a:r>
            <a:r>
              <a:rPr sz="2600" spc="-5" dirty="0">
                <a:latin typeface="Times New Roman"/>
                <a:cs typeface="Times New Roman"/>
              </a:rPr>
              <a:t>not</a:t>
            </a:r>
            <a:r>
              <a:rPr sz="2600" spc="-270" dirty="0">
                <a:latin typeface="Times New Roman"/>
                <a:cs typeface="Times New Roman"/>
              </a:rPr>
              <a:t> </a:t>
            </a:r>
            <a:r>
              <a:rPr sz="2600" dirty="0">
                <a:latin typeface="Times New Roman"/>
                <a:cs typeface="Times New Roman"/>
              </a:rPr>
              <a:t>design.</a:t>
            </a:r>
          </a:p>
          <a:p>
            <a:pPr marL="241256" marR="5080" indent="-228559">
              <a:lnSpc>
                <a:spcPts val="4489"/>
              </a:lnSpc>
              <a:spcBef>
                <a:spcPts val="375"/>
              </a:spcBef>
              <a:buAutoNum type="arabicPlain" startAt="7"/>
              <a:tabLst>
                <a:tab pos="339029" algn="l"/>
              </a:tabLst>
            </a:pPr>
            <a:r>
              <a:rPr lang="en-US" sz="2600" dirty="0">
                <a:latin typeface="Times New Roman"/>
                <a:cs typeface="Times New Roman"/>
              </a:rPr>
              <a:t> </a:t>
            </a:r>
            <a:r>
              <a:rPr sz="2600" dirty="0">
                <a:latin typeface="Times New Roman"/>
                <a:cs typeface="Times New Roman"/>
              </a:rPr>
              <a:t>The </a:t>
            </a:r>
            <a:r>
              <a:rPr sz="2600" spc="-5" dirty="0">
                <a:latin typeface="Times New Roman"/>
                <a:cs typeface="Times New Roman"/>
              </a:rPr>
              <a:t>design </a:t>
            </a:r>
            <a:r>
              <a:rPr sz="2600" dirty="0">
                <a:latin typeface="Times New Roman"/>
                <a:cs typeface="Times New Roman"/>
              </a:rPr>
              <a:t>should be </a:t>
            </a:r>
            <a:r>
              <a:rPr sz="2600" spc="-5" dirty="0">
                <a:latin typeface="Times New Roman"/>
                <a:cs typeface="Times New Roman"/>
              </a:rPr>
              <a:t>assessed </a:t>
            </a:r>
            <a:r>
              <a:rPr sz="2600" dirty="0">
                <a:latin typeface="Times New Roman"/>
                <a:cs typeface="Times New Roman"/>
              </a:rPr>
              <a:t>for quality as it is being </a:t>
            </a:r>
            <a:r>
              <a:rPr sz="2600" spc="-5" dirty="0">
                <a:latin typeface="Times New Roman"/>
                <a:cs typeface="Times New Roman"/>
              </a:rPr>
              <a:t>created,</a:t>
            </a:r>
            <a:r>
              <a:rPr lang="en-US" sz="2600" spc="-5" dirty="0">
                <a:latin typeface="Times New Roman"/>
                <a:cs typeface="Times New Roman"/>
              </a:rPr>
              <a:t> </a:t>
            </a:r>
            <a:r>
              <a:rPr sz="2600" spc="5" dirty="0">
                <a:latin typeface="Times New Roman"/>
                <a:cs typeface="Times New Roman"/>
              </a:rPr>
              <a:t>not </a:t>
            </a:r>
            <a:r>
              <a:rPr sz="2600" spc="-5" dirty="0">
                <a:latin typeface="Times New Roman"/>
                <a:cs typeface="Times New Roman"/>
              </a:rPr>
              <a:t>after the fact.</a:t>
            </a:r>
            <a:endParaRPr sz="2600" dirty="0">
              <a:latin typeface="Times New Roman"/>
              <a:cs typeface="Times New Roman"/>
            </a:endParaRPr>
          </a:p>
          <a:p>
            <a:pPr marL="241256" indent="-228559">
              <a:spcBef>
                <a:spcPts val="990"/>
              </a:spcBef>
              <a:buAutoNum type="arabicPlain" startAt="7"/>
              <a:tabLst>
                <a:tab pos="339029" algn="l"/>
              </a:tabLst>
            </a:pPr>
            <a:r>
              <a:rPr lang="en-US" sz="2600" dirty="0">
                <a:latin typeface="Times New Roman"/>
                <a:cs typeface="Times New Roman"/>
              </a:rPr>
              <a:t> </a:t>
            </a:r>
            <a:r>
              <a:rPr sz="2600" dirty="0">
                <a:latin typeface="Times New Roman"/>
                <a:cs typeface="Times New Roman"/>
              </a:rPr>
              <a:t>The design should be reviewed to </a:t>
            </a:r>
            <a:r>
              <a:rPr sz="2600" spc="-5" dirty="0">
                <a:latin typeface="Times New Roman"/>
                <a:cs typeface="Times New Roman"/>
              </a:rPr>
              <a:t>minimize semantic</a:t>
            </a:r>
            <a:r>
              <a:rPr sz="2600" spc="-65" dirty="0">
                <a:latin typeface="Times New Roman"/>
                <a:cs typeface="Times New Roman"/>
              </a:rPr>
              <a:t> </a:t>
            </a:r>
            <a:r>
              <a:rPr sz="2600" dirty="0">
                <a:latin typeface="Times New Roman"/>
                <a:cs typeface="Times New Roman"/>
              </a:rPr>
              <a:t>errors.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01702" y="1104648"/>
            <a:ext cx="8890635" cy="3858234"/>
          </a:xfrm>
          <a:prstGeom prst="rect">
            <a:avLst/>
          </a:prstGeom>
        </p:spPr>
        <p:txBody>
          <a:bodyPr vert="horz" wrap="square" lIns="0" tIns="13333" rIns="0" bIns="0" rtlCol="0">
            <a:spAutoFit/>
          </a:bodyPr>
          <a:lstStyle/>
          <a:p>
            <a:pPr>
              <a:lnSpc>
                <a:spcPct val="115000"/>
              </a:lnSpc>
              <a:spcBef>
                <a:spcPts val="105"/>
              </a:spcBef>
            </a:pPr>
            <a:r>
              <a:rPr sz="3200" b="1" dirty="0">
                <a:solidFill>
                  <a:srgbClr val="FF0000"/>
                </a:solidFill>
                <a:latin typeface="Times New Roman" panose="02020603050405020304" pitchFamily="18" charset="0"/>
                <a:ea typeface="Calibri"/>
                <a:cs typeface="Times New Roman" panose="02020603050405020304" pitchFamily="18" charset="0"/>
              </a:rPr>
              <a:t>9.3</a:t>
            </a:r>
            <a:r>
              <a:rPr lang="en-US" sz="3200" b="1" dirty="0">
                <a:solidFill>
                  <a:srgbClr val="FF0000"/>
                </a:solidFill>
                <a:latin typeface="Times New Roman" panose="02020603050405020304" pitchFamily="18" charset="0"/>
                <a:ea typeface="Calibri"/>
                <a:cs typeface="Times New Roman" panose="02020603050405020304" pitchFamily="18" charset="0"/>
              </a:rPr>
              <a:t> </a:t>
            </a:r>
            <a:r>
              <a:rPr sz="3200" b="1" dirty="0">
                <a:solidFill>
                  <a:srgbClr val="FF0000"/>
                </a:solidFill>
                <a:latin typeface="Times New Roman" panose="02020603050405020304" pitchFamily="18" charset="0"/>
                <a:ea typeface="Calibri"/>
                <a:cs typeface="Times New Roman" panose="02020603050405020304" pitchFamily="18" charset="0"/>
              </a:rPr>
              <a:t> Design Concepts</a:t>
            </a:r>
          </a:p>
          <a:p>
            <a:pPr>
              <a:spcBef>
                <a:spcPts val="55"/>
              </a:spcBef>
            </a:pPr>
            <a:endParaRPr sz="2500" dirty="0">
              <a:latin typeface="Times New Roman"/>
              <a:cs typeface="Times New Roman"/>
            </a:endParaRPr>
          </a:p>
          <a:p>
            <a:pPr marL="12698" marR="5080" indent="431089" algn="just">
              <a:lnSpc>
                <a:spcPct val="143800"/>
              </a:lnSpc>
            </a:pPr>
            <a:r>
              <a:rPr sz="2600" dirty="0">
                <a:latin typeface="Times New Roman"/>
                <a:cs typeface="Times New Roman"/>
              </a:rPr>
              <a:t>A </a:t>
            </a:r>
            <a:r>
              <a:rPr sz="2600" spc="-5" dirty="0">
                <a:latin typeface="Times New Roman"/>
                <a:cs typeface="Times New Roman"/>
              </a:rPr>
              <a:t>set </a:t>
            </a:r>
            <a:r>
              <a:rPr sz="2600" dirty="0">
                <a:latin typeface="Times New Roman"/>
                <a:cs typeface="Times New Roman"/>
              </a:rPr>
              <a:t>of fundamental </a:t>
            </a:r>
            <a:r>
              <a:rPr sz="2600" spc="-5" dirty="0">
                <a:latin typeface="Times New Roman"/>
                <a:cs typeface="Times New Roman"/>
              </a:rPr>
              <a:t>software </a:t>
            </a:r>
            <a:r>
              <a:rPr sz="2600" dirty="0">
                <a:latin typeface="Times New Roman"/>
                <a:cs typeface="Times New Roman"/>
              </a:rPr>
              <a:t>design </a:t>
            </a:r>
            <a:r>
              <a:rPr sz="2600" spc="-5" dirty="0">
                <a:latin typeface="Times New Roman"/>
                <a:cs typeface="Times New Roman"/>
              </a:rPr>
              <a:t>concepts </a:t>
            </a:r>
            <a:r>
              <a:rPr sz="2600" dirty="0">
                <a:latin typeface="Times New Roman"/>
                <a:cs typeface="Times New Roman"/>
              </a:rPr>
              <a:t>has </a:t>
            </a:r>
            <a:r>
              <a:rPr sz="2600" spc="-5" dirty="0">
                <a:latin typeface="Times New Roman"/>
                <a:cs typeface="Times New Roman"/>
              </a:rPr>
              <a:t>evolved  </a:t>
            </a:r>
            <a:r>
              <a:rPr sz="2600" dirty="0">
                <a:latin typeface="Times New Roman"/>
                <a:cs typeface="Times New Roman"/>
              </a:rPr>
              <a:t>over the </a:t>
            </a:r>
            <a:r>
              <a:rPr sz="2600" spc="-5" dirty="0">
                <a:latin typeface="Times New Roman"/>
                <a:cs typeface="Times New Roman"/>
              </a:rPr>
              <a:t>past </a:t>
            </a:r>
            <a:r>
              <a:rPr sz="2600" dirty="0">
                <a:latin typeface="Times New Roman"/>
                <a:cs typeface="Times New Roman"/>
              </a:rPr>
              <a:t>four </a:t>
            </a:r>
            <a:r>
              <a:rPr sz="2600" spc="-5" dirty="0">
                <a:latin typeface="Times New Roman"/>
                <a:cs typeface="Times New Roman"/>
              </a:rPr>
              <a:t>decades. </a:t>
            </a:r>
            <a:r>
              <a:rPr sz="2600" dirty="0">
                <a:latin typeface="Times New Roman"/>
                <a:cs typeface="Times New Roman"/>
              </a:rPr>
              <a:t>Each </a:t>
            </a:r>
            <a:r>
              <a:rPr sz="2600" spc="-5" dirty="0">
                <a:latin typeface="Times New Roman"/>
                <a:cs typeface="Times New Roman"/>
              </a:rPr>
              <a:t>provides </a:t>
            </a:r>
            <a:r>
              <a:rPr sz="2600" dirty="0">
                <a:latin typeface="Times New Roman"/>
                <a:cs typeface="Times New Roman"/>
              </a:rPr>
              <a:t>the </a:t>
            </a:r>
            <a:r>
              <a:rPr sz="2600" spc="-5" dirty="0">
                <a:latin typeface="Times New Roman"/>
                <a:cs typeface="Times New Roman"/>
              </a:rPr>
              <a:t>software </a:t>
            </a:r>
            <a:r>
              <a:rPr sz="2600" dirty="0">
                <a:latin typeface="Times New Roman"/>
                <a:cs typeface="Times New Roman"/>
              </a:rPr>
              <a:t>designer  with a </a:t>
            </a:r>
            <a:r>
              <a:rPr sz="2600" spc="-5" dirty="0">
                <a:latin typeface="Times New Roman"/>
                <a:cs typeface="Times New Roman"/>
              </a:rPr>
              <a:t>foundation from </a:t>
            </a:r>
            <a:r>
              <a:rPr sz="2600" spc="5" dirty="0">
                <a:latin typeface="Times New Roman"/>
                <a:cs typeface="Times New Roman"/>
              </a:rPr>
              <a:t>which </a:t>
            </a:r>
            <a:r>
              <a:rPr sz="2600" spc="-5" dirty="0">
                <a:latin typeface="Times New Roman"/>
                <a:cs typeface="Times New Roman"/>
              </a:rPr>
              <a:t>more complicated </a:t>
            </a:r>
            <a:r>
              <a:rPr sz="2600" dirty="0">
                <a:latin typeface="Times New Roman"/>
                <a:cs typeface="Times New Roman"/>
              </a:rPr>
              <a:t>design </a:t>
            </a:r>
            <a:r>
              <a:rPr sz="2600" spc="-5" dirty="0">
                <a:latin typeface="Times New Roman"/>
                <a:cs typeface="Times New Roman"/>
              </a:rPr>
              <a:t>methods  can </a:t>
            </a:r>
            <a:r>
              <a:rPr sz="2600" dirty="0">
                <a:latin typeface="Times New Roman"/>
                <a:cs typeface="Times New Roman"/>
              </a:rPr>
              <a:t>be </a:t>
            </a:r>
            <a:r>
              <a:rPr sz="2600" spc="-5" dirty="0">
                <a:latin typeface="Times New Roman"/>
                <a:cs typeface="Times New Roman"/>
              </a:rPr>
              <a:t>applied. Fundamental </a:t>
            </a:r>
            <a:r>
              <a:rPr sz="2600" dirty="0">
                <a:latin typeface="Times New Roman"/>
                <a:cs typeface="Times New Roman"/>
              </a:rPr>
              <a:t>software design </a:t>
            </a:r>
            <a:r>
              <a:rPr sz="2600" spc="-5" dirty="0">
                <a:latin typeface="Times New Roman"/>
                <a:cs typeface="Times New Roman"/>
              </a:rPr>
              <a:t>concepts </a:t>
            </a:r>
            <a:r>
              <a:rPr sz="2600" dirty="0">
                <a:latin typeface="Times New Roman"/>
                <a:cs typeface="Times New Roman"/>
              </a:rPr>
              <a:t>provide the  </a:t>
            </a:r>
            <a:r>
              <a:rPr sz="2600" spc="-5" dirty="0">
                <a:latin typeface="Times New Roman"/>
                <a:cs typeface="Times New Roman"/>
              </a:rPr>
              <a:t>necessary </a:t>
            </a:r>
            <a:r>
              <a:rPr sz="2600" dirty="0">
                <a:latin typeface="Times New Roman"/>
                <a:cs typeface="Times New Roman"/>
              </a:rPr>
              <a:t>framework for </a:t>
            </a:r>
            <a:r>
              <a:rPr sz="2600" spc="-5" dirty="0">
                <a:latin typeface="Times New Roman"/>
                <a:cs typeface="Times New Roman"/>
              </a:rPr>
              <a:t>"getting </a:t>
            </a:r>
            <a:r>
              <a:rPr sz="2600" dirty="0">
                <a:latin typeface="Times New Roman"/>
                <a:cs typeface="Times New Roman"/>
              </a:rPr>
              <a:t>it</a:t>
            </a:r>
            <a:r>
              <a:rPr sz="2600" spc="-5" dirty="0">
                <a:latin typeface="Times New Roman"/>
                <a:cs typeface="Times New Roman"/>
              </a:rPr>
              <a:t> </a:t>
            </a:r>
            <a:r>
              <a:rPr sz="2600" dirty="0">
                <a:latin typeface="Times New Roman"/>
                <a:cs typeface="Times New Roman"/>
              </a:rPr>
              <a:t>right."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01700" y="1104647"/>
            <a:ext cx="8888730" cy="4923910"/>
          </a:xfrm>
          <a:prstGeom prst="rect">
            <a:avLst/>
          </a:prstGeom>
        </p:spPr>
        <p:txBody>
          <a:bodyPr vert="horz" wrap="square" lIns="0" tIns="13333" rIns="0" bIns="0" rtlCol="0">
            <a:spAutoFit/>
          </a:bodyPr>
          <a:lstStyle/>
          <a:p>
            <a:pPr marL="12698">
              <a:spcBef>
                <a:spcPts val="105"/>
              </a:spcBef>
            </a:pPr>
            <a:r>
              <a:rPr sz="3200" b="1" dirty="0">
                <a:solidFill>
                  <a:srgbClr val="FF0000"/>
                </a:solidFill>
                <a:latin typeface="Times New Roman" panose="02020603050405020304" pitchFamily="18" charset="0"/>
                <a:ea typeface="Calibri"/>
                <a:cs typeface="Times New Roman" panose="02020603050405020304" pitchFamily="18" charset="0"/>
              </a:rPr>
              <a:t>9.3.1 </a:t>
            </a:r>
            <a:r>
              <a:rPr lang="en-US" sz="3200" b="1" dirty="0">
                <a:solidFill>
                  <a:srgbClr val="FF0000"/>
                </a:solidFill>
                <a:latin typeface="Times New Roman" panose="02020603050405020304" pitchFamily="18" charset="0"/>
                <a:ea typeface="Calibri"/>
                <a:cs typeface="Times New Roman" panose="02020603050405020304" pitchFamily="18" charset="0"/>
              </a:rPr>
              <a:t> </a:t>
            </a:r>
            <a:r>
              <a:rPr sz="3200" b="1" dirty="0">
                <a:solidFill>
                  <a:srgbClr val="FF0000"/>
                </a:solidFill>
                <a:latin typeface="Times New Roman" panose="02020603050405020304" pitchFamily="18" charset="0"/>
                <a:ea typeface="Calibri"/>
                <a:cs typeface="Times New Roman" panose="02020603050405020304" pitchFamily="18" charset="0"/>
              </a:rPr>
              <a:t>Abstraction</a:t>
            </a:r>
          </a:p>
          <a:p>
            <a:pPr>
              <a:lnSpc>
                <a:spcPct val="100000"/>
              </a:lnSpc>
            </a:pPr>
            <a:endParaRPr sz="2500" dirty="0">
              <a:latin typeface="Times New Roman"/>
              <a:cs typeface="Times New Roman"/>
            </a:endParaRPr>
          </a:p>
          <a:p>
            <a:pPr marL="12698" marR="5080" indent="431089" algn="just">
              <a:lnSpc>
                <a:spcPct val="143700"/>
              </a:lnSpc>
            </a:pPr>
            <a:r>
              <a:rPr sz="2600" spc="-5" dirty="0">
                <a:latin typeface="Times New Roman"/>
                <a:cs typeface="Times New Roman"/>
              </a:rPr>
              <a:t>When </a:t>
            </a:r>
            <a:r>
              <a:rPr sz="2600" dirty="0">
                <a:latin typeface="Times New Roman"/>
                <a:cs typeface="Times New Roman"/>
              </a:rPr>
              <a:t>we consider a modular </a:t>
            </a:r>
            <a:r>
              <a:rPr sz="2600" spc="-5" dirty="0">
                <a:latin typeface="Times New Roman"/>
                <a:cs typeface="Times New Roman"/>
              </a:rPr>
              <a:t>solution </a:t>
            </a:r>
            <a:r>
              <a:rPr sz="2600" spc="-10" dirty="0">
                <a:latin typeface="Times New Roman"/>
                <a:cs typeface="Times New Roman"/>
              </a:rPr>
              <a:t>to </a:t>
            </a:r>
            <a:r>
              <a:rPr sz="2600" spc="-5" dirty="0">
                <a:latin typeface="Times New Roman"/>
                <a:cs typeface="Times New Roman"/>
              </a:rPr>
              <a:t>any problem, many  levels </a:t>
            </a:r>
            <a:r>
              <a:rPr sz="2600" dirty="0">
                <a:latin typeface="Times New Roman"/>
                <a:cs typeface="Times New Roman"/>
              </a:rPr>
              <a:t>of </a:t>
            </a:r>
            <a:r>
              <a:rPr sz="2600" spc="-5" dirty="0">
                <a:latin typeface="Times New Roman"/>
                <a:cs typeface="Times New Roman"/>
              </a:rPr>
              <a:t>abstraction can </a:t>
            </a:r>
            <a:r>
              <a:rPr sz="2600" dirty="0">
                <a:latin typeface="Times New Roman"/>
                <a:cs typeface="Times New Roman"/>
              </a:rPr>
              <a:t>be posed. At the </a:t>
            </a:r>
            <a:r>
              <a:rPr sz="2600" spc="-5" dirty="0">
                <a:latin typeface="Times New Roman"/>
                <a:cs typeface="Times New Roman"/>
              </a:rPr>
              <a:t>highest level </a:t>
            </a:r>
            <a:r>
              <a:rPr sz="2600" dirty="0">
                <a:latin typeface="Times New Roman"/>
                <a:cs typeface="Times New Roman"/>
              </a:rPr>
              <a:t>of  </a:t>
            </a:r>
            <a:r>
              <a:rPr sz="2600" spc="-5" dirty="0">
                <a:latin typeface="Times New Roman"/>
                <a:cs typeface="Times New Roman"/>
              </a:rPr>
              <a:t>abstraction, </a:t>
            </a:r>
            <a:r>
              <a:rPr sz="2600" dirty="0">
                <a:latin typeface="Times New Roman"/>
                <a:cs typeface="Times New Roman"/>
              </a:rPr>
              <a:t>a </a:t>
            </a:r>
            <a:r>
              <a:rPr sz="2600" spc="-5" dirty="0">
                <a:latin typeface="Times New Roman"/>
                <a:cs typeface="Times New Roman"/>
              </a:rPr>
              <a:t>solution </a:t>
            </a:r>
            <a:r>
              <a:rPr sz="2600" dirty="0">
                <a:latin typeface="Times New Roman"/>
                <a:cs typeface="Times New Roman"/>
              </a:rPr>
              <a:t>is </a:t>
            </a:r>
            <a:r>
              <a:rPr sz="2600" spc="-5" dirty="0">
                <a:latin typeface="Times New Roman"/>
                <a:cs typeface="Times New Roman"/>
              </a:rPr>
              <a:t>stated </a:t>
            </a:r>
            <a:r>
              <a:rPr sz="2600" dirty="0">
                <a:latin typeface="Times New Roman"/>
                <a:cs typeface="Times New Roman"/>
              </a:rPr>
              <a:t>in </a:t>
            </a:r>
            <a:r>
              <a:rPr sz="2600" spc="-5" dirty="0">
                <a:latin typeface="Times New Roman"/>
                <a:cs typeface="Times New Roman"/>
              </a:rPr>
              <a:t>broad </a:t>
            </a:r>
            <a:r>
              <a:rPr sz="2600" spc="-10" dirty="0">
                <a:latin typeface="Times New Roman"/>
                <a:cs typeface="Times New Roman"/>
              </a:rPr>
              <a:t>terms </a:t>
            </a:r>
            <a:r>
              <a:rPr sz="2600" dirty="0">
                <a:latin typeface="Times New Roman"/>
                <a:cs typeface="Times New Roman"/>
              </a:rPr>
              <a:t>using </a:t>
            </a:r>
            <a:r>
              <a:rPr sz="2600" spc="-5" dirty="0">
                <a:latin typeface="Times New Roman"/>
                <a:cs typeface="Times New Roman"/>
              </a:rPr>
              <a:t>the language  </a:t>
            </a:r>
            <a:r>
              <a:rPr sz="2600" dirty="0">
                <a:latin typeface="Times New Roman"/>
                <a:cs typeface="Times New Roman"/>
              </a:rPr>
              <a:t>of the </a:t>
            </a:r>
            <a:r>
              <a:rPr sz="2600" spc="-5" dirty="0">
                <a:latin typeface="Times New Roman"/>
                <a:cs typeface="Times New Roman"/>
              </a:rPr>
              <a:t>problem environment. </a:t>
            </a:r>
            <a:r>
              <a:rPr sz="2600" dirty="0">
                <a:latin typeface="Times New Roman"/>
                <a:cs typeface="Times New Roman"/>
              </a:rPr>
              <a:t>At </a:t>
            </a:r>
            <a:r>
              <a:rPr sz="2600" spc="-5" dirty="0">
                <a:latin typeface="Times New Roman"/>
                <a:cs typeface="Times New Roman"/>
              </a:rPr>
              <a:t>lower levels </a:t>
            </a:r>
            <a:r>
              <a:rPr sz="2600" dirty="0">
                <a:latin typeface="Times New Roman"/>
                <a:cs typeface="Times New Roman"/>
              </a:rPr>
              <a:t>of </a:t>
            </a:r>
            <a:r>
              <a:rPr sz="2600" spc="-5" dirty="0">
                <a:latin typeface="Times New Roman"/>
                <a:cs typeface="Times New Roman"/>
              </a:rPr>
              <a:t>abstraction, </a:t>
            </a:r>
            <a:r>
              <a:rPr sz="2600" dirty="0">
                <a:latin typeface="Times New Roman"/>
                <a:cs typeface="Times New Roman"/>
              </a:rPr>
              <a:t>a </a:t>
            </a:r>
            <a:r>
              <a:rPr sz="2600" spc="-5" dirty="0">
                <a:latin typeface="Times New Roman"/>
                <a:cs typeface="Times New Roman"/>
              </a:rPr>
              <a:t>more  </a:t>
            </a:r>
            <a:r>
              <a:rPr sz="2600" dirty="0">
                <a:latin typeface="Times New Roman"/>
                <a:cs typeface="Times New Roman"/>
              </a:rPr>
              <a:t>procedural </a:t>
            </a:r>
            <a:r>
              <a:rPr sz="2600" spc="-5" dirty="0">
                <a:latin typeface="Times New Roman"/>
                <a:cs typeface="Times New Roman"/>
              </a:rPr>
              <a:t>orientation </a:t>
            </a:r>
            <a:r>
              <a:rPr sz="2600" dirty="0">
                <a:latin typeface="Times New Roman"/>
                <a:cs typeface="Times New Roman"/>
              </a:rPr>
              <a:t>is taken. Finally, </a:t>
            </a:r>
            <a:r>
              <a:rPr sz="2600" spc="-10" dirty="0">
                <a:latin typeface="Times New Roman"/>
                <a:cs typeface="Times New Roman"/>
              </a:rPr>
              <a:t>at </a:t>
            </a:r>
            <a:r>
              <a:rPr sz="2600" dirty="0">
                <a:latin typeface="Times New Roman"/>
                <a:cs typeface="Times New Roman"/>
              </a:rPr>
              <a:t>the </a:t>
            </a:r>
            <a:r>
              <a:rPr sz="2600" spc="-5" dirty="0">
                <a:latin typeface="Times New Roman"/>
                <a:cs typeface="Times New Roman"/>
              </a:rPr>
              <a:t>lowest level </a:t>
            </a:r>
            <a:r>
              <a:rPr sz="2600" spc="5" dirty="0">
                <a:latin typeface="Times New Roman"/>
                <a:cs typeface="Times New Roman"/>
              </a:rPr>
              <a:t>of  </a:t>
            </a:r>
            <a:r>
              <a:rPr sz="2600" spc="-5" dirty="0">
                <a:latin typeface="Times New Roman"/>
                <a:cs typeface="Times New Roman"/>
              </a:rPr>
              <a:t>abstraction, </a:t>
            </a:r>
            <a:r>
              <a:rPr sz="2600" dirty="0">
                <a:latin typeface="Times New Roman"/>
                <a:cs typeface="Times New Roman"/>
              </a:rPr>
              <a:t>the </a:t>
            </a:r>
            <a:r>
              <a:rPr sz="2600" spc="-5" dirty="0">
                <a:latin typeface="Times New Roman"/>
                <a:cs typeface="Times New Roman"/>
              </a:rPr>
              <a:t>solution </a:t>
            </a:r>
            <a:r>
              <a:rPr sz="2600" dirty="0">
                <a:latin typeface="Times New Roman"/>
                <a:cs typeface="Times New Roman"/>
              </a:rPr>
              <a:t>is </a:t>
            </a:r>
            <a:r>
              <a:rPr sz="2600" spc="-5" dirty="0">
                <a:latin typeface="Times New Roman"/>
                <a:cs typeface="Times New Roman"/>
              </a:rPr>
              <a:t>stated </a:t>
            </a:r>
            <a:r>
              <a:rPr sz="2600" dirty="0">
                <a:latin typeface="Times New Roman"/>
                <a:cs typeface="Times New Roman"/>
              </a:rPr>
              <a:t>in a </a:t>
            </a:r>
            <a:r>
              <a:rPr sz="2600" spc="-5" dirty="0">
                <a:latin typeface="Times New Roman"/>
                <a:cs typeface="Times New Roman"/>
              </a:rPr>
              <a:t>manner </a:t>
            </a:r>
            <a:r>
              <a:rPr sz="2600" dirty="0">
                <a:latin typeface="Times New Roman"/>
                <a:cs typeface="Times New Roman"/>
              </a:rPr>
              <a:t>that </a:t>
            </a:r>
            <a:r>
              <a:rPr sz="2600" spc="-5" dirty="0">
                <a:latin typeface="Times New Roman"/>
                <a:cs typeface="Times New Roman"/>
              </a:rPr>
              <a:t>can </a:t>
            </a:r>
            <a:r>
              <a:rPr sz="2600" dirty="0">
                <a:latin typeface="Times New Roman"/>
                <a:cs typeface="Times New Roman"/>
              </a:rPr>
              <a:t>be </a:t>
            </a:r>
            <a:r>
              <a:rPr sz="2600" spc="-5" dirty="0">
                <a:latin typeface="Times New Roman"/>
                <a:cs typeface="Times New Roman"/>
              </a:rPr>
              <a:t>directly  </a:t>
            </a:r>
            <a:r>
              <a:rPr sz="2600" dirty="0">
                <a:latin typeface="Times New Roman"/>
                <a:cs typeface="Times New Roman"/>
              </a:rPr>
              <a:t>implemented.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01702" y="2099411"/>
            <a:ext cx="8888095" cy="1674880"/>
          </a:xfrm>
          <a:prstGeom prst="rect">
            <a:avLst/>
          </a:prstGeom>
        </p:spPr>
        <p:txBody>
          <a:bodyPr vert="horz" wrap="square" lIns="0" tIns="12063" rIns="0" bIns="0" rtlCol="0">
            <a:spAutoFit/>
          </a:bodyPr>
          <a:lstStyle/>
          <a:p>
            <a:pPr marL="12698" marR="5080" indent="431089" algn="just">
              <a:lnSpc>
                <a:spcPct val="143900"/>
              </a:lnSpc>
              <a:spcBef>
                <a:spcPts val="95"/>
              </a:spcBef>
            </a:pPr>
            <a:r>
              <a:rPr sz="2600" dirty="0">
                <a:latin typeface="Times New Roman" panose="02020603050405020304" pitchFamily="18" charset="0"/>
                <a:cs typeface="Times New Roman" panose="02020603050405020304" pitchFamily="18" charset="0"/>
              </a:rPr>
              <a:t>As we move </a:t>
            </a:r>
            <a:r>
              <a:rPr sz="2600" spc="-5" dirty="0">
                <a:latin typeface="Times New Roman" panose="02020603050405020304" pitchFamily="18" charset="0"/>
                <a:cs typeface="Times New Roman" panose="02020603050405020304" pitchFamily="18" charset="0"/>
              </a:rPr>
              <a:t>through </a:t>
            </a:r>
            <a:r>
              <a:rPr sz="2600" dirty="0">
                <a:latin typeface="Times New Roman" panose="02020603050405020304" pitchFamily="18" charset="0"/>
                <a:cs typeface="Times New Roman" panose="02020603050405020304" pitchFamily="18" charset="0"/>
              </a:rPr>
              <a:t>the design </a:t>
            </a:r>
            <a:r>
              <a:rPr sz="2600" spc="-5" dirty="0">
                <a:latin typeface="Times New Roman" panose="02020603050405020304" pitchFamily="18" charset="0"/>
                <a:cs typeface="Times New Roman" panose="02020603050405020304" pitchFamily="18" charset="0"/>
              </a:rPr>
              <a:t>process, </a:t>
            </a:r>
            <a:r>
              <a:rPr sz="2600" dirty="0">
                <a:latin typeface="Times New Roman" panose="02020603050405020304" pitchFamily="18" charset="0"/>
                <a:cs typeface="Times New Roman" panose="02020603050405020304" pitchFamily="18" charset="0"/>
              </a:rPr>
              <a:t>the level of  </a:t>
            </a:r>
            <a:r>
              <a:rPr sz="2600" spc="-5" dirty="0">
                <a:latin typeface="Times New Roman" panose="02020603050405020304" pitchFamily="18" charset="0"/>
                <a:cs typeface="Times New Roman" panose="02020603050405020304" pitchFamily="18" charset="0"/>
              </a:rPr>
              <a:t>abstraction </a:t>
            </a:r>
            <a:r>
              <a:rPr sz="2600" dirty="0">
                <a:latin typeface="Times New Roman" panose="02020603050405020304" pitchFamily="18" charset="0"/>
                <a:cs typeface="Times New Roman" panose="02020603050405020304" pitchFamily="18" charset="0"/>
              </a:rPr>
              <a:t>is reduced. Finally, the lowest </a:t>
            </a:r>
            <a:r>
              <a:rPr sz="2600" spc="-5" dirty="0">
                <a:latin typeface="Times New Roman" panose="02020603050405020304" pitchFamily="18" charset="0"/>
                <a:cs typeface="Times New Roman" panose="02020603050405020304" pitchFamily="18" charset="0"/>
              </a:rPr>
              <a:t>level </a:t>
            </a:r>
            <a:r>
              <a:rPr sz="2600" dirty="0">
                <a:latin typeface="Times New Roman" panose="02020603050405020304" pitchFamily="18" charset="0"/>
                <a:cs typeface="Times New Roman" panose="02020603050405020304" pitchFamily="18" charset="0"/>
              </a:rPr>
              <a:t>of </a:t>
            </a:r>
            <a:r>
              <a:rPr sz="2600" spc="-5" dirty="0">
                <a:latin typeface="Times New Roman" panose="02020603050405020304" pitchFamily="18" charset="0"/>
                <a:cs typeface="Times New Roman" panose="02020603050405020304" pitchFamily="18" charset="0"/>
              </a:rPr>
              <a:t>abstraction </a:t>
            </a:r>
            <a:r>
              <a:rPr sz="2600" dirty="0">
                <a:latin typeface="Times New Roman" panose="02020603050405020304" pitchFamily="18" charset="0"/>
                <a:cs typeface="Times New Roman" panose="02020603050405020304" pitchFamily="18" charset="0"/>
              </a:rPr>
              <a:t>is  </a:t>
            </a:r>
            <a:r>
              <a:rPr sz="2600" spc="-5" dirty="0">
                <a:latin typeface="Times New Roman" panose="02020603050405020304" pitchFamily="18" charset="0"/>
                <a:cs typeface="Times New Roman" panose="02020603050405020304" pitchFamily="18" charset="0"/>
              </a:rPr>
              <a:t>reached </a:t>
            </a:r>
            <a:r>
              <a:rPr sz="2600" dirty="0">
                <a:latin typeface="Times New Roman" panose="02020603050405020304" pitchFamily="18" charset="0"/>
                <a:cs typeface="Times New Roman" panose="02020603050405020304" pitchFamily="18" charset="0"/>
              </a:rPr>
              <a:t>when source code </a:t>
            </a:r>
            <a:r>
              <a:rPr sz="2600" spc="-10" dirty="0">
                <a:latin typeface="Times New Roman" panose="02020603050405020304" pitchFamily="18" charset="0"/>
                <a:cs typeface="Times New Roman" panose="02020603050405020304" pitchFamily="18" charset="0"/>
              </a:rPr>
              <a:t>is</a:t>
            </a:r>
            <a:r>
              <a:rPr sz="2600" spc="-15" dirty="0">
                <a:latin typeface="Times New Roman" panose="02020603050405020304" pitchFamily="18" charset="0"/>
                <a:cs typeface="Times New Roman" panose="02020603050405020304" pitchFamily="18" charset="0"/>
              </a:rPr>
              <a:t> </a:t>
            </a:r>
            <a:r>
              <a:rPr sz="2600" spc="-5" dirty="0">
                <a:latin typeface="Times New Roman" panose="02020603050405020304" pitchFamily="18" charset="0"/>
                <a:cs typeface="Times New Roman" panose="02020603050405020304" pitchFamily="18" charset="0"/>
              </a:rPr>
              <a:t>generated.</a:t>
            </a:r>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TotalTime>
  <Words>1850</Words>
  <Application>Microsoft Office PowerPoint</Application>
  <PresentationFormat>Custom</PresentationFormat>
  <Paragraphs>81</Paragraphs>
  <Slides>36</Slides>
  <Notes>2</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1_Office Theme</vt:lpstr>
      <vt:lpstr>Chapter 9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As we move through the design process, the level of  abstraction is reduced. Finally, the lowest level of abstraction is  reached when source code is generated.</vt:lpstr>
      <vt:lpstr>PowerPoint Presentation</vt:lpstr>
      <vt:lpstr>PowerPoint Presentation</vt:lpstr>
      <vt:lpstr>PowerPoint Presentation</vt:lpstr>
      <vt:lpstr>PowerPoint Presentation</vt:lpstr>
      <vt:lpstr>PowerPoint Presentation</vt:lpstr>
      <vt:lpstr>Different notations are used to represent control hierarchy for  those architectural styles that are amenable to this representation.  The most common is the treelike diagram (Figure 9.1) that  represents hierarchical control for call and return architectures.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organization and complexity of a data structure are limited  only by the skills of the designer. There are, however, a limited  number of classic data structures that form the building blocks for  more sophisticated structures.</vt:lpstr>
      <vt:lpstr>PowerPoint Presentation</vt:lpstr>
      <vt:lpstr>PowerPoint Presentation</vt:lpstr>
      <vt:lpstr>PowerPoint Presentation</vt:lpstr>
      <vt:lpstr>PowerPoint Presentation</vt:lpstr>
      <vt:lpstr>There is, of course, a relationship between structure and  procedure. The processing indicated for each module must include  a reference to all modules subordinate to the module being  described. That is, a procedural representation of software is  layered as illustrated in Figure 9.3</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rth</cp:lastModifiedBy>
  <cp:revision>25</cp:revision>
  <dcterms:created xsi:type="dcterms:W3CDTF">2018-04-06T07:31:49Z</dcterms:created>
  <dcterms:modified xsi:type="dcterms:W3CDTF">2019-04-06T04:32:55Z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2018-04-06T00:00:00Z</vt:filetime>
  </property>
  <property fmtid="{D5CDD505-2E9C-101B-9397-08002B2CF9AE}" pid="3" name="Creator">
    <vt:lpwstr>Microsoft® Word 2010</vt:lpwstr>
  </property>
  <property fmtid="{D5CDD505-2E9C-101B-9397-08002B2CF9AE}" pid="4" name="LastSaved">
    <vt:filetime>2018-04-06T00:00:00Z</vt:filetime>
  </property>
</Properties>
</file>