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72" r:id="rId4"/>
    <p:sldId id="273" r:id="rId5"/>
    <p:sldId id="333" r:id="rId6"/>
    <p:sldId id="334" r:id="rId7"/>
    <p:sldId id="335" r:id="rId8"/>
    <p:sldId id="336" r:id="rId9"/>
    <p:sldId id="339" r:id="rId10"/>
    <p:sldId id="340" r:id="rId11"/>
    <p:sldId id="337" r:id="rId12"/>
    <p:sldId id="341" r:id="rId13"/>
    <p:sldId id="34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0F925-018D-4A99-9595-EAACF61C8230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93E58-C88D-4817-9FCC-C14E2BD4E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35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867424-DE25-4A45-A397-F702ECA7BC8F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16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Civil Engineering Department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GB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Stage, 1</a:t>
            </a:r>
            <a:r>
              <a:rPr lang="en-GB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Semester, 2019-2020</a:t>
            </a:r>
          </a:p>
          <a:p>
            <a:endParaRPr lang="en-GB" sz="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smtClean="0">
                <a:solidFill>
                  <a:srgbClr val="002060"/>
                </a:solidFill>
              </a:rPr>
              <a:t>10</a:t>
            </a:r>
            <a:r>
              <a:rPr lang="en-GB" sz="2400" b="1" baseline="30000" dirty="0" smtClean="0">
                <a:solidFill>
                  <a:srgbClr val="002060"/>
                </a:solidFill>
              </a:rPr>
              <a:t>th</a:t>
            </a:r>
            <a:r>
              <a:rPr lang="en-GB" sz="2400" b="1" dirty="0" smtClean="0">
                <a:solidFill>
                  <a:srgbClr val="002060"/>
                </a:solidFill>
              </a:rPr>
              <a:t> Lecture: Traffic Characteristics,  </a:t>
            </a:r>
            <a:r>
              <a:rPr lang="en-GB" sz="2400" b="1" dirty="0" smtClean="0">
                <a:solidFill>
                  <a:srgbClr val="002060"/>
                </a:solidFill>
              </a:rPr>
              <a:t>Example 2 </a:t>
            </a:r>
            <a:endParaRPr lang="en-GB" sz="2400" b="1" dirty="0" smtClean="0">
              <a:solidFill>
                <a:srgbClr val="002060"/>
              </a:solidFill>
            </a:endParaRPr>
          </a:p>
          <a:p>
            <a:endParaRPr lang="en-GB" sz="1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Lecturer 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Dr Abeer K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. Jameel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Dr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Maha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Osamah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6927"/>
            <a:ext cx="7772400" cy="1470025"/>
          </a:xfrm>
        </p:spPr>
        <p:txBody>
          <a:bodyPr/>
          <a:lstStyle/>
          <a:p>
            <a:r>
              <a:rPr lang="en-GB" dirty="0" smtClean="0"/>
              <a:t>Transportation Engineering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525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811"/>
    </mc:Choice>
    <mc:Fallback>
      <p:transition spd="slow" advTm="1281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Vehicles speeds are 50, 45, 40, 35, 35 and 45 mph respectively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417064"/>
              </p:ext>
            </p:extLst>
          </p:nvPr>
        </p:nvGraphicFramePr>
        <p:xfrm>
          <a:off x="467544" y="1916832"/>
          <a:ext cx="2880000" cy="4937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000"/>
                <a:gridCol w="1008000"/>
                <a:gridCol w="936000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Interval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Speed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50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058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B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40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42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C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25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25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336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041"/>
    </mc:Choice>
    <mc:Fallback>
      <p:transition spd="slow" advTm="5204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8197800" y="3717032"/>
            <a:ext cx="792088" cy="30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692696"/>
            <a:ext cx="8496944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1- Draw a schematic showing the locations of the vehicle entered the section x during the 20 sec after the first vehicle passed this section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822722"/>
              </p:ext>
            </p:extLst>
          </p:nvPr>
        </p:nvGraphicFramePr>
        <p:xfrm>
          <a:off x="179512" y="2132856"/>
          <a:ext cx="1944216" cy="4295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1008112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Interval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11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B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8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C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4288" y="3717032"/>
            <a:ext cx="76391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68144" y="3717032"/>
            <a:ext cx="736826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17691" y="3717032"/>
            <a:ext cx="790413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3789040"/>
            <a:ext cx="720079" cy="30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2627784" y="3933056"/>
            <a:ext cx="6516216" cy="821705"/>
            <a:chOff x="1986913" y="4005064"/>
            <a:chExt cx="4040054" cy="821705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2208697" y="4149080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2031558" y="4005064"/>
              <a:ext cx="167419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5794319" y="4051672"/>
              <a:ext cx="165995" cy="2232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86913" y="4149080"/>
              <a:ext cx="2808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74939" y="4365104"/>
              <a:ext cx="2520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61033" y="3789040"/>
            <a:ext cx="794743" cy="35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8892480" y="3573016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55776" y="3645024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51920" y="3645024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436096" y="3573016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588224" y="3573016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884368" y="3573016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123728" y="4941168"/>
            <a:ext cx="7020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956377" y="436510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3 sec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76256" y="436510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4sec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08104" y="436510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3 sec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11960" y="436510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6 sec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99792" y="436510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5 sec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52320" y="508518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17 sec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00192" y="508518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13 sec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04048" y="508518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10 sec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91880" y="508518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4 sec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2843808" y="3645024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142684" y="5055567"/>
            <a:ext cx="1181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   20sec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88424" y="335699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308304" y="34290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endParaRPr lang="en-GB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75856" y="350100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endParaRPr lang="en-GB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60032" y="34290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12160" y="34290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123728" y="350100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F</a:t>
            </a:r>
            <a:endParaRPr lang="en-GB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123728" y="508518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-1sec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3523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8622"/>
    </mc:Choice>
    <mc:Fallback>
      <p:transition spd="slow" advTm="3786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692696"/>
            <a:ext cx="8496944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2- Find the time mean speed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191978"/>
              </p:ext>
            </p:extLst>
          </p:nvPr>
        </p:nvGraphicFramePr>
        <p:xfrm>
          <a:off x="467544" y="1772816"/>
          <a:ext cx="1872000" cy="3255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000"/>
                <a:gridCol w="936000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Speed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50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058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40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42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25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25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75856" y="2420888"/>
            <a:ext cx="41344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dirty="0"/>
              <a:t>TMS=(50+45+40+35+35+45)/</a:t>
            </a:r>
            <a:r>
              <a:rPr lang="en-GB" sz="2400" dirty="0" smtClean="0"/>
              <a:t>6</a:t>
            </a:r>
          </a:p>
          <a:p>
            <a:pPr lvl="0"/>
            <a:r>
              <a:rPr lang="en-GB" sz="2400" dirty="0"/>
              <a:t> </a:t>
            </a:r>
            <a:r>
              <a:rPr lang="en-GB" sz="2400" dirty="0" smtClean="0"/>
              <a:t>       =</a:t>
            </a:r>
            <a:r>
              <a:rPr lang="en-GB" sz="2400" dirty="0"/>
              <a:t>41.67 mph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524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432"/>
    </mc:Choice>
    <mc:Fallback>
      <p:transition spd="slow" advTm="354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692696"/>
            <a:ext cx="8496944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en-GB" sz="2000" dirty="0">
                <a:solidFill>
                  <a:srgbClr val="9B2D1F">
                    <a:lumMod val="50000"/>
                  </a:srgbClr>
                </a:solidFill>
              </a:rPr>
              <a:t>3- Find flow and  density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5856" y="2420888"/>
            <a:ext cx="5128327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dirty="0" smtClean="0"/>
              <a:t>Flow=3600/ </a:t>
            </a:r>
            <a:r>
              <a:rPr lang="en-GB" sz="2400" dirty="0" err="1" smtClean="0"/>
              <a:t>ave.</a:t>
            </a:r>
            <a:r>
              <a:rPr lang="en-GB" sz="2400" dirty="0" smtClean="0"/>
              <a:t> time headway</a:t>
            </a:r>
          </a:p>
          <a:p>
            <a:pPr lvl="0"/>
            <a:r>
              <a:rPr lang="en-GB" sz="2400" dirty="0"/>
              <a:t> </a:t>
            </a:r>
            <a:r>
              <a:rPr lang="en-GB" sz="2400" dirty="0" smtClean="0"/>
              <a:t>       =3600</a:t>
            </a:r>
            <a:r>
              <a:rPr lang="en-GB" sz="2400" dirty="0"/>
              <a:t>/[(3+4+3+6+5)/5]=</a:t>
            </a:r>
            <a:r>
              <a:rPr lang="en-GB" sz="2400" dirty="0" smtClean="0"/>
              <a:t>3600/4.2</a:t>
            </a:r>
          </a:p>
          <a:p>
            <a:pPr lvl="0"/>
            <a:r>
              <a:rPr lang="en-GB" sz="2400" dirty="0"/>
              <a:t> </a:t>
            </a:r>
            <a:r>
              <a:rPr lang="en-GB" sz="2400" dirty="0" smtClean="0"/>
              <a:t>        =857vph</a:t>
            </a:r>
          </a:p>
          <a:p>
            <a:pPr lvl="0"/>
            <a:endParaRPr lang="en-GB" sz="2400" dirty="0"/>
          </a:p>
          <a:p>
            <a:r>
              <a:rPr lang="en-GB" sz="2400" dirty="0" smtClean="0"/>
              <a:t>Density=flow/speed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          =857/41.67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          =</a:t>
            </a:r>
            <a:r>
              <a:rPr lang="en-GB" sz="2400" dirty="0"/>
              <a:t>20.57 </a:t>
            </a:r>
            <a:r>
              <a:rPr lang="en-GB" sz="2400" dirty="0" err="1"/>
              <a:t>veh</a:t>
            </a:r>
            <a:r>
              <a:rPr lang="en-GB" sz="2400" dirty="0"/>
              <a:t>/mi</a:t>
            </a:r>
          </a:p>
          <a:p>
            <a:pPr lvl="0"/>
            <a:endParaRPr lang="en-GB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935491"/>
              </p:ext>
            </p:extLst>
          </p:nvPr>
        </p:nvGraphicFramePr>
        <p:xfrm>
          <a:off x="323528" y="1772816"/>
          <a:ext cx="1944000" cy="41766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100789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Interval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5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B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4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C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2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2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48601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549"/>
    </mc:Choice>
    <mc:Fallback>
      <p:transition spd="slow" advTm="715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683404"/>
            <a:ext cx="849694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Question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traffic data were collected at two point x and y which are 1500ft apart. </a:t>
            </a:r>
            <a:endParaRPr lang="en-GB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Six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vehicles (A, B, C, D, E and F) passed section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X-Y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at intervals between each two successive vehicle of 3, 4, 3, 6, and 5 sec respectively. </a:t>
            </a:r>
            <a:endParaRPr lang="en-GB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Vehicles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speeds are 50, 45, 40, 35, 35 and 45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mph respectively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lvl="0"/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1- Draw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a schematic showing the locations of the vehicle entered the section x during the 20 sec after the first vehicle passed this section </a:t>
            </a:r>
          </a:p>
          <a:p>
            <a:pPr lvl="0"/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2- Find the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time mean speed</a:t>
            </a:r>
          </a:p>
          <a:p>
            <a:pPr lvl="0"/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3- Find flow and  density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17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0379"/>
    </mc:Choice>
    <mc:Fallback>
      <p:transition spd="slow" advTm="22037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1165394"/>
            <a:ext cx="84969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The traffic data were collected at two point x and y which are 1500ft apart.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95736" y="4221088"/>
            <a:ext cx="35283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907704" y="407707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796136" y="407707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763688" y="35730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35730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Y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834312" y="4852144"/>
            <a:ext cx="431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017812" y="4293096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14752" y="4221088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419872" y="443711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1500 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</a:rPr>
              <a:t>ft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3871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737"/>
    </mc:Choice>
    <mc:Fallback>
      <p:transition spd="slow" advTm="367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692696"/>
            <a:ext cx="8496944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Six vehicles (A, B, C, D, E and F) passed section X-Y at intervals between each two successive vehicle of 3, 4, 3, 6, and 5 sec respectively.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22979"/>
              </p:ext>
            </p:extLst>
          </p:nvPr>
        </p:nvGraphicFramePr>
        <p:xfrm>
          <a:off x="467544" y="2132856"/>
          <a:ext cx="2304256" cy="4295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114918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Interval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11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B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8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C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376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326"/>
    </mc:Choice>
    <mc:Fallback>
      <p:transition spd="slow" advTm="5732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692696"/>
            <a:ext cx="8496944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Six vehicles (A, B, C, D, E and F) passed section X-Y at intervals between each two successive vehicle of 3, 4, 3, 6, and 5 sec respectively.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913841"/>
              </p:ext>
            </p:extLst>
          </p:nvPr>
        </p:nvGraphicFramePr>
        <p:xfrm>
          <a:off x="467544" y="2132856"/>
          <a:ext cx="2304256" cy="4295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114918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Interval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11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B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8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C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51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904"/>
    </mc:Choice>
    <mc:Fallback>
      <p:transition spd="slow" advTm="1390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692696"/>
            <a:ext cx="8496944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Six vehicles (A, B, C, D, E and F) passed section X-Y at intervals between each two successive vehicle of 3, 4, 3, 6, and 5 sec respectively.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713548"/>
              </p:ext>
            </p:extLst>
          </p:nvPr>
        </p:nvGraphicFramePr>
        <p:xfrm>
          <a:off x="467544" y="2132856"/>
          <a:ext cx="2304256" cy="4295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114918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Interval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11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B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8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C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523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64"/>
    </mc:Choice>
    <mc:Fallback>
      <p:transition spd="slow" advTm="376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692696"/>
            <a:ext cx="8496944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Six vehicles (A, B, C, D, E and F) passed section X-Y at intervals between each two successive vehicle of 3, 4, 3, 6, and 5 sec respectively.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100797"/>
              </p:ext>
            </p:extLst>
          </p:nvPr>
        </p:nvGraphicFramePr>
        <p:xfrm>
          <a:off x="467544" y="2132856"/>
          <a:ext cx="2304256" cy="4295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114918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Interval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11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B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8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C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613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81"/>
    </mc:Choice>
    <mc:Fallback>
      <p:transition spd="slow" advTm="328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692696"/>
            <a:ext cx="8496944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Six vehicles (A, B, C, D, E and F) passed section X-Y at intervals between each two successive vehicle of 3, 4, 3, 6, and 5 sec respectively.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536707"/>
              </p:ext>
            </p:extLst>
          </p:nvPr>
        </p:nvGraphicFramePr>
        <p:xfrm>
          <a:off x="467544" y="2132856"/>
          <a:ext cx="2304256" cy="4295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114918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Interval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11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B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8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C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363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95"/>
    </mc:Choice>
    <mc:Fallback>
      <p:transition spd="slow" advTm="239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692696"/>
            <a:ext cx="8496944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Six vehicles (A, B, C, D, E and F) passed section X-Y at intervals between each two successive vehicle of 3, 4, 3, 6, and 5 sec respectively.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590108"/>
              </p:ext>
            </p:extLst>
          </p:nvPr>
        </p:nvGraphicFramePr>
        <p:xfrm>
          <a:off x="467544" y="2132856"/>
          <a:ext cx="2304256" cy="4295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114918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Interval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11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B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8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</a:rPr>
                        <a:t>C</a:t>
                      </a: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751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617"/>
    </mc:Choice>
    <mc:Fallback>
      <p:transition spd="slow" advTm="12617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8|2.4|1.1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9|6.8|22.1|14.2|6.3|25.3|5.9|10|7.2|4.3|4.4|6.8|4.3|25.4|1.3|0.8|24.9|17.4|21.1|3.6|1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9|8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9|15.4|6.8|6.4|6.8|2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898</TotalTime>
  <Words>747</Words>
  <Application>Microsoft Office PowerPoint</Application>
  <PresentationFormat>On-screen Show (4:3)</PresentationFormat>
  <Paragraphs>270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Transportation Engineering 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Engineering</dc:title>
  <dc:creator>Abeer Jameel</dc:creator>
  <cp:lastModifiedBy>Abeer Jameel</cp:lastModifiedBy>
  <cp:revision>104</cp:revision>
  <dcterms:created xsi:type="dcterms:W3CDTF">2020-03-08T10:14:32Z</dcterms:created>
  <dcterms:modified xsi:type="dcterms:W3CDTF">2020-03-28T17:05:05Z</dcterms:modified>
</cp:coreProperties>
</file>