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3DAC66-730E-4E40-87BE-C66071A58994}"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219633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DAC66-730E-4E40-87BE-C66071A58994}"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261865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DAC66-730E-4E40-87BE-C66071A58994}"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109696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DAC66-730E-4E40-87BE-C66071A58994}"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146409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DAC66-730E-4E40-87BE-C66071A58994}"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41846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3DAC66-730E-4E40-87BE-C66071A58994}"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127226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3DAC66-730E-4E40-87BE-C66071A58994}"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314726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3DAC66-730E-4E40-87BE-C66071A58994}"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189738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DAC66-730E-4E40-87BE-C66071A58994}"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203425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DAC66-730E-4E40-87BE-C66071A58994}"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86123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DAC66-730E-4E40-87BE-C66071A58994}"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E0089-236C-44AB-A740-56DDB1BB4070}" type="slidenum">
              <a:rPr lang="en-GB" smtClean="0"/>
              <a:t>‹#›</a:t>
            </a:fld>
            <a:endParaRPr lang="en-GB"/>
          </a:p>
        </p:txBody>
      </p:sp>
    </p:spTree>
    <p:extLst>
      <p:ext uri="{BB962C8B-B14F-4D97-AF65-F5344CB8AC3E}">
        <p14:creationId xmlns:p14="http://schemas.microsoft.com/office/powerpoint/2010/main" val="29098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chemeClr val="accent1">
                <a:lumMod val="75000"/>
              </a:schemeClr>
            </a:gs>
            <a:gs pos="18000">
              <a:schemeClr val="accent1">
                <a:lumMod val="60000"/>
                <a:lumOff val="40000"/>
              </a:schemeClr>
            </a:gs>
            <a:gs pos="37000">
              <a:schemeClr val="accent3">
                <a:lumMod val="45000"/>
                <a:lumOff val="55000"/>
              </a:schemeClr>
            </a:gs>
            <a:gs pos="83000">
              <a:schemeClr val="accent3">
                <a:lumMod val="45000"/>
                <a:lumOff val="55000"/>
              </a:schemeClr>
            </a:gs>
            <a:gs pos="100000">
              <a:schemeClr val="accent3">
                <a:lumMod val="30000"/>
                <a:lumOff val="70000"/>
              </a:schemeClr>
            </a:gs>
          </a:gsLst>
          <a:path path="rect">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DAC66-730E-4E40-87BE-C66071A58994}" type="datetimeFigureOut">
              <a:rPr lang="en-GB" smtClean="0"/>
              <a:t>07/05/2020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E0089-236C-44AB-A740-56DDB1BB4070}" type="slidenum">
              <a:rPr lang="en-GB" smtClean="0"/>
              <a:t>‹#›</a:t>
            </a:fld>
            <a:endParaRPr lang="en-GB"/>
          </a:p>
        </p:txBody>
      </p:sp>
    </p:spTree>
    <p:extLst>
      <p:ext uri="{BB962C8B-B14F-4D97-AF65-F5344CB8AC3E}">
        <p14:creationId xmlns:p14="http://schemas.microsoft.com/office/powerpoint/2010/main" val="310629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dirty="0">
                <a:latin typeface="Aharoni" panose="02010803020104030203" pitchFamily="2" charset="-79"/>
                <a:cs typeface="Aharoni" panose="02010803020104030203" pitchFamily="2" charset="-79"/>
              </a:rPr>
              <a:t>The Basic Properties of CNTs and Synthesis</a:t>
            </a:r>
          </a:p>
        </p:txBody>
      </p:sp>
      <p:sp>
        <p:nvSpPr>
          <p:cNvPr id="3" name="Subtitle 2"/>
          <p:cNvSpPr>
            <a:spLocks noGrp="1"/>
          </p:cNvSpPr>
          <p:nvPr>
            <p:ph type="subTitle" idx="1"/>
          </p:nvPr>
        </p:nvSpPr>
        <p:spPr/>
        <p:txBody>
          <a:bodyPr/>
          <a:lstStyle/>
          <a:p>
            <a:r>
              <a:rPr lang="en-GB" dirty="0" smtClean="0"/>
              <a:t>By</a:t>
            </a:r>
          </a:p>
          <a:p>
            <a:r>
              <a:rPr lang="en-GB" b="1" dirty="0" smtClean="0">
                <a:ln w="9525">
                  <a:solidFill>
                    <a:schemeClr val="bg1"/>
                  </a:solidFill>
                  <a:prstDash val="solid"/>
                </a:ln>
                <a:effectLst>
                  <a:outerShdw blurRad="12700" dist="38100" dir="2700000" algn="tl" rotWithShape="0">
                    <a:schemeClr val="bg1">
                      <a:lumMod val="50000"/>
                    </a:schemeClr>
                  </a:outerShdw>
                </a:effectLst>
              </a:rPr>
              <a:t>Asst. Prof. Dr. Raouf Mahmood </a:t>
            </a:r>
            <a:endParaRPr lang="en-GB"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1343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Aharoni" panose="02010803020104030203" pitchFamily="2" charset="-79"/>
                <a:cs typeface="Aharoni" panose="02010803020104030203" pitchFamily="2" charset="-79"/>
              </a:rPr>
              <a:t>REFERENCES</a:t>
            </a:r>
          </a:p>
        </p:txBody>
      </p:sp>
      <p:sp>
        <p:nvSpPr>
          <p:cNvPr id="3" name="Content Placeholder 2"/>
          <p:cNvSpPr>
            <a:spLocks noGrp="1"/>
          </p:cNvSpPr>
          <p:nvPr>
            <p:ph idx="1"/>
          </p:nvPr>
        </p:nvSpPr>
        <p:spPr/>
        <p:txBody>
          <a:bodyPr/>
          <a:lstStyle/>
          <a:p>
            <a:pPr algn="just"/>
            <a:r>
              <a:rPr lang="en-GB" dirty="0" err="1" smtClean="0"/>
              <a:t>Dresselhaus</a:t>
            </a:r>
            <a:r>
              <a:rPr lang="en-GB" dirty="0" smtClean="0"/>
              <a:t>, M.S., </a:t>
            </a:r>
            <a:r>
              <a:rPr lang="en-GB" dirty="0" err="1" smtClean="0"/>
              <a:t>Dresselhaus</a:t>
            </a:r>
            <a:r>
              <a:rPr lang="en-GB" dirty="0" smtClean="0"/>
              <a:t>, G., and </a:t>
            </a:r>
            <a:r>
              <a:rPr lang="en-GB" dirty="0" err="1" smtClean="0"/>
              <a:t>Eklund</a:t>
            </a:r>
            <a:r>
              <a:rPr lang="en-GB" dirty="0" smtClean="0"/>
              <a:t>, P.C., Science of fullerenes and carbon nanotubes, Academic Press, San Diego, 1996.</a:t>
            </a:r>
          </a:p>
          <a:p>
            <a:pPr algn="just"/>
            <a:r>
              <a:rPr lang="en-GB" dirty="0" err="1" smtClean="0"/>
              <a:t>Ebbesen</a:t>
            </a:r>
            <a:r>
              <a:rPr lang="en-GB" dirty="0" smtClean="0"/>
              <a:t>, T.W., Carbon nanotubes: Preparation and properties, CRC Press, Boca Raton, 1997.</a:t>
            </a:r>
            <a:endParaRPr lang="en-GB" dirty="0"/>
          </a:p>
        </p:txBody>
      </p:sp>
    </p:spTree>
    <p:extLst>
      <p:ext uri="{BB962C8B-B14F-4D97-AF65-F5344CB8AC3E}">
        <p14:creationId xmlns:p14="http://schemas.microsoft.com/office/powerpoint/2010/main" val="111598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haroni" panose="02010803020104030203" pitchFamily="2" charset="-79"/>
                <a:cs typeface="Aharoni" panose="02010803020104030203" pitchFamily="2" charset="-79"/>
              </a:rPr>
              <a:t>Introduction</a:t>
            </a:r>
            <a:endParaRPr lang="en-GB"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253803"/>
            <a:ext cx="10515600" cy="3923160"/>
          </a:xfrm>
        </p:spPr>
        <p:txBody>
          <a:bodyPr>
            <a:noAutofit/>
          </a:bodyPr>
          <a:lstStyle/>
          <a:p>
            <a:pPr marL="0" indent="0" algn="just">
              <a:buNone/>
            </a:pPr>
            <a:r>
              <a:rPr lang="en-GB" sz="3200" dirty="0" smtClean="0"/>
              <a:t>In 1991, using </a:t>
            </a:r>
            <a:r>
              <a:rPr lang="en-GB" sz="3200" dirty="0" smtClean="0"/>
              <a:t>a high current arc runs through graphite, a</a:t>
            </a:r>
            <a:r>
              <a:rPr lang="en-GB" sz="3200" dirty="0" smtClean="0"/>
              <a:t> hollow tube like buckyball were </a:t>
            </a:r>
            <a:r>
              <a:rPr lang="en-GB" sz="3200" dirty="0" smtClean="0"/>
              <a:t>discovered</a:t>
            </a:r>
            <a:r>
              <a:rPr lang="en-GB" sz="3200" dirty="0" smtClean="0"/>
              <a:t> which contained multiple tubes, or shells, one within another. This new material is called </a:t>
            </a:r>
            <a:r>
              <a:rPr lang="en-GB" sz="3200" u="sng" dirty="0" smtClean="0"/>
              <a:t>multiwall nanotubes (MWNTs) </a:t>
            </a:r>
            <a:r>
              <a:rPr lang="en-GB" sz="3200" dirty="0" smtClean="0"/>
              <a:t>because of their nanometer-scale diameters. MWNTs are composed of larger-diameter nanotubes surrounding smaller nested nanotubes, where each successive outer shell has a larger diameter but retains the characteristic rolled graphene structure.</a:t>
            </a:r>
            <a:endParaRPr lang="en-GB" sz="3200" dirty="0"/>
          </a:p>
        </p:txBody>
      </p:sp>
      <p:pic>
        <p:nvPicPr>
          <p:cNvPr id="4" name="Picture 3"/>
          <p:cNvPicPr>
            <a:picLocks noChangeAspect="1"/>
          </p:cNvPicPr>
          <p:nvPr/>
        </p:nvPicPr>
        <p:blipFill>
          <a:blip r:embed="rId2"/>
          <a:stretch>
            <a:fillRect/>
          </a:stretch>
        </p:blipFill>
        <p:spPr>
          <a:xfrm>
            <a:off x="148510" y="241199"/>
            <a:ext cx="3367422" cy="2012604"/>
          </a:xfrm>
          <a:prstGeom prst="rect">
            <a:avLst/>
          </a:prstGeom>
        </p:spPr>
      </p:pic>
      <p:pic>
        <p:nvPicPr>
          <p:cNvPr id="5" name="Picture 4"/>
          <p:cNvPicPr>
            <a:picLocks noChangeAspect="1"/>
          </p:cNvPicPr>
          <p:nvPr/>
        </p:nvPicPr>
        <p:blipFill>
          <a:blip r:embed="rId3"/>
          <a:stretch>
            <a:fillRect/>
          </a:stretch>
        </p:blipFill>
        <p:spPr>
          <a:xfrm>
            <a:off x="9008974" y="241199"/>
            <a:ext cx="2569134" cy="2012604"/>
          </a:xfrm>
          <a:prstGeom prst="rect">
            <a:avLst/>
          </a:prstGeom>
        </p:spPr>
      </p:pic>
    </p:spTree>
    <p:extLst>
      <p:ext uri="{BB962C8B-B14F-4D97-AF65-F5344CB8AC3E}">
        <p14:creationId xmlns:p14="http://schemas.microsoft.com/office/powerpoint/2010/main" val="3669878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haroni" panose="02010803020104030203" pitchFamily="2" charset="-79"/>
                <a:cs typeface="Aharoni" panose="02010803020104030203" pitchFamily="2" charset="-79"/>
              </a:rPr>
              <a:t>Introduction</a:t>
            </a:r>
            <a:endParaRPr lang="en-GB" dirty="0"/>
          </a:p>
        </p:txBody>
      </p:sp>
      <p:sp>
        <p:nvSpPr>
          <p:cNvPr id="3" name="Content Placeholder 2"/>
          <p:cNvSpPr>
            <a:spLocks noGrp="1"/>
          </p:cNvSpPr>
          <p:nvPr>
            <p:ph idx="1"/>
          </p:nvPr>
        </p:nvSpPr>
        <p:spPr>
          <a:xfrm>
            <a:off x="838200" y="1825625"/>
            <a:ext cx="8313313" cy="4351338"/>
          </a:xfrm>
        </p:spPr>
        <p:txBody>
          <a:bodyPr>
            <a:normAutofit lnSpcReduction="10000"/>
          </a:bodyPr>
          <a:lstStyle/>
          <a:p>
            <a:pPr marL="0" indent="0" algn="just">
              <a:buNone/>
            </a:pPr>
            <a:r>
              <a:rPr lang="en-GB" dirty="0" smtClean="0"/>
              <a:t>Then, nanotubes with only one wall or shell were synthesized and called single-walled nanotubes (SWNTs). These nanotubes were made in the arc process.</a:t>
            </a:r>
          </a:p>
          <a:p>
            <a:pPr marL="0" indent="0" algn="just">
              <a:buNone/>
            </a:pPr>
            <a:r>
              <a:rPr lang="en-GB" dirty="0" smtClean="0"/>
              <a:t>Carbon nanotubes may be though of as rolled-up sheets of graphite, although they are not literally made this way. Both SWNTs and MWNTs can be grown in tangled structures or ordered close-packed structures .The SWNTs and MWNTs produced at lower temperatures have a larger number of defects in the walls and caps than nanotubes produced at higher temperatures.</a:t>
            </a:r>
            <a:endParaRPr lang="en-GB" dirty="0"/>
          </a:p>
        </p:txBody>
      </p:sp>
      <p:pic>
        <p:nvPicPr>
          <p:cNvPr id="4" name="Picture 3"/>
          <p:cNvPicPr>
            <a:picLocks noChangeAspect="1"/>
          </p:cNvPicPr>
          <p:nvPr/>
        </p:nvPicPr>
        <p:blipFill>
          <a:blip r:embed="rId2"/>
          <a:stretch>
            <a:fillRect/>
          </a:stretch>
        </p:blipFill>
        <p:spPr>
          <a:xfrm>
            <a:off x="9151513" y="1923469"/>
            <a:ext cx="2787202" cy="3910661"/>
          </a:xfrm>
          <a:prstGeom prst="rect">
            <a:avLst/>
          </a:prstGeom>
        </p:spPr>
      </p:pic>
    </p:spTree>
    <p:extLst>
      <p:ext uri="{BB962C8B-B14F-4D97-AF65-F5344CB8AC3E}">
        <p14:creationId xmlns:p14="http://schemas.microsoft.com/office/powerpoint/2010/main" val="3512506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Aharoni" panose="02010803020104030203" pitchFamily="2" charset="-79"/>
                <a:cs typeface="Aharoni" panose="02010803020104030203" pitchFamily="2" charset="-79"/>
              </a:rPr>
              <a:t>Introduction</a:t>
            </a:r>
            <a:endParaRPr lang="en-GB" dirty="0"/>
          </a:p>
        </p:txBody>
      </p:sp>
      <p:sp>
        <p:nvSpPr>
          <p:cNvPr id="3" name="Content Placeholder 2"/>
          <p:cNvSpPr>
            <a:spLocks noGrp="1"/>
          </p:cNvSpPr>
          <p:nvPr>
            <p:ph idx="1"/>
          </p:nvPr>
        </p:nvSpPr>
        <p:spPr>
          <a:xfrm>
            <a:off x="6551054" y="1690688"/>
            <a:ext cx="4802746" cy="4351338"/>
          </a:xfrm>
        </p:spPr>
        <p:txBody>
          <a:bodyPr/>
          <a:lstStyle/>
          <a:p>
            <a:pPr marL="0" indent="0">
              <a:buNone/>
            </a:pPr>
            <a:r>
              <a:rPr lang="en-GB" dirty="0" smtClean="0"/>
              <a:t> Consequently, several forms of nanotubes have been produced: straight, cork-screw, and bamboo structured. Well-aligned, straight MWNTs are most similar to the ideal structure,</a:t>
            </a:r>
            <a:endParaRPr lang="en-GB" dirty="0"/>
          </a:p>
        </p:txBody>
      </p:sp>
      <p:pic>
        <p:nvPicPr>
          <p:cNvPr id="4" name="Picture 3"/>
          <p:cNvPicPr>
            <a:picLocks noChangeAspect="1"/>
          </p:cNvPicPr>
          <p:nvPr/>
        </p:nvPicPr>
        <p:blipFill>
          <a:blip r:embed="rId2"/>
          <a:stretch>
            <a:fillRect/>
          </a:stretch>
        </p:blipFill>
        <p:spPr>
          <a:xfrm>
            <a:off x="838200" y="1720269"/>
            <a:ext cx="2952485" cy="2581274"/>
          </a:xfrm>
          <a:prstGeom prst="rect">
            <a:avLst/>
          </a:prstGeom>
        </p:spPr>
      </p:pic>
      <p:pic>
        <p:nvPicPr>
          <p:cNvPr id="5" name="Picture 4"/>
          <p:cNvPicPr>
            <a:picLocks noChangeAspect="1"/>
          </p:cNvPicPr>
          <p:nvPr/>
        </p:nvPicPr>
        <p:blipFill>
          <a:blip r:embed="rId3"/>
          <a:stretch>
            <a:fillRect/>
          </a:stretch>
        </p:blipFill>
        <p:spPr>
          <a:xfrm>
            <a:off x="3722129" y="1719040"/>
            <a:ext cx="2828925" cy="2819400"/>
          </a:xfrm>
          <a:prstGeom prst="rect">
            <a:avLst/>
          </a:prstGeom>
        </p:spPr>
      </p:pic>
      <p:pic>
        <p:nvPicPr>
          <p:cNvPr id="6" name="Picture 5"/>
          <p:cNvPicPr>
            <a:picLocks noChangeAspect="1"/>
          </p:cNvPicPr>
          <p:nvPr/>
        </p:nvPicPr>
        <p:blipFill>
          <a:blip r:embed="rId4"/>
          <a:stretch>
            <a:fillRect/>
          </a:stretch>
        </p:blipFill>
        <p:spPr>
          <a:xfrm>
            <a:off x="838200" y="4538440"/>
            <a:ext cx="5614115" cy="1819275"/>
          </a:xfrm>
          <a:prstGeom prst="rect">
            <a:avLst/>
          </a:prstGeom>
        </p:spPr>
      </p:pic>
    </p:spTree>
    <p:extLst>
      <p:ext uri="{BB962C8B-B14F-4D97-AF65-F5344CB8AC3E}">
        <p14:creationId xmlns:p14="http://schemas.microsoft.com/office/powerpoint/2010/main" val="164188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112" y="146184"/>
            <a:ext cx="10515600" cy="1325563"/>
          </a:xfrm>
        </p:spPr>
        <p:txBody>
          <a:bodyPr>
            <a:normAutofit/>
          </a:bodyPr>
          <a:lstStyle/>
          <a:p>
            <a:pPr algn="ctr"/>
            <a:r>
              <a:rPr lang="en-GB" dirty="0">
                <a:latin typeface="Aharoni" panose="02010803020104030203" pitchFamily="2" charset="-79"/>
                <a:cs typeface="Aharoni" panose="02010803020104030203" pitchFamily="2" charset="-79"/>
              </a:rPr>
              <a:t>Bonding Characteristics</a:t>
            </a:r>
          </a:p>
        </p:txBody>
      </p:sp>
      <p:sp>
        <p:nvSpPr>
          <p:cNvPr id="3" name="Content Placeholder 2"/>
          <p:cNvSpPr>
            <a:spLocks noGrp="1"/>
          </p:cNvSpPr>
          <p:nvPr>
            <p:ph idx="1"/>
          </p:nvPr>
        </p:nvSpPr>
        <p:spPr/>
        <p:txBody>
          <a:bodyPr/>
          <a:lstStyle/>
          <a:p>
            <a:pPr marL="0" indent="0" algn="just">
              <a:buNone/>
            </a:pPr>
            <a:r>
              <a:rPr lang="en-GB" dirty="0" smtClean="0"/>
              <a:t>The </a:t>
            </a:r>
            <a:r>
              <a:rPr lang="en-GB" u="sng" dirty="0" smtClean="0"/>
              <a:t>bonding</a:t>
            </a:r>
            <a:r>
              <a:rPr lang="en-GB" dirty="0" smtClean="0"/>
              <a:t> within the </a:t>
            </a:r>
            <a:r>
              <a:rPr lang="en-GB" u="sng" dirty="0" smtClean="0"/>
              <a:t>CNT walls is covalent</a:t>
            </a:r>
            <a:r>
              <a:rPr lang="en-GB" dirty="0" smtClean="0"/>
              <a:t>, while the bonding between CNTs, either in a bundle or between CNTs arranged in a MWNT structure, is </a:t>
            </a:r>
            <a:r>
              <a:rPr lang="en-GB" u="sng" dirty="0" smtClean="0"/>
              <a:t>van der Waals</a:t>
            </a:r>
            <a:r>
              <a:rPr lang="en-GB" dirty="0" smtClean="0"/>
              <a:t>. The </a:t>
            </a:r>
            <a:r>
              <a:rPr lang="en-GB" u="sng" dirty="0" smtClean="0"/>
              <a:t>spacing</a:t>
            </a:r>
            <a:r>
              <a:rPr lang="en-GB" dirty="0" smtClean="0"/>
              <a:t> between the nanotubes in a </a:t>
            </a:r>
            <a:r>
              <a:rPr lang="en-GB" u="sng" dirty="0" smtClean="0"/>
              <a:t>MWNT</a:t>
            </a:r>
            <a:r>
              <a:rPr lang="en-GB" dirty="0" smtClean="0"/>
              <a:t> is examined with TEM and ranges </a:t>
            </a:r>
            <a:r>
              <a:rPr lang="en-GB" u="sng" dirty="0" smtClean="0"/>
              <a:t>from 0.34 to 0.39 nm</a:t>
            </a:r>
            <a:r>
              <a:rPr lang="en-GB" dirty="0" smtClean="0"/>
              <a:t>, with the spacing changing as the nanotube diameters increase. </a:t>
            </a:r>
            <a:r>
              <a:rPr lang="en-GB" u="sng" dirty="0" smtClean="0"/>
              <a:t>Note that the spacing between the shells in the MWNT decreases as the nanotube outer diameter increases and approaches a value of about 0.344 nm at a diameter of about 10 nm. </a:t>
            </a:r>
            <a:r>
              <a:rPr lang="en-GB" dirty="0" smtClean="0"/>
              <a:t>The larger inter-shell spacing at smaller nanotube diameters </a:t>
            </a:r>
            <a:r>
              <a:rPr lang="en-GB" u="sng" dirty="0" smtClean="0"/>
              <a:t>is attributed to the larger repulsive forces associated with the high curvature of the nanotube </a:t>
            </a:r>
            <a:r>
              <a:rPr lang="en-GB" dirty="0" smtClean="0"/>
              <a:t>walls at small diameters.</a:t>
            </a:r>
            <a:endParaRPr lang="en-GB" dirty="0"/>
          </a:p>
        </p:txBody>
      </p:sp>
      <p:pic>
        <p:nvPicPr>
          <p:cNvPr id="4" name="Picture 3"/>
          <p:cNvPicPr>
            <a:picLocks noChangeAspect="1"/>
          </p:cNvPicPr>
          <p:nvPr/>
        </p:nvPicPr>
        <p:blipFill>
          <a:blip r:embed="rId2"/>
          <a:stretch>
            <a:fillRect/>
          </a:stretch>
        </p:blipFill>
        <p:spPr>
          <a:xfrm>
            <a:off x="10071279" y="339725"/>
            <a:ext cx="1648227" cy="1485900"/>
          </a:xfrm>
          <a:prstGeom prst="rect">
            <a:avLst/>
          </a:prstGeom>
        </p:spPr>
      </p:pic>
      <p:pic>
        <p:nvPicPr>
          <p:cNvPr id="5" name="Picture 4"/>
          <p:cNvPicPr>
            <a:picLocks noChangeAspect="1"/>
          </p:cNvPicPr>
          <p:nvPr/>
        </p:nvPicPr>
        <p:blipFill>
          <a:blip r:embed="rId3"/>
          <a:stretch>
            <a:fillRect/>
          </a:stretch>
        </p:blipFill>
        <p:spPr>
          <a:xfrm rot="5400000">
            <a:off x="688911" y="-299542"/>
            <a:ext cx="1380402" cy="2438400"/>
          </a:xfrm>
          <a:prstGeom prst="rect">
            <a:avLst/>
          </a:prstGeom>
        </p:spPr>
      </p:pic>
    </p:spTree>
    <p:extLst>
      <p:ext uri="{BB962C8B-B14F-4D97-AF65-F5344CB8AC3E}">
        <p14:creationId xmlns:p14="http://schemas.microsoft.com/office/powerpoint/2010/main" val="275222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Aharoni" panose="02010803020104030203" pitchFamily="2" charset="-79"/>
                <a:cs typeface="Aharoni" panose="02010803020104030203" pitchFamily="2" charset="-79"/>
              </a:rPr>
              <a:t>CNTs strain energy </a:t>
            </a:r>
          </a:p>
        </p:txBody>
      </p:sp>
      <p:sp>
        <p:nvSpPr>
          <p:cNvPr id="3" name="Content Placeholder 2"/>
          <p:cNvSpPr>
            <a:spLocks noGrp="1"/>
          </p:cNvSpPr>
          <p:nvPr>
            <p:ph idx="1"/>
          </p:nvPr>
        </p:nvSpPr>
        <p:spPr/>
        <p:txBody>
          <a:bodyPr>
            <a:normAutofit/>
          </a:bodyPr>
          <a:lstStyle/>
          <a:p>
            <a:pPr marL="0" indent="0" algn="just">
              <a:buNone/>
            </a:pPr>
            <a:r>
              <a:rPr lang="en-GB" dirty="0" smtClean="0"/>
              <a:t>The </a:t>
            </a:r>
            <a:r>
              <a:rPr lang="en-GB" u="sng" dirty="0" smtClean="0"/>
              <a:t>strain energy </a:t>
            </a:r>
            <a:r>
              <a:rPr lang="en-GB" dirty="0" smtClean="0"/>
              <a:t>related with forming the cylindrical shape is calculated to vary as the </a:t>
            </a:r>
            <a:r>
              <a:rPr lang="en-GB" u="sng" dirty="0" smtClean="0"/>
              <a:t>inverse of the CNT radius squared </a:t>
            </a:r>
            <a:r>
              <a:rPr lang="en-GB" dirty="0" smtClean="0"/>
              <a:t>and is not predicted to depend on the helical structure of the CNT. Additional calculations have quantified this phenomenon by examining the stability of circular and collapsed SWNTs of various helical structures. The results indicate that at radii </a:t>
            </a:r>
            <a:r>
              <a:rPr lang="en-GB" u="sng" dirty="0" smtClean="0"/>
              <a:t>below 10 Å</a:t>
            </a:r>
            <a:r>
              <a:rPr lang="en-GB" dirty="0" smtClean="0"/>
              <a:t>, only nanotubes with </a:t>
            </a:r>
            <a:r>
              <a:rPr lang="en-GB" u="sng" dirty="0" smtClean="0"/>
              <a:t>circular cross-sections </a:t>
            </a:r>
            <a:r>
              <a:rPr lang="en-GB" dirty="0" smtClean="0"/>
              <a:t>are stable, while at radii between </a:t>
            </a:r>
            <a:r>
              <a:rPr lang="en-GB" u="sng" dirty="0" smtClean="0"/>
              <a:t>10 and 30 Å both the circular and collapsed cross-sections </a:t>
            </a:r>
            <a:r>
              <a:rPr lang="en-GB" dirty="0" smtClean="0"/>
              <a:t>are </a:t>
            </a:r>
            <a:r>
              <a:rPr lang="en-GB" dirty="0" err="1" smtClean="0"/>
              <a:t>stable.At</a:t>
            </a:r>
            <a:r>
              <a:rPr lang="en-GB" dirty="0" smtClean="0"/>
              <a:t> radii </a:t>
            </a:r>
            <a:r>
              <a:rPr lang="en-GB" u="sng" dirty="0" smtClean="0"/>
              <a:t>above 30 Å</a:t>
            </a:r>
            <a:r>
              <a:rPr lang="en-GB" dirty="0" smtClean="0"/>
              <a:t>, the calculations indicate that only the </a:t>
            </a:r>
            <a:r>
              <a:rPr lang="en-GB" u="sng" dirty="0" smtClean="0"/>
              <a:t>collapsed cross-section radius </a:t>
            </a:r>
            <a:r>
              <a:rPr lang="en-GB" dirty="0" smtClean="0"/>
              <a:t>is stable because of the energy gain from van der Waals bonding across the collapsed nanotube.</a:t>
            </a:r>
            <a:endParaRPr lang="en-GB" dirty="0"/>
          </a:p>
        </p:txBody>
      </p:sp>
      <p:pic>
        <p:nvPicPr>
          <p:cNvPr id="7" name="Picture 6"/>
          <p:cNvPicPr>
            <a:picLocks noChangeAspect="1"/>
          </p:cNvPicPr>
          <p:nvPr/>
        </p:nvPicPr>
        <p:blipFill>
          <a:blip r:embed="rId2"/>
          <a:stretch>
            <a:fillRect/>
          </a:stretch>
        </p:blipFill>
        <p:spPr>
          <a:xfrm>
            <a:off x="9414256" y="133302"/>
            <a:ext cx="2434307" cy="1557385"/>
          </a:xfrm>
          <a:prstGeom prst="rect">
            <a:avLst/>
          </a:prstGeom>
        </p:spPr>
      </p:pic>
      <p:pic>
        <p:nvPicPr>
          <p:cNvPr id="9" name="Picture 8"/>
          <p:cNvPicPr>
            <a:picLocks noChangeAspect="1"/>
          </p:cNvPicPr>
          <p:nvPr/>
        </p:nvPicPr>
        <p:blipFill>
          <a:blip r:embed="rId3"/>
          <a:stretch>
            <a:fillRect/>
          </a:stretch>
        </p:blipFill>
        <p:spPr>
          <a:xfrm>
            <a:off x="-1" y="-1"/>
            <a:ext cx="2968487" cy="1825625"/>
          </a:xfrm>
          <a:prstGeom prst="rect">
            <a:avLst/>
          </a:prstGeom>
        </p:spPr>
      </p:pic>
    </p:spTree>
    <p:extLst>
      <p:ext uri="{BB962C8B-B14F-4D97-AF65-F5344CB8AC3E}">
        <p14:creationId xmlns:p14="http://schemas.microsoft.com/office/powerpoint/2010/main" val="239374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1" y="365125"/>
            <a:ext cx="10752786" cy="1325563"/>
          </a:xfrm>
        </p:spPr>
        <p:txBody>
          <a:bodyPr>
            <a:normAutofit/>
          </a:bodyPr>
          <a:lstStyle/>
          <a:p>
            <a:r>
              <a:rPr lang="en-GB" dirty="0">
                <a:latin typeface="Aharoni" panose="02010803020104030203" pitchFamily="2" charset="-79"/>
                <a:cs typeface="Aharoni" panose="02010803020104030203" pitchFamily="2" charset="-79"/>
              </a:rPr>
              <a:t>Defects and Variations in CNTs Structure</a:t>
            </a:r>
          </a:p>
        </p:txBody>
      </p:sp>
      <p:sp>
        <p:nvSpPr>
          <p:cNvPr id="3" name="Content Placeholder 2"/>
          <p:cNvSpPr>
            <a:spLocks noGrp="1"/>
          </p:cNvSpPr>
          <p:nvPr>
            <p:ph idx="1"/>
          </p:nvPr>
        </p:nvSpPr>
        <p:spPr>
          <a:xfrm>
            <a:off x="838200" y="1825625"/>
            <a:ext cx="10515600" cy="4140000"/>
          </a:xfrm>
        </p:spPr>
        <p:txBody>
          <a:bodyPr>
            <a:normAutofit/>
          </a:bodyPr>
          <a:lstStyle/>
          <a:p>
            <a:pPr marL="0" indent="0" algn="just">
              <a:lnSpc>
                <a:spcPct val="110000"/>
              </a:lnSpc>
              <a:buNone/>
            </a:pPr>
            <a:r>
              <a:rPr lang="en-GB" dirty="0" smtClean="0"/>
              <a:t>A common </a:t>
            </a:r>
            <a:r>
              <a:rPr lang="en-GB" u="sng" dirty="0" smtClean="0"/>
              <a:t>defect</a:t>
            </a:r>
            <a:r>
              <a:rPr lang="en-GB" dirty="0" smtClean="0"/>
              <a:t> one finds on nanotube walls is a pair of </a:t>
            </a:r>
            <a:r>
              <a:rPr lang="en-GB" u="sng" dirty="0" smtClean="0"/>
              <a:t>pentagons and heptagons</a:t>
            </a:r>
            <a:r>
              <a:rPr lang="en-GB" dirty="0" smtClean="0"/>
              <a:t> called 5/7 defects. Calculations show that two types of equivalent bonds are broken to make 5/7 defects in </a:t>
            </a:r>
            <a:r>
              <a:rPr lang="en-GB" u="sng" dirty="0" smtClean="0"/>
              <a:t>zigzag</a:t>
            </a:r>
            <a:r>
              <a:rPr lang="en-GB" dirty="0" smtClean="0"/>
              <a:t> and </a:t>
            </a:r>
            <a:r>
              <a:rPr lang="en-GB" u="sng" dirty="0" smtClean="0"/>
              <a:t>armchair</a:t>
            </a:r>
            <a:r>
              <a:rPr lang="en-GB" dirty="0" smtClean="0"/>
              <a:t> CNTs. The formation energy of a 5/7 defect for several junctions between two dissimilar SWNTs is found to be about </a:t>
            </a:r>
            <a:r>
              <a:rPr lang="en-GB" u="sng" dirty="0" smtClean="0"/>
              <a:t>6 eV. </a:t>
            </a:r>
            <a:endParaRPr lang="en-GB" dirty="0"/>
          </a:p>
        </p:txBody>
      </p:sp>
      <p:pic>
        <p:nvPicPr>
          <p:cNvPr id="7" name="Picture 6"/>
          <p:cNvPicPr>
            <a:picLocks noChangeAspect="1"/>
          </p:cNvPicPr>
          <p:nvPr/>
        </p:nvPicPr>
        <p:blipFill>
          <a:blip r:embed="rId2"/>
          <a:stretch>
            <a:fillRect/>
          </a:stretch>
        </p:blipFill>
        <p:spPr>
          <a:xfrm>
            <a:off x="3120174" y="4142439"/>
            <a:ext cx="5905500" cy="2276475"/>
          </a:xfrm>
          <a:prstGeom prst="rect">
            <a:avLst/>
          </a:prstGeom>
        </p:spPr>
      </p:pic>
    </p:spTree>
    <p:extLst>
      <p:ext uri="{BB962C8B-B14F-4D97-AF65-F5344CB8AC3E}">
        <p14:creationId xmlns:p14="http://schemas.microsoft.com/office/powerpoint/2010/main" val="284013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smtClean="0"/>
              <a:t>Although nanotubes are usually thought of as long cylinders other shapes are possible. For example, nanotubes can form  a “Y” structure or similar “T” structures. Nanotubes  can also exist as nanotori</a:t>
            </a:r>
            <a:r>
              <a:rPr lang="en-GB" dirty="0" smtClean="0"/>
              <a:t> (also called crop-circles or nanorings)</a:t>
            </a:r>
            <a:r>
              <a:rPr lang="en-GB" dirty="0" smtClean="0"/>
              <a:t>, nanohorns, and nanoonions.</a:t>
            </a:r>
          </a:p>
          <a:p>
            <a:pPr marL="0" indent="0">
              <a:buNone/>
            </a:pPr>
            <a:endParaRPr lang="en-GB" dirty="0"/>
          </a:p>
        </p:txBody>
      </p:sp>
      <p:pic>
        <p:nvPicPr>
          <p:cNvPr id="4" name="Picture 3"/>
          <p:cNvPicPr>
            <a:picLocks noChangeAspect="1"/>
          </p:cNvPicPr>
          <p:nvPr/>
        </p:nvPicPr>
        <p:blipFill rotWithShape="1">
          <a:blip r:embed="rId2"/>
          <a:srcRect l="3012"/>
          <a:stretch/>
        </p:blipFill>
        <p:spPr>
          <a:xfrm>
            <a:off x="6127795" y="4203423"/>
            <a:ext cx="2073497" cy="1811025"/>
          </a:xfrm>
          <a:prstGeom prst="rect">
            <a:avLst/>
          </a:prstGeom>
        </p:spPr>
      </p:pic>
      <p:pic>
        <p:nvPicPr>
          <p:cNvPr id="5" name="Picture 4"/>
          <p:cNvPicPr>
            <a:picLocks noChangeAspect="1"/>
          </p:cNvPicPr>
          <p:nvPr/>
        </p:nvPicPr>
        <p:blipFill>
          <a:blip r:embed="rId3"/>
          <a:stretch>
            <a:fillRect/>
          </a:stretch>
        </p:blipFill>
        <p:spPr>
          <a:xfrm>
            <a:off x="9621121" y="5122438"/>
            <a:ext cx="1371600" cy="1054525"/>
          </a:xfrm>
          <a:prstGeom prst="rect">
            <a:avLst/>
          </a:prstGeom>
        </p:spPr>
      </p:pic>
      <p:pic>
        <p:nvPicPr>
          <p:cNvPr id="6" name="Picture 5"/>
          <p:cNvPicPr>
            <a:picLocks noChangeAspect="1"/>
          </p:cNvPicPr>
          <p:nvPr/>
        </p:nvPicPr>
        <p:blipFill>
          <a:blip r:embed="rId4"/>
          <a:stretch>
            <a:fillRect/>
          </a:stretch>
        </p:blipFill>
        <p:spPr>
          <a:xfrm>
            <a:off x="9502059" y="3603348"/>
            <a:ext cx="1609725" cy="1200150"/>
          </a:xfrm>
          <a:prstGeom prst="rect">
            <a:avLst/>
          </a:prstGeom>
        </p:spPr>
      </p:pic>
      <p:pic>
        <p:nvPicPr>
          <p:cNvPr id="7" name="Picture 6"/>
          <p:cNvPicPr>
            <a:picLocks noChangeAspect="1"/>
          </p:cNvPicPr>
          <p:nvPr/>
        </p:nvPicPr>
        <p:blipFill>
          <a:blip r:embed="rId5"/>
          <a:stretch>
            <a:fillRect/>
          </a:stretch>
        </p:blipFill>
        <p:spPr>
          <a:xfrm>
            <a:off x="690898" y="4407466"/>
            <a:ext cx="4667250" cy="1552575"/>
          </a:xfrm>
          <a:prstGeom prst="rect">
            <a:avLst/>
          </a:prstGeom>
        </p:spPr>
      </p:pic>
      <p:sp>
        <p:nvSpPr>
          <p:cNvPr id="8" name="Title 1"/>
          <p:cNvSpPr>
            <a:spLocks noGrp="1"/>
          </p:cNvSpPr>
          <p:nvPr>
            <p:ph type="title"/>
          </p:nvPr>
        </p:nvSpPr>
        <p:spPr>
          <a:xfrm>
            <a:off x="696531" y="365125"/>
            <a:ext cx="10752786" cy="1325563"/>
          </a:xfrm>
        </p:spPr>
        <p:txBody>
          <a:bodyPr>
            <a:normAutofit/>
          </a:bodyPr>
          <a:lstStyle/>
          <a:p>
            <a:r>
              <a:rPr lang="en-GB" dirty="0">
                <a:latin typeface="Aharoni" panose="02010803020104030203" pitchFamily="2" charset="-79"/>
                <a:cs typeface="Aharoni" panose="02010803020104030203" pitchFamily="2" charset="-79"/>
              </a:rPr>
              <a:t>Defects and Variations in CNTs Structure</a:t>
            </a:r>
          </a:p>
        </p:txBody>
      </p:sp>
    </p:spTree>
    <p:extLst>
      <p:ext uri="{BB962C8B-B14F-4D97-AF65-F5344CB8AC3E}">
        <p14:creationId xmlns:p14="http://schemas.microsoft.com/office/powerpoint/2010/main" val="409664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latin typeface="Aharoni" panose="02010803020104030203" pitchFamily="2" charset="-79"/>
                <a:cs typeface="Aharoni" panose="02010803020104030203" pitchFamily="2" charset="-79"/>
              </a:rPr>
              <a:t>CNTs SYNTHESIS</a:t>
            </a:r>
          </a:p>
        </p:txBody>
      </p:sp>
      <p:sp>
        <p:nvSpPr>
          <p:cNvPr id="3" name="Content Placeholder 2"/>
          <p:cNvSpPr>
            <a:spLocks noGrp="1"/>
          </p:cNvSpPr>
          <p:nvPr>
            <p:ph idx="1"/>
          </p:nvPr>
        </p:nvSpPr>
        <p:spPr/>
        <p:txBody>
          <a:bodyPr/>
          <a:lstStyle/>
          <a:p>
            <a:pPr marL="0" indent="0" algn="just">
              <a:buNone/>
            </a:pPr>
            <a:r>
              <a:rPr lang="en-GB" dirty="0" smtClean="0"/>
              <a:t>Several synthesis methods are used to produce CNTs and related materials. The three most commonly used methods are the arc, laser, and chemical vapour deposition techniques.</a:t>
            </a:r>
          </a:p>
          <a:p>
            <a:pPr algn="just">
              <a:buFont typeface="Wingdings" panose="05000000000000000000" pitchFamily="2" charset="2"/>
              <a:buChar char="v"/>
            </a:pPr>
            <a:r>
              <a:rPr lang="en-GB" smtClean="0"/>
              <a:t>Chemical Vapour Deposition Methods.</a:t>
            </a:r>
            <a:endParaRPr lang="en-GB" smtClean="0"/>
          </a:p>
          <a:p>
            <a:pPr algn="just">
              <a:buFont typeface="Wingdings" panose="05000000000000000000" pitchFamily="2" charset="2"/>
              <a:buChar char="v"/>
            </a:pPr>
            <a:r>
              <a:rPr lang="en-GB" dirty="0" smtClean="0"/>
              <a:t>Laser Methods.</a:t>
            </a:r>
          </a:p>
          <a:p>
            <a:pPr algn="just">
              <a:buFont typeface="Wingdings" panose="05000000000000000000" pitchFamily="2" charset="2"/>
              <a:buChar char="v"/>
            </a:pPr>
            <a:r>
              <a:rPr lang="en-GB" dirty="0" smtClean="0"/>
              <a:t> Arc Methods.</a:t>
            </a:r>
          </a:p>
          <a:p>
            <a:pPr algn="just">
              <a:buFont typeface="Wingdings" panose="05000000000000000000" pitchFamily="2" charset="2"/>
              <a:buChar char="v"/>
            </a:pPr>
            <a:r>
              <a:rPr lang="en-GB" dirty="0" smtClean="0"/>
              <a:t>Industrial Methods.</a:t>
            </a:r>
          </a:p>
          <a:p>
            <a:pPr algn="just">
              <a:buFont typeface="Wingdings" panose="05000000000000000000" pitchFamily="2" charset="2"/>
              <a:buChar char="v"/>
            </a:pPr>
            <a:endParaRPr lang="en-GB" dirty="0"/>
          </a:p>
        </p:txBody>
      </p:sp>
    </p:spTree>
    <p:extLst>
      <p:ext uri="{BB962C8B-B14F-4D97-AF65-F5344CB8AC3E}">
        <p14:creationId xmlns:p14="http://schemas.microsoft.com/office/powerpoint/2010/main" val="2436949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13310</TotalTime>
  <Words>681</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Wingdings</vt:lpstr>
      <vt:lpstr>Office Theme</vt:lpstr>
      <vt:lpstr>The Basic Properties of CNTs and Synthesis</vt:lpstr>
      <vt:lpstr>Introduction</vt:lpstr>
      <vt:lpstr>Introduction</vt:lpstr>
      <vt:lpstr>Introduction</vt:lpstr>
      <vt:lpstr>Bonding Characteristics</vt:lpstr>
      <vt:lpstr>CNTs strain energy </vt:lpstr>
      <vt:lpstr>Defects and Variations in CNTs Structure</vt:lpstr>
      <vt:lpstr>Defects and Variations in CNTs Structure</vt:lpstr>
      <vt:lpstr>CNTs SYNTHESIS</vt:lpstr>
      <vt:lpstr>REFERENCES</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 Properties of CNTs and Synthesis</dc:title>
  <dc:creator>Raouf</dc:creator>
  <cp:lastModifiedBy>Raouf</cp:lastModifiedBy>
  <cp:revision>26</cp:revision>
  <dcterms:created xsi:type="dcterms:W3CDTF">2020-05-07T13:18:33Z</dcterms:created>
  <dcterms:modified xsi:type="dcterms:W3CDTF">2020-05-16T19:09:01Z</dcterms:modified>
</cp:coreProperties>
</file>