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1" r:id="rId5"/>
    <p:sldId id="259" r:id="rId6"/>
    <p:sldId id="258" r:id="rId7"/>
    <p:sldId id="264" r:id="rId8"/>
    <p:sldId id="265" r:id="rId9"/>
    <p:sldId id="267" r:id="rId10"/>
    <p:sldId id="268" r:id="rId11"/>
    <p:sldId id="266"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p:scale>
          <a:sx n="66" d="100"/>
          <a:sy n="66" d="100"/>
        </p:scale>
        <p:origin x="-142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BD7FDF-C8BF-487A-A6FC-AAA271D9C993}"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BD7FDF-C8BF-487A-A6FC-AAA271D9C993}"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BD7FDF-C8BF-487A-A6FC-AAA271D9C993}"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BD7FDF-C8BF-487A-A6FC-AAA271D9C993}"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BD7FDF-C8BF-487A-A6FC-AAA271D9C993}" type="datetimeFigureOut">
              <a:rPr lang="en-US" smtClean="0"/>
              <a:pPr/>
              <a:t>6/3/2020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BD7FDF-C8BF-487A-A6FC-AAA271D9C993}" type="datetimeFigureOut">
              <a:rPr lang="en-US" smtClean="0"/>
              <a:pPr/>
              <a:t>6/3/2020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BD7FDF-C8BF-487A-A6FC-AAA271D9C993}" type="datetimeFigureOut">
              <a:rPr lang="en-US" smtClean="0"/>
              <a:pPr/>
              <a:t>6/3/2020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BD7FDF-C8BF-487A-A6FC-AAA271D9C993}" type="datetimeFigureOut">
              <a:rPr lang="en-US" smtClean="0"/>
              <a:pPr/>
              <a:t>6/3/2020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D7FDF-C8BF-487A-A6FC-AAA271D9C993}" type="datetimeFigureOut">
              <a:rPr lang="en-US" smtClean="0"/>
              <a:pPr/>
              <a:t>6/3/2020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BD7FDF-C8BF-487A-A6FC-AAA271D9C993}" type="datetimeFigureOut">
              <a:rPr lang="en-US" smtClean="0"/>
              <a:pPr/>
              <a:t>6/3/2020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BD7FDF-C8BF-487A-A6FC-AAA271D9C993}" type="datetimeFigureOut">
              <a:rPr lang="en-US" smtClean="0"/>
              <a:pPr/>
              <a:t>6/3/2020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43F3A4-BEFC-407E-9FC3-BCB4491F2F1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BD7FDF-C8BF-487A-A6FC-AAA271D9C993}" type="datetimeFigureOut">
              <a:rPr lang="en-US" smtClean="0"/>
              <a:pPr/>
              <a:t>6/3/2020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43F3A4-BEFC-407E-9FC3-BCB4491F2F1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533400"/>
            <a:ext cx="7772400" cy="1143001"/>
          </a:xfrm>
        </p:spPr>
        <p:txBody>
          <a:bodyPr>
            <a:normAutofit fontScale="90000"/>
          </a:bodyPr>
          <a:lstStyle/>
          <a:p>
            <a:r>
              <a:rPr lang="en-US" b="1" dirty="0">
                <a:latin typeface="Bodoni MT Black" pitchFamily="18" charset="0"/>
              </a:rPr>
              <a:t>Masonry </a:t>
            </a:r>
            <a:r>
              <a:rPr lang="en-US" b="1" dirty="0" smtClean="0">
                <a:latin typeface="Bodoni MT Black" pitchFamily="18" charset="0"/>
              </a:rPr>
              <a:t>units</a:t>
            </a:r>
            <a:r>
              <a:rPr lang="en-US" dirty="0">
                <a:latin typeface="Bodoni MT Black" pitchFamily="18" charset="0"/>
              </a:rPr>
              <a:t/>
            </a:r>
            <a:br>
              <a:rPr lang="en-US" dirty="0">
                <a:latin typeface="Bodoni MT Black" pitchFamily="18" charset="0"/>
              </a:rPr>
            </a:br>
            <a:endParaRPr lang="en-US" dirty="0">
              <a:latin typeface="Bodoni MT Black" pitchFamily="18" charset="0"/>
            </a:endParaRPr>
          </a:p>
        </p:txBody>
      </p:sp>
      <p:sp>
        <p:nvSpPr>
          <p:cNvPr id="3" name="Subtitle 2"/>
          <p:cNvSpPr>
            <a:spLocks noGrp="1"/>
          </p:cNvSpPr>
          <p:nvPr>
            <p:ph type="subTitle" idx="1"/>
          </p:nvPr>
        </p:nvSpPr>
        <p:spPr/>
        <p:txBody>
          <a:bodyPr/>
          <a:lstStyle/>
          <a:p>
            <a:endParaRPr lang="en-US" dirty="0"/>
          </a:p>
        </p:txBody>
      </p:sp>
      <p:pic>
        <p:nvPicPr>
          <p:cNvPr id="4" name="Content Placeholder 5" descr="Reinforced-masonry-Photo1.jpg"/>
          <p:cNvPicPr>
            <a:picLocks noGrp="1" noChangeAspect="1"/>
          </p:cNvPicPr>
          <p:nvPr>
            <p:ph idx="1"/>
          </p:nvPr>
        </p:nvPicPr>
        <p:blipFill>
          <a:blip r:embed="rId2"/>
          <a:stretch>
            <a:fillRect/>
          </a:stretch>
        </p:blipFill>
        <p:spPr>
          <a:xfrm>
            <a:off x="990600" y="1219200"/>
            <a:ext cx="7315200" cy="5169408"/>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mu-nominal-actual.png"/>
          <p:cNvPicPr>
            <a:picLocks noGrp="1" noChangeAspect="1"/>
          </p:cNvPicPr>
          <p:nvPr>
            <p:ph idx="1"/>
          </p:nvPr>
        </p:nvPicPr>
        <p:blipFill>
          <a:blip r:embed="rId2"/>
          <a:stretch>
            <a:fillRect/>
          </a:stretch>
        </p:blipFill>
        <p:spPr>
          <a:xfrm>
            <a:off x="914400" y="762000"/>
            <a:ext cx="7792509" cy="584438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Concrete Block Dimensions</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305800" cy="4830763"/>
          </a:xfrm>
        </p:spPr>
        <p:txBody>
          <a:bodyPr/>
          <a:lstStyle/>
          <a:p>
            <a:pPr lvl="0" algn="just"/>
            <a:r>
              <a:rPr lang="en-US" dirty="0">
                <a:latin typeface="Times New Roman" pitchFamily="18" charset="0"/>
                <a:cs typeface="Times New Roman" pitchFamily="18" charset="0"/>
              </a:rPr>
              <a:t>A 200 x 200 x 400 block has an actual width of 190 mm, height of   190 mm, and length of 390 mm.</a:t>
            </a:r>
          </a:p>
          <a:p>
            <a:pPr lvl="0" algn="just"/>
            <a:r>
              <a:rPr lang="en-US" dirty="0">
                <a:latin typeface="Times New Roman" pitchFamily="18" charset="0"/>
                <a:cs typeface="Times New Roman" pitchFamily="18" charset="0"/>
              </a:rPr>
              <a:t>Load-bearing concrete masonry units are available in nominal widths of 100 mm, 150 mm, 200 mm, 250 mm, and 300 mm, heights of 100 mm and 200 mm, and lengths of</a:t>
            </a:r>
          </a:p>
          <a:p>
            <a:pPr algn="just"/>
            <a:r>
              <a:rPr lang="en-US" dirty="0">
                <a:latin typeface="Times New Roman" pitchFamily="18" charset="0"/>
                <a:cs typeface="Times New Roman" pitchFamily="18" charset="0"/>
              </a:rPr>
              <a:t>   300 mm, 400 mm, and 600 mm.</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lnSpcReduction="10000"/>
          </a:bodyPr>
          <a:lstStyle/>
          <a:p>
            <a:pPr>
              <a:buNone/>
            </a:pPr>
            <a:r>
              <a:rPr lang="en-US" b="1" dirty="0" smtClean="0"/>
              <a:t>   </a:t>
            </a:r>
            <a:r>
              <a:rPr lang="en-US" sz="3600" b="1" dirty="0" smtClean="0">
                <a:latin typeface="Times New Roman" pitchFamily="18" charset="0"/>
                <a:cs typeface="Times New Roman" pitchFamily="18" charset="0"/>
              </a:rPr>
              <a:t>Advantages</a:t>
            </a:r>
            <a:r>
              <a:rPr lang="en-US" sz="3600" b="1" dirty="0">
                <a:latin typeface="Times New Roman" pitchFamily="18" charset="0"/>
                <a:cs typeface="Times New Roman" pitchFamily="18" charset="0"/>
              </a:rPr>
              <a:t>:</a:t>
            </a:r>
            <a:endParaRPr lang="en-US" sz="3600" dirty="0">
              <a:latin typeface="Times New Roman" pitchFamily="18" charset="0"/>
              <a:cs typeface="Times New Roman" pitchFamily="18" charset="0"/>
            </a:endParaRPr>
          </a:p>
          <a:p>
            <a:pPr>
              <a:buNone/>
              <a:tabLst>
                <a:tab pos="2628900" algn="l"/>
              </a:tabLst>
            </a:pPr>
            <a:r>
              <a:rPr lang="en-US" sz="3600" dirty="0">
                <a:latin typeface="Times New Roman" pitchFamily="18" charset="0"/>
                <a:cs typeface="Times New Roman" pitchFamily="18" charset="0"/>
              </a:rPr>
              <a:t>1. High durability</a:t>
            </a:r>
          </a:p>
          <a:p>
            <a:pPr>
              <a:buNone/>
              <a:tabLst>
                <a:tab pos="2628900" algn="l"/>
              </a:tabLst>
            </a:pPr>
            <a:r>
              <a:rPr lang="en-US" sz="3600" dirty="0">
                <a:latin typeface="Times New Roman" pitchFamily="18" charset="0"/>
                <a:cs typeface="Times New Roman" pitchFamily="18" charset="0"/>
              </a:rPr>
              <a:t>2. Different surfaces with different color shades</a:t>
            </a:r>
          </a:p>
          <a:p>
            <a:pPr>
              <a:buNone/>
              <a:tabLst>
                <a:tab pos="2628900" algn="l"/>
              </a:tabLst>
            </a:pPr>
            <a:r>
              <a:rPr lang="en-US" sz="3600" dirty="0">
                <a:latin typeface="Times New Roman" pitchFamily="18" charset="0"/>
                <a:cs typeface="Times New Roman" pitchFamily="18" charset="0"/>
              </a:rPr>
              <a:t>3. Very good variability of use</a:t>
            </a:r>
          </a:p>
          <a:p>
            <a:pPr>
              <a:buNone/>
              <a:tabLst>
                <a:tab pos="2628900" algn="l"/>
              </a:tabLst>
            </a:pPr>
            <a:r>
              <a:rPr lang="en-US" sz="3600" b="1" dirty="0" smtClean="0">
                <a:latin typeface="Times New Roman" pitchFamily="18" charset="0"/>
                <a:cs typeface="Times New Roman" pitchFamily="18" charset="0"/>
              </a:rPr>
              <a:t>   Disadvantages</a:t>
            </a:r>
            <a:r>
              <a:rPr lang="en-US" sz="3600" b="1" dirty="0">
                <a:latin typeface="Times New Roman" pitchFamily="18" charset="0"/>
                <a:cs typeface="Times New Roman" pitchFamily="18" charset="0"/>
              </a:rPr>
              <a:t>:</a:t>
            </a:r>
            <a:endParaRPr lang="en-US" sz="3600" dirty="0">
              <a:latin typeface="Times New Roman" pitchFamily="18" charset="0"/>
              <a:cs typeface="Times New Roman" pitchFamily="18" charset="0"/>
            </a:endParaRPr>
          </a:p>
          <a:p>
            <a:pPr lvl="0">
              <a:buNone/>
              <a:tabLst>
                <a:tab pos="2628900" algn="l"/>
              </a:tabLst>
            </a:pPr>
            <a:r>
              <a:rPr lang="en-US" sz="3600" dirty="0" smtClean="0">
                <a:latin typeface="Times New Roman" pitchFamily="18" charset="0"/>
                <a:cs typeface="Times New Roman" pitchFamily="18" charset="0"/>
              </a:rPr>
              <a:t>1.  </a:t>
            </a:r>
            <a:r>
              <a:rPr lang="en-US" sz="3600" dirty="0">
                <a:latin typeface="Times New Roman" pitchFamily="18" charset="0"/>
                <a:cs typeface="Times New Roman" pitchFamily="18" charset="0"/>
              </a:rPr>
              <a:t>High weight</a:t>
            </a:r>
          </a:p>
          <a:p>
            <a:pPr lvl="0">
              <a:buNone/>
              <a:tabLst>
                <a:tab pos="2628900" algn="l"/>
              </a:tabLst>
            </a:pPr>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2. Lower </a:t>
            </a:r>
            <a:r>
              <a:rPr lang="en-US" sz="3600" dirty="0">
                <a:latin typeface="Times New Roman" pitchFamily="18" charset="0"/>
                <a:cs typeface="Times New Roman" pitchFamily="18" charset="0"/>
              </a:rPr>
              <a:t>thermal resistance</a:t>
            </a:r>
          </a:p>
          <a:p>
            <a:pPr lvl="0">
              <a:buNone/>
              <a:tabLst>
                <a:tab pos="2628900" algn="l"/>
              </a:tabLst>
            </a:pPr>
            <a:r>
              <a:rPr lang="en-US" sz="3600" dirty="0" smtClean="0">
                <a:latin typeface="Times New Roman" pitchFamily="18" charset="0"/>
                <a:cs typeface="Times New Roman" pitchFamily="18" charset="0"/>
              </a:rPr>
              <a:t>3. Demanding </a:t>
            </a:r>
            <a:r>
              <a:rPr lang="en-US" sz="3600" dirty="0">
                <a:latin typeface="Times New Roman" pitchFamily="18" charset="0"/>
                <a:cs typeface="Times New Roman" pitchFamily="18" charset="0"/>
              </a:rPr>
              <a:t>– </a:t>
            </a:r>
            <a:r>
              <a:rPr lang="en-US" sz="3600" dirty="0" err="1">
                <a:latin typeface="Times New Roman" pitchFamily="18" charset="0"/>
                <a:cs typeface="Times New Roman" pitchFamily="18" charset="0"/>
              </a:rPr>
              <a:t>labour</a:t>
            </a:r>
            <a:r>
              <a:rPr lang="en-US" sz="3600" dirty="0">
                <a:latin typeface="Times New Roman" pitchFamily="18" charset="0"/>
                <a:cs typeface="Times New Roman" pitchFamily="18" charset="0"/>
              </a:rPr>
              <a:t> consumption</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latin typeface="Times New Roman" pitchFamily="18" charset="0"/>
                <a:cs typeface="Times New Roman" pitchFamily="18" charset="0"/>
              </a:rPr>
              <a:t>Manufacturing of </a:t>
            </a:r>
            <a:r>
              <a:rPr lang="en-US" b="1" dirty="0" smtClean="0">
                <a:latin typeface="Times New Roman" pitchFamily="18" charset="0"/>
                <a:cs typeface="Times New Roman" pitchFamily="18" charset="0"/>
              </a:rPr>
              <a:t>CMU</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rmAutofit lnSpcReduction="10000"/>
          </a:bodyPr>
          <a:lstStyle/>
          <a:p>
            <a:pPr marL="0" indent="0" algn="just">
              <a:buNone/>
            </a:pPr>
            <a:r>
              <a:rPr lang="en-US" dirty="0" smtClean="0">
                <a:latin typeface="Times New Roman" pitchFamily="18" charset="0"/>
                <a:cs typeface="Times New Roman" pitchFamily="18" charset="0"/>
              </a:rPr>
              <a:t>Manufacturing </a:t>
            </a:r>
            <a:r>
              <a:rPr lang="en-US" dirty="0">
                <a:latin typeface="Times New Roman" pitchFamily="18" charset="0"/>
                <a:cs typeface="Times New Roman" pitchFamily="18" charset="0"/>
              </a:rPr>
              <a:t>process of concrete blocks consists of four basic processes: (a) mixing, (b) molding, (c) curing, and (d) cubing as shown in Figure 3</a:t>
            </a:r>
          </a:p>
          <a:p>
            <a:pPr>
              <a:buNone/>
            </a:pPr>
            <a:r>
              <a:rPr lang="en-US" b="1" dirty="0" smtClean="0">
                <a:latin typeface="Times New Roman" pitchFamily="18" charset="0"/>
                <a:cs typeface="Times New Roman" pitchFamily="18" charset="0"/>
              </a:rPr>
              <a:t>  (</a:t>
            </a:r>
            <a:r>
              <a:rPr lang="en-US" b="1" dirty="0">
                <a:latin typeface="Times New Roman" pitchFamily="18" charset="0"/>
                <a:cs typeface="Times New Roman" pitchFamily="18" charset="0"/>
              </a:rPr>
              <a:t>a) Mixing:</a:t>
            </a: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Raw materials are weighed out in proportions and transported to the mixer.</a:t>
            </a:r>
          </a:p>
          <a:p>
            <a:pPr lvl="0"/>
            <a:r>
              <a:rPr lang="en-US" dirty="0">
                <a:latin typeface="Times New Roman" pitchFamily="18" charset="0"/>
                <a:cs typeface="Times New Roman" pitchFamily="18" charset="0"/>
              </a:rPr>
              <a:t>All raw materials are mixed for 6 to 8 minutes</a:t>
            </a:r>
          </a:p>
          <a:p>
            <a:pPr lvl="0"/>
            <a:r>
              <a:rPr lang="en-US" dirty="0">
                <a:latin typeface="Times New Roman" pitchFamily="18" charset="0"/>
                <a:cs typeface="Times New Roman" pitchFamily="18" charset="0"/>
              </a:rPr>
              <a:t>Very dry, no-slump concrete</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410200"/>
          </a:xfrm>
        </p:spPr>
        <p:txBody>
          <a:bodyPr>
            <a:normAutofit/>
          </a:bodyPr>
          <a:lstStyle/>
          <a:p>
            <a:pPr algn="just">
              <a:buNone/>
            </a:pPr>
            <a:r>
              <a:rPr lang="en-US" sz="1600" b="1" dirty="0" smtClean="0"/>
              <a:t>       </a:t>
            </a:r>
            <a:r>
              <a:rPr lang="en-US" sz="1700" b="1" dirty="0" smtClean="0">
                <a:latin typeface="Times New Roman" pitchFamily="18" charset="0"/>
                <a:cs typeface="Times New Roman" pitchFamily="18" charset="0"/>
              </a:rPr>
              <a:t>(</a:t>
            </a:r>
            <a:r>
              <a:rPr lang="en-US" sz="1700" b="1" dirty="0">
                <a:latin typeface="Times New Roman" pitchFamily="18" charset="0"/>
                <a:cs typeface="Times New Roman" pitchFamily="18" charset="0"/>
              </a:rPr>
              <a:t>b) Molding</a:t>
            </a:r>
            <a:endParaRPr lang="en-US" sz="1700" dirty="0">
              <a:latin typeface="Times New Roman" pitchFamily="18" charset="0"/>
              <a:cs typeface="Times New Roman" pitchFamily="18" charset="0"/>
            </a:endParaRPr>
          </a:p>
          <a:p>
            <a:pPr lvl="0" algn="just"/>
            <a:r>
              <a:rPr lang="en-US" sz="1700" dirty="0">
                <a:latin typeface="Times New Roman" pitchFamily="18" charset="0"/>
                <a:cs typeface="Times New Roman" pitchFamily="18" charset="0"/>
              </a:rPr>
              <a:t>From the mixer the materials enter the block molding machine</a:t>
            </a:r>
          </a:p>
          <a:p>
            <a:pPr lvl="0" algn="just"/>
            <a:r>
              <a:rPr lang="en-US" sz="1700" dirty="0">
                <a:latin typeface="Times New Roman" pitchFamily="18" charset="0"/>
                <a:cs typeface="Times New Roman" pitchFamily="18" charset="0"/>
              </a:rPr>
              <a:t>The molds consist of an outer mold box containing several mold liners.</a:t>
            </a:r>
          </a:p>
          <a:p>
            <a:pPr lvl="0" algn="just"/>
            <a:r>
              <a:rPr lang="en-US" sz="1700" dirty="0">
                <a:latin typeface="Times New Roman" pitchFamily="18" charset="0"/>
                <a:cs typeface="Times New Roman" pitchFamily="18" charset="0"/>
              </a:rPr>
              <a:t>The molds are vibrated for 7 seconds.</a:t>
            </a:r>
          </a:p>
          <a:p>
            <a:pPr lvl="0" algn="just"/>
            <a:r>
              <a:rPr lang="en-US" sz="1700" dirty="0">
                <a:latin typeface="Times New Roman" pitchFamily="18" charset="0"/>
                <a:cs typeface="Times New Roman" pitchFamily="18" charset="0"/>
              </a:rPr>
              <a:t>After the mold is removed the block are able to stand by </a:t>
            </a:r>
            <a:r>
              <a:rPr lang="en-US" sz="1700" dirty="0" smtClean="0">
                <a:latin typeface="Times New Roman" pitchFamily="18" charset="0"/>
                <a:cs typeface="Times New Roman" pitchFamily="18" charset="0"/>
              </a:rPr>
              <a:t>themselves</a:t>
            </a:r>
          </a:p>
          <a:p>
            <a:pPr algn="just">
              <a:buNone/>
            </a:pPr>
            <a:r>
              <a:rPr lang="en-US" sz="1700" b="1" dirty="0" smtClean="0">
                <a:latin typeface="Times New Roman" pitchFamily="18" charset="0"/>
                <a:cs typeface="Times New Roman" pitchFamily="18" charset="0"/>
              </a:rPr>
              <a:t>       (c) Curing</a:t>
            </a:r>
            <a:endParaRPr lang="en-US" sz="1700" dirty="0" smtClean="0">
              <a:latin typeface="Times New Roman" pitchFamily="18" charset="0"/>
              <a:cs typeface="Times New Roman" pitchFamily="18" charset="0"/>
            </a:endParaRPr>
          </a:p>
          <a:p>
            <a:pPr lvl="0" algn="just"/>
            <a:r>
              <a:rPr lang="en-US" sz="1700" dirty="0" smtClean="0">
                <a:latin typeface="Times New Roman" pitchFamily="18" charset="0"/>
                <a:cs typeface="Times New Roman" pitchFamily="18" charset="0"/>
              </a:rPr>
              <a:t>The </a:t>
            </a:r>
            <a:r>
              <a:rPr lang="en-US" sz="1700" dirty="0">
                <a:latin typeface="Times New Roman" pitchFamily="18" charset="0"/>
                <a:cs typeface="Times New Roman" pitchFamily="18" charset="0"/>
              </a:rPr>
              <a:t>concrete blocks are placed in a curing rack. Each rack holds several hundred blocks.</a:t>
            </a:r>
          </a:p>
          <a:p>
            <a:pPr lvl="0" algn="just"/>
            <a:r>
              <a:rPr lang="en-US" sz="1700" dirty="0">
                <a:latin typeface="Times New Roman" pitchFamily="18" charset="0"/>
                <a:cs typeface="Times New Roman" pitchFamily="18" charset="0"/>
              </a:rPr>
              <a:t>When a rack is full, it is rolled onto a set of rails and moved into a curing kiln.</a:t>
            </a:r>
          </a:p>
          <a:p>
            <a:pPr lvl="0" algn="just"/>
            <a:r>
              <a:rPr lang="en-US" sz="1700" dirty="0">
                <a:latin typeface="Times New Roman" pitchFamily="18" charset="0"/>
                <a:cs typeface="Times New Roman" pitchFamily="18" charset="0"/>
              </a:rPr>
              <a:t>Blocks remain in the curing kilns for 24 hours. They are baked in a moist steam heat at 60 </a:t>
            </a:r>
            <a:r>
              <a:rPr lang="en-US" sz="1700" baseline="30000" dirty="0" err="1">
                <a:latin typeface="Times New Roman" pitchFamily="18" charset="0"/>
                <a:cs typeface="Times New Roman" pitchFamily="18" charset="0"/>
              </a:rPr>
              <a:t>ο</a:t>
            </a:r>
            <a:r>
              <a:rPr lang="en-US" sz="1700" dirty="0" err="1">
                <a:latin typeface="Times New Roman" pitchFamily="18" charset="0"/>
                <a:cs typeface="Times New Roman" pitchFamily="18" charset="0"/>
              </a:rPr>
              <a:t>C</a:t>
            </a:r>
            <a:endParaRPr lang="en-US" sz="1700" dirty="0">
              <a:latin typeface="Times New Roman" pitchFamily="18" charset="0"/>
              <a:cs typeface="Times New Roman" pitchFamily="18" charset="0"/>
            </a:endParaRPr>
          </a:p>
          <a:p>
            <a:pPr algn="just">
              <a:buNone/>
            </a:pPr>
            <a:r>
              <a:rPr lang="en-US" sz="1700" b="1" dirty="0" smtClean="0">
                <a:latin typeface="Times New Roman" pitchFamily="18" charset="0"/>
                <a:cs typeface="Times New Roman" pitchFamily="18" charset="0"/>
              </a:rPr>
              <a:t>         (</a:t>
            </a:r>
            <a:r>
              <a:rPr lang="en-US" sz="1700" b="1" dirty="0">
                <a:latin typeface="Times New Roman" pitchFamily="18" charset="0"/>
                <a:cs typeface="Times New Roman" pitchFamily="18" charset="0"/>
              </a:rPr>
              <a:t>d) Cubing.</a:t>
            </a:r>
            <a:endParaRPr lang="en-US" sz="1700" dirty="0">
              <a:latin typeface="Times New Roman" pitchFamily="18" charset="0"/>
              <a:cs typeface="Times New Roman" pitchFamily="18" charset="0"/>
            </a:endParaRPr>
          </a:p>
          <a:p>
            <a:pPr lvl="0" algn="just"/>
            <a:r>
              <a:rPr lang="en-US" sz="1700" dirty="0">
                <a:latin typeface="Times New Roman" pitchFamily="18" charset="0"/>
                <a:cs typeface="Times New Roman" pitchFamily="18" charset="0"/>
              </a:rPr>
              <a:t>The rake of cured blocks is rolled out of the kiln.</a:t>
            </a:r>
          </a:p>
          <a:p>
            <a:pPr lvl="0" algn="just"/>
            <a:r>
              <a:rPr lang="en-US" sz="1700" dirty="0">
                <a:latin typeface="Times New Roman" pitchFamily="18" charset="0"/>
                <a:cs typeface="Times New Roman" pitchFamily="18" charset="0"/>
              </a:rPr>
              <a:t>The blocks pass through a </a:t>
            </a:r>
            <a:r>
              <a:rPr lang="en-US" sz="1700" dirty="0" err="1">
                <a:latin typeface="Times New Roman" pitchFamily="18" charset="0"/>
                <a:cs typeface="Times New Roman" pitchFamily="18" charset="0"/>
              </a:rPr>
              <a:t>cuber</a:t>
            </a:r>
            <a:r>
              <a:rPr lang="en-US" sz="1700" dirty="0">
                <a:latin typeface="Times New Roman" pitchFamily="18" charset="0"/>
                <a:cs typeface="Times New Roman" pitchFamily="18" charset="0"/>
              </a:rPr>
              <a:t> which aligns each block and then stacks them into a cube</a:t>
            </a:r>
          </a:p>
          <a:p>
            <a:pPr lvl="0" algn="just"/>
            <a:r>
              <a:rPr lang="en-US" sz="1700" dirty="0">
                <a:latin typeface="Times New Roman" pitchFamily="18" charset="0"/>
                <a:cs typeface="Times New Roman" pitchFamily="18" charset="0"/>
              </a:rPr>
              <a:t>Three blocks across by six blocks deep by three or four blocks high.</a:t>
            </a:r>
          </a:p>
          <a:p>
            <a:pPr lvl="0" algn="just"/>
            <a:r>
              <a:rPr lang="en-US" sz="1700" dirty="0">
                <a:latin typeface="Times New Roman" pitchFamily="18" charset="0"/>
                <a:cs typeface="Times New Roman" pitchFamily="18" charset="0"/>
              </a:rPr>
              <a:t>These cubes are carried outside with a forklift and placed in storage.</a:t>
            </a:r>
          </a:p>
          <a:p>
            <a:pPr>
              <a:buNone/>
            </a:pP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4400"/>
            <a:ext cx="8229600" cy="1676400"/>
          </a:xfrm>
        </p:spPr>
        <p:txBody>
          <a:bodyPr>
            <a:noAutofit/>
          </a:bodyPr>
          <a:lstStyle/>
          <a:p>
            <a:pPr algn="just"/>
            <a:r>
              <a:rPr lang="en-US" sz="3000" dirty="0">
                <a:latin typeface="Times New Roman" pitchFamily="18" charset="0"/>
                <a:cs typeface="Times New Roman" pitchFamily="18" charset="0"/>
              </a:rPr>
              <a:t>Figure (3) : Four basic processes of the manufacturing process of concrete blocks: (a) mixing, (b) molding, (c) curing, and (d) cubing.</a:t>
            </a:r>
            <a:br>
              <a:rPr lang="en-US" sz="3000" dirty="0">
                <a:latin typeface="Times New Roman" pitchFamily="18" charset="0"/>
                <a:cs typeface="Times New Roman" pitchFamily="18" charset="0"/>
              </a:rPr>
            </a:br>
            <a:endParaRPr lang="en-US" sz="3000" dirty="0">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a:lum bright="-20000" contrast="40000"/>
          </a:blip>
          <a:srcRect/>
          <a:stretch>
            <a:fillRect/>
          </a:stretch>
        </p:blipFill>
        <p:spPr bwMode="auto">
          <a:xfrm>
            <a:off x="381000" y="849010"/>
            <a:ext cx="8382000" cy="387539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Properties of </a:t>
            </a:r>
            <a:r>
              <a:rPr lang="en-US" b="1" dirty="0" smtClean="0">
                <a:latin typeface="Times New Roman" pitchFamily="18" charset="0"/>
                <a:cs typeface="Times New Roman" pitchFamily="18" charset="0"/>
              </a:rPr>
              <a:t>Concrete Masonry units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876800"/>
          </a:xfrm>
        </p:spPr>
        <p:txBody>
          <a:bodyPr>
            <a:normAutofit lnSpcReduction="10000"/>
          </a:bodyPr>
          <a:lstStyle/>
          <a:p>
            <a:pPr algn="just">
              <a:buNone/>
            </a:pPr>
            <a:r>
              <a:rPr lang="en-US" dirty="0" smtClean="0">
                <a:latin typeface="Times New Roman" pitchFamily="18" charset="0"/>
                <a:cs typeface="Times New Roman" pitchFamily="18" charset="0"/>
              </a:rPr>
              <a:t>   Concrete </a:t>
            </a:r>
            <a:r>
              <a:rPr lang="en-US" dirty="0">
                <a:latin typeface="Times New Roman" pitchFamily="18" charset="0"/>
                <a:cs typeface="Times New Roman" pitchFamily="18" charset="0"/>
              </a:rPr>
              <a:t>masonry units are manufactured in three classes, based on their density: lightweight units, medium-weight units, and normal-weight units, with dry unit weights as shown in Table 1. Well graded sand, gravel, and crushed stone are used to manufacture normal-weight units. Lightweight aggregates such as pumice, scoria, cinders, expanded clay, and expanded shale are used to manufacture lightweight units.</a:t>
            </a:r>
          </a:p>
          <a:p>
            <a:pPr>
              <a:buNone/>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000" dirty="0" smtClean="0"/>
              <a:t/>
            </a:r>
            <a:br>
              <a:rPr lang="en-US" sz="3000" dirty="0" smtClean="0"/>
            </a:br>
            <a:r>
              <a:rPr lang="en-US" sz="3000" dirty="0"/>
              <a:t/>
            </a:r>
            <a:br>
              <a:rPr lang="en-US" sz="3000" dirty="0"/>
            </a:br>
            <a:r>
              <a:rPr lang="en-US" sz="2600" dirty="0" smtClean="0">
                <a:latin typeface="Times New Roman" pitchFamily="18" charset="0"/>
                <a:cs typeface="Times New Roman" pitchFamily="18" charset="0"/>
              </a:rPr>
              <a:t>Table </a:t>
            </a:r>
            <a:r>
              <a:rPr lang="en-US" sz="2600" dirty="0">
                <a:latin typeface="Times New Roman" pitchFamily="18" charset="0"/>
                <a:cs typeface="Times New Roman" pitchFamily="18" charset="0"/>
              </a:rPr>
              <a:t>(1): Weight classifications and allowable maximum water absorption of concrete masonry units</a:t>
            </a:r>
            <a:r>
              <a:rPr lang="en-US" sz="3000" dirty="0"/>
              <a:t/>
            </a:r>
            <a:br>
              <a:rPr lang="en-US" sz="3000" dirty="0"/>
            </a:br>
            <a:endParaRPr lang="en-US" sz="3000" dirty="0"/>
          </a:p>
        </p:txBody>
      </p:sp>
      <p:pic>
        <p:nvPicPr>
          <p:cNvPr id="9" name="Content Placeholder 8" descr="Untitled.png"/>
          <p:cNvPicPr>
            <a:picLocks noGrp="1" noChangeAspect="1"/>
          </p:cNvPicPr>
          <p:nvPr>
            <p:ph idx="1"/>
          </p:nvPr>
        </p:nvPicPr>
        <p:blipFill>
          <a:blip r:embed="rId2"/>
          <a:srcRect t="23646" r="1522" b="24846"/>
          <a:stretch>
            <a:fillRect/>
          </a:stretch>
        </p:blipFill>
        <p:spPr>
          <a:xfrm>
            <a:off x="533400" y="2590800"/>
            <a:ext cx="8194882" cy="1905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Water Absorption</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buNone/>
            </a:pPr>
            <a:r>
              <a:rPr lang="en-US" dirty="0" smtClean="0"/>
              <a:t>    </a:t>
            </a: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amount of water absorption of concrete masonry units is controlled to reduce the effect of weathering and to limit the amount of shrinkage due to moisture loss after construction. The absorption of concrete masonry units is determined by immersing the unit in water for 24 hours. The absorption and moisture content are calculated as follows.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0"/>
            <a:ext cx="8382000" cy="3124200"/>
          </a:xfrm>
        </p:spPr>
        <p:txBody>
          <a:bodyPr>
            <a:noAutofit/>
          </a:bodyPr>
          <a:lstStyle/>
          <a:p>
            <a:pPr algn="l"/>
            <a:r>
              <a:rPr lang="en-US" sz="2000" dirty="0">
                <a:latin typeface="Times New Roman" pitchFamily="18" charset="0"/>
                <a:cs typeface="Times New Roman" pitchFamily="18" charset="0"/>
              </a:rPr>
              <a:t>Where:</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Ws = saturated weight of specimen, (kg)</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Wd = oven-dry weight of unit, (kg),</a:t>
            </a:r>
            <a:br>
              <a:rPr lang="en-US" sz="2000" dirty="0">
                <a:latin typeface="Times New Roman" pitchFamily="18" charset="0"/>
                <a:cs typeface="Times New Roman" pitchFamily="18" charset="0"/>
              </a:rPr>
            </a:br>
            <a:r>
              <a:rPr lang="en-US" sz="2000" dirty="0" err="1">
                <a:latin typeface="Times New Roman" pitchFamily="18" charset="0"/>
                <a:cs typeface="Times New Roman" pitchFamily="18" charset="0"/>
              </a:rPr>
              <a:t>Wi</a:t>
            </a:r>
            <a:r>
              <a:rPr lang="en-US" sz="2000" dirty="0">
                <a:latin typeface="Times New Roman" pitchFamily="18" charset="0"/>
                <a:cs typeface="Times New Roman" pitchFamily="18" charset="0"/>
              </a:rPr>
              <a:t> = immersed weight of specimen, (kg), and</a:t>
            </a:r>
            <a:br>
              <a:rPr lang="en-US" sz="2000" dirty="0">
                <a:latin typeface="Times New Roman" pitchFamily="18" charset="0"/>
                <a:cs typeface="Times New Roman" pitchFamily="18" charset="0"/>
              </a:rPr>
            </a:br>
            <a:r>
              <a:rPr lang="en-US" sz="2000" dirty="0" err="1">
                <a:latin typeface="Times New Roman" pitchFamily="18" charset="0"/>
                <a:cs typeface="Times New Roman" pitchFamily="18" charset="0"/>
              </a:rPr>
              <a:t>Wr</a:t>
            </a:r>
            <a:r>
              <a:rPr lang="en-US" sz="2000" dirty="0">
                <a:latin typeface="Times New Roman" pitchFamily="18" charset="0"/>
                <a:cs typeface="Times New Roman" pitchFamily="18" charset="0"/>
              </a:rPr>
              <a:t> = weight of specimen as received</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
            </a:r>
            <a:br>
              <a:rPr lang="en-US" sz="2000" dirty="0" smtClean="0">
                <a:latin typeface="Times New Roman" pitchFamily="18" charset="0"/>
                <a:cs typeface="Times New Roman" pitchFamily="18" charset="0"/>
              </a:rPr>
            </a:br>
            <a:r>
              <a:rPr lang="en-US" sz="2000" dirty="0" smtClean="0">
                <a:latin typeface="Times New Roman" pitchFamily="18" charset="0"/>
                <a:cs typeface="Times New Roman" pitchFamily="18" charset="0"/>
              </a:rPr>
              <a:t>Table </a:t>
            </a:r>
            <a:r>
              <a:rPr lang="en-US" sz="2000" dirty="0">
                <a:latin typeface="Times New Roman" pitchFamily="18" charset="0"/>
                <a:cs typeface="Times New Roman" pitchFamily="18" charset="0"/>
              </a:rPr>
              <a:t>1 shows the allowable maximum water absorption for load-bearing concrete masonry units.</a:t>
            </a:r>
            <a:br>
              <a:rPr lang="en-US" sz="2000" dirty="0">
                <a:latin typeface="Times New Roman" pitchFamily="18" charset="0"/>
                <a:cs typeface="Times New Roman" pitchFamily="18" charset="0"/>
              </a:rPr>
            </a:br>
            <a:endParaRPr lang="en-US" sz="2000" dirty="0">
              <a:latin typeface="Times New Roman" pitchFamily="18" charset="0"/>
              <a:cs typeface="Times New Roman" pitchFamily="18" charset="0"/>
            </a:endParaRPr>
          </a:p>
        </p:txBody>
      </p:sp>
      <p:pic>
        <p:nvPicPr>
          <p:cNvPr id="30722" name="Picture 2"/>
          <p:cNvPicPr>
            <a:picLocks noGrp="1" noChangeAspect="1" noChangeArrowheads="1"/>
          </p:cNvPicPr>
          <p:nvPr>
            <p:ph idx="1"/>
          </p:nvPr>
        </p:nvPicPr>
        <p:blipFill>
          <a:blip r:embed="rId2"/>
          <a:srcRect/>
          <a:stretch>
            <a:fillRect/>
          </a:stretch>
        </p:blipFill>
        <p:spPr bwMode="auto">
          <a:xfrm>
            <a:off x="914400" y="304800"/>
            <a:ext cx="7249969" cy="2895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086600" cy="868362"/>
          </a:xfrm>
        </p:spPr>
        <p:style>
          <a:lnRef idx="1">
            <a:schemeClr val="dk1"/>
          </a:lnRef>
          <a:fillRef idx="2">
            <a:schemeClr val="dk1"/>
          </a:fillRef>
          <a:effectRef idx="1">
            <a:schemeClr val="dk1"/>
          </a:effectRef>
          <a:fontRef idx="minor">
            <a:schemeClr val="dk1"/>
          </a:fontRef>
        </p:style>
        <p:txBody>
          <a:bodyPr/>
          <a:lstStyle/>
          <a:p>
            <a:r>
              <a:rPr lang="en-US" b="1" dirty="0">
                <a:latin typeface="Bodoni MT Black" pitchFamily="18" charset="0"/>
              </a:rPr>
              <a:t>Masonry units</a:t>
            </a:r>
            <a:endParaRPr lang="en-US" dirty="0">
              <a:latin typeface="Bodoni MT Black" pitchFamily="18" charset="0"/>
            </a:endParaRPr>
          </a:p>
        </p:txBody>
      </p:sp>
      <p:pic>
        <p:nvPicPr>
          <p:cNvPr id="9" name="Content Placeholder 8" descr="Reinforced-masonry-Photo1.jpg"/>
          <p:cNvPicPr>
            <a:picLocks noGrp="1" noChangeAspect="1"/>
          </p:cNvPicPr>
          <p:nvPr>
            <p:ph idx="1"/>
          </p:nvPr>
        </p:nvPicPr>
        <p:blipFill>
          <a:blip r:embed="rId2"/>
          <a:stretch>
            <a:fillRect/>
          </a:stretch>
        </p:blipFill>
        <p:spPr>
          <a:xfrm>
            <a:off x="914400" y="1143000"/>
            <a:ext cx="7278313" cy="51433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smtClean="0">
                <a:latin typeface="Times New Roman" pitchFamily="18" charset="0"/>
                <a:cs typeface="Times New Roman" pitchFamily="18" charset="0"/>
              </a:rPr>
              <a:t>Compressive Strength</a:t>
            </a:r>
            <a:endParaRPr lang="en-US" dirty="0"/>
          </a:p>
        </p:txBody>
      </p:sp>
      <p:sp>
        <p:nvSpPr>
          <p:cNvPr id="3" name="Content Placeholder 2"/>
          <p:cNvSpPr>
            <a:spLocks noGrp="1"/>
          </p:cNvSpPr>
          <p:nvPr>
            <p:ph idx="1"/>
          </p:nvPr>
        </p:nvSpPr>
        <p:spPr>
          <a:xfrm>
            <a:off x="457200" y="1219200"/>
            <a:ext cx="8229600" cy="4906963"/>
          </a:xfrm>
        </p:spPr>
        <p:txBody>
          <a:bodyPr/>
          <a:lstStyle/>
          <a:p>
            <a:pPr algn="just">
              <a:buNone/>
            </a:pPr>
            <a:r>
              <a:rPr lang="en-US" dirty="0" smtClean="0"/>
              <a:t>    </a:t>
            </a:r>
            <a:r>
              <a:rPr lang="en-US" dirty="0" smtClean="0">
                <a:latin typeface="Times New Roman" pitchFamily="18" charset="0"/>
                <a:cs typeface="Times New Roman" pitchFamily="18" charset="0"/>
              </a:rPr>
              <a:t>Concrete </a:t>
            </a:r>
            <a:r>
              <a:rPr lang="en-US" dirty="0">
                <a:latin typeface="Times New Roman" pitchFamily="18" charset="0"/>
                <a:cs typeface="Times New Roman" pitchFamily="18" charset="0"/>
              </a:rPr>
              <a:t>masonry units can be classified as load bearing and non–load bearing. Load-bearing units must satisfy a higher minimum compressive strength requirement than non–load-bearing units, as shown in Table 2</a:t>
            </a:r>
            <a:r>
              <a:rPr lang="en-US" dirty="0" smtClean="0">
                <a:latin typeface="Times New Roman" pitchFamily="18" charset="0"/>
                <a:cs typeface="Times New Roman" pitchFamily="18" charset="0"/>
              </a:rPr>
              <a:t>.</a:t>
            </a:r>
          </a:p>
          <a:p>
            <a:pPr>
              <a:buNone/>
            </a:pPr>
            <a:endParaRPr lang="en-US" dirty="0"/>
          </a:p>
          <a:p>
            <a:endParaRPr lang="en-US" dirty="0"/>
          </a:p>
        </p:txBody>
      </p:sp>
      <p:pic>
        <p:nvPicPr>
          <p:cNvPr id="32772" name="Picture 4"/>
          <p:cNvPicPr>
            <a:picLocks noChangeAspect="1" noChangeArrowheads="1"/>
          </p:cNvPicPr>
          <p:nvPr/>
        </p:nvPicPr>
        <p:blipFill>
          <a:blip r:embed="rId2"/>
          <a:srcRect/>
          <a:stretch>
            <a:fillRect/>
          </a:stretch>
        </p:blipFill>
        <p:spPr bwMode="auto">
          <a:xfrm>
            <a:off x="533400" y="3962400"/>
            <a:ext cx="8284809" cy="177165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Times New Roman" pitchFamily="18" charset="0"/>
                <a:cs typeface="Times New Roman" pitchFamily="18" charset="0"/>
              </a:rPr>
              <a:t>Applications of </a:t>
            </a:r>
            <a:r>
              <a:rPr lang="en-US" b="1" dirty="0" smtClean="0">
                <a:latin typeface="Times New Roman" pitchFamily="18" charset="0"/>
                <a:cs typeface="Times New Roman" pitchFamily="18" charset="0"/>
              </a:rPr>
              <a:t>CMU</a:t>
            </a:r>
            <a:r>
              <a:rPr lang="en-US" dirty="0"/>
              <a:t/>
            </a:r>
            <a:br>
              <a:rPr lang="en-US" dirty="0"/>
            </a:br>
            <a:endParaRPr lang="en-US" dirty="0"/>
          </a:p>
        </p:txBody>
      </p:sp>
      <p:sp>
        <p:nvSpPr>
          <p:cNvPr id="3" name="Content Placeholder 2"/>
          <p:cNvSpPr>
            <a:spLocks noGrp="1"/>
          </p:cNvSpPr>
          <p:nvPr>
            <p:ph idx="1"/>
          </p:nvPr>
        </p:nvSpPr>
        <p:spPr>
          <a:xfrm>
            <a:off x="457200" y="1066800"/>
            <a:ext cx="8229600" cy="5410200"/>
          </a:xfrm>
        </p:spPr>
        <p:txBody>
          <a:bodyPr>
            <a:normAutofit fontScale="55000" lnSpcReduction="20000"/>
          </a:bodyPr>
          <a:lstStyle/>
          <a:p>
            <a:pPr algn="just">
              <a:buNone/>
            </a:pPr>
            <a:r>
              <a:rPr lang="en-US" sz="5100" dirty="0">
                <a:latin typeface="Times New Roman" pitchFamily="18" charset="0"/>
                <a:cs typeface="Times New Roman" pitchFamily="18" charset="0"/>
              </a:rPr>
              <a:t>The typical uses for concrete block include:</a:t>
            </a:r>
          </a:p>
          <a:p>
            <a:pPr lvl="0" algn="just">
              <a:lnSpc>
                <a:spcPct val="120000"/>
              </a:lnSpc>
            </a:pPr>
            <a:r>
              <a:rPr lang="en-US" sz="4400" dirty="0">
                <a:latin typeface="Times New Roman" pitchFamily="18" charset="0"/>
                <a:cs typeface="Times New Roman" pitchFamily="18" charset="0"/>
              </a:rPr>
              <a:t>Foundation walls - typically rock faced.</a:t>
            </a:r>
          </a:p>
          <a:p>
            <a:pPr lvl="0" algn="just">
              <a:lnSpc>
                <a:spcPct val="120000"/>
              </a:lnSpc>
            </a:pPr>
            <a:r>
              <a:rPr lang="en-US" sz="4400" dirty="0">
                <a:latin typeface="Times New Roman" pitchFamily="18" charset="0"/>
                <a:cs typeface="Times New Roman" pitchFamily="18" charset="0"/>
              </a:rPr>
              <a:t>Basement walls.</a:t>
            </a:r>
          </a:p>
          <a:p>
            <a:pPr lvl="0" algn="just">
              <a:lnSpc>
                <a:spcPct val="120000"/>
              </a:lnSpc>
            </a:pPr>
            <a:r>
              <a:rPr lang="en-US" sz="4400" dirty="0">
                <a:latin typeface="Times New Roman" pitchFamily="18" charset="0"/>
                <a:cs typeface="Times New Roman" pitchFamily="18" charset="0"/>
              </a:rPr>
              <a:t>Partition walls - usually plain faced.</a:t>
            </a:r>
          </a:p>
          <a:p>
            <a:pPr lvl="0" algn="just">
              <a:lnSpc>
                <a:spcPct val="120000"/>
              </a:lnSpc>
            </a:pPr>
            <a:r>
              <a:rPr lang="en-US" sz="4400" dirty="0">
                <a:latin typeface="Times New Roman" pitchFamily="18" charset="0"/>
                <a:cs typeface="Times New Roman" pitchFamily="18" charset="0"/>
              </a:rPr>
              <a:t>Exterior walls - usually plain faced and then often covered with stucco.</a:t>
            </a:r>
          </a:p>
          <a:p>
            <a:pPr lvl="0" algn="just">
              <a:lnSpc>
                <a:spcPct val="120000"/>
              </a:lnSpc>
            </a:pPr>
            <a:r>
              <a:rPr lang="en-US" sz="4400" dirty="0">
                <a:latin typeface="Times New Roman" pitchFamily="18" charset="0"/>
                <a:cs typeface="Times New Roman" pitchFamily="18" charset="0"/>
              </a:rPr>
              <a:t>Most concrete block was used as a back-up material or for cavity wall construction.</a:t>
            </a:r>
          </a:p>
          <a:p>
            <a:pPr lvl="0" algn="just">
              <a:lnSpc>
                <a:spcPct val="120000"/>
              </a:lnSpc>
            </a:pPr>
            <a:r>
              <a:rPr lang="en-US" sz="4400" dirty="0">
                <a:latin typeface="Times New Roman" pitchFamily="18" charset="0"/>
                <a:cs typeface="Times New Roman" pitchFamily="18" charset="0"/>
              </a:rPr>
              <a:t>Coatings are often are applied to concrete block in order to prevent water penetration.</a:t>
            </a:r>
          </a:p>
          <a:p>
            <a:pPr lvl="0" algn="just">
              <a:lnSpc>
                <a:spcPct val="120000"/>
              </a:lnSpc>
            </a:pPr>
            <a:r>
              <a:rPr lang="en-US" sz="4400" dirty="0">
                <a:latin typeface="Times New Roman" pitchFamily="18" charset="0"/>
                <a:cs typeface="Times New Roman" pitchFamily="18" charset="0"/>
              </a:rPr>
              <a:t>Lightweight units have higher thermal and fire resistance properties and lower sound resistance than normal weight units.</a:t>
            </a:r>
          </a:p>
          <a:p>
            <a:pPr>
              <a:buNone/>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latin typeface="Times New Roman" pitchFamily="18" charset="0"/>
                <a:cs typeface="Times New Roman" pitchFamily="18" charset="0"/>
              </a:rPr>
              <a:t>Types of </a:t>
            </a:r>
            <a:r>
              <a:rPr lang="en-US" b="1" dirty="0" smtClean="0">
                <a:latin typeface="Times New Roman" pitchFamily="18" charset="0"/>
                <a:cs typeface="Times New Roman" pitchFamily="18" charset="0"/>
              </a:rPr>
              <a:t>Masonry Walls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4983163"/>
          </a:xfrm>
        </p:spPr>
        <p:txBody>
          <a:bodyPr>
            <a:normAutofit fontScale="92500" lnSpcReduction="10000"/>
          </a:bodyPr>
          <a:lstStyle/>
          <a:p>
            <a:pPr marL="114300" indent="0" algn="just">
              <a:buNone/>
            </a:pPr>
            <a:r>
              <a:rPr lang="en-US" dirty="0">
                <a:latin typeface="Times New Roman" pitchFamily="18" charset="0"/>
                <a:cs typeface="Times New Roman" pitchFamily="18" charset="0"/>
              </a:rPr>
              <a:t>Masonry walls are the most durable part of </a:t>
            </a:r>
            <a:r>
              <a:rPr lang="en-US" dirty="0" smtClean="0">
                <a:latin typeface="Times New Roman" pitchFamily="18" charset="0"/>
                <a:cs typeface="Times New Roman" pitchFamily="18" charset="0"/>
              </a:rPr>
              <a:t>any building </a:t>
            </a:r>
            <a:r>
              <a:rPr lang="en-US" dirty="0">
                <a:latin typeface="Times New Roman" pitchFamily="18" charset="0"/>
                <a:cs typeface="Times New Roman" pitchFamily="18" charset="0"/>
              </a:rPr>
              <a:t>or structure. They provide strength, durability to the structure and also helps to control indoor temperature. Based on the wall construction, the types of masonry walls are: </a:t>
            </a:r>
          </a:p>
          <a:p>
            <a:pPr lvl="0" algn="just"/>
            <a:r>
              <a:rPr lang="en-US" dirty="0">
                <a:solidFill>
                  <a:schemeClr val="tx2"/>
                </a:solidFill>
                <a:latin typeface="Times New Roman" pitchFamily="18" charset="0"/>
                <a:cs typeface="Times New Roman" pitchFamily="18" charset="0"/>
              </a:rPr>
              <a:t>Load Bearing Masonry Walls</a:t>
            </a:r>
          </a:p>
          <a:p>
            <a:pPr lvl="0" algn="just"/>
            <a:r>
              <a:rPr lang="en-US" dirty="0">
                <a:solidFill>
                  <a:schemeClr val="tx2"/>
                </a:solidFill>
                <a:latin typeface="Times New Roman" pitchFamily="18" charset="0"/>
                <a:cs typeface="Times New Roman" pitchFamily="18" charset="0"/>
              </a:rPr>
              <a:t>Reinforced Masonry Walls</a:t>
            </a:r>
          </a:p>
          <a:p>
            <a:pPr lvl="0" algn="just"/>
            <a:r>
              <a:rPr lang="en-US" dirty="0">
                <a:solidFill>
                  <a:schemeClr val="tx2"/>
                </a:solidFill>
                <a:latin typeface="Times New Roman" pitchFamily="18" charset="0"/>
                <a:cs typeface="Times New Roman" pitchFamily="18" charset="0"/>
              </a:rPr>
              <a:t>Hollow Masonry Walls</a:t>
            </a:r>
          </a:p>
          <a:p>
            <a:pPr lvl="0" algn="just"/>
            <a:r>
              <a:rPr lang="en-US" dirty="0">
                <a:solidFill>
                  <a:schemeClr val="tx2"/>
                </a:solidFill>
                <a:latin typeface="Times New Roman" pitchFamily="18" charset="0"/>
                <a:cs typeface="Times New Roman" pitchFamily="18" charset="0"/>
              </a:rPr>
              <a:t>Composite Masonry Walls</a:t>
            </a:r>
          </a:p>
          <a:p>
            <a:pPr lvl="0" algn="just"/>
            <a:r>
              <a:rPr lang="en-US" dirty="0">
                <a:solidFill>
                  <a:schemeClr val="tx2"/>
                </a:solidFill>
                <a:latin typeface="Times New Roman" pitchFamily="18" charset="0"/>
                <a:cs typeface="Times New Roman" pitchFamily="18" charset="0"/>
              </a:rPr>
              <a:t>Post-tensioned Masonry Walls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Load </a:t>
            </a:r>
            <a:r>
              <a:rPr lang="en-US" b="1" dirty="0" smtClean="0">
                <a:latin typeface="Times New Roman" pitchFamily="18" charset="0"/>
                <a:cs typeface="Times New Roman" pitchFamily="18" charset="0"/>
              </a:rPr>
              <a:t>Bearing Masonry Walls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600200"/>
            <a:ext cx="8229600" cy="4800600"/>
          </a:xfrm>
        </p:spPr>
        <p:txBody>
          <a:bodyPr>
            <a:normAutofit/>
          </a:bodyPr>
          <a:lstStyle/>
          <a:p>
            <a:pPr marL="63500" indent="0" algn="just">
              <a:buNone/>
            </a:pPr>
            <a:r>
              <a:rPr lang="en-US" dirty="0" smtClean="0">
                <a:latin typeface="Times New Roman" pitchFamily="18" charset="0"/>
                <a:cs typeface="Times New Roman" pitchFamily="18" charset="0"/>
              </a:rPr>
              <a:t>Load </a:t>
            </a:r>
            <a:r>
              <a:rPr lang="en-US" dirty="0">
                <a:latin typeface="Times New Roman" pitchFamily="18" charset="0"/>
                <a:cs typeface="Times New Roman" pitchFamily="18" charset="0"/>
              </a:rPr>
              <a:t>bearing masonry walls are constructed with bricks, stones or concrete blocks. These walls directly transfer loads from the roof to the foundation. These walls can be exterior as well as interior walls. The construction system with load bearing walls are economical than the system with framed Structures</a:t>
            </a:r>
            <a:r>
              <a:rPr lang="en-US" dirty="0" smtClean="0">
                <a:latin typeface="Times New Roman" pitchFamily="18" charset="0"/>
                <a:cs typeface="Times New Roman" pitchFamily="18" charset="0"/>
              </a:rPr>
              <a:t>.</a:t>
            </a:r>
            <a:r>
              <a:rPr lang="en-US" dirty="0">
                <a:latin typeface="Times New Roman" pitchFamily="18" charset="0"/>
                <a:cs typeface="Times New Roman" pitchFamily="18" charset="0"/>
              </a:rPr>
              <a:t> </a:t>
            </a:r>
          </a:p>
          <a:p>
            <a:pPr marL="63500" indent="0" algn="just">
              <a:buNone/>
            </a:pPr>
            <a:endParaRPr lang="en-US"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2590800"/>
          </a:xfrm>
        </p:spPr>
        <p:txBody>
          <a:bodyPr>
            <a:normAutofit fontScale="90000"/>
          </a:bodyPr>
          <a:lstStyle/>
          <a:p>
            <a:pPr algn="just"/>
            <a:r>
              <a:rPr lang="en-US" sz="2700" dirty="0" smtClean="0">
                <a:latin typeface="Times New Roman" pitchFamily="18" charset="0"/>
                <a:cs typeface="Times New Roman" pitchFamily="18" charset="0"/>
              </a:rPr>
              <a:t>The thickness of load bearing walls is based on the quantity of load from roof it has to bear. For example, a load bearing wall with just a ground floor can have its outer walls of 230mm, while with one or more floors above it, based on occupancy type, its thickness may be increased. The load bearing walls can be reinforced or unreinforced masonry walls.</a:t>
            </a:r>
            <a:endParaRPr lang="en-US" sz="2700" dirty="0"/>
          </a:p>
        </p:txBody>
      </p:sp>
      <p:pic>
        <p:nvPicPr>
          <p:cNvPr id="4" name="Content Placeholder 3" descr="Untitled.png"/>
          <p:cNvPicPr>
            <a:picLocks noGrp="1" noChangeAspect="1"/>
          </p:cNvPicPr>
          <p:nvPr>
            <p:ph idx="1"/>
          </p:nvPr>
        </p:nvPicPr>
        <p:blipFill>
          <a:blip r:embed="rId2"/>
          <a:srcRect t="17587" r="884" b="18786"/>
          <a:stretch>
            <a:fillRect/>
          </a:stretch>
        </p:blipFill>
        <p:spPr>
          <a:xfrm>
            <a:off x="1676400" y="3124200"/>
            <a:ext cx="6172200" cy="3058573"/>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a:latin typeface="Times New Roman" pitchFamily="18" charset="0"/>
                <a:cs typeface="Times New Roman" pitchFamily="18" charset="0"/>
              </a:rPr>
              <a:t>Reinforced masonry walls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4906963"/>
          </a:xfrm>
        </p:spPr>
        <p:txBody>
          <a:bodyPr>
            <a:normAutofit fontScale="92500" lnSpcReduction="10000"/>
          </a:bodyPr>
          <a:lstStyle/>
          <a:p>
            <a:pPr algn="just">
              <a:buNone/>
            </a:pPr>
            <a:r>
              <a:rPr lang="en-US" dirty="0" smtClean="0"/>
              <a:t>    </a:t>
            </a:r>
            <a:r>
              <a:rPr lang="en-US" dirty="0" smtClean="0">
                <a:latin typeface="Times New Roman" pitchFamily="18" charset="0"/>
                <a:cs typeface="Times New Roman" pitchFamily="18" charset="0"/>
              </a:rPr>
              <a:t>Reinforced </a:t>
            </a:r>
            <a:r>
              <a:rPr lang="en-US" dirty="0">
                <a:latin typeface="Times New Roman" pitchFamily="18" charset="0"/>
                <a:cs typeface="Times New Roman" pitchFamily="18" charset="0"/>
              </a:rPr>
              <a:t>masonry walls can be load bearing walls or non-load bearing walls. The use of reinforcement in walls helps it to withstand tension forces and heavy compressive loads. The unreinforced masonry walls are prone to cracks and failure under heavy compressive loads and during earthquakes. They have little ability to withstand lateral forces during heavy rain and wind. Cracks also develop in un-reinforced masonry walls due to earth pressure or differential settlement of foundations.</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638800"/>
            <a:ext cx="7086600" cy="762000"/>
          </a:xfrm>
        </p:spPr>
        <p:txBody>
          <a:bodyPr>
            <a:normAutofit/>
          </a:bodyPr>
          <a:lstStyle/>
          <a:p>
            <a:r>
              <a:rPr lang="en-US" sz="2200" dirty="0">
                <a:latin typeface="Times New Roman" pitchFamily="18" charset="0"/>
                <a:cs typeface="Times New Roman" pitchFamily="18" charset="0"/>
              </a:rPr>
              <a:t>Figure: Example of a vertically reinforced masonry wall</a:t>
            </a:r>
          </a:p>
        </p:txBody>
      </p:sp>
      <p:pic>
        <p:nvPicPr>
          <p:cNvPr id="33794" name="Picture 2"/>
          <p:cNvPicPr>
            <a:picLocks noGrp="1" noChangeAspect="1" noChangeArrowheads="1"/>
          </p:cNvPicPr>
          <p:nvPr>
            <p:ph idx="1"/>
          </p:nvPr>
        </p:nvPicPr>
        <p:blipFill>
          <a:blip r:embed="rId2"/>
          <a:srcRect/>
          <a:stretch>
            <a:fillRect/>
          </a:stretch>
        </p:blipFill>
        <p:spPr bwMode="auto">
          <a:xfrm>
            <a:off x="2667000" y="2819400"/>
            <a:ext cx="3964746" cy="2895600"/>
          </a:xfrm>
          <a:prstGeom prst="rect">
            <a:avLst/>
          </a:prstGeom>
          <a:noFill/>
          <a:ln w="9525">
            <a:noFill/>
            <a:miter lim="800000"/>
            <a:headEnd/>
            <a:tailEnd/>
          </a:ln>
          <a:effectLst/>
        </p:spPr>
      </p:pic>
      <p:sp>
        <p:nvSpPr>
          <p:cNvPr id="33795" name="Rectangle 3"/>
          <p:cNvSpPr>
            <a:spLocks noChangeArrowheads="1"/>
          </p:cNvSpPr>
          <p:nvPr/>
        </p:nvSpPr>
        <p:spPr bwMode="auto">
          <a:xfrm>
            <a:off x="762000" y="609600"/>
            <a:ext cx="76200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 overcome such problems, reinforced masonry walls are used. Reinforcement in walls are at required intervals both horizontally and vertically is used. The size of reinforcement, their quantity and spacing are determined based on the loads on the walls and structural conditions.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Hollow Masonry Walls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marL="0" indent="0" algn="just">
              <a:buNone/>
            </a:pPr>
            <a:r>
              <a:rPr lang="en-US" dirty="0" smtClean="0">
                <a:latin typeface="Times New Roman" pitchFamily="18" charset="0"/>
                <a:cs typeface="Times New Roman" pitchFamily="18" charset="0"/>
              </a:rPr>
              <a:t>Hollow </a:t>
            </a:r>
            <a:r>
              <a:rPr lang="en-US" dirty="0">
                <a:latin typeface="Times New Roman" pitchFamily="18" charset="0"/>
                <a:cs typeface="Times New Roman" pitchFamily="18" charset="0"/>
              </a:rPr>
              <a:t>or Cavity masonry walls are used to prevent moisture reaching the interior of the building by providing hollow space between outside and inside face of the wall. These walls also help in temperature control inside the building from outside wall as the hollow space restricts heat to pass through the wall.</a:t>
            </a:r>
          </a:p>
          <a:p>
            <a:pPr>
              <a:buNone/>
            </a:pPr>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pPr algn="just">
              <a:buNone/>
            </a:pPr>
            <a:r>
              <a:rPr lang="en-US" sz="2400" dirty="0" smtClean="0"/>
              <a:t>     </a:t>
            </a:r>
            <a:r>
              <a:rPr lang="en-US" sz="2400" dirty="0" smtClean="0">
                <a:latin typeface="Times New Roman" pitchFamily="18" charset="0"/>
                <a:cs typeface="Times New Roman" pitchFamily="18" charset="0"/>
              </a:rPr>
              <a:t>When the wall is exposed to moisture for a sustained period and penetrates through the outer face, the water reaches the cavity or the hollow space and flows down. Then they are drained through the weep holes to the exterior of the building. These hollow spaces may be coated with water repellent coating or damp-proofing to further reduce the ingress of moisture.</a:t>
            </a:r>
          </a:p>
          <a:p>
            <a:pPr>
              <a:buNone/>
            </a:pPr>
            <a:endParaRPr lang="en-US" dirty="0" smtClean="0"/>
          </a:p>
          <a:p>
            <a:pPr>
              <a:buNone/>
            </a:pPr>
            <a:endParaRPr lang="en-US" dirty="0"/>
          </a:p>
          <a:p>
            <a:pPr>
              <a:buNone/>
            </a:pPr>
            <a:endParaRPr lang="en-US" dirty="0" smtClean="0"/>
          </a:p>
          <a:p>
            <a:pPr>
              <a:buNone/>
            </a:pPr>
            <a:endParaRPr lang="en-US" dirty="0"/>
          </a:p>
          <a:p>
            <a:pPr algn="ctr">
              <a:buNone/>
            </a:pPr>
            <a:r>
              <a:rPr lang="en-US" sz="2400" dirty="0" smtClean="0">
                <a:latin typeface="Times New Roman" pitchFamily="18" charset="0"/>
                <a:cs typeface="Times New Roman" pitchFamily="18" charset="0"/>
              </a:rPr>
              <a:t>Figure</a:t>
            </a:r>
            <a:r>
              <a:rPr lang="en-US" sz="2400" dirty="0">
                <a:latin typeface="Times New Roman" pitchFamily="18" charset="0"/>
                <a:cs typeface="Times New Roman" pitchFamily="18" charset="0"/>
              </a:rPr>
              <a:t>: Hollow masonry walls</a:t>
            </a:r>
          </a:p>
        </p:txBody>
      </p:sp>
      <p:pic>
        <p:nvPicPr>
          <p:cNvPr id="40963" name="Picture 3"/>
          <p:cNvPicPr>
            <a:picLocks noChangeAspect="1" noChangeArrowheads="1"/>
          </p:cNvPicPr>
          <p:nvPr/>
        </p:nvPicPr>
        <p:blipFill>
          <a:blip r:embed="rId2"/>
          <a:srcRect/>
          <a:stretch>
            <a:fillRect/>
          </a:stretch>
        </p:blipFill>
        <p:spPr bwMode="auto">
          <a:xfrm>
            <a:off x="3048000" y="3124200"/>
            <a:ext cx="3267075" cy="2143125"/>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Composite </a:t>
            </a:r>
            <a:r>
              <a:rPr lang="en-US" b="1" dirty="0" smtClean="0">
                <a:latin typeface="Times New Roman" pitchFamily="18" charset="0"/>
                <a:cs typeface="Times New Roman" pitchFamily="18" charset="0"/>
              </a:rPr>
              <a:t>Masonry Walls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754563"/>
          </a:xfrm>
        </p:spPr>
        <p:txBody>
          <a:bodyPr/>
          <a:lstStyle/>
          <a:p>
            <a:pPr marL="0" indent="0" algn="just">
              <a:buNone/>
            </a:pPr>
            <a:r>
              <a:rPr lang="en-US" dirty="0" smtClean="0"/>
              <a:t>   </a:t>
            </a:r>
            <a:r>
              <a:rPr lang="en-US" sz="2400" dirty="0" smtClean="0">
                <a:latin typeface="Times New Roman" pitchFamily="18" charset="0"/>
                <a:cs typeface="Times New Roman" pitchFamily="18" charset="0"/>
              </a:rPr>
              <a:t>These </a:t>
            </a:r>
            <a:r>
              <a:rPr lang="en-US" sz="2400" dirty="0">
                <a:latin typeface="Times New Roman" pitchFamily="18" charset="0"/>
                <a:cs typeface="Times New Roman" pitchFamily="18" charset="0"/>
              </a:rPr>
              <a:t>walls are constructed with two or more units such as stones or bricks and hollow bricks. This type of masonry wall construction is done for better appearance with economy</a:t>
            </a:r>
            <a:r>
              <a:rPr lang="en-US" sz="2400" dirty="0" smtClean="0">
                <a:latin typeface="Times New Roman" pitchFamily="18" charset="0"/>
                <a:cs typeface="Times New Roman" pitchFamily="18" charset="0"/>
              </a:rPr>
              <a:t>.</a:t>
            </a:r>
          </a:p>
          <a:p>
            <a:pPr marL="0" indent="0" algn="just">
              <a:buNone/>
            </a:pPr>
            <a:endParaRPr lang="en-US" sz="2400" dirty="0">
              <a:latin typeface="Times New Roman" pitchFamily="18" charset="0"/>
              <a:cs typeface="Times New Roman" pitchFamily="18" charset="0"/>
            </a:endParaRPr>
          </a:p>
          <a:p>
            <a:endParaRPr lang="en-US" dirty="0"/>
          </a:p>
        </p:txBody>
      </p:sp>
      <p:pic>
        <p:nvPicPr>
          <p:cNvPr id="41988" name="Picture 4"/>
          <p:cNvPicPr>
            <a:picLocks noChangeAspect="1" noChangeArrowheads="1"/>
          </p:cNvPicPr>
          <p:nvPr/>
        </p:nvPicPr>
        <p:blipFill>
          <a:blip r:embed="rId2"/>
          <a:srcRect/>
          <a:stretch>
            <a:fillRect/>
          </a:stretch>
        </p:blipFill>
        <p:spPr bwMode="auto">
          <a:xfrm>
            <a:off x="2667000" y="2819400"/>
            <a:ext cx="3810000" cy="3062111"/>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lide_1.jpg"/>
          <p:cNvPicPr>
            <a:picLocks noGrp="1" noChangeAspect="1"/>
          </p:cNvPicPr>
          <p:nvPr>
            <p:ph idx="1"/>
          </p:nvPr>
        </p:nvPicPr>
        <p:blipFill>
          <a:blip r:embed="rId2"/>
          <a:stretch>
            <a:fillRect/>
          </a:stretch>
        </p:blipFill>
        <p:spPr>
          <a:xfrm>
            <a:off x="533400" y="304800"/>
            <a:ext cx="8534400" cy="640080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rmAutofit fontScale="92500" lnSpcReduction="10000"/>
          </a:bodyPr>
          <a:lstStyle/>
          <a:p>
            <a:pPr algn="just">
              <a:lnSpc>
                <a:spcPct val="150000"/>
              </a:lnSpc>
              <a:buNone/>
            </a:pPr>
            <a:r>
              <a:rPr lang="en-US" dirty="0" smtClean="0"/>
              <a:t>    </a:t>
            </a:r>
            <a:r>
              <a:rPr lang="en-US" dirty="0" smtClean="0">
                <a:latin typeface="Times New Roman" pitchFamily="18" charset="0"/>
                <a:cs typeface="Times New Roman" pitchFamily="18" charset="0"/>
              </a:rPr>
              <a:t>In </a:t>
            </a:r>
            <a:r>
              <a:rPr lang="en-US" dirty="0">
                <a:latin typeface="Times New Roman" pitchFamily="18" charset="0"/>
                <a:cs typeface="Times New Roman" pitchFamily="18" charset="0"/>
              </a:rPr>
              <a:t>composite masonry walls, two </a:t>
            </a:r>
            <a:r>
              <a:rPr lang="en-US" dirty="0" err="1">
                <a:latin typeface="Times New Roman" pitchFamily="18" charset="0"/>
                <a:cs typeface="Times New Roman" pitchFamily="18" charset="0"/>
              </a:rPr>
              <a:t>wythes</a:t>
            </a:r>
            <a:r>
              <a:rPr lang="en-US" dirty="0">
                <a:latin typeface="Times New Roman" pitchFamily="18" charset="0"/>
                <a:cs typeface="Times New Roman" pitchFamily="18" charset="0"/>
              </a:rPr>
              <a:t> of masonry units are constructed bonding with each other. While one </a:t>
            </a:r>
            <a:r>
              <a:rPr lang="en-US" dirty="0" err="1">
                <a:latin typeface="Times New Roman" pitchFamily="18" charset="0"/>
                <a:cs typeface="Times New Roman" pitchFamily="18" charset="0"/>
              </a:rPr>
              <a:t>wythe</a:t>
            </a:r>
            <a:r>
              <a:rPr lang="en-US" dirty="0">
                <a:latin typeface="Times New Roman" pitchFamily="18" charset="0"/>
                <a:cs typeface="Times New Roman" pitchFamily="18" charset="0"/>
              </a:rPr>
              <a:t> can be brick or stone masonry while the other can be hollow bricks. A </a:t>
            </a:r>
            <a:r>
              <a:rPr lang="en-US" dirty="0" err="1">
                <a:latin typeface="Times New Roman" pitchFamily="18" charset="0"/>
                <a:cs typeface="Times New Roman" pitchFamily="18" charset="0"/>
              </a:rPr>
              <a:t>wythe</a:t>
            </a:r>
            <a:r>
              <a:rPr lang="en-US" dirty="0">
                <a:latin typeface="Times New Roman" pitchFamily="18" charset="0"/>
                <a:cs typeface="Times New Roman" pitchFamily="18" charset="0"/>
              </a:rPr>
              <a:t> is a continuous vertical section of masonry one unit in thickness. These </a:t>
            </a:r>
            <a:r>
              <a:rPr lang="en-US" dirty="0" err="1">
                <a:latin typeface="Times New Roman" pitchFamily="18" charset="0"/>
                <a:cs typeface="Times New Roman" pitchFamily="18" charset="0"/>
              </a:rPr>
              <a:t>wythes</a:t>
            </a:r>
            <a:r>
              <a:rPr lang="en-US" dirty="0">
                <a:latin typeface="Times New Roman" pitchFamily="18" charset="0"/>
                <a:cs typeface="Times New Roman" pitchFamily="18" charset="0"/>
              </a:rPr>
              <a:t> are interconnected either by horizontal joint reinforcement or by using steel 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itchFamily="18" charset="0"/>
                <a:cs typeface="Times New Roman" pitchFamily="18" charset="0"/>
              </a:rPr>
              <a:t>Post-Tensioned Masonry Walls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buNone/>
            </a:pPr>
            <a:r>
              <a:rPr lang="en-US" dirty="0" smtClean="0">
                <a:latin typeface="Times New Roman" pitchFamily="18" charset="0"/>
                <a:cs typeface="Times New Roman" pitchFamily="18" charset="0"/>
              </a:rPr>
              <a:t>    Post-tensioned </a:t>
            </a:r>
            <a:r>
              <a:rPr lang="en-US" dirty="0">
                <a:latin typeface="Times New Roman" pitchFamily="18" charset="0"/>
                <a:cs typeface="Times New Roman" pitchFamily="18" charset="0"/>
              </a:rPr>
              <a:t>masonry walls are constructed to strengthen the masonry walls against the forces that may induce tension in the wall such as earthquake forces or wind forces. These walls are constructed from the foundation level and post-tensioning rods are anchored into the foundation.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2667000"/>
          </a:xfrm>
        </p:spPr>
        <p:txBody>
          <a:bodyPr>
            <a:noAutofit/>
          </a:bodyPr>
          <a:lstStyle/>
          <a:p>
            <a:pPr algn="just"/>
            <a:r>
              <a:rPr lang="en-US" sz="3200" dirty="0" smtClean="0">
                <a:latin typeface="Times New Roman" pitchFamily="18" charset="0"/>
                <a:cs typeface="Times New Roman" pitchFamily="18" charset="0"/>
              </a:rPr>
              <a:t>These rods are run vertically between the </a:t>
            </a:r>
            <a:r>
              <a:rPr lang="en-US" sz="3200" dirty="0" err="1" smtClean="0">
                <a:latin typeface="Times New Roman" pitchFamily="18" charset="0"/>
                <a:cs typeface="Times New Roman" pitchFamily="18" charset="0"/>
              </a:rPr>
              <a:t>wythes</a:t>
            </a:r>
            <a:r>
              <a:rPr lang="en-US" sz="3200" dirty="0" smtClean="0">
                <a:latin typeface="Times New Roman" pitchFamily="18" charset="0"/>
                <a:cs typeface="Times New Roman" pitchFamily="18" charset="0"/>
              </a:rPr>
              <a:t> or in the core of concrete masonry units. After the masonry wall construction is completed and cured, these rods are tensioned and anchored on the steel place at the top of the wall.</a:t>
            </a:r>
            <a:endParaRPr lang="en-US" sz="3200" dirty="0"/>
          </a:p>
        </p:txBody>
      </p:sp>
      <p:pic>
        <p:nvPicPr>
          <p:cNvPr id="43010" name="Picture 2"/>
          <p:cNvPicPr>
            <a:picLocks noGrp="1" noChangeAspect="1" noChangeArrowheads="1"/>
          </p:cNvPicPr>
          <p:nvPr>
            <p:ph idx="1"/>
          </p:nvPr>
        </p:nvPicPr>
        <p:blipFill>
          <a:blip r:embed="rId2"/>
          <a:srcRect/>
          <a:stretch>
            <a:fillRect/>
          </a:stretch>
        </p:blipFill>
        <p:spPr bwMode="auto">
          <a:xfrm>
            <a:off x="2667000" y="3352800"/>
            <a:ext cx="3810532" cy="2333951"/>
          </a:xfrm>
          <a:prstGeom prst="rect">
            <a:avLst/>
          </a:prstGeom>
          <a:noFill/>
          <a:ln w="9525">
            <a:noFill/>
            <a:miter lim="800000"/>
            <a:headEnd/>
            <a:tailEnd/>
          </a:ln>
          <a:effectLst/>
        </p:spPr>
      </p:pic>
      <p:sp>
        <p:nvSpPr>
          <p:cNvPr id="43011" name="Rectangle 3"/>
          <p:cNvSpPr>
            <a:spLocks noChangeArrowheads="1"/>
          </p:cNvSpPr>
          <p:nvPr/>
        </p:nvSpPr>
        <p:spPr bwMode="auto">
          <a:xfrm>
            <a:off x="1905000" y="5867400"/>
            <a:ext cx="5336717"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1476375" algn="l"/>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Post-tensioning of masonry walls.</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8800" b="1" dirty="0" smtClean="0">
                <a:latin typeface="Bradley Hand ITC" pitchFamily="66" charset="0"/>
              </a:rPr>
              <a:t>THANK YOU FOR LISTENING</a:t>
            </a:r>
          </a:p>
          <a:p>
            <a:pPr algn="ctr">
              <a:buNone/>
            </a:pPr>
            <a:endParaRPr lang="en-US" sz="7200" dirty="0">
              <a:latin typeface="Bradley Hand ITC"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620000" cy="868362"/>
          </a:xfrm>
        </p:spPr>
        <p:txBody>
          <a:bodyPr>
            <a:normAutofit/>
          </a:bodyPr>
          <a:lstStyle/>
          <a:p>
            <a:r>
              <a:rPr lang="en-US" sz="3600" b="1" dirty="0">
                <a:latin typeface="Bodoni MT Black" pitchFamily="18" charset="0"/>
              </a:rPr>
              <a:t>Masonry units</a:t>
            </a:r>
            <a:endParaRPr lang="en-US" sz="3600" dirty="0">
              <a:latin typeface="Bodoni MT Black" pitchFamily="18" charset="0"/>
            </a:endParaRPr>
          </a:p>
        </p:txBody>
      </p:sp>
      <p:sp>
        <p:nvSpPr>
          <p:cNvPr id="7" name="Content Placeholder 6"/>
          <p:cNvSpPr>
            <a:spLocks noGrp="1"/>
          </p:cNvSpPr>
          <p:nvPr>
            <p:ph idx="1"/>
          </p:nvPr>
        </p:nvSpPr>
        <p:spPr>
          <a:xfrm>
            <a:off x="457200" y="1143000"/>
            <a:ext cx="8229600" cy="4983163"/>
          </a:xfrm>
        </p:spPr>
        <p:txBody>
          <a:bodyPr>
            <a:normAutofit fontScale="92500" lnSpcReduction="10000"/>
          </a:bodyPr>
          <a:lstStyle/>
          <a:p>
            <a:pPr algn="just">
              <a:buNone/>
            </a:pPr>
            <a:r>
              <a:rPr lang="en-US" dirty="0" smtClean="0"/>
              <a:t>    </a:t>
            </a:r>
            <a:r>
              <a:rPr lang="en-US" sz="3000" dirty="0" smtClean="0">
                <a:latin typeface="Times New Roman" pitchFamily="18" charset="0"/>
                <a:cs typeface="Times New Roman" pitchFamily="18" charset="0"/>
              </a:rPr>
              <a:t>A </a:t>
            </a:r>
            <a:r>
              <a:rPr lang="en-US" sz="3000" dirty="0">
                <a:latin typeface="Times New Roman" pitchFamily="18" charset="0"/>
                <a:cs typeface="Times New Roman" pitchFamily="18" charset="0"/>
              </a:rPr>
              <a:t>masonry structure (wall) is formed by combining masonry units, such as stone, blocks, or brick, with mortar. Masonry is one of the oldest construction materials. Examples of </a:t>
            </a:r>
            <a:r>
              <a:rPr lang="en-US" sz="3000" dirty="0" smtClean="0">
                <a:latin typeface="Times New Roman" pitchFamily="18" charset="0"/>
                <a:cs typeface="Times New Roman" pitchFamily="18" charset="0"/>
              </a:rPr>
              <a:t>ancient masonry </a:t>
            </a:r>
            <a:r>
              <a:rPr lang="en-US" sz="3000" dirty="0">
                <a:latin typeface="Times New Roman" pitchFamily="18" charset="0"/>
                <a:cs typeface="Times New Roman" pitchFamily="18" charset="0"/>
              </a:rPr>
              <a:t>structures include the pyramids of Egypt, the Great Wall of China, and Greek and Roman ruins. Bricks of nearly uniform size became commonly used in Europe during the beginning of the 13th century. The first extensive use of bricks in the United States was around 1600. In the last two centuries, bricks have been used in constructing sewers, bridge piers, tunnel linings, and multistory buildings.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10000"/>
          </a:bodyPr>
          <a:lstStyle/>
          <a:p>
            <a:pPr>
              <a:buNone/>
            </a:pPr>
            <a:r>
              <a:rPr lang="en-US" dirty="0"/>
              <a:t> </a:t>
            </a:r>
            <a:r>
              <a:rPr lang="en-US" dirty="0" smtClean="0"/>
              <a:t>    </a:t>
            </a:r>
            <a:r>
              <a:rPr lang="en-US" sz="3300" dirty="0">
                <a:latin typeface="Times New Roman" pitchFamily="18" charset="0"/>
                <a:cs typeface="Times New Roman" pitchFamily="18" charset="0"/>
              </a:rPr>
              <a:t>There is two types of masonry:</a:t>
            </a:r>
          </a:p>
          <a:p>
            <a:pPr>
              <a:buNone/>
            </a:pPr>
            <a:r>
              <a:rPr lang="en-US" sz="3300" dirty="0">
                <a:latin typeface="Times New Roman" pitchFamily="18" charset="0"/>
                <a:cs typeface="Times New Roman" pitchFamily="18" charset="0"/>
              </a:rPr>
              <a:t>• </a:t>
            </a:r>
            <a:r>
              <a:rPr lang="en-US" sz="3300" dirty="0" smtClean="0">
                <a:latin typeface="Times New Roman" pitchFamily="18" charset="0"/>
                <a:cs typeface="Times New Roman" pitchFamily="18" charset="0"/>
              </a:rPr>
              <a:t>Structured/load-bearing this </a:t>
            </a:r>
            <a:r>
              <a:rPr lang="en-US" sz="3300" dirty="0">
                <a:latin typeface="Times New Roman" pitchFamily="18" charset="0"/>
                <a:cs typeface="Times New Roman" pitchFamily="18" charset="0"/>
              </a:rPr>
              <a:t>is used for exterior walls.</a:t>
            </a:r>
          </a:p>
          <a:p>
            <a:pPr>
              <a:buNone/>
            </a:pPr>
            <a:r>
              <a:rPr lang="en-US" sz="3300" dirty="0">
                <a:latin typeface="Times New Roman" pitchFamily="18" charset="0"/>
                <a:cs typeface="Times New Roman" pitchFamily="18" charset="0"/>
              </a:rPr>
              <a:t>• Non structured/non </a:t>
            </a:r>
            <a:r>
              <a:rPr lang="en-US" sz="3300" dirty="0" smtClean="0">
                <a:latin typeface="Times New Roman" pitchFamily="18" charset="0"/>
                <a:cs typeface="Times New Roman" pitchFamily="18" charset="0"/>
              </a:rPr>
              <a:t>load-bearing  </a:t>
            </a:r>
            <a:r>
              <a:rPr lang="en-US" sz="3300" dirty="0">
                <a:latin typeface="Times New Roman" pitchFamily="18" charset="0"/>
                <a:cs typeface="Times New Roman" pitchFamily="18" charset="0"/>
              </a:rPr>
              <a:t>this is used for interior walls.</a:t>
            </a:r>
          </a:p>
          <a:p>
            <a:pPr algn="just">
              <a:buNone/>
            </a:pPr>
            <a:r>
              <a:rPr lang="en-US" sz="3300" dirty="0" smtClean="0">
                <a:latin typeface="Times New Roman" pitchFamily="18" charset="0"/>
                <a:cs typeface="Times New Roman" pitchFamily="18" charset="0"/>
              </a:rPr>
              <a:t>     Masonry </a:t>
            </a:r>
            <a:r>
              <a:rPr lang="en-US" sz="3300" dirty="0">
                <a:latin typeface="Times New Roman" pitchFamily="18" charset="0"/>
                <a:cs typeface="Times New Roman" pitchFamily="18" charset="0"/>
              </a:rPr>
              <a:t>units, shown in Figure 1, are a popular construction material throughout the world and competes favorably with other materials, such as wood, steel, and concrete for certain applications.</a:t>
            </a:r>
          </a:p>
          <a:p>
            <a:pPr algn="just">
              <a:buNone/>
            </a:pPr>
            <a:r>
              <a:rPr lang="en-US" sz="3300" dirty="0">
                <a:latin typeface="Times New Roman" pitchFamily="18" charset="0"/>
                <a:cs typeface="Times New Roman" pitchFamily="18" charset="0"/>
              </a:rPr>
              <a:t> </a:t>
            </a:r>
            <a:r>
              <a:rPr lang="en-US" sz="3300" dirty="0" smtClean="0">
                <a:latin typeface="Times New Roman" pitchFamily="18" charset="0"/>
                <a:cs typeface="Times New Roman" pitchFamily="18" charset="0"/>
              </a:rPr>
              <a:t>    Several </a:t>
            </a:r>
            <a:r>
              <a:rPr lang="en-US" sz="3300" dirty="0">
                <a:latin typeface="Times New Roman" pitchFamily="18" charset="0"/>
                <a:cs typeface="Times New Roman" pitchFamily="18" charset="0"/>
              </a:rPr>
              <a:t>different types of masonry units are commonly used. Common masonry unit types include clay and concrete units, which may be solid or hollow, and glazed or unglazed. Other masonry unit types include cast stone and calcium silicate units.</a:t>
            </a:r>
          </a:p>
          <a:p>
            <a:pPr>
              <a:buNone/>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Bodoni MT Black" pitchFamily="18" charset="0"/>
              </a:rPr>
              <a:t>Concrete masonry units</a:t>
            </a:r>
            <a:endParaRPr lang="en-US" dirty="0">
              <a:latin typeface="Bodoni MT Black" pitchFamily="18" charset="0"/>
            </a:endParaRPr>
          </a:p>
        </p:txBody>
      </p:sp>
      <p:sp>
        <p:nvSpPr>
          <p:cNvPr id="3" name="Content Placeholder 2"/>
          <p:cNvSpPr>
            <a:spLocks noGrp="1"/>
          </p:cNvSpPr>
          <p:nvPr>
            <p:ph idx="1"/>
          </p:nvPr>
        </p:nvSpPr>
        <p:spPr>
          <a:xfrm>
            <a:off x="457200" y="1371600"/>
            <a:ext cx="8305800" cy="4754563"/>
          </a:xfrm>
        </p:spPr>
        <p:txBody>
          <a:bodyPr>
            <a:normAutofit/>
          </a:bodyPr>
          <a:lstStyle/>
          <a:p>
            <a:pPr algn="just"/>
            <a:r>
              <a:rPr lang="en-US" dirty="0" smtClean="0"/>
              <a:t> </a:t>
            </a:r>
            <a:r>
              <a:rPr lang="en-US" dirty="0">
                <a:latin typeface="Times New Roman" pitchFamily="18" charset="0"/>
                <a:cs typeface="Times New Roman" pitchFamily="18" charset="0"/>
              </a:rPr>
              <a:t>A Concrete masonry unit (CMU) – also called concrete block, cement block, and foundation block – is a large rectangular brick used in construction. Concrete blocks are made from cast concrete, example:</a:t>
            </a:r>
          </a:p>
          <a:p>
            <a:pPr algn="just"/>
            <a:r>
              <a:rPr lang="en-US" dirty="0">
                <a:latin typeface="Times New Roman" pitchFamily="18" charset="0"/>
                <a:cs typeface="Times New Roman" pitchFamily="18" charset="0"/>
              </a:rPr>
              <a:t>Portland cement and aggregate, usually sand and fine gravel for high-density blocks. Lower density blocks may use industrial wastes as an aggregate.</a:t>
            </a:r>
          </a:p>
          <a:p>
            <a:pPr algn="just">
              <a:buNone/>
            </a:pP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077200" cy="5516563"/>
          </a:xfrm>
        </p:spPr>
        <p:txBody>
          <a:bodyPr>
            <a:normAutofit fontScale="92500" lnSpcReduction="20000"/>
          </a:bodyPr>
          <a:lstStyle/>
          <a:p>
            <a:pPr lvl="0" algn="just"/>
            <a:r>
              <a:rPr lang="en-US" dirty="0">
                <a:latin typeface="Times New Roman" pitchFamily="18" charset="0"/>
                <a:cs typeface="Times New Roman" pitchFamily="18" charset="0"/>
              </a:rPr>
              <a:t>Solid concrete units are commonly called concrete bricks, while hollow units are known as concrete blocks, hollow blocks, or cinder blocks.</a:t>
            </a:r>
          </a:p>
          <a:p>
            <a:pPr lvl="0" algn="just"/>
            <a:r>
              <a:rPr lang="en-US" dirty="0">
                <a:latin typeface="Times New Roman" pitchFamily="18" charset="0"/>
                <a:cs typeface="Times New Roman" pitchFamily="18" charset="0"/>
              </a:rPr>
              <a:t>Hollow units have a net cross-sectional area in every plane parallel to the bearing surface less than 75% of the gross cross-sectional area in the same plane.</a:t>
            </a:r>
          </a:p>
          <a:p>
            <a:pPr lvl="0" algn="just"/>
            <a:r>
              <a:rPr lang="en-US" dirty="0">
                <a:latin typeface="Times New Roman" pitchFamily="18" charset="0"/>
                <a:cs typeface="Times New Roman" pitchFamily="18" charset="0"/>
              </a:rPr>
              <a:t>If this ratio is 75% or more, the unit is categorized as solid</a:t>
            </a:r>
          </a:p>
          <a:p>
            <a:pPr algn="just"/>
            <a:r>
              <a:rPr lang="en-US" dirty="0">
                <a:latin typeface="Times New Roman" pitchFamily="18" charset="0"/>
                <a:cs typeface="Times New Roman" pitchFamily="18" charset="0"/>
              </a:rPr>
              <a:t>Concrete masonry units are specified by their nominal dimensions. The nominal dimension is greater than its specified (or modular) dimension by the thickness of the mortar joint, usually 10 mm.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0"/>
            <a:ext cx="8229600" cy="1828800"/>
          </a:xfrm>
        </p:spPr>
        <p:txBody>
          <a:bodyPr>
            <a:noAutofit/>
          </a:bodyPr>
          <a:lstStyle/>
          <a:p>
            <a:r>
              <a:rPr lang="en-US" sz="2800" dirty="0">
                <a:latin typeface="Times New Roman" pitchFamily="18" charset="0"/>
                <a:cs typeface="Times New Roman" pitchFamily="18" charset="0"/>
              </a:rPr>
              <a:t>Figure (2): Concrete masonry units: (a) stretcher, (b) single-corner, and (c) double-corner.</a:t>
            </a:r>
            <a:br>
              <a:rPr lang="en-US" sz="2800" dirty="0">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pic>
        <p:nvPicPr>
          <p:cNvPr id="4" name="Content Placeholder 3" descr="Untitled.jpg"/>
          <p:cNvPicPr>
            <a:picLocks noGrp="1" noChangeAspect="1"/>
          </p:cNvPicPr>
          <p:nvPr>
            <p:ph idx="1"/>
          </p:nvPr>
        </p:nvPicPr>
        <p:blipFill>
          <a:blip r:embed="rId2"/>
          <a:stretch>
            <a:fillRect/>
          </a:stretch>
        </p:blipFill>
        <p:spPr>
          <a:xfrm>
            <a:off x="762000" y="533400"/>
            <a:ext cx="7849466" cy="37338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Nominal </a:t>
            </a:r>
            <a:r>
              <a:rPr lang="en-US" b="1" dirty="0">
                <a:latin typeface="Times New Roman" pitchFamily="18" charset="0"/>
                <a:cs typeface="Times New Roman" pitchFamily="18" charset="0"/>
              </a:rPr>
              <a:t>vs. Actual Dimensions</a:t>
            </a:r>
            <a:br>
              <a:rPr lang="en-US" b="1" dirty="0">
                <a:latin typeface="Times New Roman" pitchFamily="18" charset="0"/>
                <a:cs typeface="Times New Roman" pitchFamily="18" charset="0"/>
              </a:rPr>
            </a:b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143000"/>
            <a:ext cx="8229600" cy="5257800"/>
          </a:xfrm>
        </p:spPr>
        <p:txBody>
          <a:bodyPr>
            <a:normAutofit/>
          </a:bodyPr>
          <a:lstStyle/>
          <a:p>
            <a:pPr algn="just">
              <a:buNone/>
            </a:pPr>
            <a:r>
              <a:rPr lang="en-US" dirty="0" smtClean="0">
                <a:latin typeface="Times New Roman" pitchFamily="18" charset="0"/>
                <a:cs typeface="Times New Roman" pitchFamily="18" charset="0"/>
              </a:rPr>
              <a:t>    As </a:t>
            </a:r>
            <a:r>
              <a:rPr lang="en-US" dirty="0">
                <a:latin typeface="Times New Roman" pitchFamily="18" charset="0"/>
                <a:cs typeface="Times New Roman" pitchFamily="18" charset="0"/>
              </a:rPr>
              <a:t>with </a:t>
            </a:r>
            <a:r>
              <a:rPr lang="en-US" dirty="0" smtClean="0">
                <a:latin typeface="Times New Roman" pitchFamily="18" charset="0"/>
                <a:cs typeface="Times New Roman" pitchFamily="18" charset="0"/>
              </a:rPr>
              <a:t>Block</a:t>
            </a:r>
            <a:r>
              <a:rPr lang="en-US" baseline="-250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CMUs have actual dimensions and nominal </a:t>
            </a:r>
            <a:r>
              <a:rPr lang="en-US" dirty="0" smtClean="0">
                <a:latin typeface="Times New Roman" pitchFamily="18" charset="0"/>
                <a:cs typeface="Times New Roman" pitchFamily="18" charset="0"/>
              </a:rPr>
              <a:t>dimensions. The</a:t>
            </a:r>
            <a:r>
              <a:rPr lang="en-US" dirty="0">
                <a:latin typeface="Times New Roman" pitchFamily="18" charset="0"/>
                <a:cs typeface="Times New Roman" pitchFamily="18" charset="0"/>
              </a:rPr>
              <a:t> nominal dimension of a CMU is the actual dimension plus the width of the mortar joint.  Typical CMU mortar joints are 3/8".  The nominal dimension works within the 4" grid that other construction materials follow. The graphic below shows the difference between nominal and actual sizes.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1321</TotalTime>
  <Words>1762</Words>
  <Application>Microsoft Office PowerPoint</Application>
  <PresentationFormat>On-screen Show (4:3)</PresentationFormat>
  <Paragraphs>99</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Masonry units </vt:lpstr>
      <vt:lpstr>Masonry units</vt:lpstr>
      <vt:lpstr>Slide 3</vt:lpstr>
      <vt:lpstr>Masonry units</vt:lpstr>
      <vt:lpstr>Slide 5</vt:lpstr>
      <vt:lpstr>Concrete masonry units</vt:lpstr>
      <vt:lpstr>Slide 7</vt:lpstr>
      <vt:lpstr>Figure (2): Concrete masonry units: (a) stretcher, (b) single-corner, and (c) double-corner. </vt:lpstr>
      <vt:lpstr> Nominal vs. Actual Dimensions </vt:lpstr>
      <vt:lpstr>Slide 10</vt:lpstr>
      <vt:lpstr>Concrete Block Dimensions</vt:lpstr>
      <vt:lpstr>Slide 12</vt:lpstr>
      <vt:lpstr>Manufacturing of CMU</vt:lpstr>
      <vt:lpstr>Slide 14</vt:lpstr>
      <vt:lpstr>Figure (3) : Four basic processes of the manufacturing process of concrete blocks: (a) mixing, (b) molding, (c) curing, and (d) cubing. </vt:lpstr>
      <vt:lpstr>Properties of Concrete Masonry units</vt:lpstr>
      <vt:lpstr>  Table (1): Weight classifications and allowable maximum water absorption of concrete masonry units </vt:lpstr>
      <vt:lpstr>Water Absorption</vt:lpstr>
      <vt:lpstr>Where: Ws = saturated weight of specimen, (kg) Wd = oven-dry weight of unit, (kg), Wi = immersed weight of specimen, (kg), and Wr = weight of specimen as received  Table 1 shows the allowable maximum water absorption for load-bearing concrete masonry units. </vt:lpstr>
      <vt:lpstr>Compressive Strength</vt:lpstr>
      <vt:lpstr>Applications of CMU </vt:lpstr>
      <vt:lpstr>Types of Masonry Walls</vt:lpstr>
      <vt:lpstr>Load Bearing Masonry Walls</vt:lpstr>
      <vt:lpstr>The thickness of load bearing walls is based on the quantity of load from roof it has to bear. For example, a load bearing wall with just a ground floor can have its outer walls of 230mm, while with one or more floors above it, based on occupancy type, its thickness may be increased. The load bearing walls can be reinforced or unreinforced masonry walls.</vt:lpstr>
      <vt:lpstr>Reinforced masonry walls</vt:lpstr>
      <vt:lpstr>Figure: Example of a vertically reinforced masonry wall</vt:lpstr>
      <vt:lpstr>Hollow Masonry Walls</vt:lpstr>
      <vt:lpstr>Slide 28</vt:lpstr>
      <vt:lpstr>Composite Masonry Walls</vt:lpstr>
      <vt:lpstr>Slide 30</vt:lpstr>
      <vt:lpstr>Post-Tensioned Masonry Walls</vt:lpstr>
      <vt:lpstr>These rods are run vertically between the wythes or in the core of concrete masonry units. After the masonry wall construction is completed and cured, these rods are tensioned and anchored on the steel place at the top of the wall.</vt:lpstr>
      <vt:lpstr>Slide 33</vt:lpstr>
    </vt:vector>
  </TitlesOfParts>
  <Company>SACC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Masonry units</dc:title>
  <dc:creator>Dr. Mohammed</dc:creator>
  <cp:lastModifiedBy>Dr. Mohammed</cp:lastModifiedBy>
  <cp:revision>57</cp:revision>
  <dcterms:created xsi:type="dcterms:W3CDTF">2020-05-29T17:00:31Z</dcterms:created>
  <dcterms:modified xsi:type="dcterms:W3CDTF">2020-06-03T07:59:49Z</dcterms:modified>
</cp:coreProperties>
</file>