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256" r:id="rId2"/>
    <p:sldId id="258" r:id="rId3"/>
    <p:sldId id="282" r:id="rId4"/>
    <p:sldId id="283" r:id="rId5"/>
    <p:sldId id="284" r:id="rId6"/>
    <p:sldId id="285" r:id="rId7"/>
    <p:sldId id="286" r:id="rId8"/>
    <p:sldId id="287" r:id="rId9"/>
    <p:sldId id="288" r:id="rId10"/>
    <p:sldId id="289" r:id="rId11"/>
    <p:sldId id="290" r:id="rId12"/>
    <p:sldId id="291" r:id="rId13"/>
    <p:sldId id="292" r:id="rId14"/>
    <p:sldId id="294" r:id="rId15"/>
    <p:sldId id="295" r:id="rId16"/>
    <p:sldId id="296" r:id="rId17"/>
    <p:sldId id="298" r:id="rId18"/>
    <p:sldId id="297" r:id="rId19"/>
    <p:sldId id="300" r:id="rId20"/>
    <p:sldId id="301" r:id="rId21"/>
    <p:sldId id="302" r:id="rId22"/>
    <p:sldId id="303" r:id="rId23"/>
    <p:sldId id="304" r:id="rId24"/>
    <p:sldId id="305" r:id="rId25"/>
    <p:sldId id="306" r:id="rId26"/>
    <p:sldId id="308" r:id="rId27"/>
    <p:sldId id="307" r:id="rId28"/>
    <p:sldId id="309" r:id="rId29"/>
    <p:sldId id="310" r:id="rId30"/>
    <p:sldId id="27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94660"/>
  </p:normalViewPr>
  <p:slideViewPr>
    <p:cSldViewPr>
      <p:cViewPr>
        <p:scale>
          <a:sx n="66" d="100"/>
          <a:sy n="66" d="100"/>
        </p:scale>
        <p:origin x="-1260" y="-1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858395-0926-46B2-9F99-C5B7C0D385D5}" type="datetimeFigureOut">
              <a:rPr lang="en-US" smtClean="0"/>
              <a:pPr/>
              <a:t>6/11/2020</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C0FCE1-9B32-424F-B12B-69083A6824C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3">
        <a:schemeClr val="bg1"/>
      </p:bgRef>
    </p:bg>
    <p:spTree>
      <p:nvGrpSpPr>
        <p:cNvPr id="1" name=""/>
        <p:cNvGrpSpPr/>
        <p:nvPr/>
      </p:nvGrpSpPr>
      <p:grpSpPr>
        <a:xfrm>
          <a:off x="0" y="0"/>
          <a:ext cx="0" cy="0"/>
          <a:chOff x="0" y="0"/>
          <a:chExt cx="0" cy="0"/>
        </a:xfrm>
      </p:grpSpPr>
      <p:sp>
        <p:nvSpPr>
          <p:cNvPr id="12" name="مستطيل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مستطيل مستدير الزوايا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عنوان فرعي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p:txBody>
          <a:bodyPr/>
          <a:lstStyle/>
          <a:p>
            <a:fld id="{767EE865-C8FC-4E99-83C8-3D8DC4663618}" type="datetime1">
              <a:rPr lang="en-US" smtClean="0"/>
              <a:pPr/>
              <a:t>6/11/2020</a:t>
            </a:fld>
            <a:endParaRPr lang="en-US"/>
          </a:p>
        </p:txBody>
      </p:sp>
      <p:sp>
        <p:nvSpPr>
          <p:cNvPr id="17" name="عنصر نائب للتذييل 16"/>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29" name="عنصر نائب لرقم الشريحة 28"/>
          <p:cNvSpPr>
            <a:spLocks noGrp="1"/>
          </p:cNvSpPr>
          <p:nvPr>
            <p:ph type="sldNum" sz="quarter" idx="12"/>
          </p:nvPr>
        </p:nvSpPr>
        <p:spPr/>
        <p:txBody>
          <a:bodyPr lIns="0" tIns="0" rIns="0" bIns="0">
            <a:noAutofit/>
          </a:bodyPr>
          <a:lstStyle>
            <a:lvl1pPr>
              <a:defRPr sz="1400">
                <a:solidFill>
                  <a:srgbClr val="FFFFFF"/>
                </a:solidFill>
              </a:defRPr>
            </a:lvl1pPr>
          </a:lstStyle>
          <a:p>
            <a:fld id="{08DEC779-2B6A-4609-8665-3C5B793F7E9A}" type="slidenum">
              <a:rPr lang="en-US" smtClean="0"/>
              <a:pPr/>
              <a:t>‹#›</a:t>
            </a:fld>
            <a:endParaRPr lang="en-US"/>
          </a:p>
        </p:txBody>
      </p:sp>
      <p:sp>
        <p:nvSpPr>
          <p:cNvPr id="7" name="مستطيل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ar-SA" smtClean="0"/>
              <a:t>انقر لتحرير نمط العنوان الرئيسي</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221B6D74-467D-479D-8CDC-74658A09711C}" type="datetime1">
              <a:rPr lang="en-US" smtClean="0"/>
              <a:pPr/>
              <a:t>6/11/2020</a:t>
            </a:fld>
            <a:endParaRPr lang="en-US"/>
          </a:p>
        </p:txBody>
      </p:sp>
      <p:sp>
        <p:nvSpPr>
          <p:cNvPr id="5" name="عنصر نائب للتذييل 4"/>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6" name="عنصر نائب لرقم الشريحة 5"/>
          <p:cNvSpPr>
            <a:spLocks noGrp="1"/>
          </p:cNvSpPr>
          <p:nvPr>
            <p:ph type="sldNum" sz="quarter" idx="12"/>
          </p:nvPr>
        </p:nvSpPr>
        <p:spPr/>
        <p:txBody>
          <a:bodyPr/>
          <a:lstStyle/>
          <a:p>
            <a:fld id="{08DEC779-2B6A-4609-8665-3C5B793F7E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41"/>
            <a:ext cx="201168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914400" y="274640"/>
            <a:ext cx="55626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A1A4715D-B9E6-4F39-8443-DDAFC75F2237}" type="datetime1">
              <a:rPr lang="en-US" smtClean="0"/>
              <a:pPr/>
              <a:t>6/11/2020</a:t>
            </a:fld>
            <a:endParaRPr lang="en-US"/>
          </a:p>
        </p:txBody>
      </p:sp>
      <p:sp>
        <p:nvSpPr>
          <p:cNvPr id="5" name="عنصر نائب للتذييل 4"/>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6" name="عنصر نائب لرقم الشريحة 5"/>
          <p:cNvSpPr>
            <a:spLocks noGrp="1"/>
          </p:cNvSpPr>
          <p:nvPr>
            <p:ph type="sldNum" sz="quarter" idx="12"/>
          </p:nvPr>
        </p:nvSpPr>
        <p:spPr/>
        <p:txBody>
          <a:bodyPr/>
          <a:lstStyle/>
          <a:p>
            <a:fld id="{08DEC779-2B6A-4609-8665-3C5B793F7E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0E0F0D4D-A614-4E70-BE21-724281EC8F74}" type="datetime1">
              <a:rPr lang="en-US" smtClean="0"/>
              <a:pPr/>
              <a:t>6/11/2020</a:t>
            </a:fld>
            <a:endParaRPr lang="en-US"/>
          </a:p>
        </p:txBody>
      </p:sp>
      <p:sp>
        <p:nvSpPr>
          <p:cNvPr id="5" name="عنصر نائب للتذييل 4"/>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6" name="عنصر نائب لرقم الشريحة 5"/>
          <p:cNvSpPr>
            <a:spLocks noGrp="1"/>
          </p:cNvSpPr>
          <p:nvPr>
            <p:ph type="sldNum" sz="quarter" idx="12"/>
          </p:nvPr>
        </p:nvSpPr>
        <p:spPr/>
        <p:txBody>
          <a:bodyPr/>
          <a:lstStyle/>
          <a:p>
            <a:fld id="{08DEC779-2B6A-4609-8665-3C5B793F7E9A}" type="slidenum">
              <a:rPr lang="en-US" smtClean="0"/>
              <a:pPr/>
              <a:t>‹#›</a:t>
            </a:fld>
            <a:endParaRPr lang="en-US"/>
          </a:p>
        </p:txBody>
      </p:sp>
      <p:sp>
        <p:nvSpPr>
          <p:cNvPr id="8" name="عنصر نائب للمحتوى 7"/>
          <p:cNvSpPr>
            <a:spLocks noGrp="1"/>
          </p:cNvSpPr>
          <p:nvPr>
            <p:ph sz="quarter" idx="1"/>
          </p:nvPr>
        </p:nvSpPr>
        <p:spPr>
          <a:xfrm>
            <a:off x="914400" y="1447800"/>
            <a:ext cx="777240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11" name="مستطيل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مستطيل مستدير الزوايا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722313" y="952500"/>
            <a:ext cx="7772400" cy="1362075"/>
          </a:xfrm>
        </p:spPr>
        <p:txBody>
          <a:bodyPr anchor="b" anchorCtr="0"/>
          <a:lstStyle>
            <a:lvl1pPr algn="l">
              <a:buNone/>
              <a:defRPr sz="4000" b="0" cap="none"/>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22DA1B6-515C-44AD-B324-B69B7AC4EB2C}" type="datetime1">
              <a:rPr lang="en-US" smtClean="0"/>
              <a:pPr/>
              <a:t>6/11/2020</a:t>
            </a:fld>
            <a:endParaRPr lang="en-US"/>
          </a:p>
        </p:txBody>
      </p:sp>
      <p:sp>
        <p:nvSpPr>
          <p:cNvPr id="5" name="عنصر نائب للتذييل 4"/>
          <p:cNvSpPr>
            <a:spLocks noGrp="1"/>
          </p:cNvSpPr>
          <p:nvPr>
            <p:ph type="ftr" sz="quarter" idx="11"/>
          </p:nvPr>
        </p:nvSpPr>
        <p:spPr>
          <a:xfrm>
            <a:off x="800100" y="6172200"/>
            <a:ext cx="4000500" cy="457200"/>
          </a:xfrm>
        </p:spPr>
        <p:txBody>
          <a:bodyPr/>
          <a:lstStyle/>
          <a:p>
            <a:r>
              <a:rPr lang="en-US" smtClean="0"/>
              <a:t>Yoder; E. J. and M. W. Witczak, “Principles of Pavement Design”, A Wiley- Interscience Publication, John Wiley &amp; Sons Inc., U.S.A., 1975.</a:t>
            </a:r>
            <a:endParaRPr lang="en-US"/>
          </a:p>
        </p:txBody>
      </p:sp>
      <p:sp>
        <p:nvSpPr>
          <p:cNvPr id="7" name="مستطيل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a:off x="146304" y="6208776"/>
            <a:ext cx="457200" cy="457200"/>
          </a:xfrm>
        </p:spPr>
        <p:txBody>
          <a:bodyPr/>
          <a:lstStyle/>
          <a:p>
            <a:fld id="{08DEC779-2B6A-4609-8665-3C5B793F7E9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4FD17AEE-40B7-4F87-B833-DF1204E4AAF3}" type="datetime1">
              <a:rPr lang="en-US" smtClean="0"/>
              <a:pPr/>
              <a:t>6/11/2020</a:t>
            </a:fld>
            <a:endParaRPr lang="en-US"/>
          </a:p>
        </p:txBody>
      </p:sp>
      <p:sp>
        <p:nvSpPr>
          <p:cNvPr id="6" name="عنصر نائب للتذييل 5"/>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7" name="عنصر نائب لرقم الشريحة 6"/>
          <p:cNvSpPr>
            <a:spLocks noGrp="1"/>
          </p:cNvSpPr>
          <p:nvPr>
            <p:ph type="sldNum" sz="quarter" idx="12"/>
          </p:nvPr>
        </p:nvSpPr>
        <p:spPr/>
        <p:txBody>
          <a:bodyPr/>
          <a:lstStyle/>
          <a:p>
            <a:fld id="{08DEC779-2B6A-4609-8665-3C5B793F7E9A}" type="slidenum">
              <a:rPr lang="en-US" smtClean="0"/>
              <a:pPr/>
              <a:t>‹#›</a:t>
            </a:fld>
            <a:endParaRPr lang="en-US"/>
          </a:p>
        </p:txBody>
      </p:sp>
      <p:sp>
        <p:nvSpPr>
          <p:cNvPr id="9" name="عنصر نائب للمحتوى 8"/>
          <p:cNvSpPr>
            <a:spLocks noGrp="1"/>
          </p:cNvSpPr>
          <p:nvPr>
            <p:ph sz="quarter" idx="1"/>
          </p:nvPr>
        </p:nvSpPr>
        <p:spPr>
          <a:xfrm>
            <a:off x="914400" y="1447800"/>
            <a:ext cx="374904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933950" y="1447800"/>
            <a:ext cx="3749040" cy="45720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273050"/>
            <a:ext cx="7772400" cy="1143000"/>
          </a:xfrm>
        </p:spPr>
        <p:txBody>
          <a:bodyPr anchor="b" anchorCtr="0"/>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7" name="عنصر نائب للتاريخ 6"/>
          <p:cNvSpPr>
            <a:spLocks noGrp="1"/>
          </p:cNvSpPr>
          <p:nvPr>
            <p:ph type="dt" sz="half" idx="10"/>
          </p:nvPr>
        </p:nvSpPr>
        <p:spPr/>
        <p:txBody>
          <a:bodyPr/>
          <a:lstStyle/>
          <a:p>
            <a:fld id="{D35D88A5-E926-40B1-AD6B-F851F56CA3E4}" type="datetime1">
              <a:rPr lang="en-US" smtClean="0"/>
              <a:pPr/>
              <a:t>6/11/2020</a:t>
            </a:fld>
            <a:endParaRPr lang="en-US"/>
          </a:p>
        </p:txBody>
      </p:sp>
      <p:sp>
        <p:nvSpPr>
          <p:cNvPr id="8" name="عنصر نائب للتذييل 7"/>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9" name="عنصر نائب لرقم الشريحة 8"/>
          <p:cNvSpPr>
            <a:spLocks noGrp="1"/>
          </p:cNvSpPr>
          <p:nvPr>
            <p:ph type="sldNum" sz="quarter" idx="12"/>
          </p:nvPr>
        </p:nvSpPr>
        <p:spPr/>
        <p:txBody>
          <a:bodyPr/>
          <a:lstStyle/>
          <a:p>
            <a:fld id="{08DEC779-2B6A-4609-8665-3C5B793F7E9A}" type="slidenum">
              <a:rPr lang="en-US" smtClean="0"/>
              <a:pPr/>
              <a:t>‹#›</a:t>
            </a:fld>
            <a:endParaRPr lang="en-US"/>
          </a:p>
        </p:txBody>
      </p:sp>
      <p:sp>
        <p:nvSpPr>
          <p:cNvPr id="11" name="عنصر نائب للمحتوى 10"/>
          <p:cNvSpPr>
            <a:spLocks noGrp="1"/>
          </p:cNvSpPr>
          <p:nvPr>
            <p:ph sz="half" idx="2"/>
          </p:nvPr>
        </p:nvSpPr>
        <p:spPr>
          <a:xfrm>
            <a:off x="914400" y="2247900"/>
            <a:ext cx="3733800" cy="38862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4"/>
          </p:nvPr>
        </p:nvSpPr>
        <p:spPr>
          <a:xfrm>
            <a:off x="4953000" y="2247900"/>
            <a:ext cx="3733800" cy="38862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28EDC42B-DABE-401C-8405-B7D1461352A5}" type="datetime1">
              <a:rPr lang="en-US" smtClean="0"/>
              <a:pPr/>
              <a:t>6/11/2020</a:t>
            </a:fld>
            <a:endParaRPr lang="en-US"/>
          </a:p>
        </p:txBody>
      </p:sp>
      <p:sp>
        <p:nvSpPr>
          <p:cNvPr id="4" name="عنصر نائب للتذييل 3"/>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5" name="عنصر نائب لرقم الشريحة 4"/>
          <p:cNvSpPr>
            <a:spLocks noGrp="1"/>
          </p:cNvSpPr>
          <p:nvPr>
            <p:ph type="sldNum" sz="quarter" idx="12"/>
          </p:nvPr>
        </p:nvSpPr>
        <p:spPr/>
        <p:txBody>
          <a:bodyPr/>
          <a:lstStyle/>
          <a:p>
            <a:fld id="{08DEC779-2B6A-4609-8665-3C5B793F7E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1EE6C96-2368-4BAF-B201-23CE39F88432}" type="datetime1">
              <a:rPr lang="en-US" smtClean="0"/>
              <a:pPr/>
              <a:t>6/11/2020</a:t>
            </a:fld>
            <a:endParaRPr lang="en-US"/>
          </a:p>
        </p:txBody>
      </p:sp>
      <p:sp>
        <p:nvSpPr>
          <p:cNvPr id="3" name="عنصر نائب للتذييل 2"/>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4" name="عنصر نائب لرقم الشريحة 3"/>
          <p:cNvSpPr>
            <a:spLocks noGrp="1"/>
          </p:cNvSpPr>
          <p:nvPr>
            <p:ph type="sldNum" sz="quarter" idx="12"/>
          </p:nvPr>
        </p:nvSpPr>
        <p:spPr/>
        <p:txBody>
          <a:bodyPr/>
          <a:lstStyle/>
          <a:p>
            <a:fld id="{08DEC779-2B6A-4609-8665-3C5B793F7E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8" name="مستطيل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مستطيل مستدير الزوايا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914400" y="273050"/>
            <a:ext cx="7772400" cy="1143000"/>
          </a:xfrm>
        </p:spPr>
        <p:txBody>
          <a:bodyPr anchor="b" anchorCtr="0"/>
          <a:lstStyle>
            <a:lvl1pPr algn="l">
              <a:buNone/>
              <a:defRPr sz="4000" b="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F7E0A1E-5135-41D6-98C2-D3A822831CD6}" type="datetime1">
              <a:rPr lang="en-US" smtClean="0"/>
              <a:pPr/>
              <a:t>6/11/2020</a:t>
            </a:fld>
            <a:endParaRPr lang="en-US"/>
          </a:p>
        </p:txBody>
      </p:sp>
      <p:sp>
        <p:nvSpPr>
          <p:cNvPr id="6" name="عنصر نائب للتذييل 5"/>
          <p:cNvSpPr>
            <a:spLocks noGrp="1"/>
          </p:cNvSpPr>
          <p:nvPr>
            <p:ph type="ftr" sz="quarter" idx="11"/>
          </p:nvPr>
        </p:nvSpPr>
        <p:spPr/>
        <p:txBody>
          <a:bodyPr/>
          <a:lstStyle/>
          <a:p>
            <a:r>
              <a:rPr lang="en-US" smtClean="0"/>
              <a:t>Yoder; E. J. and M. W. Witczak, “Principles of Pavement Design”, A Wiley- Interscience Publication, John Wiley &amp; Sons Inc., U.S.A., 1975.</a:t>
            </a:r>
            <a:endParaRPr lang="en-US"/>
          </a:p>
        </p:txBody>
      </p:sp>
      <p:sp>
        <p:nvSpPr>
          <p:cNvPr id="7" name="عنصر نائب لرقم الشريحة 6"/>
          <p:cNvSpPr>
            <a:spLocks noGrp="1"/>
          </p:cNvSpPr>
          <p:nvPr>
            <p:ph type="sldNum" sz="quarter" idx="12"/>
          </p:nvPr>
        </p:nvSpPr>
        <p:spPr/>
        <p:txBody>
          <a:bodyPr/>
          <a:lstStyle/>
          <a:p>
            <a:fld id="{08DEC779-2B6A-4609-8665-3C5B793F7E9A}" type="slidenum">
              <a:rPr lang="en-US" smtClean="0"/>
              <a:pPr/>
              <a:t>‹#›</a:t>
            </a:fld>
            <a:endParaRPr lang="en-US"/>
          </a:p>
        </p:txBody>
      </p:sp>
      <p:sp>
        <p:nvSpPr>
          <p:cNvPr id="11" name="عنصر نائب للمحتوى 10"/>
          <p:cNvSpPr>
            <a:spLocks noGrp="1"/>
          </p:cNvSpPr>
          <p:nvPr>
            <p:ph sz="quarter" idx="1"/>
          </p:nvPr>
        </p:nvSpPr>
        <p:spPr>
          <a:xfrm>
            <a:off x="2971800" y="1600200"/>
            <a:ext cx="5715000" cy="4495800"/>
          </a:xfrm>
        </p:spPr>
        <p:txBody>
          <a:bodyPr vert="horz"/>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B7EF2A87-2A3B-4DAF-B2A9-A582777FDF89}" type="datetime1">
              <a:rPr lang="en-US" smtClean="0"/>
              <a:pPr/>
              <a:t>6/11/2020</a:t>
            </a:fld>
            <a:endParaRPr lang="en-US"/>
          </a:p>
        </p:txBody>
      </p:sp>
      <p:sp>
        <p:nvSpPr>
          <p:cNvPr id="6" name="عنصر نائب للتذييل 5"/>
          <p:cNvSpPr>
            <a:spLocks noGrp="1"/>
          </p:cNvSpPr>
          <p:nvPr>
            <p:ph type="ftr" sz="quarter" idx="11"/>
          </p:nvPr>
        </p:nvSpPr>
        <p:spPr>
          <a:xfrm>
            <a:off x="914400" y="6172200"/>
            <a:ext cx="3886200" cy="457200"/>
          </a:xfrm>
        </p:spPr>
        <p:txBody>
          <a:bodyPr/>
          <a:lstStyle/>
          <a:p>
            <a:r>
              <a:rPr lang="en-US" smtClean="0"/>
              <a:t>Yoder; E. J. and M. W. Witczak, “Principles of Pavement Design”, A Wiley- Interscience Publication, John Wiley &amp; Sons Inc., U.S.A., 1975.</a:t>
            </a:r>
            <a:endParaRPr lang="en-US"/>
          </a:p>
        </p:txBody>
      </p:sp>
      <p:sp>
        <p:nvSpPr>
          <p:cNvPr id="7" name="عنصر نائب لرقم الشريحة 6"/>
          <p:cNvSpPr>
            <a:spLocks noGrp="1"/>
          </p:cNvSpPr>
          <p:nvPr>
            <p:ph type="sldNum" sz="quarter" idx="12"/>
          </p:nvPr>
        </p:nvSpPr>
        <p:spPr>
          <a:xfrm>
            <a:off x="146304" y="6208776"/>
            <a:ext cx="457200" cy="457200"/>
          </a:xfrm>
        </p:spPr>
        <p:txBody>
          <a:bodyPr/>
          <a:lstStyle/>
          <a:p>
            <a:fld id="{08DEC779-2B6A-4609-8665-3C5B793F7E9A}" type="slidenum">
              <a:rPr lang="en-US" smtClean="0"/>
              <a:pPr/>
              <a:t>‹#›</a:t>
            </a:fld>
            <a:endParaRPr lang="en-US"/>
          </a:p>
        </p:txBody>
      </p:sp>
      <p:sp>
        <p:nvSpPr>
          <p:cNvPr id="11" name="مستطيل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مستطيل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عنصر نائب للصورة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ar-SA" smtClean="0"/>
              <a:t>انقر فوق الرمز لإضافة صورة</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مستطيل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مستطيل مستدير الزوايا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عنصر نائب للعنوان 21"/>
          <p:cNvSpPr>
            <a:spLocks noGrp="1"/>
          </p:cNvSpPr>
          <p:nvPr>
            <p:ph type="title"/>
          </p:nvPr>
        </p:nvSpPr>
        <p:spPr>
          <a:xfrm>
            <a:off x="914400" y="274638"/>
            <a:ext cx="7772400" cy="1143000"/>
          </a:xfrm>
          <a:prstGeom prst="rect">
            <a:avLst/>
          </a:prstGeom>
        </p:spPr>
        <p:txBody>
          <a:bodyPr bIns="91440" anchor="b" anchorCtr="0">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A7B31F9-8A9C-49B6-B083-6B2EB29470DF}" type="datetime1">
              <a:rPr lang="en-US" smtClean="0"/>
              <a:pPr/>
              <a:t>6/11/2020</a:t>
            </a:fld>
            <a:endParaRPr lang="en-US"/>
          </a:p>
        </p:txBody>
      </p:sp>
      <p:sp>
        <p:nvSpPr>
          <p:cNvPr id="3" name="عنصر نائب للتذييل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Yoder; E. J. and M. W. Witczak, “Principles of Pavement Design”, A Wiley- Interscience Publication, John Wiley &amp; Sons Inc., U.S.A., 1975.</a:t>
            </a:r>
            <a:endParaRPr lang="en-US"/>
          </a:p>
        </p:txBody>
      </p:sp>
      <p:sp>
        <p:nvSpPr>
          <p:cNvPr id="23" name="عنصر نائب لرقم الشريحة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8DEC779-2B6A-4609-8665-3C5B793F7E9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1"/>
          <p:cNvSpPr>
            <a:spLocks noGrp="1"/>
          </p:cNvSpPr>
          <p:nvPr>
            <p:ph type="subTitle" idx="1"/>
          </p:nvPr>
        </p:nvSpPr>
        <p:spPr/>
        <p:txBody>
          <a:bodyPr>
            <a:normAutofit lnSpcReduction="10000"/>
          </a:bodyPr>
          <a:lstStyle/>
          <a:p>
            <a:r>
              <a:rPr lang="en-US" sz="24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Flexible Pavement Design </a:t>
            </a:r>
          </a:p>
          <a:p>
            <a:r>
              <a:rPr lang="en-US" sz="2200" b="1" i="1" dirty="0" smtClean="0">
                <a:solidFill>
                  <a:schemeClr val="bg1">
                    <a:lumMod val="50000"/>
                  </a:schemeClr>
                </a:solidFill>
                <a:latin typeface="Times New Roman" pitchFamily="18" charset="0"/>
                <a:cs typeface="Times New Roman" pitchFamily="18" charset="0"/>
              </a:rPr>
              <a:t>Highway and Transportation Engineering</a:t>
            </a:r>
          </a:p>
          <a:p>
            <a:r>
              <a:rPr lang="en-US" sz="2200" b="1" i="1" dirty="0" smtClean="0">
                <a:solidFill>
                  <a:schemeClr val="bg1">
                    <a:lumMod val="50000"/>
                  </a:schemeClr>
                </a:solidFill>
                <a:latin typeface="Times New Roman" pitchFamily="18" charset="0"/>
                <a:cs typeface="Times New Roman" pitchFamily="18" charset="0"/>
              </a:rPr>
              <a:t>Al-</a:t>
            </a:r>
            <a:r>
              <a:rPr lang="en-US" sz="2200" b="1" i="1" dirty="0" err="1" smtClean="0">
                <a:solidFill>
                  <a:schemeClr val="bg1">
                    <a:lumMod val="50000"/>
                  </a:schemeClr>
                </a:solidFill>
                <a:latin typeface="Times New Roman" pitchFamily="18" charset="0"/>
                <a:cs typeface="Times New Roman" pitchFamily="18" charset="0"/>
              </a:rPr>
              <a:t>Mustansiriyah</a:t>
            </a:r>
            <a:r>
              <a:rPr lang="en-US" sz="2200" b="1" i="1" dirty="0" smtClean="0">
                <a:solidFill>
                  <a:schemeClr val="bg1">
                    <a:lumMod val="50000"/>
                  </a:schemeClr>
                </a:solidFill>
                <a:latin typeface="Times New Roman" pitchFamily="18" charset="0"/>
                <a:cs typeface="Times New Roman" pitchFamily="18" charset="0"/>
              </a:rPr>
              <a:t> University</a:t>
            </a:r>
          </a:p>
          <a:p>
            <a:r>
              <a:rPr lang="en-US" sz="2200" b="1" i="1" dirty="0" smtClean="0">
                <a:solidFill>
                  <a:schemeClr val="bg1">
                    <a:lumMod val="50000"/>
                  </a:schemeClr>
                </a:solidFill>
                <a:latin typeface="Times New Roman" pitchFamily="18" charset="0"/>
                <a:cs typeface="Times New Roman" pitchFamily="18" charset="0"/>
              </a:rPr>
              <a:t>2019-2020</a:t>
            </a:r>
            <a:endParaRPr lang="en-US" sz="2200" b="1" i="1" dirty="0">
              <a:solidFill>
                <a:schemeClr val="bg1">
                  <a:lumMod val="50000"/>
                </a:schemeClr>
              </a:solidFill>
            </a:endParaRPr>
          </a:p>
        </p:txBody>
      </p:sp>
      <p:sp>
        <p:nvSpPr>
          <p:cNvPr id="6" name="عنصر نائب للتذييل 2"/>
          <p:cNvSpPr>
            <a:spLocks noGrp="1"/>
          </p:cNvSpPr>
          <p:nvPr>
            <p:ph type="ftr" sz="quarter" idx="11"/>
          </p:nvPr>
        </p:nvSpPr>
        <p:spPr>
          <a:xfrm>
            <a:off x="714348" y="5929330"/>
            <a:ext cx="514353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lstStyle/>
          <a:p>
            <a:r>
              <a:rPr b="1" i="1" smtClean="0">
                <a:effectLst>
                  <a:outerShdw blurRad="38100" dist="38100" dir="2700000" algn="tl">
                    <a:srgbClr val="000000">
                      <a:alpha val="43137"/>
                    </a:srgbClr>
                  </a:outerShdw>
                </a:effectLst>
                <a:latin typeface="Times New Roman" pitchFamily="18" charset="0"/>
                <a:cs typeface="Times New Roman" pitchFamily="18" charset="0"/>
              </a:rPr>
              <a:t>Structural Design of Highway</a:t>
            </a:r>
            <a:endParaRPr lang="en-US" b="1" i="1" dirty="0">
              <a:effectLst>
                <a:outerShdw blurRad="38100" dist="38100" dir="2700000" algn="tl">
                  <a:srgbClr val="000000">
                    <a:alpha val="43137"/>
                  </a:srgbClr>
                </a:outerShdw>
              </a:effectLst>
            </a:endParaRPr>
          </a:p>
        </p:txBody>
      </p:sp>
      <p:sp>
        <p:nvSpPr>
          <p:cNvPr id="5" name="مستطيل 4"/>
          <p:cNvSpPr/>
          <p:nvPr/>
        </p:nvSpPr>
        <p:spPr>
          <a:xfrm>
            <a:off x="1857356" y="4857760"/>
            <a:ext cx="5643602" cy="369332"/>
          </a:xfrm>
          <a:prstGeom prst="rect">
            <a:avLst/>
          </a:prstGeom>
        </p:spPr>
        <p:txBody>
          <a:bodyPr wrap="square">
            <a:spAutoFit/>
          </a:bodyPr>
          <a:lstStyle/>
          <a:p>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Rana</a:t>
            </a:r>
            <a:r>
              <a:rPr lang="en-US" b="1" dirty="0" smtClean="0">
                <a:latin typeface="Times New Roman" pitchFamily="18" charset="0"/>
                <a:cs typeface="Times New Roman" pitchFamily="18" charset="0"/>
              </a:rPr>
              <a:t> Amir Yousif   &amp;    Dr. </a:t>
            </a:r>
            <a:r>
              <a:rPr lang="en-US" b="1" dirty="0" err="1" smtClean="0">
                <a:latin typeface="Times New Roman" pitchFamily="18" charset="0"/>
                <a:cs typeface="Times New Roman" pitchFamily="18" charset="0"/>
              </a:rPr>
              <a:t>Abeer</a:t>
            </a:r>
            <a:r>
              <a:rPr lang="en-US" b="1" dirty="0" smtClean="0">
                <a:latin typeface="Times New Roman" pitchFamily="18" charset="0"/>
                <a:cs typeface="Times New Roman" pitchFamily="18" charset="0"/>
              </a:rPr>
              <a:t> K. </a:t>
            </a:r>
            <a:r>
              <a:rPr lang="en-US" b="1" dirty="0" err="1" smtClean="0">
                <a:latin typeface="Times New Roman" pitchFamily="18" charset="0"/>
                <a:cs typeface="Times New Roman" pitchFamily="18" charset="0"/>
              </a:rPr>
              <a:t>Jameel</a:t>
            </a:r>
            <a:endParaRPr lang="en-US"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2" name="مستطيل 31"/>
          <p:cNvSpPr/>
          <p:nvPr/>
        </p:nvSpPr>
        <p:spPr>
          <a:xfrm>
            <a:off x="285720" y="285728"/>
            <a:ext cx="8358246" cy="861774"/>
          </a:xfrm>
          <a:prstGeom prst="rect">
            <a:avLst/>
          </a:prstGeom>
        </p:spPr>
        <p:txBody>
          <a:bodyPr wrap="square">
            <a:spAutoFit/>
          </a:bodyPr>
          <a:lstStyle/>
          <a:p>
            <a:pPr algn="just"/>
            <a:r>
              <a:rPr lang="en-US" sz="1600" b="1" dirty="0" smtClean="0">
                <a:latin typeface="Times New Roman" pitchFamily="18" charset="0"/>
                <a:cs typeface="Times New Roman" pitchFamily="18" charset="0"/>
              </a:rPr>
              <a:t>FIGURE 7.15</a:t>
            </a:r>
          </a:p>
          <a:p>
            <a:pPr algn="just"/>
            <a:r>
              <a:rPr lang="en-US" sz="1600" dirty="0" smtClean="0">
                <a:latin typeface="Times New Roman" pitchFamily="18" charset="0"/>
                <a:cs typeface="Times New Roman" pitchFamily="18" charset="0"/>
              </a:rPr>
              <a:t>Correlation charts for estimating resilient modulus of bases (1 lb = 4 .45 KN, 1 psi = </a:t>
            </a:r>
            <a:r>
              <a:rPr lang="da-DK" sz="1600" dirty="0" smtClean="0">
                <a:latin typeface="Times New Roman" pitchFamily="18" charset="0"/>
                <a:cs typeface="Times New Roman" pitchFamily="18" charset="0"/>
              </a:rPr>
              <a:t>6.9 kPa) . (After Van Til </a:t>
            </a:r>
            <a:r>
              <a:rPr lang="da-DK" sz="1600" i="1" dirty="0" smtClean="0">
                <a:latin typeface="Times New Roman" pitchFamily="18" charset="0"/>
                <a:cs typeface="Times New Roman" pitchFamily="18" charset="0"/>
              </a:rPr>
              <a:t>et al . (1972) )</a:t>
            </a:r>
            <a:endParaRPr lang="en-US" sz="1600" dirty="0">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a:srcRect/>
          <a:stretch>
            <a:fillRect/>
          </a:stretch>
        </p:blipFill>
        <p:spPr bwMode="auto">
          <a:xfrm>
            <a:off x="419120" y="3286124"/>
            <a:ext cx="5081574" cy="2857520"/>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5572132" y="3286124"/>
            <a:ext cx="3214710" cy="2786082"/>
          </a:xfrm>
          <a:prstGeom prst="rect">
            <a:avLst/>
          </a:prstGeom>
          <a:noFill/>
          <a:ln w="9525">
            <a:noFill/>
            <a:miter lim="800000"/>
            <a:headEnd/>
            <a:tailEnd/>
          </a:ln>
          <a:effectLst/>
        </p:spPr>
      </p:pic>
      <p:cxnSp>
        <p:nvCxnSpPr>
          <p:cNvPr id="33" name="رابط كسهم مستقيم 32"/>
          <p:cNvCxnSpPr/>
          <p:nvPr/>
        </p:nvCxnSpPr>
        <p:spPr>
          <a:xfrm>
            <a:off x="428596" y="5284800"/>
            <a:ext cx="2928958" cy="1588"/>
          </a:xfrm>
          <a:prstGeom prst="straightConnector1">
            <a:avLst/>
          </a:prstGeom>
          <a:ln w="19050">
            <a:solidFill>
              <a:srgbClr val="92D05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p:nvPr/>
        </p:nvCxnSpPr>
        <p:spPr>
          <a:xfrm>
            <a:off x="3643306" y="4643446"/>
            <a:ext cx="2000264" cy="1588"/>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p:nvPr/>
        </p:nvCxnSpPr>
        <p:spPr>
          <a:xfrm>
            <a:off x="6072198" y="4500570"/>
            <a:ext cx="2500330" cy="1588"/>
          </a:xfrm>
          <a:prstGeom prst="straightConnector1">
            <a:avLst/>
          </a:prstGeom>
          <a:ln w="19050">
            <a:solidFill>
              <a:srgbClr val="00B0F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5602" name="Picture 2"/>
          <p:cNvPicPr>
            <a:picLocks noChangeAspect="1" noChangeArrowheads="1"/>
          </p:cNvPicPr>
          <p:nvPr/>
        </p:nvPicPr>
        <p:blipFill>
          <a:blip r:embed="rId2"/>
          <a:srcRect/>
          <a:stretch>
            <a:fillRect/>
          </a:stretch>
        </p:blipFill>
        <p:spPr bwMode="auto">
          <a:xfrm>
            <a:off x="2357422" y="3143248"/>
            <a:ext cx="4752975" cy="3067050"/>
          </a:xfrm>
          <a:prstGeom prst="rect">
            <a:avLst/>
          </a:prstGeom>
          <a:noFill/>
          <a:ln w="9525">
            <a:noFill/>
            <a:miter lim="800000"/>
            <a:headEnd/>
            <a:tailEnd/>
          </a:ln>
          <a:effectLst/>
        </p:spPr>
      </p:pic>
      <p:sp>
        <p:nvSpPr>
          <p:cNvPr id="33" name="مستطيل 32"/>
          <p:cNvSpPr/>
          <p:nvPr/>
        </p:nvSpPr>
        <p:spPr>
          <a:xfrm>
            <a:off x="214282" y="214290"/>
            <a:ext cx="8572560" cy="830997"/>
          </a:xfrm>
          <a:prstGeom prst="rect">
            <a:avLst/>
          </a:prstGeom>
        </p:spPr>
        <p:txBody>
          <a:bodyPr wrap="square">
            <a:spAutoFit/>
          </a:bodyPr>
          <a:lstStyle/>
          <a:p>
            <a:pPr algn="just"/>
            <a:r>
              <a:rPr lang="en-US" sz="1600" b="1" dirty="0" smtClean="0">
                <a:latin typeface="Times New Roman" pitchFamily="18" charset="0"/>
                <a:cs typeface="Times New Roman" pitchFamily="18" charset="0"/>
              </a:rPr>
              <a:t>FIGURE 7.16</a:t>
            </a:r>
          </a:p>
          <a:p>
            <a:pPr algn="just"/>
            <a:r>
              <a:rPr lang="en-US" sz="1600" dirty="0" smtClean="0">
                <a:latin typeface="Times New Roman" pitchFamily="18" charset="0"/>
                <a:cs typeface="Times New Roman" pitchFamily="18" charset="0"/>
              </a:rPr>
              <a:t>Correlation chart for estimating resilient modulus of </a:t>
            </a:r>
            <a:r>
              <a:rPr lang="en-US" sz="1600" dirty="0" err="1" smtClean="0">
                <a:latin typeface="Times New Roman" pitchFamily="18" charset="0"/>
                <a:cs typeface="Times New Roman" pitchFamily="18" charset="0"/>
              </a:rPr>
              <a:t>subbases</a:t>
            </a:r>
            <a:r>
              <a:rPr lang="en-US" sz="1600" dirty="0" smtClean="0">
                <a:latin typeface="Times New Roman" pitchFamily="18" charset="0"/>
                <a:cs typeface="Times New Roman" pitchFamily="18" charset="0"/>
              </a:rPr>
              <a:t> </a:t>
            </a:r>
            <a:r>
              <a:rPr lang="da-DK" sz="1600" dirty="0" smtClean="0">
                <a:latin typeface="Times New Roman" pitchFamily="18" charset="0"/>
                <a:cs typeface="Times New Roman" pitchFamily="18" charset="0"/>
              </a:rPr>
              <a:t>(1 psi = 6 .9 kPa) . (After Van Til </a:t>
            </a:r>
            <a:r>
              <a:rPr lang="en-US" sz="1600" i="1" dirty="0" smtClean="0">
                <a:latin typeface="Times New Roman" pitchFamily="18" charset="0"/>
                <a:cs typeface="Times New Roman" pitchFamily="18" charset="0"/>
              </a:rPr>
              <a:t>et al. (1972))</a:t>
            </a:r>
            <a:endParaRPr lang="en-US" sz="1600" dirty="0">
              <a:latin typeface="Times New Roman" pitchFamily="18" charset="0"/>
              <a:cs typeface="Times New Roman" pitchFamily="18" charset="0"/>
            </a:endParaRPr>
          </a:p>
        </p:txBody>
      </p:sp>
      <p:cxnSp>
        <p:nvCxnSpPr>
          <p:cNvPr id="30" name="رابط كسهم مستقيم 29"/>
          <p:cNvCxnSpPr/>
          <p:nvPr/>
        </p:nvCxnSpPr>
        <p:spPr>
          <a:xfrm>
            <a:off x="2214546" y="4787454"/>
            <a:ext cx="4714908" cy="1588"/>
          </a:xfrm>
          <a:prstGeom prst="straightConnector1">
            <a:avLst/>
          </a:prstGeom>
          <a:ln w="19050">
            <a:solidFill>
              <a:srgbClr val="00B0F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 name="مستطيل 28"/>
          <p:cNvSpPr/>
          <p:nvPr/>
        </p:nvSpPr>
        <p:spPr>
          <a:xfrm>
            <a:off x="357158" y="3286124"/>
            <a:ext cx="8429684" cy="3016210"/>
          </a:xfrm>
          <a:prstGeom prst="rect">
            <a:avLst/>
          </a:prstGeom>
        </p:spPr>
        <p:txBody>
          <a:bodyPr wrap="square">
            <a:spAutoFit/>
          </a:bodyPr>
          <a:lstStyle/>
          <a:p>
            <a:pPr algn="just"/>
            <a:r>
              <a:rPr lang="en-US"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a:t>
            </a:r>
            <a:r>
              <a:rPr lang="en-US" dirty="0" smtClean="0">
                <a:latin typeface="Times New Roman" pitchFamily="18" charset="0"/>
                <a:cs typeface="Times New Roman" pitchFamily="18" charset="0"/>
              </a:rPr>
              <a:t>t is recommended that the layer coefficient be based on the </a:t>
            </a:r>
            <a:r>
              <a:rPr lang="en-US"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resilient modulus</a:t>
            </a:r>
            <a:r>
              <a:rPr lang="en-US" dirty="0" smtClean="0">
                <a:latin typeface="Times New Roman" pitchFamily="18" charset="0"/>
                <a:cs typeface="Times New Roman" pitchFamily="18" charset="0"/>
              </a:rPr>
              <a:t>, which is a more fundamental material property. The procedure for determining the resilient modulus of a particular material varies with its type . Except for the higher stiffness materials, such as HMA and stabilized bases, that may be tested by the repeated load indirect tensile test (</a:t>
            </a:r>
            <a:r>
              <a:rPr lang="en-US" i="1" dirty="0" smtClean="0">
                <a:effectLst>
                  <a:outerShdw blurRad="38100" dist="38100" dir="2700000" algn="tl">
                    <a:srgbClr val="000000">
                      <a:alpha val="43137"/>
                    </a:srgbClr>
                  </a:outerShdw>
                </a:effectLst>
                <a:latin typeface="Times New Roman" pitchFamily="18" charset="0"/>
                <a:cs typeface="Times New Roman" pitchFamily="18" charset="0"/>
              </a:rPr>
              <a:t>ASTM D-4123</a:t>
            </a:r>
            <a:r>
              <a:rPr lang="en-US" dirty="0" smtClean="0">
                <a:latin typeface="Times New Roman" pitchFamily="18" charset="0"/>
                <a:cs typeface="Times New Roman" pitchFamily="18" charset="0"/>
              </a:rPr>
              <a:t>), all materials should be tested by the resilient modulus test methods (</a:t>
            </a:r>
            <a:r>
              <a:rPr lang="en-US" i="1" dirty="0" smtClean="0">
                <a:effectLst>
                  <a:outerShdw blurRad="38100" dist="38100" dir="2700000" algn="tl">
                    <a:srgbClr val="000000">
                      <a:alpha val="43137"/>
                    </a:srgbClr>
                  </a:outerShdw>
                </a:effectLst>
                <a:latin typeface="Times New Roman" pitchFamily="18" charset="0"/>
                <a:cs typeface="Times New Roman" pitchFamily="18" charset="0"/>
              </a:rPr>
              <a:t>AASHTO T274</a:t>
            </a:r>
            <a:r>
              <a:rPr lang="en-US" dirty="0" smtClean="0">
                <a:latin typeface="Times New Roman" pitchFamily="18" charset="0"/>
                <a:cs typeface="Times New Roman" pitchFamily="18" charset="0"/>
              </a:rPr>
              <a:t>) . Methods for determining the resilient modulus were described in Section 7.1.</a:t>
            </a:r>
          </a:p>
          <a:p>
            <a:pPr algn="just"/>
            <a:r>
              <a:rPr lang="en-US" dirty="0" smtClean="0">
                <a:latin typeface="Times New Roman" pitchFamily="18" charset="0"/>
                <a:cs typeface="Times New Roman" pitchFamily="18" charset="0"/>
              </a:rPr>
              <a:t>In following the AASHTO design guide, the notation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t>
            </a:r>
            <a:r>
              <a:rPr lang="en-US" dirty="0" smtClean="0">
                <a:latin typeface="Times New Roman" pitchFamily="18" charset="0"/>
                <a:cs typeface="Times New Roman" pitchFamily="18" charset="0"/>
              </a:rPr>
              <a:t>, as used herein, refers only to roadbed soils, whereas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l</a:t>
            </a:r>
            <a:r>
              <a:rPr lang="en-US" dirty="0" smtClean="0">
                <a:latin typeface="Times New Roman" pitchFamily="18" charset="0"/>
                <a:cs typeface="Times New Roman" pitchFamily="18" charset="0"/>
              </a:rPr>
              <a:t> ,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2</a:t>
            </a:r>
            <a:r>
              <a:rPr lang="en-US" dirty="0" smtClean="0">
                <a:latin typeface="Times New Roman" pitchFamily="18" charset="0"/>
                <a:cs typeface="Times New Roman" pitchFamily="18" charset="0"/>
              </a:rPr>
              <a:t> , and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3</a:t>
            </a:r>
            <a:r>
              <a:rPr lang="en-US" dirty="0" smtClean="0">
                <a:latin typeface="Times New Roman" pitchFamily="18" charset="0"/>
                <a:cs typeface="Times New Roman" pitchFamily="18" charset="0"/>
              </a:rPr>
              <a:t> apply to the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HMA, base, and sub-base</a:t>
            </a:r>
            <a:r>
              <a:rPr lang="en-US" dirty="0" smtClean="0">
                <a:latin typeface="Times New Roman" pitchFamily="18" charset="0"/>
                <a:cs typeface="Times New Roman" pitchFamily="18" charset="0"/>
              </a:rPr>
              <a:t>, respectively.</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 name="مستطيل 28"/>
          <p:cNvSpPr/>
          <p:nvPr/>
        </p:nvSpPr>
        <p:spPr>
          <a:xfrm>
            <a:off x="357158" y="3071810"/>
            <a:ext cx="4214842" cy="1354217"/>
          </a:xfrm>
          <a:prstGeom prst="rect">
            <a:avLst/>
          </a:prstGeom>
        </p:spPr>
        <p:txBody>
          <a:bodyPr wrap="square">
            <a:spAutoFit/>
          </a:bodyPr>
          <a:lstStyle/>
          <a:p>
            <a:pPr algn="just"/>
            <a:r>
              <a:rPr lang="en-US" sz="28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a:t>
            </a:r>
            <a:r>
              <a:rPr lang="en-US" b="1" i="1" dirty="0" smtClean="0">
                <a:latin typeface="Times New Roman" pitchFamily="18" charset="0"/>
                <a:cs typeface="Times New Roman" pitchFamily="18" charset="0"/>
              </a:rPr>
              <a:t>sphalt - Concrete Surface Course: </a:t>
            </a:r>
            <a:r>
              <a:rPr lang="en-US" dirty="0" smtClean="0">
                <a:latin typeface="Times New Roman" pitchFamily="18" charset="0"/>
                <a:cs typeface="Times New Roman" pitchFamily="18" charset="0"/>
              </a:rPr>
              <a:t>Figure 11.27 is a chart relating the layer coefficient of a dense-graded HMA to its resilient modulus at 70°F (21°C) .</a:t>
            </a:r>
            <a:r>
              <a:rPr lang="en-US" b="1" i="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4786314" y="3143249"/>
            <a:ext cx="4214842" cy="3571900"/>
          </a:xfrm>
          <a:prstGeom prst="rect">
            <a:avLst/>
          </a:prstGeom>
          <a:noFill/>
          <a:ln w="9525">
            <a:noFill/>
            <a:miter lim="800000"/>
            <a:headEnd/>
            <a:tailEnd/>
          </a:ln>
          <a:effectLst/>
        </p:spPr>
      </p:pic>
      <p:sp>
        <p:nvSpPr>
          <p:cNvPr id="30" name="مستطيل 29"/>
          <p:cNvSpPr/>
          <p:nvPr/>
        </p:nvSpPr>
        <p:spPr>
          <a:xfrm>
            <a:off x="214282" y="5260975"/>
            <a:ext cx="4572000" cy="954107"/>
          </a:xfrm>
          <a:prstGeom prst="rect">
            <a:avLst/>
          </a:prstGeom>
        </p:spPr>
        <p:txBody>
          <a:bodyPr>
            <a:spAutoFit/>
          </a:bodyPr>
          <a:lstStyle/>
          <a:p>
            <a:pPr algn="just"/>
            <a:r>
              <a:rPr lang="en-US" sz="1400" b="1" dirty="0" smtClean="0">
                <a:latin typeface="Times New Roman" pitchFamily="18" charset="0"/>
                <a:cs typeface="Times New Roman" pitchFamily="18" charset="0"/>
              </a:rPr>
              <a:t>FIGURE 11 .2 7</a:t>
            </a:r>
          </a:p>
          <a:p>
            <a:pPr algn="just"/>
            <a:r>
              <a:rPr lang="en-US" sz="1400" dirty="0" smtClean="0">
                <a:latin typeface="Times New Roman" pitchFamily="18" charset="0"/>
                <a:cs typeface="Times New Roman" pitchFamily="18" charset="0"/>
              </a:rPr>
              <a:t>Chart for estimating layer coefficient of dense-graded asphalt concrete based on elastic modulus (1 psi = 6.9 </a:t>
            </a:r>
            <a:r>
              <a:rPr lang="en-US" sz="1400" dirty="0" err="1" smtClean="0">
                <a:latin typeface="Times New Roman" pitchFamily="18" charset="0"/>
                <a:cs typeface="Times New Roman" pitchFamily="18" charset="0"/>
              </a:rPr>
              <a:t>kPa</a:t>
            </a:r>
            <a:r>
              <a:rPr lang="en-US" sz="1400" dirty="0" smtClean="0">
                <a:latin typeface="Times New Roman" pitchFamily="18" charset="0"/>
                <a:cs typeface="Times New Roman" pitchFamily="18" charset="0"/>
              </a:rPr>
              <a:t>) . (After</a:t>
            </a:r>
          </a:p>
          <a:p>
            <a:pPr algn="just"/>
            <a:r>
              <a:rPr lang="en-US" sz="1400" dirty="0" smtClean="0">
                <a:latin typeface="Times New Roman" pitchFamily="18" charset="0"/>
                <a:cs typeface="Times New Roman" pitchFamily="18" charset="0"/>
              </a:rPr>
              <a:t>Van </a:t>
            </a:r>
            <a:r>
              <a:rPr lang="en-US" sz="1400" dirty="0" err="1" smtClean="0">
                <a:latin typeface="Times New Roman" pitchFamily="18" charset="0"/>
                <a:cs typeface="Times New Roman" pitchFamily="18" charset="0"/>
              </a:rPr>
              <a:t>Til</a:t>
            </a:r>
            <a:r>
              <a:rPr lang="en-US" sz="1400" dirty="0" smtClean="0">
                <a:latin typeface="Times New Roman" pitchFamily="18" charset="0"/>
                <a:cs typeface="Times New Roman" pitchFamily="18" charset="0"/>
              </a:rPr>
              <a:t> et al. (1972) )</a:t>
            </a:r>
            <a:endParaRPr lang="en-US" sz="1400" dirty="0">
              <a:latin typeface="Times New Roman" pitchFamily="18" charset="0"/>
              <a:cs typeface="Times New Roman" pitchFamily="18" charset="0"/>
            </a:endParaRPr>
          </a:p>
        </p:txBody>
      </p:sp>
      <p:cxnSp>
        <p:nvCxnSpPr>
          <p:cNvPr id="33" name="رابط كسهم مستقيم 32"/>
          <p:cNvCxnSpPr/>
          <p:nvPr/>
        </p:nvCxnSpPr>
        <p:spPr>
          <a:xfrm rot="5400000" flipH="1" flipV="1">
            <a:off x="6393669" y="5179231"/>
            <a:ext cx="2071702" cy="1588"/>
          </a:xfrm>
          <a:prstGeom prst="straightConnector1">
            <a:avLst/>
          </a:prstGeom>
          <a:ln w="22225">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p:nvPr/>
        </p:nvCxnSpPr>
        <p:spPr>
          <a:xfrm rot="10800000">
            <a:off x="5357818" y="4143380"/>
            <a:ext cx="2071702" cy="1588"/>
          </a:xfrm>
          <a:prstGeom prst="straightConnector1">
            <a:avLst/>
          </a:prstGeom>
          <a:ln w="22225">
            <a:solidFill>
              <a:srgbClr val="0070C0"/>
            </a:solidFill>
            <a:tailEnd type="stealth" w="med" len="lg"/>
          </a:ln>
        </p:spPr>
        <p:style>
          <a:lnRef idx="1">
            <a:schemeClr val="accent1"/>
          </a:lnRef>
          <a:fillRef idx="0">
            <a:schemeClr val="accent1"/>
          </a:fillRef>
          <a:effectRef idx="0">
            <a:schemeClr val="accent1"/>
          </a:effectRef>
          <a:fontRef idx="minor">
            <a:schemeClr val="tx1"/>
          </a:fontRef>
        </p:style>
      </p:cxnSp>
      <p:sp>
        <p:nvSpPr>
          <p:cNvPr id="36" name="وسيلة شرح بيضاوية 35"/>
          <p:cNvSpPr/>
          <p:nvPr/>
        </p:nvSpPr>
        <p:spPr>
          <a:xfrm>
            <a:off x="7500958" y="5572140"/>
            <a:ext cx="928694" cy="428628"/>
          </a:xfrm>
          <a:prstGeom prst="wedgeEllipse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M</a:t>
            </a:r>
            <a:r>
              <a:rPr lang="en-US" sz="800" b="1" dirty="0" smtClean="0"/>
              <a:t>R</a:t>
            </a:r>
            <a:r>
              <a:rPr lang="en-US" sz="1200" b="1" dirty="0" smtClean="0"/>
              <a:t>=3</a:t>
            </a:r>
            <a:endParaRPr lang="en-US" sz="1200" b="1" dirty="0"/>
          </a:p>
        </p:txBody>
      </p:sp>
      <p:sp>
        <p:nvSpPr>
          <p:cNvPr id="37" name="شكل بيضاوي 36"/>
          <p:cNvSpPr/>
          <p:nvPr/>
        </p:nvSpPr>
        <p:spPr>
          <a:xfrm>
            <a:off x="7358082" y="4071942"/>
            <a:ext cx="142876" cy="14287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سهم إلى اليسار 37"/>
          <p:cNvSpPr/>
          <p:nvPr/>
        </p:nvSpPr>
        <p:spPr>
          <a:xfrm rot="20057942">
            <a:off x="5408871" y="3458173"/>
            <a:ext cx="1159981" cy="500066"/>
          </a:xfrm>
          <a:prstGeom prst="lef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a</a:t>
            </a:r>
            <a:r>
              <a:rPr lang="en-US" sz="800" dirty="0" smtClean="0">
                <a:latin typeface="Times New Roman" pitchFamily="18" charset="0"/>
                <a:cs typeface="Times New Roman" pitchFamily="18" charset="0"/>
              </a:rPr>
              <a:t>1</a:t>
            </a:r>
            <a:r>
              <a:rPr lang="en-US" sz="1200" dirty="0" smtClean="0">
                <a:latin typeface="Times New Roman" pitchFamily="18" charset="0"/>
                <a:cs typeface="Times New Roman" pitchFamily="18" charset="0"/>
              </a:rPr>
              <a:t>= 0.36</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 name="مستطيل 29"/>
          <p:cNvSpPr/>
          <p:nvPr/>
        </p:nvSpPr>
        <p:spPr>
          <a:xfrm>
            <a:off x="428596" y="3143248"/>
            <a:ext cx="8572560" cy="1354217"/>
          </a:xfrm>
          <a:prstGeom prst="rect">
            <a:avLst/>
          </a:prstGeom>
        </p:spPr>
        <p:txBody>
          <a:bodyPr wrap="square">
            <a:spAutoFit/>
          </a:bodyPr>
          <a:lstStyle/>
          <a:p>
            <a:pPr algn="just"/>
            <a:r>
              <a:rPr lang="en-US" sz="28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U</a:t>
            </a:r>
            <a:r>
              <a:rPr lang="en-US" b="1" i="1" dirty="0" smtClean="0">
                <a:latin typeface="Times New Roman" pitchFamily="18" charset="0"/>
                <a:cs typeface="Times New Roman" pitchFamily="18" charset="0"/>
              </a:rPr>
              <a:t>ntreated and Stabilized Base Courses: </a:t>
            </a:r>
            <a:r>
              <a:rPr lang="en-US" dirty="0" smtClean="0">
                <a:latin typeface="Times New Roman" pitchFamily="18" charset="0"/>
                <a:cs typeface="Times New Roman" pitchFamily="18" charset="0"/>
              </a:rPr>
              <a:t>Figure 7.15 shows the charts that can be used to estimate the layer coefficient     for untreated, bituminous-treated, and cement-treated base courses . In lieu of Figure 7.15a, the following equation can also be used to estimate     for an untreated base course from its resilient modulus      :</a:t>
            </a:r>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358214" y="3905253"/>
            <a:ext cx="214314" cy="267893"/>
          </a:xfrm>
          <a:prstGeom prst="rect">
            <a:avLst/>
          </a:prstGeom>
          <a:noFill/>
        </p:spPr>
      </p:pic>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214942" y="4141337"/>
            <a:ext cx="285752" cy="340181"/>
          </a:xfrm>
          <a:prstGeom prst="rect">
            <a:avLst/>
          </a:prstGeom>
          <a:noFill/>
        </p:spPr>
      </p:pic>
      <p:pic>
        <p:nvPicPr>
          <p:cNvPr id="34"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86116" y="3609976"/>
            <a:ext cx="214314" cy="267893"/>
          </a:xfrm>
          <a:prstGeom prst="rect">
            <a:avLst/>
          </a:prstGeom>
          <a:noFill/>
        </p:spPr>
      </p:pic>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747857" y="4510097"/>
            <a:ext cx="5610225" cy="276225"/>
          </a:xfrm>
          <a:prstGeom prst="rect">
            <a:avLst/>
          </a:prstGeom>
          <a:noFill/>
        </p:spPr>
      </p:pic>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مستطيل 37"/>
          <p:cNvSpPr/>
          <p:nvPr/>
        </p:nvSpPr>
        <p:spPr>
          <a:xfrm>
            <a:off x="500034" y="4786322"/>
            <a:ext cx="8286808" cy="1200329"/>
          </a:xfrm>
          <a:prstGeom prst="rect">
            <a:avLst/>
          </a:prstGeom>
        </p:spPr>
        <p:txBody>
          <a:bodyPr wrap="square">
            <a:spAutoFit/>
          </a:bodyPr>
          <a:lstStyle/>
          <a:p>
            <a:pPr algn="just"/>
            <a:r>
              <a:rPr lang="en-US" dirty="0" smtClean="0">
                <a:latin typeface="Times New Roman" pitchFamily="18" charset="0"/>
                <a:cs typeface="Times New Roman" pitchFamily="18" charset="0"/>
              </a:rPr>
              <a:t>The layer coefficient     for the granular base material used in the AASHO Road Test is 0.14, which corresponds to a base resilient modulus of 30,000 psi (207 </a:t>
            </a:r>
            <a:r>
              <a:rPr lang="en-US" dirty="0" err="1" smtClean="0">
                <a:latin typeface="Times New Roman" pitchFamily="18" charset="0"/>
                <a:cs typeface="Times New Roman" pitchFamily="18" charset="0"/>
              </a:rPr>
              <a:t>GPa</a:t>
            </a: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The resilient modulus of untreated granular materials depends on the </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stress state </a:t>
            </a:r>
            <a:r>
              <a:rPr lang="el-GR" b="1" i="1" dirty="0" smtClean="0">
                <a:solidFill>
                  <a:schemeClr val="accent1"/>
                </a:solidFill>
                <a:effectLst>
                  <a:outerShdw blurRad="38100" dist="38100" dir="2700000" algn="tl">
                    <a:srgbClr val="000000">
                      <a:alpha val="43137"/>
                    </a:srgbClr>
                  </a:outerShdw>
                </a:effectLst>
                <a:latin typeface="Arial"/>
                <a:cs typeface="Arial"/>
              </a:rPr>
              <a:t>θ</a:t>
            </a:r>
            <a:r>
              <a:rPr lang="en-US" dirty="0" smtClean="0">
                <a:latin typeface="Times New Roman" pitchFamily="18" charset="0"/>
                <a:cs typeface="Times New Roman" pitchFamily="18" charset="0"/>
              </a:rPr>
              <a:t>, as indicated by Eq.3.8 and rewritten here as</a:t>
            </a:r>
          </a:p>
        </p:txBody>
      </p:sp>
      <p:pic>
        <p:nvPicPr>
          <p:cNvPr id="3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71736" y="4857760"/>
            <a:ext cx="214314" cy="267893"/>
          </a:xfrm>
          <a:prstGeom prst="rect">
            <a:avLst/>
          </a:prstGeom>
          <a:noFill/>
        </p:spPr>
      </p:pic>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6"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357422" y="6000768"/>
            <a:ext cx="4514850" cy="285750"/>
          </a:xfrm>
          <a:prstGeom prst="rect">
            <a:avLst/>
          </a:prstGeom>
          <a:noFill/>
        </p:spPr>
      </p:pic>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0722" name="Picture 2"/>
          <p:cNvPicPr>
            <a:picLocks noChangeAspect="1" noChangeArrowheads="1"/>
          </p:cNvPicPr>
          <p:nvPr/>
        </p:nvPicPr>
        <p:blipFill>
          <a:blip r:embed="rId2"/>
          <a:srcRect/>
          <a:stretch>
            <a:fillRect/>
          </a:stretch>
        </p:blipFill>
        <p:spPr bwMode="auto">
          <a:xfrm>
            <a:off x="357158" y="3143248"/>
            <a:ext cx="4067175" cy="2190750"/>
          </a:xfrm>
          <a:prstGeom prst="rect">
            <a:avLst/>
          </a:prstGeom>
          <a:noFill/>
          <a:ln w="9525">
            <a:noFill/>
            <a:miter lim="800000"/>
            <a:headEnd/>
            <a:tailEnd/>
          </a:ln>
          <a:effectLst/>
        </p:spPr>
      </p:pic>
      <p:pic>
        <p:nvPicPr>
          <p:cNvPr id="30723" name="Picture 3"/>
          <p:cNvPicPr>
            <a:picLocks noChangeAspect="1" noChangeArrowheads="1"/>
          </p:cNvPicPr>
          <p:nvPr/>
        </p:nvPicPr>
        <p:blipFill>
          <a:blip r:embed="rId3"/>
          <a:srcRect/>
          <a:stretch>
            <a:fillRect/>
          </a:stretch>
        </p:blipFill>
        <p:spPr bwMode="auto">
          <a:xfrm>
            <a:off x="4857752" y="3143248"/>
            <a:ext cx="4162425" cy="3257550"/>
          </a:xfrm>
          <a:prstGeom prst="rect">
            <a:avLst/>
          </a:prstGeom>
          <a:noFill/>
          <a:ln w="9525">
            <a:noFill/>
            <a:miter lim="800000"/>
            <a:headEnd/>
            <a:tailEnd/>
          </a:ln>
          <a:effectLst/>
        </p:spPr>
      </p:pic>
      <p:sp>
        <p:nvSpPr>
          <p:cNvPr id="43" name="سهم إلى اليمين 42"/>
          <p:cNvSpPr/>
          <p:nvPr/>
        </p:nvSpPr>
        <p:spPr>
          <a:xfrm>
            <a:off x="285720" y="5072074"/>
            <a:ext cx="4071966" cy="1285884"/>
          </a:xfrm>
          <a:prstGeom prst="right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400" b="1" dirty="0" smtClean="0">
                <a:effectLst>
                  <a:outerShdw blurRad="38100" dist="38100" dir="2700000" algn="tl">
                    <a:srgbClr val="000000">
                      <a:alpha val="43137"/>
                    </a:srgbClr>
                  </a:outerShdw>
                </a:effectLst>
                <a:latin typeface="Times New Roman" pitchFamily="18" charset="0"/>
                <a:cs typeface="Times New Roman" pitchFamily="18" charset="0"/>
              </a:rPr>
              <a:t>The resilient modulus of the base course is a function not only of </a:t>
            </a:r>
            <a:r>
              <a:rPr lang="en-US" sz="1400" b="1"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K</a:t>
            </a:r>
            <a:r>
              <a:rPr lang="en-US" sz="1000" b="1" i="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t>
            </a:r>
            <a:r>
              <a:rPr lang="en-US" sz="14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400" b="1"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and</a:t>
            </a:r>
            <a:r>
              <a:rPr lang="en-US" sz="14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K</a:t>
            </a:r>
            <a:r>
              <a:rPr lang="en-US" sz="10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14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400" b="1" i="1" dirty="0" smtClean="0">
                <a:effectLst>
                  <a:outerShdw blurRad="38100" dist="38100" dir="2700000" algn="tl">
                    <a:srgbClr val="000000">
                      <a:alpha val="43137"/>
                    </a:srgbClr>
                  </a:outerShdw>
                </a:effectLst>
                <a:latin typeface="Times New Roman" pitchFamily="18" charset="0"/>
                <a:cs typeface="Times New Roman" pitchFamily="18" charset="0"/>
              </a:rPr>
              <a:t>, but also </a:t>
            </a:r>
            <a:r>
              <a:rPr lang="en-US" sz="1400" b="1" dirty="0" smtClean="0">
                <a:effectLst>
                  <a:outerShdw blurRad="38100" dist="38100" dir="2700000" algn="tl">
                    <a:srgbClr val="000000">
                      <a:alpha val="43137"/>
                    </a:srgbClr>
                  </a:outerShdw>
                </a:effectLst>
                <a:latin typeface="Times New Roman" pitchFamily="18" charset="0"/>
                <a:cs typeface="Times New Roman" pitchFamily="18" charset="0"/>
              </a:rPr>
              <a:t>of the </a:t>
            </a:r>
            <a:r>
              <a:rPr lang="en-US" sz="1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stress state </a:t>
            </a:r>
            <a:r>
              <a:rPr lang="el-GR" sz="1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θ</a:t>
            </a:r>
            <a:r>
              <a:rPr lang="en-US" sz="1400" b="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1400" b="1" dirty="0">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37" name="رابط مستقيم 36"/>
          <p:cNvCxnSpPr/>
          <p:nvPr/>
        </p:nvCxnSpPr>
        <p:spPr>
          <a:xfrm>
            <a:off x="500034" y="4471542"/>
            <a:ext cx="3714776" cy="1588"/>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p:nvPr/>
        </p:nvCxnSpPr>
        <p:spPr>
          <a:xfrm>
            <a:off x="5000628" y="5541524"/>
            <a:ext cx="3714776" cy="1588"/>
          </a:xfrm>
          <a:prstGeom prst="line">
            <a:avLst/>
          </a:prstGeom>
          <a:ln w="190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رابط مستقيم 38"/>
          <p:cNvCxnSpPr/>
          <p:nvPr/>
        </p:nvCxnSpPr>
        <p:spPr>
          <a:xfrm>
            <a:off x="4943704" y="5114484"/>
            <a:ext cx="3714776" cy="1588"/>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مستطيل 35"/>
          <p:cNvSpPr/>
          <p:nvPr/>
        </p:nvSpPr>
        <p:spPr>
          <a:xfrm>
            <a:off x="357158" y="3413469"/>
            <a:ext cx="8572560" cy="1138773"/>
          </a:xfrm>
          <a:prstGeom prst="rect">
            <a:avLst/>
          </a:prstGeom>
        </p:spPr>
        <p:txBody>
          <a:bodyPr wrap="square">
            <a:spAutoFit/>
          </a:bodyPr>
          <a:lstStyle/>
          <a:p>
            <a:pPr algn="just"/>
            <a:r>
              <a:rPr lang="en-US" sz="28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a:t>
            </a:r>
            <a:r>
              <a:rPr lang="en-US" sz="2000" b="1" i="1" dirty="0" smtClean="0">
                <a:latin typeface="Times New Roman" pitchFamily="18" charset="0"/>
                <a:cs typeface="Times New Roman" pitchFamily="18" charset="0"/>
              </a:rPr>
              <a:t>ranular Sub-base Course : </a:t>
            </a:r>
            <a:r>
              <a:rPr lang="en-US" sz="2000" dirty="0" smtClean="0">
                <a:latin typeface="Times New Roman" pitchFamily="18" charset="0"/>
                <a:cs typeface="Times New Roman" pitchFamily="18" charset="0"/>
              </a:rPr>
              <a:t>Figure 7.16 provides the chart that may be used to estimate layer coefficient  </a:t>
            </a:r>
            <a:r>
              <a:rPr lang="en-US" sz="2000" i="1" dirty="0" smtClean="0">
                <a:latin typeface="Times New Roman" pitchFamily="18" charset="0"/>
                <a:cs typeface="Times New Roman" pitchFamily="18" charset="0"/>
              </a:rPr>
              <a:t>   of granular sub-base courses. The relationship between       </a:t>
            </a:r>
            <a:r>
              <a:rPr lang="en-US" sz="2000" dirty="0" smtClean="0">
                <a:latin typeface="Times New Roman" pitchFamily="18" charset="0"/>
                <a:cs typeface="Times New Roman" pitchFamily="18" charset="0"/>
              </a:rPr>
              <a:t>and  </a:t>
            </a:r>
            <a:r>
              <a:rPr lang="en-US" sz="2000" i="1" dirty="0" smtClean="0">
                <a:latin typeface="Times New Roman" pitchFamily="18" charset="0"/>
                <a:cs typeface="Times New Roman" pitchFamily="18" charset="0"/>
              </a:rPr>
              <a:t>    can be expressed as</a:t>
            </a:r>
            <a:endParaRPr lang="en-US" sz="2000" dirty="0" smtClean="0">
              <a:latin typeface="Times New Roman" pitchFamily="18" charset="0"/>
              <a:cs typeface="Times New Roman" pitchFamily="18"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4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43108" y="4191005"/>
            <a:ext cx="285752" cy="347663"/>
          </a:xfrm>
          <a:prstGeom prst="rect">
            <a:avLst/>
          </a:prstGeom>
          <a:noFill/>
        </p:spPr>
      </p:pic>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4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357290" y="4214818"/>
            <a:ext cx="290513" cy="276225"/>
          </a:xfrm>
          <a:prstGeom prst="rect">
            <a:avLst/>
          </a:prstGeom>
          <a:noFill/>
        </p:spPr>
      </p:pic>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49"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86116" y="3857628"/>
            <a:ext cx="285752" cy="347663"/>
          </a:xfrm>
          <a:prstGeom prst="rect">
            <a:avLst/>
          </a:prstGeom>
          <a:noFill/>
        </p:spPr>
      </p:pic>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175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000100" y="4572008"/>
            <a:ext cx="7396830" cy="347663"/>
          </a:xfrm>
          <a:prstGeom prst="rect">
            <a:avLst/>
          </a:prstGeom>
          <a:noFill/>
        </p:spPr>
      </p:pic>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3" name="مستطيل 42"/>
          <p:cNvSpPr/>
          <p:nvPr/>
        </p:nvSpPr>
        <p:spPr>
          <a:xfrm>
            <a:off x="357158" y="4929198"/>
            <a:ext cx="8501090" cy="1323439"/>
          </a:xfrm>
          <a:prstGeom prst="rect">
            <a:avLst/>
          </a:prstGeom>
        </p:spPr>
        <p:txBody>
          <a:bodyPr wrap="square">
            <a:spAutoFit/>
          </a:bodyPr>
          <a:lstStyle/>
          <a:p>
            <a:pPr algn="just"/>
            <a:r>
              <a:rPr lang="en-US" sz="2000" dirty="0" smtClean="0">
                <a:latin typeface="Times New Roman" pitchFamily="18" charset="0"/>
                <a:cs typeface="Times New Roman" pitchFamily="18" charset="0"/>
              </a:rPr>
              <a:t>As with granular base courses, values of </a:t>
            </a:r>
            <a:r>
              <a:rPr lang="en-US" sz="2000" b="1" i="1"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K</a:t>
            </a:r>
            <a:r>
              <a:rPr lang="en-US" sz="1200" b="1" i="1"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l</a:t>
            </a:r>
            <a:r>
              <a:rPr lang="en-US" sz="2000" dirty="0" smtClean="0">
                <a:latin typeface="Times New Roman" pitchFamily="18" charset="0"/>
                <a:cs typeface="Times New Roman" pitchFamily="18" charset="0"/>
              </a:rPr>
              <a:t> and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K</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000" dirty="0" smtClean="0">
                <a:latin typeface="Times New Roman" pitchFamily="18" charset="0"/>
                <a:cs typeface="Times New Roman" pitchFamily="18" charset="0"/>
              </a:rPr>
              <a:t> for granular sub-base courses can be determined from the resilient modulus test (AASHTO T274) or estimated from Table11.18. Values of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K</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1</a:t>
            </a:r>
            <a:r>
              <a:rPr lang="en-US" sz="2000" dirty="0" smtClean="0">
                <a:latin typeface="Times New Roman" pitchFamily="18" charset="0"/>
                <a:cs typeface="Times New Roman" pitchFamily="18" charset="0"/>
              </a:rPr>
              <a:t> ,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K</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000" dirty="0" smtClean="0">
                <a:latin typeface="Times New Roman" pitchFamily="18" charset="0"/>
                <a:cs typeface="Times New Roman" pitchFamily="18" charset="0"/>
              </a:rPr>
              <a:t>, </a:t>
            </a:r>
            <a:r>
              <a:rPr lang="el-GR" sz="2000" b="1" i="1" dirty="0" smtClean="0">
                <a:solidFill>
                  <a:schemeClr val="accent1"/>
                </a:solidFill>
                <a:effectLst>
                  <a:outerShdw blurRad="38100" dist="38100" dir="2700000" algn="tl">
                    <a:srgbClr val="000000">
                      <a:alpha val="43137"/>
                    </a:srgbClr>
                  </a:outerShdw>
                </a:effectLst>
                <a:latin typeface="Arial"/>
                <a:cs typeface="Arial"/>
              </a:rPr>
              <a:t>θ</a:t>
            </a:r>
            <a:r>
              <a:rPr lang="en-US" sz="2000" dirty="0" smtClean="0">
                <a:latin typeface="Times New Roman" pitchFamily="18" charset="0"/>
                <a:cs typeface="Times New Roman" pitchFamily="18" charset="0"/>
              </a:rPr>
              <a:t>, and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3</a:t>
            </a:r>
            <a:r>
              <a:rPr lang="en-US" sz="2000" dirty="0" smtClean="0">
                <a:latin typeface="Times New Roman" pitchFamily="18" charset="0"/>
                <a:cs typeface="Times New Roman" pitchFamily="18" charset="0"/>
              </a:rPr>
              <a:t> for the sub-base in the AASHO Road Test are shown in Table 11.19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214282" y="3257096"/>
            <a:ext cx="4071966" cy="2262189"/>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286248" y="3143248"/>
            <a:ext cx="4662500" cy="3214710"/>
          </a:xfrm>
          <a:prstGeom prst="rect">
            <a:avLst/>
          </a:prstGeom>
          <a:noFill/>
          <a:ln w="9525">
            <a:noFill/>
            <a:miter lim="800000"/>
            <a:headEnd/>
            <a:tailEnd/>
          </a:ln>
          <a:effectLst/>
        </p:spPr>
      </p:pic>
      <p:cxnSp>
        <p:nvCxnSpPr>
          <p:cNvPr id="40" name="رابط مستقيم 39"/>
          <p:cNvCxnSpPr/>
          <p:nvPr/>
        </p:nvCxnSpPr>
        <p:spPr>
          <a:xfrm>
            <a:off x="785786" y="4786322"/>
            <a:ext cx="3143272" cy="1588"/>
          </a:xfrm>
          <a:prstGeom prst="line">
            <a:avLst/>
          </a:prstGeom>
          <a:ln w="19050">
            <a:solidFill>
              <a:srgbClr val="FFFF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رابط مستقيم 40"/>
          <p:cNvCxnSpPr/>
          <p:nvPr/>
        </p:nvCxnSpPr>
        <p:spPr>
          <a:xfrm>
            <a:off x="4643438" y="5171408"/>
            <a:ext cx="3786214" cy="1588"/>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مستطيل 35"/>
          <p:cNvSpPr/>
          <p:nvPr/>
        </p:nvSpPr>
        <p:spPr>
          <a:xfrm>
            <a:off x="285720" y="3413469"/>
            <a:ext cx="8572560" cy="1754326"/>
          </a:xfrm>
          <a:prstGeom prst="rect">
            <a:avLst/>
          </a:prstGeom>
        </p:spPr>
        <p:txBody>
          <a:bodyPr wrap="square">
            <a:spAutoFit/>
          </a:bodyPr>
          <a:lstStyle/>
          <a:p>
            <a:pPr algn="just"/>
            <a:r>
              <a:rPr lang="en-US" sz="28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a:t>
            </a:r>
            <a:r>
              <a:rPr lang="en-US" sz="2000" b="1" i="1" dirty="0" smtClean="0">
                <a:latin typeface="Times New Roman" pitchFamily="18" charset="0"/>
                <a:cs typeface="Times New Roman" pitchFamily="18" charset="0"/>
              </a:rPr>
              <a:t>rainage Coefficient : </a:t>
            </a:r>
            <a:r>
              <a:rPr lang="en-US" sz="2000" dirty="0" smtClean="0">
                <a:latin typeface="Times New Roman" pitchFamily="18" charset="0"/>
                <a:cs typeface="Times New Roman" pitchFamily="18" charset="0"/>
              </a:rPr>
              <a:t>Depending on the quality of drainage and the availability o f moisture, drainage coefficients </a:t>
            </a:r>
            <a:r>
              <a:rPr lang="en-US" sz="2000" i="1" dirty="0" smtClean="0">
                <a:latin typeface="Times New Roman" pitchFamily="18" charset="0"/>
                <a:cs typeface="Times New Roman" pitchFamily="18" charset="0"/>
              </a:rPr>
              <a:t>m2 and m3 should be applied to granular bases and sub - </a:t>
            </a:r>
            <a:r>
              <a:rPr lang="en-US" sz="2000" dirty="0" smtClean="0">
                <a:latin typeface="Times New Roman" pitchFamily="18" charset="0"/>
                <a:cs typeface="Times New Roman" pitchFamily="18" charset="0"/>
              </a:rPr>
              <a:t>bases to modify the layer coefficients, as shown in Eq.11.35.</a:t>
            </a:r>
          </a:p>
          <a:p>
            <a:pPr algn="just"/>
            <a:r>
              <a:rPr lang="en-US" sz="2000" dirty="0" smtClean="0">
                <a:latin typeface="Times New Roman" pitchFamily="18" charset="0"/>
                <a:cs typeface="Times New Roman" pitchFamily="18" charset="0"/>
              </a:rPr>
              <a:t>At the AASHTO Road Test site, these drainage coefficients are all equal to 1, as indicated by Eq.11.32.</a:t>
            </a: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9" name="Picture 2"/>
          <p:cNvPicPr>
            <a:picLocks noChangeAspect="1" noChangeArrowheads="1"/>
          </p:cNvPicPr>
          <p:nvPr/>
        </p:nvPicPr>
        <p:blipFill>
          <a:blip r:embed="rId2"/>
          <a:srcRect/>
          <a:stretch>
            <a:fillRect/>
          </a:stretch>
        </p:blipFill>
        <p:spPr bwMode="auto">
          <a:xfrm>
            <a:off x="914426" y="3143248"/>
            <a:ext cx="7372350" cy="3133725"/>
          </a:xfrm>
          <a:prstGeom prst="rect">
            <a:avLst/>
          </a:prstGeom>
          <a:noFill/>
          <a:ln w="9525">
            <a:noFill/>
            <a:miter lim="800000"/>
            <a:headEnd/>
            <a:tailEnd/>
          </a:ln>
          <a:effectLst/>
        </p:spPr>
      </p:pic>
      <p:sp>
        <p:nvSpPr>
          <p:cNvPr id="40" name="مستطيل 39"/>
          <p:cNvSpPr/>
          <p:nvPr/>
        </p:nvSpPr>
        <p:spPr>
          <a:xfrm>
            <a:off x="214282" y="142852"/>
            <a:ext cx="8643998" cy="1323439"/>
          </a:xfrm>
          <a:prstGeom prst="rect">
            <a:avLst/>
          </a:prstGeom>
        </p:spPr>
        <p:txBody>
          <a:bodyPr wrap="square">
            <a:spAutoFit/>
          </a:bodyPr>
          <a:lstStyle/>
          <a:p>
            <a:pPr algn="just"/>
            <a:r>
              <a:rPr lang="en-US" sz="1600" dirty="0" smtClean="0">
                <a:latin typeface="Times New Roman" pitchFamily="18" charset="0"/>
                <a:cs typeface="Times New Roman" pitchFamily="18" charset="0"/>
              </a:rPr>
              <a:t>Table 11.20 shows the recommended drainage coefficients for untreated base and </a:t>
            </a:r>
            <a:r>
              <a:rPr lang="en-US" sz="1600" dirty="0" err="1" smtClean="0">
                <a:latin typeface="Times New Roman" pitchFamily="18" charset="0"/>
                <a:cs typeface="Times New Roman" pitchFamily="18" charset="0"/>
              </a:rPr>
              <a:t>subbase</a:t>
            </a:r>
            <a:r>
              <a:rPr lang="en-US" sz="1600" dirty="0" smtClean="0">
                <a:latin typeface="Times New Roman" pitchFamily="18" charset="0"/>
                <a:cs typeface="Times New Roman" pitchFamily="18" charset="0"/>
              </a:rPr>
              <a:t> materials in flexible pavements . The quality of drainage is measured by the length of time for water to be removed from bases and </a:t>
            </a:r>
            <a:r>
              <a:rPr lang="en-US" sz="1600" dirty="0" err="1" smtClean="0">
                <a:latin typeface="Times New Roman" pitchFamily="18" charset="0"/>
                <a:cs typeface="Times New Roman" pitchFamily="18" charset="0"/>
              </a:rPr>
              <a:t>subbases</a:t>
            </a:r>
            <a:r>
              <a:rPr lang="en-US" sz="1600" dirty="0" smtClean="0">
                <a:latin typeface="Times New Roman" pitchFamily="18" charset="0"/>
                <a:cs typeface="Times New Roman" pitchFamily="18" charset="0"/>
              </a:rPr>
              <a:t> and depends primarily on their permeability. The percentage of time during which the pavement structure is exposed to moisture levels approaching saturation depends on </a:t>
            </a:r>
            <a:r>
              <a:rPr lang="en-US" sz="16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 average yearly rain fall </a:t>
            </a:r>
            <a:r>
              <a:rPr lang="en-US" sz="1600" dirty="0" smtClean="0">
                <a:latin typeface="Times New Roman" pitchFamily="18" charset="0"/>
                <a:cs typeface="Times New Roman" pitchFamily="18" charset="0"/>
              </a:rPr>
              <a:t>and </a:t>
            </a:r>
            <a:r>
              <a:rPr lang="en-US" sz="1600"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 prevailing drainage conditions </a:t>
            </a:r>
            <a:r>
              <a:rPr lang="en-US" sz="1600" dirty="0" smtClean="0">
                <a:latin typeface="Times New Roman" pitchFamily="18" charset="0"/>
                <a:cs typeface="Times New Roman" pitchFamily="18" charset="0"/>
              </a:rPr>
              <a:t>.</a:t>
            </a:r>
            <a:endParaRPr lang="en-US" sz="1600" dirty="0">
              <a:latin typeface="Times New Roman" pitchFamily="18" charset="0"/>
              <a:cs typeface="Times New Roman" pitchFamily="18" charset="0"/>
            </a:endParaRPr>
          </a:p>
        </p:txBody>
      </p:sp>
      <p:cxnSp>
        <p:nvCxnSpPr>
          <p:cNvPr id="43" name="رابط مستقيم 42"/>
          <p:cNvCxnSpPr/>
          <p:nvPr/>
        </p:nvCxnSpPr>
        <p:spPr>
          <a:xfrm>
            <a:off x="1142976" y="5643578"/>
            <a:ext cx="6357982" cy="1588"/>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48" name="رابط مستقيم 47"/>
          <p:cNvCxnSpPr/>
          <p:nvPr/>
        </p:nvCxnSpPr>
        <p:spPr>
          <a:xfrm>
            <a:off x="1071538" y="5286388"/>
            <a:ext cx="6357982" cy="1588"/>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49" name="سهم إلى اليسار 48"/>
          <p:cNvSpPr/>
          <p:nvPr/>
        </p:nvSpPr>
        <p:spPr>
          <a:xfrm rot="19370413">
            <a:off x="6295184" y="5142319"/>
            <a:ext cx="822616" cy="541767"/>
          </a:xfrm>
          <a:prstGeom prst="lef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i="1" dirty="0" smtClean="0">
                <a:solidFill>
                  <a:srgbClr val="FF0000"/>
                </a:solidFill>
                <a:effectLst>
                  <a:outerShdw blurRad="38100" dist="38100" dir="2700000" algn="tl">
                    <a:srgbClr val="000000">
                      <a:alpha val="43137"/>
                    </a:srgbClr>
                  </a:outerShdw>
                </a:effectLst>
              </a:rPr>
              <a:t>M2=0.7</a:t>
            </a:r>
            <a:endParaRPr lang="en-US" sz="1200" b="1" i="1" dirty="0">
              <a:solidFill>
                <a:srgbClr val="FF0000"/>
              </a:solidFill>
              <a:effectLst>
                <a:outerShdw blurRad="38100" dist="38100" dir="2700000" algn="tl">
                  <a:srgbClr val="000000">
                    <a:alpha val="43137"/>
                  </a:srgbClr>
                </a:outerShdw>
              </a:effectLst>
            </a:endParaRPr>
          </a:p>
        </p:txBody>
      </p:sp>
      <p:sp>
        <p:nvSpPr>
          <p:cNvPr id="50" name="سهم إلى اليسار 49"/>
          <p:cNvSpPr/>
          <p:nvPr/>
        </p:nvSpPr>
        <p:spPr>
          <a:xfrm rot="19370413">
            <a:off x="5223613" y="4551138"/>
            <a:ext cx="822616" cy="54176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i="1" dirty="0" smtClean="0">
                <a:solidFill>
                  <a:schemeClr val="bg1"/>
                </a:solidFill>
                <a:effectLst>
                  <a:outerShdw blurRad="38100" dist="38100" dir="2700000" algn="tl">
                    <a:srgbClr val="000000">
                      <a:alpha val="43137"/>
                    </a:srgbClr>
                  </a:outerShdw>
                </a:effectLst>
              </a:rPr>
              <a:t>M2=1.2</a:t>
            </a:r>
            <a:endParaRPr lang="en-US" sz="1200" b="1" i="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072206"/>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lstStyle/>
          <a:p>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References</a:t>
            </a:r>
            <a:endParaRPr lang="en-US" i="1" dirty="0">
              <a:solidFill>
                <a:schemeClr val="bg1"/>
              </a:solidFill>
            </a:endParaRPr>
          </a:p>
        </p:txBody>
      </p:sp>
      <p:sp>
        <p:nvSpPr>
          <p:cNvPr id="8" name="عنوان فرعي 1"/>
          <p:cNvSpPr>
            <a:spLocks noGrp="1"/>
          </p:cNvSpPr>
          <p:nvPr>
            <p:ph type="subTitle" idx="1"/>
          </p:nvPr>
        </p:nvSpPr>
        <p:spPr>
          <a:xfrm>
            <a:off x="714348" y="3200400"/>
            <a:ext cx="7643866" cy="2871806"/>
          </a:xfrm>
        </p:spPr>
        <p:txBody>
          <a:bodyPr>
            <a:normAutofit fontScale="62500" lnSpcReduction="20000"/>
          </a:bodyPr>
          <a:lstStyle/>
          <a:p>
            <a:pPr algn="just">
              <a:buFont typeface="Wingdings" pitchFamily="2" charset="2"/>
              <a:buChar char="Ø"/>
            </a:pPr>
            <a:r>
              <a:rPr lang="en-US" sz="2800" dirty="0" smtClean="0">
                <a:solidFill>
                  <a:schemeClr val="tx1">
                    <a:lumMod val="65000"/>
                    <a:lumOff val="35000"/>
                  </a:schemeClr>
                </a:solidFill>
                <a:latin typeface="Times New Roman" pitchFamily="18" charset="0"/>
                <a:cs typeface="Times New Roman" pitchFamily="18" charset="0"/>
              </a:rPr>
              <a:t> Nicholas J. Garber and Lester A. </a:t>
            </a:r>
            <a:r>
              <a:rPr lang="en-US" sz="2800" dirty="0" err="1" smtClean="0">
                <a:solidFill>
                  <a:schemeClr val="tx1">
                    <a:lumMod val="65000"/>
                    <a:lumOff val="35000"/>
                  </a:schemeClr>
                </a:solidFill>
                <a:latin typeface="Times New Roman" pitchFamily="18" charset="0"/>
                <a:cs typeface="Times New Roman" pitchFamily="18" charset="0"/>
              </a:rPr>
              <a:t>Hoel</a:t>
            </a:r>
            <a:r>
              <a:rPr lang="en-US" sz="2800" dirty="0" smtClean="0">
                <a:solidFill>
                  <a:schemeClr val="tx1">
                    <a:lumMod val="65000"/>
                    <a:lumOff val="35000"/>
                  </a:schemeClr>
                </a:solidFill>
                <a:latin typeface="Times New Roman" pitchFamily="18" charset="0"/>
                <a:cs typeface="Times New Roman" pitchFamily="18" charset="0"/>
              </a:rPr>
              <a:t>.”Traffic and Highway Engineering”, Fourth Edition.</a:t>
            </a:r>
          </a:p>
          <a:p>
            <a:pPr algn="just">
              <a:buFont typeface="Wingdings" pitchFamily="2" charset="2"/>
              <a:buChar char="Ø"/>
            </a:pPr>
            <a:r>
              <a:rPr lang="en-US" sz="2800" dirty="0" smtClean="0">
                <a:solidFill>
                  <a:schemeClr val="tx1">
                    <a:lumMod val="65000"/>
                    <a:lumOff val="35000"/>
                  </a:schemeClr>
                </a:solidFill>
                <a:latin typeface="Times New Roman" pitchFamily="18" charset="0"/>
                <a:cs typeface="Times New Roman" pitchFamily="18" charset="0"/>
              </a:rPr>
              <a:t> Yoder; E. J. and M. W. </a:t>
            </a:r>
            <a:r>
              <a:rPr lang="en-US" sz="2800" dirty="0" err="1" smtClean="0">
                <a:solidFill>
                  <a:schemeClr val="tx1">
                    <a:lumMod val="65000"/>
                    <a:lumOff val="35000"/>
                  </a:schemeClr>
                </a:solidFill>
                <a:latin typeface="Times New Roman" pitchFamily="18" charset="0"/>
                <a:cs typeface="Times New Roman" pitchFamily="18" charset="0"/>
              </a:rPr>
              <a:t>Witczak</a:t>
            </a:r>
            <a:r>
              <a:rPr lang="en-US" sz="2800" dirty="0" smtClean="0">
                <a:solidFill>
                  <a:schemeClr val="tx1">
                    <a:lumMod val="65000"/>
                    <a:lumOff val="35000"/>
                  </a:schemeClr>
                </a:solidFill>
                <a:latin typeface="Times New Roman" pitchFamily="18" charset="0"/>
                <a:cs typeface="Times New Roman" pitchFamily="18" charset="0"/>
              </a:rPr>
              <a:t>, “Principles of Pavement Design”, A Wiley- </a:t>
            </a:r>
            <a:r>
              <a:rPr lang="en-US" sz="2800" dirty="0" err="1" smtClean="0">
                <a:solidFill>
                  <a:schemeClr val="tx1">
                    <a:lumMod val="65000"/>
                    <a:lumOff val="35000"/>
                  </a:schemeClr>
                </a:solidFill>
                <a:latin typeface="Times New Roman" pitchFamily="18" charset="0"/>
                <a:cs typeface="Times New Roman" pitchFamily="18" charset="0"/>
              </a:rPr>
              <a:t>Interscience</a:t>
            </a:r>
            <a:r>
              <a:rPr lang="en-US" sz="2800" dirty="0" smtClean="0">
                <a:solidFill>
                  <a:schemeClr val="tx1">
                    <a:lumMod val="65000"/>
                    <a:lumOff val="35000"/>
                  </a:schemeClr>
                </a:solidFill>
                <a:latin typeface="Times New Roman" pitchFamily="18" charset="0"/>
                <a:cs typeface="Times New Roman" pitchFamily="18" charset="0"/>
              </a:rPr>
              <a:t> Publication, John Wiley &amp; Sons Inc., U.S.A., 1975.</a:t>
            </a:r>
          </a:p>
          <a:p>
            <a:pPr algn="just">
              <a:buFont typeface="Wingdings" pitchFamily="2" charset="2"/>
              <a:buChar char="Ø"/>
            </a:pPr>
            <a:r>
              <a:rPr lang="en-US" sz="2800" dirty="0" smtClean="0">
                <a:solidFill>
                  <a:schemeClr val="tx1">
                    <a:lumMod val="65000"/>
                    <a:lumOff val="35000"/>
                  </a:schemeClr>
                </a:solidFill>
                <a:latin typeface="Times New Roman" pitchFamily="18" charset="0"/>
                <a:cs typeface="Times New Roman" pitchFamily="18" charset="0"/>
              </a:rPr>
              <a:t> </a:t>
            </a:r>
            <a:r>
              <a:rPr lang="en-US" sz="2800" dirty="0" err="1" smtClean="0">
                <a:solidFill>
                  <a:schemeClr val="tx1">
                    <a:lumMod val="65000"/>
                    <a:lumOff val="35000"/>
                  </a:schemeClr>
                </a:solidFill>
                <a:latin typeface="Times New Roman" pitchFamily="18" charset="0"/>
                <a:cs typeface="Times New Roman" pitchFamily="18" charset="0"/>
              </a:rPr>
              <a:t>Yaug</a:t>
            </a:r>
            <a:r>
              <a:rPr lang="en-US" sz="2800" dirty="0" smtClean="0">
                <a:solidFill>
                  <a:schemeClr val="tx1">
                    <a:lumMod val="65000"/>
                    <a:lumOff val="35000"/>
                  </a:schemeClr>
                </a:solidFill>
                <a:latin typeface="Times New Roman" pitchFamily="18" charset="0"/>
                <a:cs typeface="Times New Roman" pitchFamily="18" charset="0"/>
              </a:rPr>
              <a:t> H. Huang, “Pavement Analysis and Design”, </a:t>
            </a:r>
            <a:r>
              <a:rPr lang="en-US" sz="2800" dirty="0" err="1" smtClean="0">
                <a:solidFill>
                  <a:schemeClr val="tx1">
                    <a:lumMod val="65000"/>
                    <a:lumOff val="35000"/>
                  </a:schemeClr>
                </a:solidFill>
                <a:latin typeface="Times New Roman" pitchFamily="18" charset="0"/>
                <a:cs typeface="Times New Roman" pitchFamily="18" charset="0"/>
              </a:rPr>
              <a:t>Prentic</a:t>
            </a:r>
            <a:r>
              <a:rPr lang="en-US" sz="2800" dirty="0" smtClean="0">
                <a:solidFill>
                  <a:schemeClr val="tx1">
                    <a:lumMod val="65000"/>
                    <a:lumOff val="35000"/>
                  </a:schemeClr>
                </a:solidFill>
                <a:latin typeface="Times New Roman" pitchFamily="18" charset="0"/>
                <a:cs typeface="Times New Roman" pitchFamily="18" charset="0"/>
              </a:rPr>
              <a:t> Hall Inc., U.S.A., 1993.</a:t>
            </a:r>
          </a:p>
          <a:p>
            <a:pPr algn="just">
              <a:buFont typeface="Wingdings" pitchFamily="2" charset="2"/>
              <a:buChar char="Ø"/>
            </a:pPr>
            <a:r>
              <a:rPr lang="en-US" sz="2800" dirty="0" smtClean="0">
                <a:solidFill>
                  <a:schemeClr val="tx1">
                    <a:lumMod val="65000"/>
                    <a:lumOff val="35000"/>
                  </a:schemeClr>
                </a:solidFill>
                <a:latin typeface="Times New Roman" pitchFamily="18" charset="0"/>
                <a:cs typeface="Times New Roman" pitchFamily="18" charset="0"/>
              </a:rPr>
              <a:t> “AASHTO Guide for Design of Pavement Structures 1993”, AASHTO, American Association of State Highway and Transportation Officials, U.S.A., 1993.</a:t>
            </a:r>
          </a:p>
          <a:p>
            <a:pPr algn="just">
              <a:buFont typeface="Wingdings" pitchFamily="2" charset="2"/>
              <a:buChar char="Ø"/>
            </a:pPr>
            <a:r>
              <a:rPr lang="en-US" sz="2800" dirty="0" smtClean="0">
                <a:solidFill>
                  <a:schemeClr val="tx1">
                    <a:lumMod val="65000"/>
                    <a:lumOff val="35000"/>
                  </a:schemeClr>
                </a:solidFill>
                <a:latin typeface="Times New Roman" pitchFamily="18" charset="0"/>
                <a:cs typeface="Times New Roman" pitchFamily="18" charset="0"/>
              </a:rPr>
              <a:t> Oglesby Clarkson H., “Highway Engineering”, John Wiley &amp; Sons Inc., U.S.A., 1975.</a:t>
            </a:r>
            <a:endParaRPr lang="en-US" sz="2800" dirty="0">
              <a:solidFill>
                <a:schemeClr val="tx1">
                  <a:lumMod val="65000"/>
                  <a:lumOff val="3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 name="مستطيل 39"/>
          <p:cNvSpPr/>
          <p:nvPr/>
        </p:nvSpPr>
        <p:spPr>
          <a:xfrm>
            <a:off x="214282" y="3044983"/>
            <a:ext cx="8643998" cy="3170099"/>
          </a:xfrm>
          <a:prstGeom prst="rect">
            <a:avLst/>
          </a:prstGeom>
        </p:spPr>
        <p:txBody>
          <a:bodyPr wrap="square">
            <a:spAutoFit/>
          </a:bodyPr>
          <a:lstStyle/>
          <a:p>
            <a:pPr algn="just"/>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O</a:t>
            </a:r>
            <a:r>
              <a:rPr lang="en-US" dirty="0" smtClean="0">
                <a:latin typeface="Times New Roman" pitchFamily="18" charset="0"/>
                <a:cs typeface="Times New Roman" pitchFamily="18" charset="0"/>
              </a:rPr>
              <a:t>nce the design structural number SN for an initial pavement structure is determined , it is necessary to select a set of thicknesses so that the provided SN, as computed by Eq.11.35, will be greater than the required SN. Note that Eq.11.35 does not have a single unique solution . </a:t>
            </a:r>
          </a:p>
          <a:p>
            <a:pPr algn="just"/>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dirty="0" smtClean="0">
                <a:latin typeface="Times New Roman" pitchFamily="18" charset="0"/>
                <a:cs typeface="Times New Roman" pitchFamily="18" charset="0"/>
              </a:rPr>
              <a:t>any combinations of layer thicknesses are acceptable, so their cost effectiveness along with the </a:t>
            </a:r>
            <a:r>
              <a:rPr lang="en-US" dirty="0" smtClean="0">
                <a:solidFill>
                  <a:schemeClr val="accent1"/>
                </a:solidFill>
                <a:latin typeface="Times New Roman" pitchFamily="18" charset="0"/>
                <a:cs typeface="Times New Roman" pitchFamily="18" charset="0"/>
              </a:rPr>
              <a:t>construction</a:t>
            </a:r>
            <a:r>
              <a:rPr lang="en-US" dirty="0" smtClean="0">
                <a:latin typeface="Times New Roman" pitchFamily="18" charset="0"/>
                <a:cs typeface="Times New Roman" pitchFamily="18" charset="0"/>
              </a:rPr>
              <a:t> and </a:t>
            </a:r>
            <a:r>
              <a:rPr lang="en-US" dirty="0" smtClean="0">
                <a:solidFill>
                  <a:schemeClr val="accent1"/>
                </a:solidFill>
                <a:latin typeface="Times New Roman" pitchFamily="18" charset="0"/>
                <a:cs typeface="Times New Roman" pitchFamily="18" charset="0"/>
              </a:rPr>
              <a:t>maintenance</a:t>
            </a:r>
            <a:r>
              <a:rPr lang="en-US" dirty="0" smtClean="0">
                <a:latin typeface="Times New Roman" pitchFamily="18" charset="0"/>
                <a:cs typeface="Times New Roman" pitchFamily="18" charset="0"/>
              </a:rPr>
              <a:t> constraints must be considered to avoid the possibility of producing an impractical design . From a cost-effective view point, if the ratio of costs for HMA and granular base is less than the corresponding ratio of layer coefficients times the drainage coefficient, then the optimum economical design is to use a minimum base thickness by increasing the HMA thickness .</a:t>
            </a:r>
          </a:p>
        </p:txBody>
      </p:sp>
      <p:pic>
        <p:nvPicPr>
          <p:cNvPr id="41" name="Picture 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071670" y="4143380"/>
            <a:ext cx="5286412" cy="28575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مستطيل 39"/>
          <p:cNvSpPr/>
          <p:nvPr/>
        </p:nvSpPr>
        <p:spPr>
          <a:xfrm>
            <a:off x="214282" y="3044983"/>
            <a:ext cx="3643338" cy="3170099"/>
          </a:xfrm>
          <a:prstGeom prst="rect">
            <a:avLst/>
          </a:prstGeom>
        </p:spPr>
        <p:txBody>
          <a:bodyPr wrap="square">
            <a:spAutoFit/>
          </a:bodyPr>
          <a:lstStyle/>
          <a:p>
            <a:pPr algn="just"/>
            <a:r>
              <a:rPr lang="en-US" sz="24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sz="1600" b="1" dirty="0" smtClean="0">
                <a:latin typeface="Times New Roman" pitchFamily="18" charset="0"/>
                <a:cs typeface="Times New Roman" pitchFamily="18" charset="0"/>
              </a:rPr>
              <a:t>inimum Thickness </a:t>
            </a:r>
            <a:r>
              <a:rPr lang="en-US" sz="1600" dirty="0" smtClean="0">
                <a:latin typeface="Times New Roman" pitchFamily="18" charset="0"/>
                <a:cs typeface="Times New Roman" pitchFamily="18" charset="0"/>
              </a:rPr>
              <a:t>It is generally impractical and uneconomical to use layers of material that are less than some minimum thickness . Furthermore, traffic considerations may dictate the use of a certain minimum thickness for stability . Table 11.21 shows the minimum thicknesses of asphalt surface and aggregate base . Because such minimums depend somewhat on local practices and conditions, they may be changed if needed. </a:t>
            </a:r>
          </a:p>
        </p:txBody>
      </p:sp>
      <p:pic>
        <p:nvPicPr>
          <p:cNvPr id="3074" name="Picture 2"/>
          <p:cNvPicPr>
            <a:picLocks noChangeAspect="1" noChangeArrowheads="1"/>
          </p:cNvPicPr>
          <p:nvPr/>
        </p:nvPicPr>
        <p:blipFill>
          <a:blip r:embed="rId2"/>
          <a:srcRect/>
          <a:stretch>
            <a:fillRect/>
          </a:stretch>
        </p:blipFill>
        <p:spPr bwMode="auto">
          <a:xfrm>
            <a:off x="3929058" y="3286124"/>
            <a:ext cx="5072098" cy="3086100"/>
          </a:xfrm>
          <a:prstGeom prst="rect">
            <a:avLst/>
          </a:prstGeom>
          <a:noFill/>
          <a:ln w="9525">
            <a:noFill/>
            <a:miter lim="800000"/>
            <a:headEnd/>
            <a:tailEnd/>
          </a:ln>
          <a:effectLst/>
        </p:spPr>
      </p:pic>
      <p:cxnSp>
        <p:nvCxnSpPr>
          <p:cNvPr id="43" name="رابط كسهم مستقيم 42"/>
          <p:cNvCxnSpPr/>
          <p:nvPr/>
        </p:nvCxnSpPr>
        <p:spPr>
          <a:xfrm>
            <a:off x="4143372" y="5115616"/>
            <a:ext cx="4071966" cy="1588"/>
          </a:xfrm>
          <a:prstGeom prst="straightConnector1">
            <a:avLst/>
          </a:prstGeom>
          <a:ln w="19050">
            <a:solidFill>
              <a:srgbClr val="FF0000"/>
            </a:solidFill>
            <a:prstDash val="sysDash"/>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مستطيل 39"/>
          <p:cNvSpPr/>
          <p:nvPr/>
        </p:nvSpPr>
        <p:spPr>
          <a:xfrm>
            <a:off x="214282" y="3044983"/>
            <a:ext cx="8572560" cy="861774"/>
          </a:xfrm>
          <a:prstGeom prst="rect">
            <a:avLst/>
          </a:prstGeom>
        </p:spPr>
        <p:txBody>
          <a:bodyPr wrap="square">
            <a:spAutoFit/>
          </a:bodyPr>
          <a:lstStyle/>
          <a:p>
            <a:pPr algn="just"/>
            <a:r>
              <a:rPr lang="en-US" sz="3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G</a:t>
            </a:r>
            <a:r>
              <a:rPr lang="en-US" sz="2000" b="1" i="1" dirty="0" smtClean="0">
                <a:effectLst>
                  <a:outerShdw blurRad="38100" dist="38100" dir="2700000" algn="tl">
                    <a:srgbClr val="000000">
                      <a:alpha val="43137"/>
                    </a:srgbClr>
                  </a:outerShdw>
                </a:effectLst>
                <a:latin typeface="Times New Roman" pitchFamily="18" charset="0"/>
                <a:cs typeface="Times New Roman" pitchFamily="18" charset="0"/>
              </a:rPr>
              <a:t>eneral Procedure </a:t>
            </a:r>
            <a:r>
              <a:rPr lang="en-US" sz="2000" dirty="0" smtClean="0">
                <a:latin typeface="Times New Roman" pitchFamily="18" charset="0"/>
                <a:cs typeface="Times New Roman" pitchFamily="18" charset="0"/>
              </a:rPr>
              <a:t>The procedure for thickness design is usually started from the top, as shown in </a:t>
            </a:r>
            <a:r>
              <a:rPr lang="en-US" sz="2000" dirty="0" smtClean="0">
                <a:solidFill>
                  <a:schemeClr val="accent1"/>
                </a:solidFill>
                <a:latin typeface="Times New Roman" pitchFamily="18" charset="0"/>
                <a:cs typeface="Times New Roman" pitchFamily="18" charset="0"/>
              </a:rPr>
              <a:t>Figure 11.28 </a:t>
            </a:r>
            <a:r>
              <a:rPr lang="en-US" sz="2000" dirty="0" smtClean="0">
                <a:latin typeface="Times New Roman" pitchFamily="18" charset="0"/>
                <a:cs typeface="Times New Roman" pitchFamily="18" charset="0"/>
              </a:rPr>
              <a:t>and described as follows:</a:t>
            </a:r>
          </a:p>
        </p:txBody>
      </p:sp>
      <p:pic>
        <p:nvPicPr>
          <p:cNvPr id="4099" name="Picture 3"/>
          <p:cNvPicPr>
            <a:picLocks noChangeAspect="1" noChangeArrowheads="1"/>
          </p:cNvPicPr>
          <p:nvPr/>
        </p:nvPicPr>
        <p:blipFill>
          <a:blip r:embed="rId2"/>
          <a:srcRect/>
          <a:stretch>
            <a:fillRect/>
          </a:stretch>
        </p:blipFill>
        <p:spPr bwMode="auto">
          <a:xfrm>
            <a:off x="790575" y="3900507"/>
            <a:ext cx="7562850" cy="2314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مستطيل 40"/>
          <p:cNvSpPr/>
          <p:nvPr/>
        </p:nvSpPr>
        <p:spPr>
          <a:xfrm>
            <a:off x="1357290" y="3139859"/>
            <a:ext cx="7572428" cy="1015663"/>
          </a:xfrm>
          <a:prstGeom prst="rect">
            <a:avLst/>
          </a:prstGeom>
        </p:spPr>
        <p:txBody>
          <a:bodyPr wrap="square">
            <a:spAutoFit/>
          </a:bodyPr>
          <a:lstStyle/>
          <a:p>
            <a:pPr algn="just"/>
            <a:r>
              <a:rPr lang="en-US" sz="2000" dirty="0" smtClean="0">
                <a:latin typeface="Times New Roman" pitchFamily="18" charset="0"/>
                <a:cs typeface="Times New Roman" pitchFamily="18" charset="0"/>
              </a:rPr>
              <a:t>1. Using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000" i="1" dirty="0" smtClean="0">
                <a:latin typeface="Times New Roman" pitchFamily="18" charset="0"/>
                <a:cs typeface="Times New Roman" pitchFamily="18" charset="0"/>
              </a:rPr>
              <a:t> as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t>
            </a:r>
            <a:r>
              <a:rPr lang="en-US" sz="2000" i="1" dirty="0" smtClean="0">
                <a:latin typeface="Times New Roman" pitchFamily="18" charset="0"/>
                <a:cs typeface="Times New Roman" pitchFamily="18" charset="0"/>
              </a:rPr>
              <a:t>, determine from Figure 11.25 the structural number </a:t>
            </a:r>
            <a:r>
              <a:rPr lang="en-US" sz="20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SN</a:t>
            </a:r>
            <a:r>
              <a:rPr lang="en-US" sz="12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1</a:t>
            </a:r>
            <a:r>
              <a:rPr lang="en-US" sz="2000" i="1" dirty="0" smtClean="0">
                <a:latin typeface="Times New Roman" pitchFamily="18" charset="0"/>
                <a:cs typeface="Times New Roman" pitchFamily="18" charset="0"/>
              </a:rPr>
              <a:t> required to protect the base, and compute the thickness of layer 1 from</a:t>
            </a:r>
            <a:endParaRPr lang="en-US" sz="2000" i="1" dirty="0">
              <a:latin typeface="Times New Roman" pitchFamily="18" charset="0"/>
              <a:cs typeface="Times New Roman" pitchFamily="18" charset="0"/>
            </a:endParaRPr>
          </a:p>
        </p:txBody>
      </p:sp>
      <p:sp>
        <p:nvSpPr>
          <p:cNvPr id="42" name="سهم إلى اليمين 41"/>
          <p:cNvSpPr/>
          <p:nvPr/>
        </p:nvSpPr>
        <p:spPr>
          <a:xfrm>
            <a:off x="142876" y="3143248"/>
            <a:ext cx="1142976" cy="85725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dirty="0" smtClean="0">
                <a:effectLst>
                  <a:outerShdw blurRad="38100" dist="38100" dir="2700000" algn="tl">
                    <a:srgbClr val="000000">
                      <a:alpha val="43137"/>
                    </a:srgbClr>
                  </a:outerShdw>
                </a:effectLst>
                <a:latin typeface="Times New Roman" pitchFamily="18" charset="0"/>
                <a:cs typeface="Times New Roman" pitchFamily="18" charset="0"/>
              </a:rPr>
              <a:t>Step 1</a:t>
            </a:r>
            <a:endParaRPr lang="en-US"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12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643174" y="4000504"/>
            <a:ext cx="3959706" cy="571504"/>
          </a:xfrm>
          <a:prstGeom prst="rect">
            <a:avLst/>
          </a:prstGeom>
          <a:noFill/>
        </p:spPr>
      </p:pic>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سهم إلى اليمين 44"/>
          <p:cNvSpPr/>
          <p:nvPr/>
        </p:nvSpPr>
        <p:spPr>
          <a:xfrm>
            <a:off x="142844" y="4643446"/>
            <a:ext cx="1142976" cy="85725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dirty="0" smtClean="0">
                <a:effectLst>
                  <a:outerShdw blurRad="38100" dist="38100" dir="2700000" algn="tl">
                    <a:srgbClr val="000000">
                      <a:alpha val="43137"/>
                    </a:srgbClr>
                  </a:outerShdw>
                </a:effectLst>
                <a:latin typeface="Times New Roman" pitchFamily="18" charset="0"/>
                <a:cs typeface="Times New Roman" pitchFamily="18" charset="0"/>
              </a:rPr>
              <a:t>Step 2</a:t>
            </a:r>
            <a:endParaRPr lang="en-US"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6" name="مستطيل 45"/>
          <p:cNvSpPr/>
          <p:nvPr/>
        </p:nvSpPr>
        <p:spPr>
          <a:xfrm>
            <a:off x="1357290" y="4643446"/>
            <a:ext cx="7572428" cy="1015663"/>
          </a:xfrm>
          <a:prstGeom prst="rect">
            <a:avLst/>
          </a:prstGeom>
        </p:spPr>
        <p:txBody>
          <a:bodyPr wrap="square">
            <a:spAutoFit/>
          </a:bodyPr>
          <a:lstStyle/>
          <a:p>
            <a:pPr algn="just"/>
            <a:r>
              <a:rPr lang="en-US" sz="2000" dirty="0" smtClean="0">
                <a:latin typeface="Times New Roman" pitchFamily="18" charset="0"/>
                <a:cs typeface="Times New Roman" pitchFamily="18" charset="0"/>
              </a:rPr>
              <a:t>2. </a:t>
            </a:r>
            <a:r>
              <a:rPr lang="en-US" sz="2000" i="1" dirty="0" smtClean="0">
                <a:latin typeface="Times New Roman" pitchFamily="18" charset="0"/>
                <a:cs typeface="Times New Roman" pitchFamily="18" charset="0"/>
              </a:rPr>
              <a:t>Using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3</a:t>
            </a:r>
            <a:r>
              <a:rPr lang="en-US" sz="2000" i="1" dirty="0" smtClean="0">
                <a:latin typeface="Times New Roman" pitchFamily="18" charset="0"/>
                <a:cs typeface="Times New Roman" pitchFamily="18" charset="0"/>
              </a:rPr>
              <a:t> as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t>
            </a:r>
            <a:r>
              <a:rPr lang="en-US" sz="2000" i="1" dirty="0" smtClean="0">
                <a:latin typeface="Times New Roman" pitchFamily="18" charset="0"/>
                <a:cs typeface="Times New Roman" pitchFamily="18" charset="0"/>
              </a:rPr>
              <a:t>, determine from Figure 11.25 the structural number </a:t>
            </a:r>
            <a:r>
              <a:rPr lang="en-US" sz="20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SN</a:t>
            </a:r>
            <a:r>
              <a:rPr lang="en-US" sz="12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000" i="1" dirty="0" smtClean="0">
                <a:latin typeface="Times New Roman" pitchFamily="18" charset="0"/>
                <a:cs typeface="Times New Roman" pitchFamily="18" charset="0"/>
              </a:rPr>
              <a:t> required to protect the sub-base, and compute the thickness of layer 2 from</a:t>
            </a: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124"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38443" y="5572140"/>
            <a:ext cx="4827168" cy="571504"/>
          </a:xfrm>
          <a:prstGeom prst="rect">
            <a:avLst/>
          </a:prstGeom>
          <a:noFill/>
        </p:spPr>
      </p:pic>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مستطيل 40"/>
          <p:cNvSpPr/>
          <p:nvPr/>
        </p:nvSpPr>
        <p:spPr>
          <a:xfrm>
            <a:off x="1357290" y="3139859"/>
            <a:ext cx="7572428" cy="1015663"/>
          </a:xfrm>
          <a:prstGeom prst="rect">
            <a:avLst/>
          </a:prstGeom>
        </p:spPr>
        <p:txBody>
          <a:bodyPr wrap="square">
            <a:spAutoFit/>
          </a:bodyPr>
          <a:lstStyle/>
          <a:p>
            <a:pPr algn="just"/>
            <a:r>
              <a:rPr lang="en-US" sz="2000" dirty="0" smtClean="0">
                <a:latin typeface="Times New Roman" pitchFamily="18" charset="0"/>
                <a:cs typeface="Times New Roman" pitchFamily="18" charset="0"/>
              </a:rPr>
              <a:t>3. Based on the roadbed soil resilient modulus </a:t>
            </a:r>
            <a:r>
              <a:rPr lang="en-US" sz="20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M</a:t>
            </a:r>
            <a:r>
              <a:rPr lang="en-US" sz="12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t>
            </a:r>
            <a:r>
              <a:rPr lang="en-US" sz="2000" dirty="0" smtClean="0">
                <a:latin typeface="Times New Roman" pitchFamily="18" charset="0"/>
                <a:cs typeface="Times New Roman" pitchFamily="18" charset="0"/>
              </a:rPr>
              <a:t>, determine from Figure 11.25 the total structural number </a:t>
            </a:r>
            <a:r>
              <a:rPr lang="en-US" sz="20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SN</a:t>
            </a:r>
            <a:r>
              <a:rPr lang="en-US" sz="1200" b="1" i="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3</a:t>
            </a:r>
            <a:r>
              <a:rPr lang="en-US" sz="2000" dirty="0" smtClean="0">
                <a:latin typeface="Times New Roman" pitchFamily="18" charset="0"/>
                <a:cs typeface="Times New Roman" pitchFamily="18" charset="0"/>
              </a:rPr>
              <a:t> required, and compute the thickness of layer 3 from</a:t>
            </a:r>
            <a:endParaRPr lang="en-US" sz="2000" i="1" dirty="0">
              <a:latin typeface="Times New Roman" pitchFamily="18" charset="0"/>
              <a:cs typeface="Times New Roman" pitchFamily="18" charset="0"/>
            </a:endParaRPr>
          </a:p>
        </p:txBody>
      </p:sp>
      <p:sp>
        <p:nvSpPr>
          <p:cNvPr id="42" name="سهم إلى اليمين 41"/>
          <p:cNvSpPr/>
          <p:nvPr/>
        </p:nvSpPr>
        <p:spPr>
          <a:xfrm>
            <a:off x="142876" y="3143248"/>
            <a:ext cx="1142976" cy="85725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dirty="0" smtClean="0">
                <a:effectLst>
                  <a:outerShdw blurRad="38100" dist="38100" dir="2700000" algn="tl">
                    <a:srgbClr val="000000">
                      <a:alpha val="43137"/>
                    </a:srgbClr>
                  </a:outerShdw>
                </a:effectLst>
                <a:latin typeface="Times New Roman" pitchFamily="18" charset="0"/>
                <a:cs typeface="Times New Roman" pitchFamily="18" charset="0"/>
              </a:rPr>
              <a:t>Step 3</a:t>
            </a:r>
            <a:endParaRPr lang="en-US"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993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14479" y="4214818"/>
            <a:ext cx="5980381" cy="571504"/>
          </a:xfrm>
          <a:prstGeom prst="rect">
            <a:avLst/>
          </a:prstGeom>
          <a:noFill/>
        </p:spPr>
      </p:pic>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 name="مستطيل 46"/>
          <p:cNvSpPr/>
          <p:nvPr/>
        </p:nvSpPr>
        <p:spPr>
          <a:xfrm>
            <a:off x="357158" y="3214686"/>
            <a:ext cx="1814984" cy="523220"/>
          </a:xfrm>
          <a:prstGeom prst="rect">
            <a:avLst/>
          </a:prstGeom>
        </p:spPr>
        <p:txBody>
          <a:bodyPr wrap="none">
            <a:spAutoFit/>
          </a:bodyPr>
          <a:lstStyle/>
          <a:p>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xample 11.12 :</a:t>
            </a:r>
            <a:endParaRPr lang="en-US" i="1" dirty="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4572000" y="3143248"/>
            <a:ext cx="4267200" cy="2286016"/>
          </a:xfrm>
          <a:prstGeom prst="rect">
            <a:avLst/>
          </a:prstGeom>
          <a:noFill/>
          <a:ln w="9525">
            <a:noFill/>
            <a:miter lim="800000"/>
            <a:headEnd/>
            <a:tailEnd/>
          </a:ln>
          <a:effectLst/>
        </p:spPr>
      </p:pic>
      <p:sp>
        <p:nvSpPr>
          <p:cNvPr id="49" name="مستطيل 48"/>
          <p:cNvSpPr/>
          <p:nvPr/>
        </p:nvSpPr>
        <p:spPr>
          <a:xfrm>
            <a:off x="4714876" y="5500702"/>
            <a:ext cx="4071966" cy="523220"/>
          </a:xfrm>
          <a:prstGeom prst="rect">
            <a:avLst/>
          </a:prstGeom>
        </p:spPr>
        <p:txBody>
          <a:bodyPr wrap="square">
            <a:spAutoFit/>
          </a:bodyPr>
          <a:lstStyle/>
          <a:p>
            <a:pPr algn="just"/>
            <a:r>
              <a:rPr lang="en-US" sz="1400" b="1" dirty="0" smtClean="0">
                <a:latin typeface="Times New Roman" pitchFamily="18" charset="0"/>
                <a:cs typeface="Times New Roman" pitchFamily="18" charset="0"/>
              </a:rPr>
              <a:t>FIGURE 11 .2 9</a:t>
            </a:r>
          </a:p>
          <a:p>
            <a:pPr algn="just"/>
            <a:r>
              <a:rPr lang="es-ES" sz="1400" dirty="0" smtClean="0">
                <a:latin typeface="Times New Roman" pitchFamily="18" charset="0"/>
                <a:cs typeface="Times New Roman" pitchFamily="18" charset="0"/>
              </a:rPr>
              <a:t>Example 11 .12 (1 </a:t>
            </a:r>
            <a:r>
              <a:rPr lang="es-ES" sz="1400" i="1" dirty="0" smtClean="0">
                <a:latin typeface="Times New Roman" pitchFamily="18" charset="0"/>
                <a:cs typeface="Times New Roman" pitchFamily="18" charset="0"/>
              </a:rPr>
              <a:t>psi = 6 .9 kPa) .</a:t>
            </a:r>
            <a:endParaRPr lang="en-US" sz="1400" dirty="0">
              <a:latin typeface="Times New Roman" pitchFamily="18" charset="0"/>
              <a:cs typeface="Times New Roman" pitchFamily="18" charset="0"/>
            </a:endParaRPr>
          </a:p>
        </p:txBody>
      </p:sp>
      <p:sp>
        <p:nvSpPr>
          <p:cNvPr id="50" name="مستطيل 49"/>
          <p:cNvSpPr/>
          <p:nvPr/>
        </p:nvSpPr>
        <p:spPr>
          <a:xfrm>
            <a:off x="285720" y="3786190"/>
            <a:ext cx="4071966" cy="923330"/>
          </a:xfrm>
          <a:prstGeom prst="rect">
            <a:avLst/>
          </a:prstGeom>
        </p:spPr>
        <p:txBody>
          <a:bodyPr wrap="square">
            <a:spAutoFit/>
          </a:bodyPr>
          <a:lstStyle/>
          <a:p>
            <a:pPr algn="just"/>
            <a:r>
              <a:rPr lang="en-US" dirty="0" smtClean="0">
                <a:latin typeface="Times New Roman" pitchFamily="18" charset="0"/>
                <a:cs typeface="Times New Roman" pitchFamily="18" charset="0"/>
              </a:rPr>
              <a:t>Figure 11.29 is a pavement system with the resilient </a:t>
            </a:r>
            <a:r>
              <a:rPr lang="en-US" dirty="0" err="1" smtClean="0">
                <a:latin typeface="Times New Roman" pitchFamily="18" charset="0"/>
                <a:cs typeface="Times New Roman" pitchFamily="18" charset="0"/>
              </a:rPr>
              <a:t>moduli</a:t>
            </a:r>
            <a:r>
              <a:rPr lang="en-US" dirty="0" smtClean="0">
                <a:latin typeface="Times New Roman" pitchFamily="18" charset="0"/>
                <a:cs typeface="Times New Roman" pitchFamily="18" charset="0"/>
              </a:rPr>
              <a:t>, layer coefficients, and drainage coefficients as shown .</a:t>
            </a:r>
            <a:endParaRPr lang="en-US" dirty="0">
              <a:latin typeface="Times New Roman" pitchFamily="18" charset="0"/>
              <a:cs typeface="Times New Roman" pitchFamily="18" charset="0"/>
            </a:endParaRPr>
          </a:p>
        </p:txBody>
      </p:sp>
      <p:sp>
        <p:nvSpPr>
          <p:cNvPr id="51" name="مستطيل 50"/>
          <p:cNvSpPr/>
          <p:nvPr/>
        </p:nvSpPr>
        <p:spPr>
          <a:xfrm>
            <a:off x="357158" y="4714884"/>
            <a:ext cx="3643338" cy="523220"/>
          </a:xfrm>
          <a:prstGeom prst="rect">
            <a:avLst/>
          </a:prstGeom>
        </p:spPr>
        <p:txBody>
          <a:bodyPr wrap="square">
            <a:spAutoFit/>
          </a:bodyPr>
          <a:lstStyle/>
          <a:p>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I</a:t>
            </a:r>
            <a:r>
              <a:rPr lang="en-US" dirty="0" smtClean="0">
                <a:latin typeface="Times New Roman" pitchFamily="18" charset="0"/>
                <a:cs typeface="Times New Roman" pitchFamily="18" charset="0"/>
              </a:rPr>
              <a:t>f predicted ESAL = </a:t>
            </a:r>
            <a:r>
              <a:rPr lang="en-US" dirty="0" smtClean="0">
                <a:solidFill>
                  <a:schemeClr val="accent1"/>
                </a:solidFill>
                <a:latin typeface="Times New Roman" pitchFamily="18" charset="0"/>
                <a:cs typeface="Times New Roman" pitchFamily="18" charset="0"/>
              </a:rPr>
              <a:t>18.6 </a:t>
            </a:r>
            <a:r>
              <a:rPr lang="en-US" i="1" dirty="0" smtClean="0">
                <a:solidFill>
                  <a:schemeClr val="accent1"/>
                </a:solidFill>
                <a:latin typeface="Times New Roman" pitchFamily="18" charset="0"/>
                <a:cs typeface="Times New Roman" pitchFamily="18" charset="0"/>
              </a:rPr>
              <a:t>*  </a:t>
            </a:r>
            <a:endParaRPr lang="en-US" dirty="0">
              <a:solidFill>
                <a:schemeClr val="accent1"/>
              </a:solidFill>
              <a:latin typeface="Times New Roman" pitchFamily="18" charset="0"/>
              <a:cs typeface="Times New Roman" pitchFamily="18" charset="0"/>
            </a:endParaRPr>
          </a:p>
        </p:txBody>
      </p:sp>
      <p:sp>
        <p:nvSpPr>
          <p:cNvPr id="5"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71802" y="4886343"/>
            <a:ext cx="357190" cy="299579"/>
          </a:xfrm>
          <a:prstGeom prst="rect">
            <a:avLst/>
          </a:prstGeom>
          <a:noFill/>
        </p:spPr>
      </p:pic>
      <p:sp>
        <p:nvSpPr>
          <p:cNvPr id="56" name="مستطيل 55"/>
          <p:cNvSpPr/>
          <p:nvPr/>
        </p:nvSpPr>
        <p:spPr>
          <a:xfrm>
            <a:off x="428596" y="5214950"/>
            <a:ext cx="1175322" cy="369332"/>
          </a:xfrm>
          <a:prstGeom prst="rect">
            <a:avLst/>
          </a:prstGeom>
        </p:spPr>
        <p:txBody>
          <a:bodyPr wrap="none">
            <a:spAutoFit/>
          </a:bodyPr>
          <a:lstStyle/>
          <a:p>
            <a:r>
              <a:rPr lang="en-US" b="1" dirty="0" smtClean="0">
                <a:solidFill>
                  <a:schemeClr val="accent1"/>
                </a:solidFill>
                <a:latin typeface="Times New Roman" pitchFamily="18" charset="0"/>
                <a:cs typeface="Times New Roman" pitchFamily="18" charset="0"/>
              </a:rPr>
              <a:t>R = 95%, </a:t>
            </a:r>
            <a:endParaRPr lang="en-US" b="1" dirty="0">
              <a:solidFill>
                <a:schemeClr val="accent1"/>
              </a:solidFill>
              <a:latin typeface="Times New Roman" pitchFamily="18" charset="0"/>
              <a:cs typeface="Times New Roman" pitchFamily="18" charset="0"/>
            </a:endParaRPr>
          </a:p>
        </p:txBody>
      </p:sp>
      <p:sp>
        <p:nvSpPr>
          <p:cNvPr id="57" name="مستطيل 56"/>
          <p:cNvSpPr/>
          <p:nvPr/>
        </p:nvSpPr>
        <p:spPr>
          <a:xfrm>
            <a:off x="1571604" y="5214950"/>
            <a:ext cx="1053494" cy="369332"/>
          </a:xfrm>
          <a:prstGeom prst="rect">
            <a:avLst/>
          </a:prstGeom>
        </p:spPr>
        <p:txBody>
          <a:bodyPr wrap="none">
            <a:spAutoFit/>
          </a:bodyPr>
          <a:lstStyle/>
          <a:p>
            <a:r>
              <a:rPr lang="en-US" b="1" dirty="0" smtClean="0">
                <a:solidFill>
                  <a:schemeClr val="accent1"/>
                </a:solidFill>
                <a:latin typeface="Times New Roman" pitchFamily="18" charset="0"/>
                <a:cs typeface="Times New Roman" pitchFamily="18" charset="0"/>
              </a:rPr>
              <a:t>S</a:t>
            </a:r>
            <a:r>
              <a:rPr lang="en-US" sz="1400" b="1" dirty="0" smtClean="0">
                <a:solidFill>
                  <a:schemeClr val="accent1"/>
                </a:solidFill>
                <a:latin typeface="Times New Roman" pitchFamily="18" charset="0"/>
                <a:cs typeface="Times New Roman" pitchFamily="18" charset="0"/>
              </a:rPr>
              <a:t>o</a:t>
            </a:r>
            <a:r>
              <a:rPr lang="en-US" b="1" dirty="0" smtClean="0">
                <a:solidFill>
                  <a:schemeClr val="accent1"/>
                </a:solidFill>
                <a:latin typeface="Times New Roman" pitchFamily="18" charset="0"/>
                <a:cs typeface="Times New Roman" pitchFamily="18" charset="0"/>
              </a:rPr>
              <a:t> = 0.35</a:t>
            </a:r>
          </a:p>
        </p:txBody>
      </p:sp>
      <p:sp>
        <p:nvSpPr>
          <p:cNvPr id="58" name="مستطيل 57"/>
          <p:cNvSpPr/>
          <p:nvPr/>
        </p:nvSpPr>
        <p:spPr>
          <a:xfrm>
            <a:off x="2571736" y="5214950"/>
            <a:ext cx="1697965" cy="369332"/>
          </a:xfrm>
          <a:prstGeom prst="rect">
            <a:avLst/>
          </a:prstGeom>
        </p:spPr>
        <p:txBody>
          <a:bodyPr wrap="none">
            <a:spAutoFit/>
          </a:bodyPr>
          <a:lstStyle/>
          <a:p>
            <a:r>
              <a:rPr lang="en-US" b="1" dirty="0" smtClean="0">
                <a:solidFill>
                  <a:schemeClr val="accent1"/>
                </a:solidFill>
                <a:latin typeface="Times New Roman" pitchFamily="18" charset="0"/>
                <a:cs typeface="Times New Roman" pitchFamily="18" charset="0"/>
              </a:rPr>
              <a:t>and </a:t>
            </a:r>
            <a:r>
              <a:rPr lang="el-GR" b="1" dirty="0" smtClean="0">
                <a:solidFill>
                  <a:schemeClr val="accent1"/>
                </a:solidFill>
                <a:latin typeface="Times New Roman" pitchFamily="18" charset="0"/>
                <a:cs typeface="Times New Roman" pitchFamily="18" charset="0"/>
              </a:rPr>
              <a:t>Δ</a:t>
            </a:r>
            <a:r>
              <a:rPr lang="en-US" b="1" dirty="0" smtClean="0">
                <a:solidFill>
                  <a:schemeClr val="accent1"/>
                </a:solidFill>
                <a:latin typeface="Times New Roman" pitchFamily="18" charset="0"/>
                <a:cs typeface="Times New Roman" pitchFamily="18" charset="0"/>
              </a:rPr>
              <a:t>PSI = 2.1</a:t>
            </a:r>
            <a:endParaRPr lang="en-US" b="1" dirty="0">
              <a:solidFill>
                <a:schemeClr val="accent1"/>
              </a:solidFill>
              <a:latin typeface="Times New Roman" pitchFamily="18" charset="0"/>
              <a:cs typeface="Times New Roman" pitchFamily="18" charset="0"/>
            </a:endParaRPr>
          </a:p>
        </p:txBody>
      </p:sp>
      <p:sp>
        <p:nvSpPr>
          <p:cNvPr id="59" name="مستطيل 58"/>
          <p:cNvSpPr/>
          <p:nvPr/>
        </p:nvSpPr>
        <p:spPr>
          <a:xfrm>
            <a:off x="428596" y="5572140"/>
            <a:ext cx="3664786" cy="523220"/>
          </a:xfrm>
          <a:prstGeom prst="rect">
            <a:avLst/>
          </a:prstGeom>
        </p:spPr>
        <p:txBody>
          <a:bodyPr wrap="none">
            <a:spAutoFit/>
          </a:bodyPr>
          <a:lstStyle/>
          <a:p>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s</a:t>
            </a:r>
            <a:r>
              <a:rPr lang="en-US" b="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elect thicknesses </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D</a:t>
            </a:r>
            <a:r>
              <a:rPr lang="en-US" sz="1200"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l</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 , D</a:t>
            </a:r>
            <a:r>
              <a:rPr lang="en-US" sz="1200"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2</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 , and D</a:t>
            </a:r>
            <a:r>
              <a:rPr lang="en-US" sz="1200"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3</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b="1" dirty="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5" name="مستطيل 54"/>
          <p:cNvSpPr/>
          <p:nvPr/>
        </p:nvSpPr>
        <p:spPr>
          <a:xfrm>
            <a:off x="285720" y="357166"/>
            <a:ext cx="1725152" cy="523220"/>
          </a:xfrm>
          <a:prstGeom prst="rect">
            <a:avLst/>
          </a:prstGeom>
        </p:spPr>
        <p:txBody>
          <a:bodyPr wrap="none">
            <a:spAutoFit/>
          </a:bodyPr>
          <a:lstStyle/>
          <a:p>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S</a:t>
            </a:r>
            <a:r>
              <a:rPr lang="en-US" b="1" i="1" dirty="0" smtClean="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rPr>
              <a:t>olution : with </a:t>
            </a:r>
            <a:endParaRPr lang="en-US" i="1" dirty="0">
              <a:solidFill>
                <a:schemeClr val="tx1">
                  <a:lumMod val="50000"/>
                  <a:lumOff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0"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071670" y="571480"/>
            <a:ext cx="3162300" cy="276225"/>
          </a:xfrm>
          <a:prstGeom prst="rect">
            <a:avLst/>
          </a:prstGeom>
          <a:noFill/>
        </p:spPr>
      </p:pic>
      <p:pic>
        <p:nvPicPr>
          <p:cNvPr id="61"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286380" y="571480"/>
            <a:ext cx="3381375" cy="276225"/>
          </a:xfrm>
          <a:prstGeom prst="rect">
            <a:avLst/>
          </a:prstGeom>
          <a:noFill/>
        </p:spPr>
      </p:pic>
      <p:pic>
        <p:nvPicPr>
          <p:cNvPr id="62" name="Picture 2"/>
          <p:cNvPicPr>
            <a:picLocks noChangeAspect="1" noChangeArrowheads="1"/>
          </p:cNvPicPr>
          <p:nvPr/>
        </p:nvPicPr>
        <p:blipFill>
          <a:blip r:embed="rId4"/>
          <a:srcRect/>
          <a:stretch>
            <a:fillRect/>
          </a:stretch>
        </p:blipFill>
        <p:spPr bwMode="auto">
          <a:xfrm rot="5400000">
            <a:off x="3071803" y="500044"/>
            <a:ext cx="3071832" cy="8501121"/>
          </a:xfrm>
          <a:prstGeom prst="rect">
            <a:avLst/>
          </a:prstGeom>
          <a:noFill/>
          <a:ln w="9525">
            <a:noFill/>
            <a:miter lim="800000"/>
            <a:headEnd/>
            <a:tailEnd/>
          </a:ln>
          <a:effectLst/>
        </p:spPr>
      </p:pic>
      <p:cxnSp>
        <p:nvCxnSpPr>
          <p:cNvPr id="54" name="رابط كسهم مستقيم 53"/>
          <p:cNvCxnSpPr/>
          <p:nvPr/>
        </p:nvCxnSpPr>
        <p:spPr>
          <a:xfrm flipV="1">
            <a:off x="928662" y="4357694"/>
            <a:ext cx="1071570" cy="214314"/>
          </a:xfrm>
          <a:prstGeom prst="straightConnector1">
            <a:avLst/>
          </a:prstGeom>
          <a:ln w="19050">
            <a:solidFill>
              <a:srgbClr val="FF00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57" name="رابط كسهم مستقيم 56"/>
          <p:cNvCxnSpPr/>
          <p:nvPr/>
        </p:nvCxnSpPr>
        <p:spPr>
          <a:xfrm flipV="1">
            <a:off x="1928794" y="3357562"/>
            <a:ext cx="1285884" cy="1000132"/>
          </a:xfrm>
          <a:prstGeom prst="straightConnector1">
            <a:avLst/>
          </a:prstGeom>
          <a:ln>
            <a:solidFill>
              <a:srgbClr val="00B0F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63" name="رابط مستقيم 62"/>
          <p:cNvCxnSpPr/>
          <p:nvPr/>
        </p:nvCxnSpPr>
        <p:spPr>
          <a:xfrm rot="5400000" flipH="1" flipV="1">
            <a:off x="2750331" y="3178967"/>
            <a:ext cx="928694" cy="158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رابط كسهم مستقيم 65"/>
          <p:cNvCxnSpPr/>
          <p:nvPr/>
        </p:nvCxnSpPr>
        <p:spPr>
          <a:xfrm>
            <a:off x="3143240" y="3357562"/>
            <a:ext cx="2643206" cy="1071570"/>
          </a:xfrm>
          <a:prstGeom prst="straightConnector1">
            <a:avLst/>
          </a:prstGeom>
          <a:ln w="19050">
            <a:solidFill>
              <a:srgbClr val="FFFF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73" name="رابط مستقيم 72"/>
          <p:cNvCxnSpPr/>
          <p:nvPr/>
        </p:nvCxnSpPr>
        <p:spPr>
          <a:xfrm>
            <a:off x="5786446" y="4414618"/>
            <a:ext cx="1214446" cy="158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5" name="رابط كسهم مستقيم 74"/>
          <p:cNvCxnSpPr/>
          <p:nvPr/>
        </p:nvCxnSpPr>
        <p:spPr>
          <a:xfrm rot="16200000" flipH="1">
            <a:off x="6621703" y="4808321"/>
            <a:ext cx="786612" cy="28234"/>
          </a:xfrm>
          <a:prstGeom prst="straightConnector1">
            <a:avLst/>
          </a:prstGeom>
          <a:ln w="19050">
            <a:solidFill>
              <a:srgbClr val="FFFF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3"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6" name="Rectangle 6"/>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67"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000232" y="3286124"/>
            <a:ext cx="5248275" cy="276225"/>
          </a:xfrm>
          <a:prstGeom prst="rect">
            <a:avLst/>
          </a:prstGeom>
          <a:noFill/>
        </p:spPr>
      </p:pic>
      <p:sp>
        <p:nvSpPr>
          <p:cNvPr id="40969"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70" name="Picture 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928794" y="3571876"/>
            <a:ext cx="2390775" cy="276225"/>
          </a:xfrm>
          <a:prstGeom prst="rect">
            <a:avLst/>
          </a:prstGeom>
          <a:noFill/>
        </p:spPr>
      </p:pic>
      <p:sp>
        <p:nvSpPr>
          <p:cNvPr id="40972" name="Rectangle 12"/>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73"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043120" y="3929066"/>
            <a:ext cx="3600450" cy="276225"/>
          </a:xfrm>
          <a:prstGeom prst="rect">
            <a:avLst/>
          </a:prstGeom>
          <a:noFill/>
        </p:spPr>
      </p:pic>
      <p:sp>
        <p:nvSpPr>
          <p:cNvPr id="40976"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75" name="Picture 1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071670" y="4286256"/>
            <a:ext cx="3181350" cy="276225"/>
          </a:xfrm>
          <a:prstGeom prst="rect">
            <a:avLst/>
          </a:prstGeom>
          <a:noFill/>
        </p:spPr>
      </p:pic>
      <p:sp>
        <p:nvSpPr>
          <p:cNvPr id="40977" name="Rectangle 1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9"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78" name="Picture 18"/>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2071670" y="4614418"/>
            <a:ext cx="5400675" cy="495300"/>
          </a:xfrm>
          <a:prstGeom prst="rect">
            <a:avLst/>
          </a:prstGeom>
          <a:noFill/>
        </p:spPr>
      </p:pic>
      <p:sp>
        <p:nvSpPr>
          <p:cNvPr id="40980" name="Rectangle 20"/>
          <p:cNvSpPr>
            <a:spLocks noChangeArrowheads="1"/>
          </p:cNvSpPr>
          <p:nvPr/>
        </p:nvSpPr>
        <p:spPr bwMode="auto">
          <a:xfrm>
            <a:off x="0" y="952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2099808" y="5143512"/>
            <a:ext cx="2228850" cy="276225"/>
          </a:xfrm>
          <a:prstGeom prst="rect">
            <a:avLst/>
          </a:prstGeom>
          <a:noFill/>
        </p:spPr>
      </p:pic>
      <p:sp>
        <p:nvSpPr>
          <p:cNvPr id="68" name="مستطيل 67"/>
          <p:cNvSpPr/>
          <p:nvPr/>
        </p:nvSpPr>
        <p:spPr>
          <a:xfrm>
            <a:off x="428596" y="5357826"/>
            <a:ext cx="8286808" cy="646331"/>
          </a:xfrm>
          <a:prstGeom prst="rect">
            <a:avLst/>
          </a:prstGeom>
        </p:spPr>
        <p:txBody>
          <a:bodyPr wrap="square">
            <a:spAutoFit/>
          </a:bodyPr>
          <a:lstStyle/>
          <a:p>
            <a:pPr algn="just"/>
            <a:r>
              <a:rPr lang="en-US" dirty="0" smtClean="0">
                <a:effectLst>
                  <a:outerShdw blurRad="38100" dist="38100" dir="2700000" algn="tl">
                    <a:srgbClr val="000000">
                      <a:alpha val="43137"/>
                    </a:srgbClr>
                  </a:outerShdw>
                </a:effectLst>
                <a:latin typeface="Times New Roman" pitchFamily="18" charset="0"/>
                <a:cs typeface="Times New Roman" pitchFamily="18" charset="0"/>
              </a:rPr>
              <a:t>Note that a surface thickness of 8 in . (203 mm) and a base thickness of 7 in . (178 mm) meet the minimum thicknesses shown in Table11.21 .</a:t>
            </a:r>
            <a:endParaRPr lang="en-US"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3"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6" name="Rectangle 6"/>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9"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2" name="Rectangle 12"/>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6"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7" name="Rectangle 1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9"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80" name="Rectangle 20"/>
          <p:cNvSpPr>
            <a:spLocks noChangeArrowheads="1"/>
          </p:cNvSpPr>
          <p:nvPr/>
        </p:nvSpPr>
        <p:spPr bwMode="auto">
          <a:xfrm>
            <a:off x="0" y="952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8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00034" y="3286124"/>
            <a:ext cx="3171825" cy="276225"/>
          </a:xfrm>
          <a:prstGeom prst="rect">
            <a:avLst/>
          </a:prstGeom>
          <a:noFill/>
        </p:spPr>
      </p:pic>
      <p:sp>
        <p:nvSpPr>
          <p:cNvPr id="41987"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88"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0034" y="3643314"/>
            <a:ext cx="3324225" cy="276225"/>
          </a:xfrm>
          <a:prstGeom prst="rect">
            <a:avLst/>
          </a:prstGeom>
          <a:noFill/>
        </p:spPr>
      </p:pic>
      <p:sp>
        <p:nvSpPr>
          <p:cNvPr id="4199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90"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00034" y="4000504"/>
            <a:ext cx="6208193" cy="428628"/>
          </a:xfrm>
          <a:prstGeom prst="rect">
            <a:avLst/>
          </a:prstGeom>
          <a:noFill/>
        </p:spPr>
      </p:pic>
      <p:sp>
        <p:nvSpPr>
          <p:cNvPr id="41992" name="Rectangle 8"/>
          <p:cNvSpPr>
            <a:spLocks noChangeArrowheads="1"/>
          </p:cNvSpPr>
          <p:nvPr/>
        </p:nvSpPr>
        <p:spPr bwMode="auto">
          <a:xfrm>
            <a:off x="0" y="752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Cambria Math" pitchFamily="18" charset="0"/>
                <a:ea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99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993"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500033" y="4429132"/>
            <a:ext cx="3286149" cy="344263"/>
          </a:xfrm>
          <a:prstGeom prst="rect">
            <a:avLst/>
          </a:prstGeom>
          <a:noFill/>
        </p:spPr>
      </p:pic>
      <p:sp>
        <p:nvSpPr>
          <p:cNvPr id="41995" name="Rectangle 11"/>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42859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11.3.5 Selection of Layer Thicknesses</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8" name="Rectangle 10"/>
          <p:cNvSpPr>
            <a:spLocks noChangeArrowheads="1"/>
          </p:cNvSpPr>
          <p:nvPr/>
        </p:nvSpPr>
        <p:spPr bwMode="auto">
          <a:xfrm>
            <a:off x="0" y="742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3"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126"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9939"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3"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6" name="Rectangle 6"/>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6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69" name="Rectangle 9"/>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2" name="Rectangle 12"/>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6"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77" name="Rectangle 17"/>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0979"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80" name="Rectangle 20"/>
          <p:cNvSpPr>
            <a:spLocks noChangeArrowheads="1"/>
          </p:cNvSpPr>
          <p:nvPr/>
        </p:nvSpPr>
        <p:spPr bwMode="auto">
          <a:xfrm>
            <a:off x="0" y="952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9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92" name="Rectangle 8"/>
          <p:cNvSpPr>
            <a:spLocks noChangeArrowheads="1"/>
          </p:cNvSpPr>
          <p:nvPr/>
        </p:nvSpPr>
        <p:spPr bwMode="auto">
          <a:xfrm>
            <a:off x="0" y="752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Cambria Math" pitchFamily="18" charset="0"/>
                <a:ea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99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995" name="Rectangle 11"/>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1" name="Picture 2"/>
          <p:cNvPicPr>
            <a:picLocks noChangeAspect="1" noChangeArrowheads="1"/>
          </p:cNvPicPr>
          <p:nvPr/>
        </p:nvPicPr>
        <p:blipFill>
          <a:blip r:embed="rId2"/>
          <a:srcRect/>
          <a:stretch>
            <a:fillRect/>
          </a:stretch>
        </p:blipFill>
        <p:spPr bwMode="auto">
          <a:xfrm>
            <a:off x="1928794" y="3143248"/>
            <a:ext cx="5072098" cy="3086100"/>
          </a:xfrm>
          <a:prstGeom prst="rect">
            <a:avLst/>
          </a:prstGeom>
          <a:noFill/>
          <a:ln w="9525">
            <a:noFill/>
            <a:miter lim="800000"/>
            <a:headEnd/>
            <a:tailEnd/>
          </a:ln>
          <a:effectLst/>
        </p:spPr>
      </p:pic>
      <p:cxnSp>
        <p:nvCxnSpPr>
          <p:cNvPr id="74" name="رابط مستقيم 73"/>
          <p:cNvCxnSpPr/>
          <p:nvPr/>
        </p:nvCxnSpPr>
        <p:spPr>
          <a:xfrm>
            <a:off x="2214546" y="5629064"/>
            <a:ext cx="4357718" cy="158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11.3.3 </a:t>
            </a:r>
            <a:r>
              <a:rPr sz="3800" b="1" i="1" smtClean="0">
                <a:solidFill>
                  <a:schemeClr val="bg1"/>
                </a:solidFill>
                <a:latin typeface="Times New Roman" pitchFamily="18" charset="0"/>
                <a:cs typeface="Times New Roman" pitchFamily="18" charset="0"/>
              </a:rPr>
              <a:t>E</a:t>
            </a:r>
            <a:r>
              <a:rPr sz="2700" b="1" i="1" smtClean="0">
                <a:solidFill>
                  <a:schemeClr val="bg1"/>
                </a:solidFill>
                <a:latin typeface="Times New Roman" pitchFamily="18" charset="0"/>
                <a:cs typeface="Times New Roman" pitchFamily="18" charset="0"/>
              </a:rPr>
              <a:t>ffective Roadbed Soil Resilient Modulus</a:t>
            </a:r>
            <a:endParaRPr sz="27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مستطيل 4"/>
          <p:cNvSpPr/>
          <p:nvPr/>
        </p:nvSpPr>
        <p:spPr>
          <a:xfrm>
            <a:off x="357158" y="3214686"/>
            <a:ext cx="8358246" cy="1200329"/>
          </a:xfrm>
          <a:prstGeom prst="rect">
            <a:avLst/>
          </a:prstGeom>
        </p:spPr>
        <p:txBody>
          <a:bodyPr wrap="square">
            <a:spAutoFit/>
          </a:bodyPr>
          <a:lstStyle/>
          <a:p>
            <a:pPr algn="just"/>
            <a:r>
              <a:rPr lang="en-US" dirty="0" smtClean="0">
                <a:latin typeface="Times New Roman" pitchFamily="18" charset="0"/>
                <a:cs typeface="Times New Roman" pitchFamily="18" charset="0"/>
              </a:rPr>
              <a:t>The effective roadbed soil resilient modulus     is an equivalent modulus that would result in the same damage if seasonal modulus values were actually used . The equation for evaluating the relative damage to flexible pavements     </a:t>
            </a:r>
            <a:r>
              <a:rPr lang="en-US" i="1" dirty="0" smtClean="0">
                <a:latin typeface="Times New Roman" pitchFamily="18" charset="0"/>
                <a:cs typeface="Times New Roman" pitchFamily="18" charset="0"/>
              </a:rPr>
              <a:t>and the method for computing        are discussed next .</a:t>
            </a:r>
            <a:endParaRPr lang="en-US" dirty="0" smtClean="0">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281751" y="3824290"/>
            <a:ext cx="219075" cy="304800"/>
          </a:xfrm>
          <a:prstGeom prst="rect">
            <a:avLst/>
          </a:prstGeom>
          <a:noFill/>
        </p:spPr>
      </p:pic>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09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786314" y="3286124"/>
            <a:ext cx="295275" cy="276225"/>
          </a:xfrm>
          <a:prstGeom prst="rect">
            <a:avLst/>
          </a:prstGeom>
          <a:noFill/>
        </p:spPr>
      </p:pic>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10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500166" y="4143380"/>
            <a:ext cx="295275" cy="276225"/>
          </a:xfrm>
          <a:prstGeom prst="rect">
            <a:avLst/>
          </a:prstGeom>
          <a:noFill/>
        </p:spPr>
      </p:pic>
      <p:sp>
        <p:nvSpPr>
          <p:cNvPr id="11" name="مستطيل 10"/>
          <p:cNvSpPr/>
          <p:nvPr/>
        </p:nvSpPr>
        <p:spPr>
          <a:xfrm>
            <a:off x="428596" y="4500570"/>
            <a:ext cx="7529112" cy="369332"/>
          </a:xfrm>
          <a:prstGeom prst="rect">
            <a:avLst/>
          </a:prstGeom>
        </p:spPr>
        <p:txBody>
          <a:bodyPr wrap="none">
            <a:spAutoFit/>
          </a:bodyPr>
          <a:lstStyle/>
          <a:p>
            <a:r>
              <a:rPr lang="en-US" sz="16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Relative Damage</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From Eq.11.37, the effect of </a:t>
            </a:r>
            <a:r>
              <a:rPr lang="en-US" i="1" dirty="0" smtClean="0">
                <a:latin typeface="Times New Roman" pitchFamily="18" charset="0"/>
                <a:cs typeface="Times New Roman" pitchFamily="18" charset="0"/>
              </a:rPr>
              <a:t>M</a:t>
            </a:r>
            <a:r>
              <a:rPr lang="en-US" sz="1200" i="1" dirty="0" smtClean="0">
                <a:latin typeface="Times New Roman" pitchFamily="18" charset="0"/>
                <a:cs typeface="Times New Roman" pitchFamily="18" charset="0"/>
              </a:rPr>
              <a:t>R</a:t>
            </a:r>
            <a:r>
              <a:rPr lang="en-US" i="1" dirty="0" smtClean="0">
                <a:latin typeface="Times New Roman" pitchFamily="18" charset="0"/>
                <a:cs typeface="Times New Roman" pitchFamily="18" charset="0"/>
              </a:rPr>
              <a:t> on W</a:t>
            </a:r>
            <a:r>
              <a:rPr lang="en-US" sz="1200" i="1" dirty="0" smtClean="0">
                <a:latin typeface="Times New Roman" pitchFamily="18" charset="0"/>
                <a:cs typeface="Times New Roman" pitchFamily="18" charset="0"/>
              </a:rPr>
              <a:t>18</a:t>
            </a:r>
            <a:r>
              <a:rPr lang="en-US" i="1" dirty="0" smtClean="0">
                <a:latin typeface="Times New Roman" pitchFamily="18" charset="0"/>
                <a:cs typeface="Times New Roman" pitchFamily="18" charset="0"/>
              </a:rPr>
              <a:t> can be expressed as</a:t>
            </a:r>
            <a:endParaRPr lang="en-US" dirty="0">
              <a:latin typeface="Times New Roman" pitchFamily="18" charset="0"/>
              <a:cs typeface="Times New Roman" pitchFamily="18" charset="0"/>
            </a:endParaRPr>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428728" y="4929198"/>
            <a:ext cx="5929354" cy="285752"/>
          </a:xfrm>
          <a:prstGeom prst="rect">
            <a:avLst/>
          </a:prstGeom>
          <a:noFill/>
        </p:spPr>
      </p:pic>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مستطيل 14"/>
          <p:cNvSpPr/>
          <p:nvPr/>
        </p:nvSpPr>
        <p:spPr>
          <a:xfrm>
            <a:off x="428596" y="5286388"/>
            <a:ext cx="8286808" cy="646331"/>
          </a:xfrm>
          <a:prstGeom prst="rect">
            <a:avLst/>
          </a:prstGeom>
        </p:spPr>
        <p:txBody>
          <a:bodyPr wrap="square">
            <a:spAutoFit/>
          </a:bodyPr>
          <a:lstStyle/>
          <a:p>
            <a:r>
              <a:rPr lang="en-US" dirty="0" smtClean="0">
                <a:latin typeface="Times New Roman" pitchFamily="18" charset="0"/>
                <a:cs typeface="Times New Roman" pitchFamily="18" charset="0"/>
              </a:rPr>
              <a:t>in which log C is the sum of all but the last two terms in Eq.11.37 . Equation 1138 can be written as</a:t>
            </a:r>
            <a:endParaRPr lang="en-US" dirty="0">
              <a:latin typeface="Times New Roman" pitchFamily="18" charset="0"/>
              <a:cs typeface="Times New Roman" pitchFamily="18"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52" name="Picture 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357422" y="5715016"/>
            <a:ext cx="4500594" cy="500066"/>
          </a:xfrm>
          <a:prstGeom prst="rect">
            <a:avLst/>
          </a:prstGeom>
          <a:noFill/>
        </p:spPr>
      </p:pic>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072206"/>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lstStyle/>
          <a:p>
            <a:r>
              <a:rPr b="1" i="1" smtClean="0">
                <a:effectLst>
                  <a:outerShdw blurRad="38100" dist="38100" dir="2700000" algn="tl">
                    <a:srgbClr val="000000">
                      <a:alpha val="43137"/>
                    </a:srgbClr>
                  </a:outerShdw>
                </a:effectLst>
                <a:latin typeface="Times New Roman" pitchFamily="18" charset="0"/>
                <a:cs typeface="Times New Roman" pitchFamily="18" charset="0"/>
              </a:rPr>
              <a:t>Structural Design of Highway</a:t>
            </a:r>
            <a:endParaRPr lang="en-US" b="1" i="1" dirty="0">
              <a:solidFill>
                <a:schemeClr val="bg1"/>
              </a:solidFill>
            </a:endParaRPr>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099" name="Rectangle 3"/>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57" name="Rectangle 5"/>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5603" name="Rectangle 3"/>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60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5606" name="Rectangle 6"/>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60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5609" name="Rectangle 9"/>
          <p:cNvSpPr>
            <a:spLocks noChangeArrowheads="1"/>
          </p:cNvSpPr>
          <p:nvPr/>
        </p:nvSpPr>
        <p:spPr bwMode="auto">
          <a:xfrm>
            <a:off x="0" y="695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61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66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 name="مستطيل 30"/>
          <p:cNvSpPr/>
          <p:nvPr/>
        </p:nvSpPr>
        <p:spPr>
          <a:xfrm>
            <a:off x="571472" y="3571876"/>
            <a:ext cx="7900112"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Thanks for ATTENSION</a:t>
            </a:r>
            <a:endParaRPr lang="ar-SA"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3" name="مستطيل 32"/>
          <p:cNvSpPr/>
          <p:nvPr/>
        </p:nvSpPr>
        <p:spPr>
          <a:xfrm>
            <a:off x="1857356" y="4857760"/>
            <a:ext cx="5643602" cy="369332"/>
          </a:xfrm>
          <a:prstGeom prst="rect">
            <a:avLst/>
          </a:prstGeom>
        </p:spPr>
        <p:txBody>
          <a:bodyPr wrap="square">
            <a:spAutoFit/>
          </a:bodyPr>
          <a:lstStyle/>
          <a:p>
            <a: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Dr.  </a:t>
            </a:r>
            <a:r>
              <a:rPr lang="en-US" b="1"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Rana</a:t>
            </a:r>
            <a: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 Amir Yousif   &amp;    Dr. </a:t>
            </a:r>
            <a:r>
              <a:rPr lang="en-US" b="1"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Abeer</a:t>
            </a:r>
            <a: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 K. </a:t>
            </a:r>
            <a:r>
              <a:rPr lang="en-US" b="1" dirty="0" err="1"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Jameel</a:t>
            </a:r>
            <a:endPar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11.3.3 </a:t>
            </a:r>
            <a:r>
              <a:rPr sz="3800" b="1" i="1" smtClean="0">
                <a:solidFill>
                  <a:schemeClr val="bg1"/>
                </a:solidFill>
                <a:latin typeface="Times New Roman" pitchFamily="18" charset="0"/>
                <a:cs typeface="Times New Roman" pitchFamily="18" charset="0"/>
              </a:rPr>
              <a:t>E</a:t>
            </a:r>
            <a:r>
              <a:rPr sz="2700" b="1" i="1" smtClean="0">
                <a:solidFill>
                  <a:schemeClr val="bg1"/>
                </a:solidFill>
                <a:latin typeface="Times New Roman" pitchFamily="18" charset="0"/>
                <a:cs typeface="Times New Roman" pitchFamily="18" charset="0"/>
              </a:rPr>
              <a:t>ffective Roadbed Soil Resilient Modulus</a:t>
            </a:r>
            <a:endParaRPr sz="27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مستطيل 4"/>
          <p:cNvSpPr/>
          <p:nvPr/>
        </p:nvSpPr>
        <p:spPr>
          <a:xfrm>
            <a:off x="357158" y="3214686"/>
            <a:ext cx="8358246" cy="800219"/>
          </a:xfrm>
          <a:prstGeom prst="rect">
            <a:avLst/>
          </a:prstGeom>
        </p:spPr>
        <p:txBody>
          <a:bodyPr wrap="square">
            <a:spAutoFit/>
          </a:bodyPr>
          <a:lstStyle/>
          <a:p>
            <a:pPr algn="just"/>
            <a:r>
              <a:rPr lang="en-US" sz="2800" i="1" dirty="0" smtClean="0">
                <a:latin typeface="Times New Roman" pitchFamily="18" charset="0"/>
                <a:cs typeface="Times New Roman" pitchFamily="18" charset="0"/>
              </a:rPr>
              <a:t>I</a:t>
            </a:r>
            <a:r>
              <a:rPr lang="en-US" i="1" dirty="0" smtClean="0">
                <a:latin typeface="Times New Roman" pitchFamily="18" charset="0"/>
                <a:cs typeface="Times New Roman" pitchFamily="18" charset="0"/>
              </a:rPr>
              <a:t>f </a:t>
            </a:r>
            <a:r>
              <a:rPr lang="en-US" i="1" dirty="0" smtClean="0">
                <a:solidFill>
                  <a:schemeClr val="accent1"/>
                </a:solidFill>
                <a:latin typeface="Times New Roman" pitchFamily="18" charset="0"/>
                <a:cs typeface="Times New Roman" pitchFamily="18" charset="0"/>
              </a:rPr>
              <a:t>W</a:t>
            </a:r>
            <a:r>
              <a:rPr lang="en-US" sz="1200" i="1" dirty="0" smtClean="0">
                <a:solidFill>
                  <a:schemeClr val="accent1"/>
                </a:solidFill>
                <a:latin typeface="Times New Roman" pitchFamily="18" charset="0"/>
                <a:cs typeface="Times New Roman" pitchFamily="18" charset="0"/>
              </a:rPr>
              <a:t>T</a:t>
            </a:r>
            <a:r>
              <a:rPr lang="en-US" i="1" dirty="0" smtClean="0">
                <a:latin typeface="Times New Roman" pitchFamily="18" charset="0"/>
                <a:cs typeface="Times New Roman" pitchFamily="18" charset="0"/>
              </a:rPr>
              <a:t> is the predicted total traffic, the damage ratio, which is a ratio between pre</a:t>
            </a:r>
            <a:r>
              <a:rPr lang="en-US" dirty="0" smtClean="0">
                <a:latin typeface="Times New Roman" pitchFamily="18" charset="0"/>
                <a:cs typeface="Times New Roman" pitchFamily="18" charset="0"/>
              </a:rPr>
              <a:t>dicted and allowable number of load repetitions, can be expressed as</a:t>
            </a:r>
            <a:r>
              <a:rPr lang="en-US" i="1"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43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714480" y="4214818"/>
            <a:ext cx="6059623" cy="500066"/>
          </a:xfrm>
          <a:prstGeom prst="rect">
            <a:avLst/>
          </a:prstGeom>
          <a:noFill/>
        </p:spPr>
      </p:pic>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مستطيل 21"/>
          <p:cNvSpPr/>
          <p:nvPr/>
        </p:nvSpPr>
        <p:spPr>
          <a:xfrm>
            <a:off x="428596" y="4691730"/>
            <a:ext cx="8286808" cy="523220"/>
          </a:xfrm>
          <a:prstGeom prst="rect">
            <a:avLst/>
          </a:prstGeom>
        </p:spPr>
        <p:txBody>
          <a:bodyPr wrap="square">
            <a:spAutoFit/>
          </a:bodyPr>
          <a:lstStyle/>
          <a:p>
            <a:r>
              <a:rPr lang="en-US" sz="2800" i="1" dirty="0" smtClean="0">
                <a:latin typeface="Times New Roman" pitchFamily="18" charset="0"/>
                <a:cs typeface="Times New Roman" pitchFamily="18" charset="0"/>
              </a:rPr>
              <a:t>I</a:t>
            </a:r>
            <a:r>
              <a:rPr lang="en-US" i="1" dirty="0" smtClean="0">
                <a:latin typeface="Times New Roman" pitchFamily="18" charset="0"/>
                <a:cs typeface="Times New Roman" pitchFamily="18" charset="0"/>
              </a:rPr>
              <a:t>f </a:t>
            </a:r>
            <a:r>
              <a:rPr lang="en-US" i="1" dirty="0" smtClean="0">
                <a:solidFill>
                  <a:schemeClr val="accent1"/>
                </a:solidFill>
                <a:latin typeface="Times New Roman" pitchFamily="18" charset="0"/>
                <a:cs typeface="Times New Roman" pitchFamily="18" charset="0"/>
              </a:rPr>
              <a:t>W</a:t>
            </a:r>
            <a:r>
              <a:rPr lang="en-US" sz="1200" i="1" dirty="0" smtClean="0">
                <a:solidFill>
                  <a:schemeClr val="accent1"/>
                </a:solidFill>
                <a:latin typeface="Times New Roman" pitchFamily="18" charset="0"/>
                <a:cs typeface="Times New Roman" pitchFamily="18" charset="0"/>
              </a:rPr>
              <a:t>T</a:t>
            </a:r>
            <a:r>
              <a:rPr lang="en-US" i="1" dirty="0" smtClean="0">
                <a:latin typeface="Times New Roman" pitchFamily="18" charset="0"/>
                <a:cs typeface="Times New Roman" pitchFamily="18" charset="0"/>
              </a:rPr>
              <a:t> is uniformly distributed over n periods, the cumulative damage ratio is</a:t>
            </a: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43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857356" y="5248292"/>
            <a:ext cx="5915025" cy="609600"/>
          </a:xfrm>
          <a:prstGeom prst="rect">
            <a:avLst/>
          </a:prstGeom>
          <a:noFill/>
        </p:spPr>
      </p:pic>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11.3.3 </a:t>
            </a:r>
            <a:r>
              <a:rPr sz="3800" b="1" i="1" smtClean="0">
                <a:solidFill>
                  <a:schemeClr val="bg1"/>
                </a:solidFill>
                <a:latin typeface="Times New Roman" pitchFamily="18" charset="0"/>
                <a:cs typeface="Times New Roman" pitchFamily="18" charset="0"/>
              </a:rPr>
              <a:t>E</a:t>
            </a:r>
            <a:r>
              <a:rPr sz="2700" b="1" i="1" smtClean="0">
                <a:solidFill>
                  <a:schemeClr val="bg1"/>
                </a:solidFill>
                <a:latin typeface="Times New Roman" pitchFamily="18" charset="0"/>
                <a:cs typeface="Times New Roman" pitchFamily="18" charset="0"/>
              </a:rPr>
              <a:t>ffective Roadbed Soil Resilient Modulus</a:t>
            </a:r>
            <a:endParaRPr sz="27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مستطيل 4"/>
          <p:cNvSpPr/>
          <p:nvPr/>
        </p:nvSpPr>
        <p:spPr>
          <a:xfrm>
            <a:off x="357158" y="3214686"/>
            <a:ext cx="8358246" cy="369332"/>
          </a:xfrm>
          <a:prstGeom prst="rect">
            <a:avLst/>
          </a:prstGeom>
        </p:spPr>
        <p:txBody>
          <a:bodyPr wrap="square">
            <a:spAutoFit/>
          </a:bodyPr>
          <a:lstStyle/>
          <a:p>
            <a:pPr algn="just"/>
            <a:r>
              <a:rPr lang="en-US" i="1" dirty="0" smtClean="0">
                <a:latin typeface="Times New Roman" pitchFamily="18" charset="0"/>
                <a:cs typeface="Times New Roman" pitchFamily="18" charset="0"/>
              </a:rPr>
              <a:t>Equating Eq.11.40 to Eq.11.41 gives:</a:t>
            </a: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63"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317106" y="3643314"/>
            <a:ext cx="5826662" cy="642942"/>
          </a:xfrm>
          <a:prstGeom prst="rect">
            <a:avLst/>
          </a:prstGeom>
          <a:noFill/>
        </p:spPr>
      </p:pic>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مستطيل 27"/>
          <p:cNvSpPr/>
          <p:nvPr/>
        </p:nvSpPr>
        <p:spPr>
          <a:xfrm>
            <a:off x="428596" y="4443249"/>
            <a:ext cx="8143932" cy="1200329"/>
          </a:xfrm>
          <a:prstGeom prst="rect">
            <a:avLst/>
          </a:prstGeom>
        </p:spPr>
        <p:txBody>
          <a:bodyPr wrap="square">
            <a:spAutoFit/>
          </a:bodyPr>
          <a:lstStyle/>
          <a:p>
            <a:pPr algn="just"/>
            <a:r>
              <a:rPr lang="en-US" i="1" dirty="0" smtClean="0">
                <a:latin typeface="Times New Roman" pitchFamily="18" charset="0"/>
                <a:cs typeface="Times New Roman" pitchFamily="18" charset="0"/>
              </a:rPr>
              <a:t>Equation 11 .42 can be used to determine the effective roadbed soil resilient modulus </a:t>
            </a:r>
            <a:r>
              <a:rPr lang="en-US" i="1" dirty="0" smtClean="0">
                <a:solidFill>
                  <a:schemeClr val="accent1"/>
                </a:solidFill>
                <a:latin typeface="Times New Roman" pitchFamily="18" charset="0"/>
                <a:cs typeface="Times New Roman" pitchFamily="18" charset="0"/>
              </a:rPr>
              <a:t>M</a:t>
            </a:r>
            <a:r>
              <a:rPr lang="en-US" sz="1200" i="1" dirty="0" smtClean="0">
                <a:solidFill>
                  <a:schemeClr val="accent1"/>
                </a:solidFill>
                <a:latin typeface="Times New Roman" pitchFamily="18" charset="0"/>
                <a:cs typeface="Times New Roman" pitchFamily="18" charset="0"/>
              </a:rPr>
              <a:t>R</a:t>
            </a:r>
            <a:r>
              <a:rPr lang="en-US" i="1" dirty="0" smtClean="0">
                <a:latin typeface="Times New Roman" pitchFamily="18" charset="0"/>
                <a:cs typeface="Times New Roman" pitchFamily="18" charset="0"/>
              </a:rPr>
              <a:t> in terms of seasonal </a:t>
            </a:r>
            <a:r>
              <a:rPr lang="en-US" i="1" dirty="0" err="1" smtClean="0">
                <a:latin typeface="Times New Roman" pitchFamily="18" charset="0"/>
                <a:cs typeface="Times New Roman" pitchFamily="18" charset="0"/>
              </a:rPr>
              <a:t>moduli</a:t>
            </a:r>
            <a:r>
              <a:rPr lang="en-US" i="1" dirty="0" smtClean="0">
                <a:latin typeface="Times New Roman" pitchFamily="18" charset="0"/>
                <a:cs typeface="Times New Roman" pitchFamily="18" charset="0"/>
              </a:rPr>
              <a:t> </a:t>
            </a:r>
            <a:r>
              <a:rPr lang="en-US" i="1" dirty="0" err="1" smtClean="0">
                <a:solidFill>
                  <a:schemeClr val="accent1"/>
                </a:solidFill>
                <a:latin typeface="Times New Roman" pitchFamily="18" charset="0"/>
                <a:cs typeface="Times New Roman" pitchFamily="18" charset="0"/>
              </a:rPr>
              <a:t>M</a:t>
            </a:r>
            <a:r>
              <a:rPr lang="en-US" sz="1200" i="1" dirty="0" err="1" smtClean="0">
                <a:solidFill>
                  <a:schemeClr val="accent1"/>
                </a:solidFill>
                <a:latin typeface="Times New Roman" pitchFamily="18" charset="0"/>
                <a:cs typeface="Times New Roman" pitchFamily="18" charset="0"/>
              </a:rPr>
              <a:t>Ri</a:t>
            </a:r>
            <a:r>
              <a:rPr lang="en-US" i="1" dirty="0" smtClean="0">
                <a:latin typeface="Times New Roman" pitchFamily="18" charset="0"/>
                <a:cs typeface="Times New Roman" pitchFamily="18" charset="0"/>
              </a:rPr>
              <a:t> . Although the coefficient               can be canceled out to simplify the equation, the AASHTO design guide keeps the coefficient and defines the relative damage      as</a:t>
            </a: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66" name="Picture 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215074" y="4810135"/>
            <a:ext cx="785818" cy="261939"/>
          </a:xfrm>
          <a:prstGeom prst="rect">
            <a:avLst/>
          </a:prstGeom>
          <a:noFill/>
        </p:spPr>
      </p:pic>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68" name="Picture 1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100377" y="5357826"/>
            <a:ext cx="219075" cy="304800"/>
          </a:xfrm>
          <a:prstGeom prst="rect">
            <a:avLst/>
          </a:prstGeom>
          <a:noFill/>
        </p:spPr>
      </p:pic>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70" name="Picture 14"/>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214546" y="5715016"/>
            <a:ext cx="4918506" cy="42862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11 .3.3 </a:t>
            </a:r>
            <a:r>
              <a:rPr sz="3800" b="1" i="1" smtClean="0">
                <a:solidFill>
                  <a:schemeClr val="bg1"/>
                </a:solidFill>
                <a:latin typeface="Times New Roman" pitchFamily="18" charset="0"/>
                <a:cs typeface="Times New Roman" pitchFamily="18" charset="0"/>
              </a:rPr>
              <a:t>E</a:t>
            </a:r>
            <a:r>
              <a:rPr sz="2700" b="1" i="1" smtClean="0">
                <a:solidFill>
                  <a:schemeClr val="bg1"/>
                </a:solidFill>
                <a:latin typeface="Times New Roman" pitchFamily="18" charset="0"/>
                <a:cs typeface="Times New Roman" pitchFamily="18" charset="0"/>
              </a:rPr>
              <a:t>ffective Roadbed Soil Resilient Modulus</a:t>
            </a:r>
            <a:endParaRPr sz="27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مستطيل 27"/>
          <p:cNvSpPr/>
          <p:nvPr/>
        </p:nvSpPr>
        <p:spPr>
          <a:xfrm>
            <a:off x="428596" y="3143248"/>
            <a:ext cx="8143932" cy="523220"/>
          </a:xfrm>
          <a:prstGeom prst="rect">
            <a:avLst/>
          </a:prstGeom>
        </p:spPr>
        <p:txBody>
          <a:bodyPr wrap="square">
            <a:spAutoFit/>
          </a:bodyPr>
          <a:lstStyle/>
          <a:p>
            <a:pPr algn="just"/>
            <a:r>
              <a:rPr lang="en-US" sz="2800" i="1" dirty="0" smtClean="0">
                <a:solidFill>
                  <a:srgbClr val="FF0000"/>
                </a:solidFill>
                <a:latin typeface="Times New Roman" pitchFamily="18" charset="0"/>
                <a:cs typeface="Times New Roman" pitchFamily="18" charset="0"/>
              </a:rPr>
              <a:t>C</a:t>
            </a:r>
            <a:r>
              <a:rPr lang="en-US" i="1" dirty="0" smtClean="0">
                <a:latin typeface="Times New Roman" pitchFamily="18" charset="0"/>
                <a:cs typeface="Times New Roman" pitchFamily="18" charset="0"/>
              </a:rPr>
              <a:t>omputation of Effective Roadbed Soil Resilient Modulus</a:t>
            </a: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5" name="مستطيل 24"/>
          <p:cNvSpPr/>
          <p:nvPr/>
        </p:nvSpPr>
        <p:spPr>
          <a:xfrm>
            <a:off x="500034" y="3714752"/>
            <a:ext cx="8143932" cy="1754326"/>
          </a:xfrm>
          <a:prstGeom prst="rect">
            <a:avLst/>
          </a:prstGeom>
        </p:spPr>
        <p:txBody>
          <a:bodyPr wrap="square">
            <a:spAutoFit/>
          </a:bodyPr>
          <a:lstStyle/>
          <a:p>
            <a:pPr algn="just"/>
            <a:r>
              <a:rPr lang="en-US" i="1" dirty="0" smtClean="0">
                <a:latin typeface="Times New Roman" pitchFamily="18" charset="0"/>
                <a:cs typeface="Times New Roman" pitchFamily="18" charset="0"/>
              </a:rPr>
              <a:t>Figure 11.26 is a worksheet for estimating effective roadbed soil resilient modulus, in which Eq.11.43, together with a vertical scale for graphical solution of    , is also shown . A year is divided into a number of periods during which different roadbed soil resilient </a:t>
            </a:r>
            <a:r>
              <a:rPr lang="en-US" i="1" dirty="0" err="1" smtClean="0">
                <a:latin typeface="Times New Roman" pitchFamily="18" charset="0"/>
                <a:cs typeface="Times New Roman" pitchFamily="18" charset="0"/>
              </a:rPr>
              <a:t>moduli</a:t>
            </a:r>
            <a:r>
              <a:rPr lang="en-US" i="1" dirty="0" smtClean="0">
                <a:latin typeface="Times New Roman" pitchFamily="18" charset="0"/>
                <a:cs typeface="Times New Roman" pitchFamily="18" charset="0"/>
              </a:rPr>
              <a:t> are specified. The shortest time period is half a month . These seasonal </a:t>
            </a:r>
            <a:r>
              <a:rPr lang="en-US" i="1" dirty="0" err="1" smtClean="0">
                <a:latin typeface="Times New Roman" pitchFamily="18" charset="0"/>
                <a:cs typeface="Times New Roman" pitchFamily="18" charset="0"/>
              </a:rPr>
              <a:t>moduli</a:t>
            </a:r>
            <a:r>
              <a:rPr lang="en-US" i="1" dirty="0" smtClean="0">
                <a:latin typeface="Times New Roman" pitchFamily="18" charset="0"/>
                <a:cs typeface="Times New Roman" pitchFamily="18" charset="0"/>
              </a:rPr>
              <a:t> can be determined from correlations with </a:t>
            </a:r>
            <a:r>
              <a:rPr lang="en-US"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soil moisture and temperature conditions or from nondestructive deflection testing.</a:t>
            </a:r>
            <a:endParaRPr lang="en-US" b="1" i="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6" name="Picture 1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524772" y="4052892"/>
            <a:ext cx="219075" cy="304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11.3.3 </a:t>
            </a:r>
            <a:r>
              <a:rPr sz="3800" b="1" i="1" smtClean="0">
                <a:solidFill>
                  <a:schemeClr val="bg1"/>
                </a:solidFill>
                <a:latin typeface="Times New Roman" pitchFamily="18" charset="0"/>
                <a:cs typeface="Times New Roman" pitchFamily="18" charset="0"/>
              </a:rPr>
              <a:t>E</a:t>
            </a:r>
            <a:r>
              <a:rPr sz="2700" b="1" i="1" smtClean="0">
                <a:solidFill>
                  <a:schemeClr val="bg1"/>
                </a:solidFill>
                <a:latin typeface="Times New Roman" pitchFamily="18" charset="0"/>
                <a:cs typeface="Times New Roman" pitchFamily="18" charset="0"/>
              </a:rPr>
              <a:t>ffective Roadbed Soil Resilient Modulus</a:t>
            </a:r>
            <a:endParaRPr sz="27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571472" y="3143248"/>
            <a:ext cx="3500462" cy="3071834"/>
          </a:xfrm>
          <a:prstGeom prst="rect">
            <a:avLst/>
          </a:prstGeom>
          <a:noFill/>
          <a:ln w="9525">
            <a:noFill/>
            <a:miter lim="800000"/>
            <a:headEnd/>
            <a:tailEnd/>
          </a:ln>
          <a:effectLst/>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572000" y="3643314"/>
            <a:ext cx="2324100" cy="447675"/>
          </a:xfrm>
          <a:prstGeom prst="rect">
            <a:avLst/>
          </a:prstGeom>
          <a:noFill/>
        </p:spPr>
      </p:pic>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مستطيل 30"/>
          <p:cNvSpPr/>
          <p:nvPr/>
        </p:nvSpPr>
        <p:spPr>
          <a:xfrm>
            <a:off x="4214810" y="4286256"/>
            <a:ext cx="4572000" cy="646331"/>
          </a:xfrm>
          <a:prstGeom prst="rect">
            <a:avLst/>
          </a:prstGeom>
        </p:spPr>
        <p:txBody>
          <a:bodyPr>
            <a:spAutoFit/>
          </a:bodyPr>
          <a:lstStyle/>
          <a:p>
            <a:r>
              <a:rPr lang="en-US" dirty="0" smtClean="0">
                <a:latin typeface="Times New Roman" pitchFamily="18" charset="0"/>
                <a:cs typeface="Times New Roman" pitchFamily="18" charset="0"/>
              </a:rPr>
              <a:t>Effective Roadbed Soil Resilient Modulus, </a:t>
            </a:r>
            <a:r>
              <a:rPr lang="en-US" i="1" dirty="0" smtClean="0">
                <a:solidFill>
                  <a:schemeClr val="accent1"/>
                </a:solidFill>
                <a:latin typeface="Times New Roman" pitchFamily="18" charset="0"/>
                <a:cs typeface="Times New Roman" pitchFamily="18" charset="0"/>
              </a:rPr>
              <a:t>M</a:t>
            </a:r>
            <a:r>
              <a:rPr lang="en-US" sz="1200" i="1" dirty="0" smtClean="0">
                <a:solidFill>
                  <a:schemeClr val="accent1"/>
                </a:solidFill>
                <a:latin typeface="Times New Roman" pitchFamily="18" charset="0"/>
                <a:cs typeface="Times New Roman" pitchFamily="18" charset="0"/>
              </a:rPr>
              <a:t>R</a:t>
            </a:r>
            <a:r>
              <a:rPr lang="en-US" dirty="0" smtClean="0">
                <a:latin typeface="Times New Roman" pitchFamily="18" charset="0"/>
                <a:cs typeface="Times New Roman" pitchFamily="18" charset="0"/>
              </a:rPr>
              <a:t> (psi) = 2,200 (corresponds to      )</a:t>
            </a:r>
            <a:endParaRPr lang="en-US" dirty="0">
              <a:latin typeface="Times New Roman" pitchFamily="18" charset="0"/>
              <a:cs typeface="Times New Roman" pitchFamily="18"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0"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067569" y="4643446"/>
            <a:ext cx="219075" cy="266700"/>
          </a:xfrm>
          <a:prstGeom prst="rect">
            <a:avLst/>
          </a:prstGeom>
          <a:noFill/>
        </p:spPr>
      </p:pic>
      <p:sp>
        <p:nvSpPr>
          <p:cNvPr id="34" name="مستطيل 33"/>
          <p:cNvSpPr/>
          <p:nvPr/>
        </p:nvSpPr>
        <p:spPr>
          <a:xfrm>
            <a:off x="4286248" y="5286388"/>
            <a:ext cx="4572000" cy="830997"/>
          </a:xfrm>
          <a:prstGeom prst="rect">
            <a:avLst/>
          </a:prstGeom>
        </p:spPr>
        <p:txBody>
          <a:bodyPr>
            <a:spAutoFit/>
          </a:bodyPr>
          <a:lstStyle/>
          <a:p>
            <a:r>
              <a:rPr lang="en-US" sz="1600" b="1" i="1" dirty="0" smtClean="0">
                <a:effectLst>
                  <a:outerShdw blurRad="38100" dist="38100" dir="2700000" algn="tl">
                    <a:srgbClr val="000000">
                      <a:alpha val="43137"/>
                    </a:srgbClr>
                  </a:outerShdw>
                </a:effectLst>
                <a:latin typeface="Times New Roman" pitchFamily="18" charset="0"/>
                <a:cs typeface="Times New Roman" pitchFamily="18" charset="0"/>
              </a:rPr>
              <a:t>FIGURE 11.26</a:t>
            </a:r>
          </a:p>
          <a:p>
            <a:pPr algn="just"/>
            <a:r>
              <a:rPr lang="en-US" sz="1600" dirty="0" smtClean="0">
                <a:latin typeface="Times New Roman" pitchFamily="18" charset="0"/>
                <a:cs typeface="Times New Roman" pitchFamily="18" charset="0"/>
              </a:rPr>
              <a:t>Worksheet for estimating effective roadbed soil resilient modulus (1 psi = 6 .9 </a:t>
            </a:r>
            <a:r>
              <a:rPr lang="en-US" sz="1600" dirty="0" err="1" smtClean="0">
                <a:latin typeface="Times New Roman" pitchFamily="18" charset="0"/>
                <a:cs typeface="Times New Roman" pitchFamily="18" charset="0"/>
              </a:rPr>
              <a:t>kPa</a:t>
            </a:r>
            <a:r>
              <a:rPr lang="en-US" sz="1600" dirty="0" smtClean="0">
                <a:latin typeface="Times New Roman" pitchFamily="18" charset="0"/>
                <a:cs typeface="Times New Roman" pitchFamily="18" charset="0"/>
              </a:rPr>
              <a:t>) .</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مستطيل 30"/>
          <p:cNvSpPr/>
          <p:nvPr/>
        </p:nvSpPr>
        <p:spPr>
          <a:xfrm>
            <a:off x="357158" y="3214687"/>
            <a:ext cx="8429684" cy="800219"/>
          </a:xfrm>
          <a:prstGeom prst="rect">
            <a:avLst/>
          </a:prstGeom>
        </p:spPr>
        <p:txBody>
          <a:bodyPr wrap="square">
            <a:spAutoFit/>
          </a:bodyPr>
          <a:lstStyle/>
          <a:p>
            <a:pPr algn="just"/>
            <a:r>
              <a:rPr lang="en-US" sz="28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S</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tructural number</a:t>
            </a:r>
            <a:r>
              <a:rPr lang="en-US" i="1" dirty="0" smtClean="0">
                <a:latin typeface="Times New Roman" pitchFamily="18" charset="0"/>
                <a:cs typeface="Times New Roman" pitchFamily="18" charset="0"/>
              </a:rPr>
              <a:t> is a function of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l</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ayer thicknesses</a:t>
            </a:r>
            <a:r>
              <a:rPr lang="en-US" i="1" dirty="0" smtClean="0">
                <a:latin typeface="Times New Roman" pitchFamily="18" charset="0"/>
                <a:cs typeface="Times New Roman" pitchFamily="18" charset="0"/>
              </a:rPr>
              <a:t>,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l</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ayer coefficients</a:t>
            </a:r>
            <a:r>
              <a:rPr lang="en-US" i="1" dirty="0" smtClean="0">
                <a:latin typeface="Times New Roman" pitchFamily="18" charset="0"/>
                <a:cs typeface="Times New Roman" pitchFamily="18" charset="0"/>
              </a:rPr>
              <a:t>, and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d</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rainage coefficients </a:t>
            </a:r>
            <a:r>
              <a:rPr lang="en-US" i="1" dirty="0" smtClean="0">
                <a:latin typeface="Times New Roman" pitchFamily="18" charset="0"/>
                <a:cs typeface="Times New Roman" pitchFamily="18" charset="0"/>
              </a:rPr>
              <a:t>and can be computed from Eq.11.35</a:t>
            </a: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8" name="مستطيل 27"/>
          <p:cNvSpPr/>
          <p:nvPr/>
        </p:nvSpPr>
        <p:spPr>
          <a:xfrm>
            <a:off x="357158" y="4257454"/>
            <a:ext cx="8429684" cy="1600438"/>
          </a:xfrm>
          <a:prstGeom prst="rect">
            <a:avLst/>
          </a:prstGeom>
        </p:spPr>
        <p:txBody>
          <a:bodyPr wrap="square">
            <a:spAutoFit/>
          </a:bodyPr>
          <a:lstStyle/>
          <a:p>
            <a:pPr algn="just"/>
            <a:r>
              <a:rPr lang="en-US" sz="2600"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L</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ayer Coefficient </a:t>
            </a:r>
            <a:r>
              <a:rPr lang="en-US" i="1" dirty="0" smtClean="0">
                <a:latin typeface="Times New Roman" pitchFamily="18" charset="0"/>
                <a:cs typeface="Times New Roman" pitchFamily="18" charset="0"/>
              </a:rPr>
              <a:t>The layer coefficient    , is a measure of the relative ability of a unit thickness of a given material to function as a structural component of the pavement. </a:t>
            </a:r>
          </a:p>
          <a:p>
            <a:pPr algn="just"/>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L</a:t>
            </a:r>
            <a:r>
              <a:rPr lang="en-US" i="1" dirty="0" smtClean="0">
                <a:latin typeface="Times New Roman" pitchFamily="18" charset="0"/>
                <a:cs typeface="Times New Roman" pitchFamily="18" charset="0"/>
              </a:rPr>
              <a:t>ayer coefficients can be determined from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t</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est roads </a:t>
            </a:r>
            <a:r>
              <a:rPr lang="en-US" i="1" dirty="0" smtClean="0">
                <a:latin typeface="Times New Roman" pitchFamily="18" charset="0"/>
                <a:cs typeface="Times New Roman" pitchFamily="18" charset="0"/>
              </a:rPr>
              <a:t>or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s</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atellite sections</a:t>
            </a:r>
            <a:r>
              <a:rPr lang="en-US" i="1" dirty="0" smtClean="0">
                <a:latin typeface="Times New Roman" pitchFamily="18" charset="0"/>
                <a:cs typeface="Times New Roman" pitchFamily="18" charset="0"/>
              </a:rPr>
              <a:t>, as was done in the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AASHO Road Test</a:t>
            </a:r>
            <a:r>
              <a:rPr lang="en-US" i="1" dirty="0" smtClean="0">
                <a:latin typeface="Times New Roman" pitchFamily="18" charset="0"/>
                <a:cs typeface="Times New Roman" pitchFamily="18" charset="0"/>
              </a:rPr>
              <a:t>, or from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c</a:t>
            </a:r>
            <a:r>
              <a:rPr lang="en-US" b="1" i="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orrelations with material properties</a:t>
            </a:r>
            <a:r>
              <a:rPr lang="en-US" i="1" dirty="0" smtClean="0">
                <a:latin typeface="Times New Roman" pitchFamily="18" charset="0"/>
                <a:cs typeface="Times New Roman" pitchFamily="18" charset="0"/>
              </a:rPr>
              <a:t>, as was shown in </a:t>
            </a:r>
            <a:r>
              <a:rPr lang="en-US" b="1" i="1" dirty="0" smtClean="0">
                <a:effectLst>
                  <a:outerShdw blurRad="38100" dist="38100" dir="2700000" algn="tl">
                    <a:srgbClr val="000000">
                      <a:alpha val="43137"/>
                    </a:srgbClr>
                  </a:outerShdw>
                </a:effectLst>
                <a:latin typeface="Times New Roman" pitchFamily="18" charset="0"/>
                <a:cs typeface="Times New Roman" pitchFamily="18" charset="0"/>
              </a:rPr>
              <a:t>Figures 7.13, 7.15, and 7.16 .</a:t>
            </a:r>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214810" y="4357694"/>
            <a:ext cx="214314" cy="31516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تذييل 2"/>
          <p:cNvSpPr>
            <a:spLocks noGrp="1"/>
          </p:cNvSpPr>
          <p:nvPr>
            <p:ph type="ftr" sz="quarter" idx="11"/>
          </p:nvPr>
        </p:nvSpPr>
        <p:spPr>
          <a:xfrm>
            <a:off x="785786" y="6286520"/>
            <a:ext cx="4786346" cy="457200"/>
          </a:xfrm>
        </p:spPr>
        <p:txBody>
          <a:bodyPr/>
          <a:lstStyle/>
          <a:p>
            <a:r>
              <a:rPr lang="en-GB" dirty="0" smtClean="0"/>
              <a:t>Yoder; E. J. and M. W. </a:t>
            </a:r>
            <a:r>
              <a:rPr lang="en-GB" dirty="0" err="1" smtClean="0"/>
              <a:t>Witczak</a:t>
            </a:r>
            <a:r>
              <a:rPr lang="en-GB" dirty="0" smtClean="0"/>
              <a:t>, “Principles of Pavement Design”, A Wiley- </a:t>
            </a:r>
            <a:r>
              <a:rPr lang="en-GB" dirty="0" err="1" smtClean="0"/>
              <a:t>Interscience</a:t>
            </a:r>
            <a:r>
              <a:rPr lang="en-GB" dirty="0" smtClean="0"/>
              <a:t> Publication, John Wiley &amp; Sons Inc., U.S.A., 1975.</a:t>
            </a:r>
            <a:endParaRPr lang="en-GB" dirty="0"/>
          </a:p>
        </p:txBody>
      </p:sp>
      <p:sp>
        <p:nvSpPr>
          <p:cNvPr id="2" name="عنوان 1"/>
          <p:cNvSpPr>
            <a:spLocks noGrp="1"/>
          </p:cNvSpPr>
          <p:nvPr>
            <p:ph type="ctrTitle"/>
          </p:nvPr>
        </p:nvSpPr>
        <p:spPr/>
        <p:txBody>
          <a:bodyPr>
            <a:normAutofit/>
          </a:bodyPr>
          <a:lstStyle/>
          <a:p>
            <a:pPr algn="l"/>
            <a: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          AASHTO METHOD</a:t>
            </a:r>
            <a:br>
              <a:rPr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sz="3000" b="1" i="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11.3.4 </a:t>
            </a:r>
            <a:r>
              <a:rPr sz="3000" b="1" i="1" smtClean="0">
                <a:effectLst>
                  <a:outerShdw blurRad="38100" dist="38100" dir="2700000" algn="tl">
                    <a:srgbClr val="000000">
                      <a:alpha val="43137"/>
                    </a:srgbClr>
                  </a:outerShdw>
                </a:effectLst>
                <a:latin typeface="Times New Roman" pitchFamily="18" charset="0"/>
                <a:cs typeface="Times New Roman" pitchFamily="18" charset="0"/>
              </a:rPr>
              <a:t>Structural Number</a:t>
            </a:r>
            <a:endParaRPr sz="3000" b="1" i="1">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7334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4" name="Rectangle 6"/>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5" name="Rectangle 3"/>
          <p:cNvSpPr>
            <a:spLocks noChangeArrowheads="1"/>
          </p:cNvSpPr>
          <p:nvPr/>
        </p:nvSpPr>
        <p:spPr bwMode="auto">
          <a:xfrm>
            <a:off x="0" y="9429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8"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59" name="Rectangle 3"/>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2" name="Rectangle 6"/>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5" name="Rectangle 9"/>
          <p:cNvSpPr>
            <a:spLocks noChangeArrowheads="1"/>
          </p:cNvSpPr>
          <p:nvPr/>
        </p:nvSpPr>
        <p:spPr bwMode="auto">
          <a:xfrm>
            <a:off x="0" y="1066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467"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69"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47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9048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666875"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4" name="Picture 2"/>
          <p:cNvPicPr>
            <a:picLocks noChangeAspect="1" noChangeArrowheads="1"/>
          </p:cNvPicPr>
          <p:nvPr/>
        </p:nvPicPr>
        <p:blipFill>
          <a:blip r:embed="rId2"/>
          <a:srcRect/>
          <a:stretch>
            <a:fillRect/>
          </a:stretch>
        </p:blipFill>
        <p:spPr bwMode="auto">
          <a:xfrm>
            <a:off x="542925" y="3143248"/>
            <a:ext cx="8058150" cy="3143272"/>
          </a:xfrm>
          <a:prstGeom prst="rect">
            <a:avLst/>
          </a:prstGeom>
          <a:noFill/>
          <a:ln w="9525">
            <a:noFill/>
            <a:miter lim="800000"/>
            <a:headEnd/>
            <a:tailEnd/>
          </a:ln>
          <a:effectLst/>
        </p:spPr>
      </p:pic>
      <p:sp>
        <p:nvSpPr>
          <p:cNvPr id="32" name="مستطيل 31"/>
          <p:cNvSpPr/>
          <p:nvPr/>
        </p:nvSpPr>
        <p:spPr>
          <a:xfrm>
            <a:off x="285720" y="285728"/>
            <a:ext cx="8358246" cy="830997"/>
          </a:xfrm>
          <a:prstGeom prst="rect">
            <a:avLst/>
          </a:prstGeom>
        </p:spPr>
        <p:txBody>
          <a:bodyPr wrap="square">
            <a:spAutoFit/>
          </a:bodyPr>
          <a:lstStyle/>
          <a:p>
            <a:r>
              <a:rPr lang="en-US" sz="1600" b="1" dirty="0" smtClean="0">
                <a:latin typeface="Times New Roman" pitchFamily="18" charset="0"/>
                <a:cs typeface="Times New Roman" pitchFamily="18" charset="0"/>
              </a:rPr>
              <a:t>FIGURE 7.13</a:t>
            </a:r>
          </a:p>
          <a:p>
            <a:pPr algn="just"/>
            <a:r>
              <a:rPr lang="en-US" sz="1600" dirty="0" smtClean="0">
                <a:latin typeface="Times New Roman" pitchFamily="18" charset="0"/>
                <a:cs typeface="Times New Roman" pitchFamily="18" charset="0"/>
              </a:rPr>
              <a:t>Correlation charts </a:t>
            </a:r>
            <a:r>
              <a:rPr lang="en-US" sz="1600" i="1" dirty="0" smtClean="0">
                <a:latin typeface="Times New Roman" pitchFamily="18" charset="0"/>
                <a:cs typeface="Times New Roman" pitchFamily="18" charset="0"/>
              </a:rPr>
              <a:t>for estimating resilient modulus of HMA (1 lb = 4.45 N, 1 psi = 6 .9 </a:t>
            </a:r>
            <a:r>
              <a:rPr lang="en-US" sz="1600" i="1" dirty="0" err="1" smtClean="0">
                <a:latin typeface="Times New Roman" pitchFamily="18" charset="0"/>
                <a:cs typeface="Times New Roman" pitchFamily="18" charset="0"/>
              </a:rPr>
              <a:t>kPa</a:t>
            </a:r>
            <a:r>
              <a:rPr lang="en-US" sz="1600" i="1" dirty="0" smtClean="0">
                <a:latin typeface="Times New Roman" pitchFamily="18" charset="0"/>
                <a:cs typeface="Times New Roman" pitchFamily="18" charset="0"/>
              </a:rPr>
              <a:t>) . (After Van </a:t>
            </a:r>
            <a:r>
              <a:rPr lang="en-US" sz="1600" i="1" dirty="0" err="1" smtClean="0">
                <a:latin typeface="Times New Roman" pitchFamily="18" charset="0"/>
                <a:cs typeface="Times New Roman" pitchFamily="18" charset="0"/>
              </a:rPr>
              <a:t>Til</a:t>
            </a:r>
            <a:r>
              <a:rPr lang="en-US" sz="1600" i="1" dirty="0" smtClean="0">
                <a:latin typeface="Times New Roman" pitchFamily="18" charset="0"/>
                <a:cs typeface="Times New Roman" pitchFamily="18" charset="0"/>
              </a:rPr>
              <a:t> et al. (1972) )</a:t>
            </a:r>
            <a:endParaRPr lang="en-US" sz="1600" dirty="0">
              <a:latin typeface="Times New Roman" pitchFamily="18" charset="0"/>
              <a:cs typeface="Times New Roman" pitchFamily="18" charset="0"/>
            </a:endParaRPr>
          </a:p>
        </p:txBody>
      </p:sp>
      <p:cxnSp>
        <p:nvCxnSpPr>
          <p:cNvPr id="33" name="رابط كسهم مستقيم 32"/>
          <p:cNvCxnSpPr/>
          <p:nvPr/>
        </p:nvCxnSpPr>
        <p:spPr>
          <a:xfrm rot="10800000">
            <a:off x="1071538" y="5143512"/>
            <a:ext cx="3357586" cy="1588"/>
          </a:xfrm>
          <a:prstGeom prst="straightConnector1">
            <a:avLst/>
          </a:prstGeom>
          <a:ln w="19050">
            <a:tailEnd type="stealth" w="med" len="lg"/>
          </a:ln>
        </p:spPr>
        <p:style>
          <a:lnRef idx="1">
            <a:schemeClr val="accent1"/>
          </a:lnRef>
          <a:fillRef idx="0">
            <a:schemeClr val="accent1"/>
          </a:fillRef>
          <a:effectRef idx="0">
            <a:schemeClr val="accent1"/>
          </a:effectRef>
          <a:fontRef idx="minor">
            <a:schemeClr val="tx1"/>
          </a:fontRef>
        </p:style>
      </p:cxnSp>
      <p:cxnSp>
        <p:nvCxnSpPr>
          <p:cNvPr id="35" name="رابط كسهم مستقيم 34"/>
          <p:cNvCxnSpPr/>
          <p:nvPr/>
        </p:nvCxnSpPr>
        <p:spPr>
          <a:xfrm rot="10800000">
            <a:off x="5143504" y="5214950"/>
            <a:ext cx="3286148" cy="1588"/>
          </a:xfrm>
          <a:prstGeom prst="straightConnector1">
            <a:avLst/>
          </a:prstGeom>
          <a:ln w="19050">
            <a:solidFill>
              <a:srgbClr val="FFFF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36" name="رابط كسهم مستقيم 35"/>
          <p:cNvCxnSpPr/>
          <p:nvPr/>
        </p:nvCxnSpPr>
        <p:spPr>
          <a:xfrm rot="10800000">
            <a:off x="1142976" y="4714884"/>
            <a:ext cx="3357586" cy="1588"/>
          </a:xfrm>
          <a:prstGeom prst="straightConnector1">
            <a:avLst/>
          </a:prstGeom>
          <a:ln w="19050">
            <a:solidFill>
              <a:srgbClr val="FFC000"/>
            </a:solidFill>
            <a:tailEnd type="stealth" w="med" len="lg"/>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وازنة">
  <a:themeElements>
    <a:clrScheme name="موازنة">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موازنة">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وازنة">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1613</TotalTime>
  <Words>2754</Words>
  <Application>Microsoft Office PowerPoint</Application>
  <PresentationFormat>عرض على الشاشة (3:4)‏</PresentationFormat>
  <Paragraphs>135</Paragraphs>
  <Slides>30</Slides>
  <Notes>0</Notes>
  <HiddenSlides>0</HiddenSlides>
  <MMClips>0</MMClips>
  <ScaleCrop>false</ScaleCrop>
  <HeadingPairs>
    <vt:vector size="4" baseType="variant">
      <vt:variant>
        <vt:lpstr>سمة</vt:lpstr>
      </vt:variant>
      <vt:variant>
        <vt:i4>1</vt:i4>
      </vt:variant>
      <vt:variant>
        <vt:lpstr>عناوين الشرائح</vt:lpstr>
      </vt:variant>
      <vt:variant>
        <vt:i4>30</vt:i4>
      </vt:variant>
    </vt:vector>
  </HeadingPairs>
  <TitlesOfParts>
    <vt:vector size="31" baseType="lpstr">
      <vt:lpstr>موازنة</vt:lpstr>
      <vt:lpstr>Structural Design of Highway</vt:lpstr>
      <vt:lpstr>References</vt:lpstr>
      <vt:lpstr>11.3          AASHTO METHOD 11.3.3 Effective Roadbed Soil Resilient Modulus</vt:lpstr>
      <vt:lpstr>11.3          AASHTO METHOD 11.3.3 Effective Roadbed Soil Resilient Modulus</vt:lpstr>
      <vt:lpstr>11.3          AASHTO METHOD 11.3.3 Effective Roadbed Soil Resilient Modulus</vt:lpstr>
      <vt:lpstr>11.3          AASHTO METHOD 11 .3.3 Effective Roadbed Soil Resilient Modulus</vt:lpstr>
      <vt:lpstr>11.3          AASHTO METHOD 11.3.3 Effective Roadbed Soil Resilient Modulus</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11.3.4 Structural Number</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11.3          AASHTO METHOD 11.3.5 Selection of Layer Thicknesses</vt:lpstr>
      <vt:lpstr>Structural Design of Highway</vt:lpstr>
    </vt:vector>
  </TitlesOfParts>
  <Company>Microsoft (C)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Pavement Structural Analysis</dc:title>
  <dc:creator>Dr.Rana Amir Yousif</dc:creator>
  <cp:lastModifiedBy>Dr.Rana Amir Yousif</cp:lastModifiedBy>
  <cp:revision>1260</cp:revision>
  <dcterms:created xsi:type="dcterms:W3CDTF">2020-03-23T10:57:49Z</dcterms:created>
  <dcterms:modified xsi:type="dcterms:W3CDTF">2020-06-10T22:52:30Z</dcterms:modified>
</cp:coreProperties>
</file>