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5"/>
  </p:notesMasterIdLst>
  <p:sldIdLst>
    <p:sldId id="292" r:id="rId2"/>
    <p:sldId id="298" r:id="rId3"/>
    <p:sldId id="299" r:id="rId4"/>
    <p:sldId id="300" r:id="rId5"/>
    <p:sldId id="301" r:id="rId6"/>
    <p:sldId id="302" r:id="rId7"/>
    <p:sldId id="303" r:id="rId8"/>
    <p:sldId id="304" r:id="rId9"/>
    <p:sldId id="305" r:id="rId10"/>
    <p:sldId id="306" r:id="rId11"/>
    <p:sldId id="307" r:id="rId12"/>
    <p:sldId id="308" r:id="rId13"/>
    <p:sldId id="30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Isam" initials="DI" lastIdx="1" clrIdx="0">
    <p:extLst>
      <p:ext uri="{19B8F6BF-5375-455C-9EA6-DF929625EA0E}">
        <p15:presenceInfo xmlns:p15="http://schemas.microsoft.com/office/powerpoint/2012/main" userId="Dr. Is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8E2DF0-C5EE-41D6-8E5F-27BB51F2958D}" type="datetimeFigureOut">
              <a:rPr lang="ar-IQ" smtClean="0"/>
              <a:t>15/07/1441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6762C9F-8CBC-460B-A969-22A060A0B474}" type="slidenum">
              <a:rPr lang="ar-IQ" smtClean="0"/>
              <a:t>‹#›</a:t>
            </a:fld>
            <a:endParaRPr lang="ar-IQ"/>
          </a:p>
        </p:txBody>
      </p:sp>
    </p:spTree>
    <p:extLst>
      <p:ext uri="{BB962C8B-B14F-4D97-AF65-F5344CB8AC3E}">
        <p14:creationId xmlns:p14="http://schemas.microsoft.com/office/powerpoint/2010/main" val="17526987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ED5291BD-BB38-4BF8-865F-31F7F9FA1736}" type="datetimeFigureOut">
              <a:rPr lang="ar-IQ" smtClean="0"/>
              <a:t>15/07/1441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369510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ED5291BD-BB38-4BF8-865F-31F7F9FA1736}" type="datetimeFigureOut">
              <a:rPr lang="ar-IQ" smtClean="0"/>
              <a:t>15/07/1441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318101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ED5291BD-BB38-4BF8-865F-31F7F9FA1736}" type="datetimeFigureOut">
              <a:rPr lang="ar-IQ" smtClean="0"/>
              <a:t>15/07/1441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94723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ED5291BD-BB38-4BF8-865F-31F7F9FA1736}" type="datetimeFigureOut">
              <a:rPr lang="ar-IQ" smtClean="0"/>
              <a:t>15/07/1441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276093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5291BD-BB38-4BF8-865F-31F7F9FA1736}" type="datetimeFigureOut">
              <a:rPr lang="ar-IQ" smtClean="0"/>
              <a:t>15/07/1441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181715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ED5291BD-BB38-4BF8-865F-31F7F9FA1736}" type="datetimeFigureOut">
              <a:rPr lang="ar-IQ" smtClean="0"/>
              <a:t>15/07/1441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106644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ED5291BD-BB38-4BF8-865F-31F7F9FA1736}" type="datetimeFigureOut">
              <a:rPr lang="ar-IQ" smtClean="0"/>
              <a:t>15/07/1441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328260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ED5291BD-BB38-4BF8-865F-31F7F9FA1736}" type="datetimeFigureOut">
              <a:rPr lang="ar-IQ" smtClean="0"/>
              <a:t>15/07/1441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238881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291BD-BB38-4BF8-865F-31F7F9FA1736}" type="datetimeFigureOut">
              <a:rPr lang="ar-IQ" smtClean="0"/>
              <a:t>15/07/1441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314476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291BD-BB38-4BF8-865F-31F7F9FA1736}" type="datetimeFigureOut">
              <a:rPr lang="ar-IQ" smtClean="0"/>
              <a:t>15/07/1441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16865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291BD-BB38-4BF8-865F-31F7F9FA1736}" type="datetimeFigureOut">
              <a:rPr lang="ar-IQ" smtClean="0"/>
              <a:t>15/07/1441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1AF23F4-5569-4B50-9BAB-B50A22CDFF85}" type="slidenum">
              <a:rPr lang="ar-IQ" smtClean="0"/>
              <a:t>‹#›</a:t>
            </a:fld>
            <a:endParaRPr lang="ar-IQ"/>
          </a:p>
        </p:txBody>
      </p:sp>
    </p:spTree>
    <p:extLst>
      <p:ext uri="{BB962C8B-B14F-4D97-AF65-F5344CB8AC3E}">
        <p14:creationId xmlns:p14="http://schemas.microsoft.com/office/powerpoint/2010/main" val="408104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5291BD-BB38-4BF8-865F-31F7F9FA1736}" type="datetimeFigureOut">
              <a:rPr lang="ar-IQ" smtClean="0"/>
              <a:t>15/07/1441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AF23F4-5569-4B50-9BAB-B50A22CDFF85}" type="slidenum">
              <a:rPr lang="ar-IQ" smtClean="0"/>
              <a:t>‹#›</a:t>
            </a:fld>
            <a:endParaRPr lang="ar-IQ"/>
          </a:p>
        </p:txBody>
      </p:sp>
    </p:spTree>
    <p:extLst>
      <p:ext uri="{BB962C8B-B14F-4D97-AF65-F5344CB8AC3E}">
        <p14:creationId xmlns:p14="http://schemas.microsoft.com/office/powerpoint/2010/main" val="359920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1706" y="49982"/>
                <a:ext cx="8856984" cy="6467027"/>
              </a:xfrm>
              <a:prstGeom prst="rect">
                <a:avLst/>
              </a:prstGeom>
            </p:spPr>
            <p:txBody>
              <a:bodyPr wrap="square">
                <a:spAutoFit/>
              </a:bodyPr>
              <a:lstStyle/>
              <a:p>
                <a:pPr algn="ctr" rtl="0">
                  <a:lnSpc>
                    <a:spcPct val="115000"/>
                  </a:lnSpc>
                  <a:spcAft>
                    <a:spcPts val="1000"/>
                  </a:spcAft>
                </a:pPr>
                <a:r>
                  <a:rPr lang="en-US" sz="2400" b="1" dirty="0">
                    <a:latin typeface="Times New Roman"/>
                    <a:ea typeface="Calibri"/>
                    <a:cs typeface="Arial"/>
                  </a:rPr>
                  <a:t>Brushless Motor Fundamentals</a:t>
                </a:r>
                <a:endParaRPr lang="en-US" sz="1400" dirty="0">
                  <a:ea typeface="Calibri"/>
                  <a:cs typeface="Arial"/>
                </a:endParaRPr>
              </a:p>
              <a:p>
                <a:pPr algn="l" rtl="0">
                  <a:lnSpc>
                    <a:spcPct val="115000"/>
                  </a:lnSpc>
                  <a:spcAft>
                    <a:spcPts val="0"/>
                  </a:spcAft>
                </a:pPr>
                <a:endParaRPr lang="en-US" sz="1400" dirty="0">
                  <a:ea typeface="Calibri"/>
                  <a:cs typeface="Arial"/>
                </a:endParaRPr>
              </a:p>
              <a:p>
                <a:pPr algn="just" rtl="0">
                  <a:lnSpc>
                    <a:spcPct val="115000"/>
                  </a:lnSpc>
                  <a:spcAft>
                    <a:spcPts val="1000"/>
                  </a:spcAft>
                </a:pPr>
                <a:r>
                  <a:rPr lang="en-US" sz="2000" b="1" u="sng" dirty="0">
                    <a:solidFill>
                      <a:srgbClr val="C00000"/>
                    </a:solidFill>
                    <a:latin typeface="Times New Roman"/>
                    <a:ea typeface="Calibri"/>
                    <a:cs typeface="Arial"/>
                  </a:rPr>
                  <a:t>Brushless DC motors:</a:t>
                </a:r>
              </a:p>
              <a:p>
                <a:pPr algn="just" rtl="0">
                  <a:lnSpc>
                    <a:spcPct val="115000"/>
                  </a:lnSpc>
                  <a:spcAft>
                    <a:spcPts val="1000"/>
                  </a:spcAft>
                </a:pPr>
                <a:r>
                  <a:rPr lang="en-US" sz="2000" dirty="0">
                    <a:latin typeface="Times New Roman"/>
                    <a:ea typeface="Calibri"/>
                    <a:cs typeface="Arial"/>
                  </a:rPr>
                  <a:t>Are typically characterized as having a trapezoidal back </a:t>
                </a:r>
                <a14:m>
                  <m:oMath xmlns:m="http://schemas.openxmlformats.org/officeDocument/2006/math">
                    <m:r>
                      <a:rPr lang="en-US" sz="2000" i="1" dirty="0" smtClean="0">
                        <a:latin typeface="Cambria Math"/>
                        <a:ea typeface="Calibri"/>
                        <a:cs typeface="Arial"/>
                      </a:rPr>
                      <m:t>𝑒𝑙𝑒𝑐𝑡𝑟𝑜𝑚𝑜𝑡𝑖𝑣𝑒</m:t>
                    </m:r>
                    <m:r>
                      <a:rPr lang="en-US" sz="2000" b="0" i="1" dirty="0" smtClean="0">
                        <a:latin typeface="Cambria Math"/>
                        <a:ea typeface="Calibri"/>
                        <a:cs typeface="Arial"/>
                      </a:rPr>
                      <m:t> </m:t>
                    </m:r>
                    <m:r>
                      <a:rPr lang="en-US" sz="2000" i="1" dirty="0" smtClean="0">
                        <a:latin typeface="Cambria Math"/>
                        <a:ea typeface="Calibri"/>
                        <a:cs typeface="Arial"/>
                      </a:rPr>
                      <m:t>𝑓𝑜𝑟𝑐𝑒</m:t>
                    </m:r>
                  </m:oMath>
                </a14:m>
                <a:r>
                  <a:rPr lang="en-US" sz="2000" i="1" dirty="0">
                    <a:latin typeface="Times New Roman"/>
                    <a:ea typeface="Calibri"/>
                    <a:cs typeface="Arial"/>
                  </a:rPr>
                  <a:t> </a:t>
                </a:r>
                <a:r>
                  <a:rPr lang="en-US" sz="2000" dirty="0">
                    <a:latin typeface="Times New Roman"/>
                    <a:ea typeface="Calibri"/>
                    <a:cs typeface="Arial"/>
                  </a:rPr>
                  <a:t>(EMF) and are typically driven by rectangular pulse currents. This mimics the operation of brush DC motors. From this perspective, the name "brushless DC" fits even though it is an AC motor. </a:t>
                </a:r>
              </a:p>
              <a:p>
                <a:pPr algn="just" rtl="0">
                  <a:lnSpc>
                    <a:spcPct val="115000"/>
                  </a:lnSpc>
                  <a:spcAft>
                    <a:spcPts val="1000"/>
                  </a:spcAft>
                </a:pPr>
                <a:r>
                  <a:rPr lang="en-US" sz="2000" b="1" u="sng" dirty="0">
                    <a:solidFill>
                      <a:srgbClr val="C00000"/>
                    </a:solidFill>
                    <a:latin typeface="Times New Roman"/>
                    <a:ea typeface="Calibri"/>
                    <a:cs typeface="Arial"/>
                  </a:rPr>
                  <a:t>PM synchronous motors</a:t>
                </a:r>
                <a:r>
                  <a:rPr lang="en-US" sz="2000" b="1" u="sng" dirty="0">
                    <a:latin typeface="Times New Roman"/>
                    <a:ea typeface="Calibri"/>
                    <a:cs typeface="Arial"/>
                  </a:rPr>
                  <a:t>:</a:t>
                </a:r>
              </a:p>
              <a:p>
                <a:pPr algn="just" rtl="0">
                  <a:lnSpc>
                    <a:spcPct val="115000"/>
                  </a:lnSpc>
                  <a:spcAft>
                    <a:spcPts val="1000"/>
                  </a:spcAft>
                </a:pPr>
                <a:r>
                  <a:rPr lang="en-US" sz="2000" dirty="0">
                    <a:latin typeface="Times New Roman"/>
                    <a:ea typeface="Calibri"/>
                    <a:cs typeface="Arial"/>
                  </a:rPr>
                  <a:t>Are differ from brushless DC motors in that they typically have a sinusoidal back EMF and are driven by sinusoidal currents. </a:t>
                </a:r>
              </a:p>
              <a:p>
                <a:pPr algn="just" rtl="0">
                  <a:lnSpc>
                    <a:spcPct val="115000"/>
                  </a:lnSpc>
                  <a:spcAft>
                    <a:spcPts val="1000"/>
                  </a:spcAft>
                </a:pPr>
                <a:r>
                  <a:rPr lang="en-US" sz="2000" b="1" u="sng" dirty="0">
                    <a:solidFill>
                      <a:srgbClr val="C00000"/>
                    </a:solidFill>
                    <a:latin typeface="Times New Roman"/>
                    <a:ea typeface="Calibri"/>
                    <a:cs typeface="Arial"/>
                  </a:rPr>
                  <a:t>Step motors:</a:t>
                </a:r>
              </a:p>
              <a:p>
                <a:pPr algn="just" rtl="0">
                  <a:lnSpc>
                    <a:spcPct val="115000"/>
                  </a:lnSpc>
                  <a:spcAft>
                    <a:spcPts val="1000"/>
                  </a:spcAft>
                </a:pPr>
                <a:r>
                  <a:rPr lang="en-US" sz="2000" dirty="0">
                    <a:latin typeface="Times New Roman"/>
                    <a:ea typeface="Calibri"/>
                    <a:cs typeface="Arial"/>
                  </a:rPr>
                  <a:t>In general have high pole counts and therefore require many periods of excitation for each shaft revolution. Even though they can be driven like other synchronous motors, they are typically driven by current pulses. Step motors are typically used in low cost, high volume, position-control applications </a:t>
                </a:r>
                <a:r>
                  <a:rPr lang="en-US" sz="2000" dirty="0">
                    <a:solidFill>
                      <a:srgbClr val="FF0000"/>
                    </a:solidFill>
                    <a:latin typeface="Times New Roman"/>
                    <a:ea typeface="Calibri"/>
                    <a:cs typeface="Arial"/>
                  </a:rPr>
                  <a:t>where the cost of position feedback cannot be justified.</a:t>
                </a:r>
                <a:endParaRPr lang="en-US" sz="2000" dirty="0">
                  <a:solidFill>
                    <a:srgbClr val="FF0000"/>
                  </a:solidFill>
                  <a:ea typeface="Calibri"/>
                  <a:cs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151706" y="49982"/>
                <a:ext cx="8856984" cy="6467027"/>
              </a:xfrm>
              <a:prstGeom prst="rect">
                <a:avLst/>
              </a:prstGeom>
              <a:blipFill>
                <a:blip r:embed="rId2"/>
                <a:stretch>
                  <a:fillRect l="-757" t="-377" r="-688" b="-660"/>
                </a:stretch>
              </a:blipFill>
            </p:spPr>
            <p:txBody>
              <a:bodyPr/>
              <a:lstStyle/>
              <a:p>
                <a:r>
                  <a:rPr lang="en-US">
                    <a:noFill/>
                  </a:rPr>
                  <a:t> </a:t>
                </a:r>
              </a:p>
            </p:txBody>
          </p:sp>
        </mc:Fallback>
      </mc:AlternateContent>
    </p:spTree>
    <p:extLst>
      <p:ext uri="{BB962C8B-B14F-4D97-AF65-F5344CB8AC3E}">
        <p14:creationId xmlns:p14="http://schemas.microsoft.com/office/powerpoint/2010/main" val="156413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188640"/>
            <a:ext cx="1363001" cy="369332"/>
          </a:xfrm>
          <a:prstGeom prst="rect">
            <a:avLst/>
          </a:prstGeom>
        </p:spPr>
        <p:txBody>
          <a:bodyPr wrap="none">
            <a:spAutoFit/>
          </a:bodyPr>
          <a:lstStyle/>
          <a:p>
            <a:pPr rtl="0"/>
            <a:r>
              <a:rPr lang="en-US" u="sng" dirty="0">
                <a:latin typeface="Times New Roman" panose="02020603050405020304" pitchFamily="18" charset="0"/>
                <a:cs typeface="Times New Roman" panose="02020603050405020304" pitchFamily="18" charset="0"/>
              </a:rPr>
              <a:t>Outer Rotor:</a:t>
            </a:r>
            <a:endParaRPr lang="en-US"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47862" y="995362"/>
            <a:ext cx="5248275" cy="4867275"/>
          </a:xfrm>
          <a:prstGeom prst="rect">
            <a:avLst/>
          </a:prstGeom>
          <a:noFill/>
          <a:ln>
            <a:noFill/>
          </a:ln>
        </p:spPr>
      </p:pic>
      <p:sp>
        <p:nvSpPr>
          <p:cNvPr id="4" name="Rectangle 3"/>
          <p:cNvSpPr/>
          <p:nvPr/>
        </p:nvSpPr>
        <p:spPr>
          <a:xfrm>
            <a:off x="2135911" y="5949280"/>
            <a:ext cx="4471097" cy="400110"/>
          </a:xfrm>
          <a:prstGeom prst="rect">
            <a:avLst/>
          </a:prstGeom>
        </p:spPr>
        <p:txBody>
          <a:bodyPr wrap="none">
            <a:spAutoFit/>
          </a:bodyPr>
          <a:lstStyle/>
          <a:p>
            <a:pPr rtl="0"/>
            <a:r>
              <a:rPr lang="en-US" sz="2000" dirty="0">
                <a:latin typeface="Times New Roman" panose="02020603050405020304" pitchFamily="18" charset="0"/>
                <a:cs typeface="Times New Roman" panose="02020603050405020304" pitchFamily="18" charset="0"/>
              </a:rPr>
              <a:t>Cross Section of Outer Rotor Possibilities</a:t>
            </a:r>
          </a:p>
        </p:txBody>
      </p:sp>
    </p:spTree>
    <p:extLst>
      <p:ext uri="{BB962C8B-B14F-4D97-AF65-F5344CB8AC3E}">
        <p14:creationId xmlns:p14="http://schemas.microsoft.com/office/powerpoint/2010/main" val="262115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956" y="188640"/>
            <a:ext cx="1992853" cy="369332"/>
          </a:xfrm>
          <a:prstGeom prst="rect">
            <a:avLst/>
          </a:prstGeom>
        </p:spPr>
        <p:txBody>
          <a:bodyPr wrap="none">
            <a:spAutoFit/>
          </a:bodyPr>
          <a:lstStyle/>
          <a:p>
            <a:pPr rtl="0"/>
            <a:r>
              <a:rPr lang="en-US" b="1" u="sng" dirty="0">
                <a:latin typeface="Times New Roman" panose="02020603050405020304" pitchFamily="18" charset="0"/>
                <a:cs typeface="Times New Roman" panose="02020603050405020304" pitchFamily="18" charset="0"/>
              </a:rPr>
              <a:t>Axial Flux Motors</a:t>
            </a:r>
            <a:endParaRPr lang="en-US"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92947" y="476672"/>
            <a:ext cx="6297930" cy="6230620"/>
          </a:xfrm>
          <a:prstGeom prst="rect">
            <a:avLst/>
          </a:prstGeom>
          <a:noFill/>
        </p:spPr>
      </p:pic>
      <p:sp>
        <p:nvSpPr>
          <p:cNvPr id="4" name="Rectangle 3"/>
          <p:cNvSpPr/>
          <p:nvPr/>
        </p:nvSpPr>
        <p:spPr>
          <a:xfrm>
            <a:off x="2897014" y="6522626"/>
            <a:ext cx="3166252" cy="369332"/>
          </a:xfrm>
          <a:prstGeom prst="rect">
            <a:avLst/>
          </a:prstGeom>
        </p:spPr>
        <p:txBody>
          <a:bodyPr wrap="none">
            <a:spAutoFit/>
          </a:bodyPr>
          <a:lstStyle/>
          <a:p>
            <a:pPr rtl="0"/>
            <a:r>
              <a:rPr lang="en-US" dirty="0">
                <a:latin typeface="Times New Roman" panose="02020603050405020304" pitchFamily="18" charset="0"/>
                <a:cs typeface="Times New Roman" panose="02020603050405020304" pitchFamily="18" charset="0"/>
              </a:rPr>
              <a:t>Axial Flux Motor Configuration</a:t>
            </a:r>
          </a:p>
        </p:txBody>
      </p:sp>
    </p:spTree>
    <p:extLst>
      <p:ext uri="{BB962C8B-B14F-4D97-AF65-F5344CB8AC3E}">
        <p14:creationId xmlns:p14="http://schemas.microsoft.com/office/powerpoint/2010/main" val="398080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84" y="116632"/>
            <a:ext cx="2101088" cy="490199"/>
          </a:xfrm>
          <a:prstGeom prst="rect">
            <a:avLst/>
          </a:prstGeom>
        </p:spPr>
        <p:txBody>
          <a:bodyPr wrap="none">
            <a:spAutoFit/>
          </a:bodyPr>
          <a:lstStyle/>
          <a:p>
            <a:pPr algn="ctr" rtl="0">
              <a:lnSpc>
                <a:spcPct val="115000"/>
              </a:lnSpc>
              <a:spcAft>
                <a:spcPts val="1000"/>
              </a:spcAft>
            </a:pPr>
            <a:r>
              <a:rPr lang="en-US" sz="2400" b="1" u="sng" dirty="0">
                <a:latin typeface="Times New Roman" panose="02020603050405020304" pitchFamily="18" charset="0"/>
                <a:ea typeface="Calibri"/>
                <a:cs typeface="Times New Roman" panose="02020603050405020304" pitchFamily="18" charset="0"/>
              </a:rPr>
              <a:t>Linear Motors</a:t>
            </a:r>
            <a:endParaRPr lang="en-US" sz="2400" dirty="0">
              <a:latin typeface="Times New Roman" panose="02020603050405020304" pitchFamily="18" charset="0"/>
              <a:ea typeface="Calibri"/>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334895" y="1632902"/>
            <a:ext cx="4474210" cy="3592195"/>
          </a:xfrm>
          <a:prstGeom prst="rect">
            <a:avLst/>
          </a:prstGeom>
          <a:noFill/>
          <a:ln>
            <a:noFill/>
          </a:ln>
        </p:spPr>
      </p:pic>
      <p:sp>
        <p:nvSpPr>
          <p:cNvPr id="4" name="Rectangle 3"/>
          <p:cNvSpPr/>
          <p:nvPr/>
        </p:nvSpPr>
        <p:spPr>
          <a:xfrm>
            <a:off x="3059631" y="5517232"/>
            <a:ext cx="3024738" cy="369332"/>
          </a:xfrm>
          <a:prstGeom prst="rect">
            <a:avLst/>
          </a:prstGeom>
        </p:spPr>
        <p:txBody>
          <a:bodyPr wrap="none">
            <a:spAutoFit/>
          </a:bodyPr>
          <a:lstStyle/>
          <a:p>
            <a:pPr rtl="0"/>
            <a:r>
              <a:rPr lang="en-US" dirty="0">
                <a:latin typeface="Times New Roman" panose="02020603050405020304" pitchFamily="18" charset="0"/>
                <a:cs typeface="Times New Roman" panose="02020603050405020304" pitchFamily="18" charset="0"/>
              </a:rPr>
              <a:t>Simple Linear Motor Structure</a:t>
            </a:r>
          </a:p>
        </p:txBody>
      </p:sp>
    </p:spTree>
    <p:extLst>
      <p:ext uri="{BB962C8B-B14F-4D97-AF65-F5344CB8AC3E}">
        <p14:creationId xmlns:p14="http://schemas.microsoft.com/office/powerpoint/2010/main" val="349232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48519"/>
            <a:ext cx="5577841" cy="4487617"/>
          </a:xfrm>
          <a:prstGeom prst="rect">
            <a:avLst/>
          </a:prstGeom>
          <a:noFill/>
          <a:ln>
            <a:noFill/>
          </a:ln>
        </p:spPr>
      </p:pic>
      <p:sp>
        <p:nvSpPr>
          <p:cNvPr id="3" name="Rectangle 2"/>
          <p:cNvSpPr/>
          <p:nvPr/>
        </p:nvSpPr>
        <p:spPr>
          <a:xfrm>
            <a:off x="2771800" y="5157192"/>
            <a:ext cx="3425040" cy="369332"/>
          </a:xfrm>
          <a:prstGeom prst="rect">
            <a:avLst/>
          </a:prstGeom>
        </p:spPr>
        <p:txBody>
          <a:bodyPr wrap="none">
            <a:spAutoFit/>
          </a:bodyPr>
          <a:lstStyle/>
          <a:p>
            <a:pPr rtl="0"/>
            <a:r>
              <a:rPr lang="en-US" dirty="0">
                <a:latin typeface="Times New Roman" panose="02020603050405020304" pitchFamily="18" charset="0"/>
                <a:cs typeface="Times New Roman" panose="02020603050405020304" pitchFamily="18" charset="0"/>
              </a:rPr>
              <a:t>Alternative Linear Motor Structure</a:t>
            </a:r>
          </a:p>
        </p:txBody>
      </p:sp>
    </p:spTree>
    <p:extLst>
      <p:ext uri="{BB962C8B-B14F-4D97-AF65-F5344CB8AC3E}">
        <p14:creationId xmlns:p14="http://schemas.microsoft.com/office/powerpoint/2010/main" val="391134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89844"/>
            <a:ext cx="8424936" cy="5262979"/>
          </a:xfrm>
          <a:prstGeom prst="rect">
            <a:avLst/>
          </a:prstGeom>
        </p:spPr>
        <p:txBody>
          <a:bodyPr wrap="square">
            <a:spAutoFit/>
          </a:bodyPr>
          <a:lstStyle/>
          <a:p>
            <a:pPr algn="just" rtl="0"/>
            <a:r>
              <a:rPr lang="en-US" sz="2400" b="1" u="sng" dirty="0">
                <a:latin typeface="Times New Roman" panose="02020603050405020304" pitchFamily="18" charset="0"/>
                <a:cs typeface="Times New Roman" panose="02020603050405020304" pitchFamily="18" charset="0"/>
              </a:rPr>
              <a:t>The Permanent Magnet Motors (PMM) Group:</a:t>
            </a: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This group composed of three main types of motors</a:t>
            </a:r>
          </a:p>
          <a:p>
            <a:pPr algn="just" rtl="0"/>
            <a:endParaRPr lang="en-US" sz="2400" dirty="0">
              <a:latin typeface="Times New Roman" panose="02020603050405020304" pitchFamily="18" charset="0"/>
              <a:cs typeface="Times New Roman" panose="02020603050405020304" pitchFamily="18" charset="0"/>
            </a:endParaRPr>
          </a:p>
          <a:p>
            <a:pPr marL="285750" lvl="0" indent="-285750" algn="just" rtl="0">
              <a:buFont typeface="Arial" pitchFamily="34" charset="0"/>
              <a:buChar char="•"/>
            </a:pPr>
            <a:r>
              <a:rPr lang="en-US" sz="2400" dirty="0">
                <a:latin typeface="Times New Roman" panose="02020603050405020304" pitchFamily="18" charset="0"/>
                <a:cs typeface="Times New Roman" panose="02020603050405020304" pitchFamily="18" charset="0"/>
              </a:rPr>
              <a:t>PM synchronous motor (PMSM)</a:t>
            </a:r>
          </a:p>
          <a:p>
            <a:pPr marL="285750" lvl="0" indent="-285750" algn="just" rtl="0">
              <a:buFont typeface="Arial" pitchFamily="34" charset="0"/>
              <a:buChar char="•"/>
            </a:pPr>
            <a:r>
              <a:rPr lang="en-US" sz="2400" dirty="0">
                <a:latin typeface="Times New Roman" panose="02020603050405020304" pitchFamily="18" charset="0"/>
                <a:cs typeface="Times New Roman" panose="02020603050405020304" pitchFamily="18" charset="0"/>
              </a:rPr>
              <a:t>Brushless DC motor (BLDCM)</a:t>
            </a:r>
          </a:p>
          <a:p>
            <a:pPr marL="285750" lvl="0" indent="-285750" algn="just" rtl="0">
              <a:buFont typeface="Arial" pitchFamily="34" charset="0"/>
              <a:buChar char="•"/>
            </a:pPr>
            <a:r>
              <a:rPr lang="en-US" sz="2400" dirty="0">
                <a:latin typeface="Times New Roman" panose="02020603050405020304" pitchFamily="18" charset="0"/>
                <a:cs typeface="Times New Roman" panose="02020603050405020304" pitchFamily="18" charset="0"/>
              </a:rPr>
              <a:t>Stepper Motor.</a:t>
            </a:r>
          </a:p>
          <a:p>
            <a:pPr algn="just" rtl="0"/>
            <a:r>
              <a:rPr lang="en-US" sz="2400" dirty="0">
                <a:latin typeface="Times New Roman" panose="02020603050405020304" pitchFamily="18" charset="0"/>
                <a:cs typeface="Times New Roman" panose="02020603050405020304" pitchFamily="18" charset="0"/>
              </a:rPr>
              <a:t>Due to their construction the rotary motors have different possibilities as shown in figure (n-1). The principle of operation of PMM can be summarized by a figure (n-2). It is clear that the direction of coil current determines the sense of rotation of the PM rotor. Also, it is clear that the alignment of the rotor with the magnetic axis of the stator produces no torque in both cases, and this preferred resting position will cause to stop the rotor and will act as a breaking arrangement.</a:t>
            </a:r>
          </a:p>
        </p:txBody>
      </p:sp>
    </p:spTree>
    <p:extLst>
      <p:ext uri="{BB962C8B-B14F-4D97-AF65-F5344CB8AC3E}">
        <p14:creationId xmlns:p14="http://schemas.microsoft.com/office/powerpoint/2010/main" val="383101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422082" y="925195"/>
            <a:ext cx="6299835" cy="5007610"/>
          </a:xfrm>
          <a:prstGeom prst="rect">
            <a:avLst/>
          </a:prstGeom>
          <a:noFill/>
          <a:ln>
            <a:noFill/>
          </a:ln>
        </p:spPr>
      </p:pic>
      <p:sp>
        <p:nvSpPr>
          <p:cNvPr id="3" name="Rectangle 2"/>
          <p:cNvSpPr/>
          <p:nvPr/>
        </p:nvSpPr>
        <p:spPr>
          <a:xfrm>
            <a:off x="539552" y="5949255"/>
            <a:ext cx="7920880" cy="646331"/>
          </a:xfrm>
          <a:prstGeom prst="rect">
            <a:avLst/>
          </a:prstGeom>
        </p:spPr>
        <p:txBody>
          <a:bodyPr wrap="square">
            <a:spAutoFit/>
          </a:bodyPr>
          <a:lstStyle/>
          <a:p>
            <a:pPr algn="ctr" rtl="0"/>
            <a:r>
              <a:rPr lang="en-US" dirty="0">
                <a:latin typeface="Times New Roman" panose="02020603050405020304" pitchFamily="18" charset="0"/>
                <a:cs typeface="Times New Roman" panose="02020603050405020304" pitchFamily="18" charset="0"/>
              </a:rPr>
              <a:t>Figure (n-1) [(a) Radial flux typical cylindrical type. (b) Radial flux, cylindrical an inside-out motor type. (c, d) Axial flux, pancake type</a:t>
            </a:r>
          </a:p>
        </p:txBody>
      </p:sp>
    </p:spTree>
    <p:extLst>
      <p:ext uri="{BB962C8B-B14F-4D97-AF65-F5344CB8AC3E}">
        <p14:creationId xmlns:p14="http://schemas.microsoft.com/office/powerpoint/2010/main" val="111289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55575" y="692693"/>
            <a:ext cx="3383280" cy="2884897"/>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92692"/>
            <a:ext cx="3337560" cy="2827657"/>
          </a:xfrm>
          <a:prstGeom prst="rect">
            <a:avLst/>
          </a:prstGeom>
          <a:noFill/>
          <a:ln>
            <a:noFill/>
          </a:ln>
        </p:spPr>
      </p:pic>
      <p:sp>
        <p:nvSpPr>
          <p:cNvPr id="4" name="Rectangle 3"/>
          <p:cNvSpPr/>
          <p:nvPr/>
        </p:nvSpPr>
        <p:spPr>
          <a:xfrm>
            <a:off x="149796" y="4869160"/>
            <a:ext cx="8784976" cy="707886"/>
          </a:xfrm>
          <a:prstGeom prst="rect">
            <a:avLst/>
          </a:prstGeom>
        </p:spPr>
        <p:txBody>
          <a:bodyPr wrap="square">
            <a:spAutoFit/>
          </a:bodyPr>
          <a:lstStyle/>
          <a:p>
            <a:pPr algn="ctr" rtl="0"/>
            <a:r>
              <a:rPr lang="en-US" sz="2000" dirty="0">
                <a:latin typeface="Times New Roman" panose="02020603050405020304" pitchFamily="18" charset="0"/>
                <a:cs typeface="Times New Roman" panose="02020603050405020304" pitchFamily="18" charset="0"/>
              </a:rPr>
              <a:t>Figure (n-2) represents the effect of current directions in the sense of the generated torque</a:t>
            </a:r>
          </a:p>
        </p:txBody>
      </p:sp>
    </p:spTree>
    <p:extLst>
      <p:ext uri="{BB962C8B-B14F-4D97-AF65-F5344CB8AC3E}">
        <p14:creationId xmlns:p14="http://schemas.microsoft.com/office/powerpoint/2010/main" val="237418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551681" cy="4336249"/>
          </a:xfrm>
          <a:prstGeom prst="rect">
            <a:avLst/>
          </a:prstGeom>
          <a:noFill/>
          <a:ln>
            <a:noFill/>
          </a:ln>
        </p:spPr>
      </p:pic>
      <p:sp>
        <p:nvSpPr>
          <p:cNvPr id="3" name="Rectangle 2"/>
          <p:cNvSpPr/>
          <p:nvPr/>
        </p:nvSpPr>
        <p:spPr>
          <a:xfrm>
            <a:off x="1123204" y="5103068"/>
            <a:ext cx="6264696" cy="369332"/>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Figure (n-3) show a structure of a 3-phase arrangement motor.</a:t>
            </a: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6492241" cy="6227713"/>
          </a:xfrm>
          <a:prstGeom prst="rect">
            <a:avLst/>
          </a:prstGeom>
          <a:noFill/>
          <a:ln>
            <a:noFill/>
          </a:ln>
        </p:spPr>
      </p:pic>
      <p:sp>
        <p:nvSpPr>
          <p:cNvPr id="3" name="Rectangle 2"/>
          <p:cNvSpPr/>
          <p:nvPr/>
        </p:nvSpPr>
        <p:spPr>
          <a:xfrm>
            <a:off x="2272100" y="6381328"/>
            <a:ext cx="4529702" cy="369332"/>
          </a:xfrm>
          <a:prstGeom prst="rect">
            <a:avLst/>
          </a:prstGeom>
        </p:spPr>
        <p:txBody>
          <a:bodyPr wrap="none">
            <a:spAutoFit/>
          </a:bodyPr>
          <a:lstStyle/>
          <a:p>
            <a:pPr rtl="0"/>
            <a:r>
              <a:rPr lang="en-US" dirty="0">
                <a:latin typeface="Times New Roman" panose="02020603050405020304" pitchFamily="18" charset="0"/>
                <a:cs typeface="Times New Roman" panose="02020603050405020304" pitchFamily="18" charset="0"/>
              </a:rPr>
              <a:t>Figure (n-4) A motor with distributed windings</a:t>
            </a:r>
          </a:p>
        </p:txBody>
      </p:sp>
    </p:spTree>
    <p:extLst>
      <p:ext uri="{BB962C8B-B14F-4D97-AF65-F5344CB8AC3E}">
        <p14:creationId xmlns:p14="http://schemas.microsoft.com/office/powerpoint/2010/main" val="21925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55776" y="266700"/>
            <a:ext cx="4011034" cy="800219"/>
          </a:xfrm>
          <a:prstGeom prst="rect">
            <a:avLst/>
          </a:prstGeom>
          <a:solidFill>
            <a:schemeClr val="accent2">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2">
                    <a:lumMod val="50000"/>
                  </a:schemeClr>
                </a:solidFill>
                <a:effectLst/>
                <a:latin typeface="Times New Roman" pitchFamily="18" charset="0"/>
                <a:ea typeface="Calibri" pitchFamily="34" charset="0"/>
                <a:cs typeface="Times New Roman" pitchFamily="18" charset="0"/>
              </a:rPr>
              <a:t>Motor Design Possibilities</a:t>
            </a:r>
            <a:endParaRPr kumimoji="0" lang="en-US" sz="2800" b="0" i="0" u="none" strike="noStrike" cap="none" normalizeH="0" baseline="0" dirty="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049" name="Picture 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2" y="1710333"/>
            <a:ext cx="3992563" cy="3679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823774" y="997833"/>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PMM</a:t>
            </a:r>
            <a:r>
              <a:rPr kumimoji="0" lang="en-US" sz="1800" b="0" i="0" u="none" strike="noStrike" cap="none" normalizeH="0" dirty="0">
                <a:ln>
                  <a:noFill/>
                </a:ln>
                <a:solidFill>
                  <a:schemeClr val="tx1"/>
                </a:solidFill>
                <a:effectLst/>
                <a:latin typeface="Arial" pitchFamily="34" charset="0"/>
                <a:cs typeface="Arial" pitchFamily="34" charset="0"/>
              </a:rPr>
              <a:t> types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29712"/>
            <a:ext cx="3596005" cy="3441065"/>
          </a:xfrm>
          <a:prstGeom prst="rect">
            <a:avLst/>
          </a:prstGeom>
          <a:noFill/>
          <a:ln>
            <a:noFill/>
          </a:ln>
        </p:spPr>
      </p:pic>
      <p:sp>
        <p:nvSpPr>
          <p:cNvPr id="4" name="Rectangle 3"/>
          <p:cNvSpPr/>
          <p:nvPr/>
        </p:nvSpPr>
        <p:spPr>
          <a:xfrm>
            <a:off x="3203848" y="5517232"/>
            <a:ext cx="2808312" cy="369332"/>
          </a:xfrm>
          <a:prstGeom prst="rect">
            <a:avLst/>
          </a:prstGeom>
        </p:spPr>
        <p:txBody>
          <a:bodyPr wrap="square">
            <a:spAutoFit/>
          </a:bodyPr>
          <a:lstStyle/>
          <a:p>
            <a:pPr algn="ctr" rtl="0"/>
            <a:r>
              <a:rPr lang="en-US" dirty="0">
                <a:latin typeface="Times New Roman" panose="02020603050405020304" pitchFamily="18" charset="0"/>
                <a:cs typeface="Times New Roman" panose="02020603050405020304" pitchFamily="18" charset="0"/>
              </a:rPr>
              <a:t>A 4-pole 12-slot PMM </a:t>
            </a:r>
          </a:p>
        </p:txBody>
      </p:sp>
    </p:spTree>
    <p:extLst>
      <p:ext uri="{BB962C8B-B14F-4D97-AF65-F5344CB8AC3E}">
        <p14:creationId xmlns:p14="http://schemas.microsoft.com/office/powerpoint/2010/main" val="98412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9694" y="162630"/>
            <a:ext cx="3196709" cy="523220"/>
          </a:xfrm>
          <a:prstGeom prst="rect">
            <a:avLst/>
          </a:prstGeom>
        </p:spPr>
        <p:txBody>
          <a:bodyPr wrap="none">
            <a:spAutoFit/>
          </a:bodyPr>
          <a:lstStyle/>
          <a:p>
            <a:pPr algn="ctr" rtl="0"/>
            <a:r>
              <a:rPr lang="en-US" sz="2800" b="1" u="sng" dirty="0">
                <a:latin typeface="Times New Roman" panose="02020603050405020304" pitchFamily="18" charset="0"/>
                <a:cs typeface="Times New Roman" panose="02020603050405020304" pitchFamily="18" charset="0"/>
              </a:rPr>
              <a:t>Radial Flux Motors</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899592" y="1052736"/>
            <a:ext cx="1315808" cy="369332"/>
          </a:xfrm>
          <a:prstGeom prst="rect">
            <a:avLst/>
          </a:prstGeom>
        </p:spPr>
        <p:txBody>
          <a:bodyPr wrap="none">
            <a:spAutoFit/>
          </a:bodyPr>
          <a:lstStyle/>
          <a:p>
            <a:r>
              <a:rPr lang="en-US" u="sng" dirty="0">
                <a:latin typeface="Times New Roman" panose="02020603050405020304" pitchFamily="18" charset="0"/>
                <a:cs typeface="Times New Roman" panose="02020603050405020304" pitchFamily="18" charset="0"/>
              </a:rPr>
              <a:t>Inner Rotor:</a:t>
            </a:r>
            <a:endParaRPr lang="ar-IQ"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58902" y="1044095"/>
            <a:ext cx="4038601" cy="5495041"/>
          </a:xfrm>
          <a:prstGeom prst="rect">
            <a:avLst/>
          </a:prstGeom>
          <a:noFill/>
          <a:ln>
            <a:noFill/>
          </a:ln>
        </p:spPr>
      </p:pic>
    </p:spTree>
    <p:extLst>
      <p:ext uri="{BB962C8B-B14F-4D97-AF65-F5344CB8AC3E}">
        <p14:creationId xmlns:p14="http://schemas.microsoft.com/office/powerpoint/2010/main" val="185527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4991" y="188640"/>
            <a:ext cx="2428870" cy="369332"/>
          </a:xfrm>
          <a:prstGeom prst="rect">
            <a:avLst/>
          </a:prstGeom>
        </p:spPr>
        <p:txBody>
          <a:bodyPr wrap="none">
            <a:spAutoFit/>
          </a:bodyPr>
          <a:lstStyle/>
          <a:p>
            <a:pPr rtl="0"/>
            <a:r>
              <a:rPr lang="en-US" dirty="0">
                <a:latin typeface="Times New Roman" panose="02020603050405020304" pitchFamily="18" charset="0"/>
                <a:cs typeface="Times New Roman" panose="02020603050405020304" pitchFamily="18" charset="0"/>
              </a:rPr>
              <a:t>Inner Rotor Possibilities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22082" y="557972"/>
            <a:ext cx="6299835" cy="6043295"/>
          </a:xfrm>
          <a:prstGeom prst="rect">
            <a:avLst/>
          </a:prstGeom>
          <a:noFill/>
          <a:ln>
            <a:noFill/>
          </a:ln>
        </p:spPr>
      </p:pic>
      <p:sp>
        <p:nvSpPr>
          <p:cNvPr id="4" name="Rectangle 3"/>
          <p:cNvSpPr/>
          <p:nvPr/>
        </p:nvSpPr>
        <p:spPr>
          <a:xfrm>
            <a:off x="353301" y="4149080"/>
            <a:ext cx="1914443" cy="923330"/>
          </a:xfrm>
          <a:prstGeom prst="rect">
            <a:avLst/>
          </a:prstGeom>
        </p:spPr>
        <p:txBody>
          <a:bodyPr wrap="square">
            <a:spAutoFit/>
          </a:bodyPr>
          <a:lstStyle/>
          <a:p>
            <a:pPr algn="just" rtl="0"/>
            <a:r>
              <a:rPr lang="en-US" dirty="0">
                <a:latin typeface="Times New Roman" panose="02020603050405020304" pitchFamily="18" charset="0"/>
                <a:cs typeface="Times New Roman" panose="02020603050405020304" pitchFamily="18" charset="0"/>
              </a:rPr>
              <a:t>Stator Possibilities for Inner Rotor Motors</a:t>
            </a:r>
          </a:p>
        </p:txBody>
      </p:sp>
    </p:spTree>
    <p:extLst>
      <p:ext uri="{BB962C8B-B14F-4D97-AF65-F5344CB8AC3E}">
        <p14:creationId xmlns:p14="http://schemas.microsoft.com/office/powerpoint/2010/main" val="268405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399</Words>
  <Application>Microsoft Office PowerPoint</Application>
  <PresentationFormat>On-screen Show (4:3)</PresentationFormat>
  <Paragraphs>33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 Isam</cp:lastModifiedBy>
  <cp:revision>163</cp:revision>
  <cp:lastPrinted>2020-03-04T02:42:28Z</cp:lastPrinted>
  <dcterms:created xsi:type="dcterms:W3CDTF">2016-04-01T07:24:02Z</dcterms:created>
  <dcterms:modified xsi:type="dcterms:W3CDTF">2020-03-09T18:27:19Z</dcterms:modified>
</cp:coreProperties>
</file>