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</p:sldIdLst>
  <p:sldSz cx="10153650" cy="5715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750" y="-114"/>
      </p:cViewPr>
      <p:guideLst>
        <p:guide orient="horz" pos="1800"/>
        <p:guide pos="319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01CB88-31DA-4FBA-A9EC-E7D7D0113E3A}" type="datetimeFigureOut">
              <a:rPr lang="en-GB" smtClean="0"/>
              <a:t>07/01/2021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7588" y="514350"/>
            <a:ext cx="4568825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2C520E-2A4D-4CAD-AA9D-7666706522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756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C520E-2A4D-4CAD-AA9D-7666706522E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7081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6007559" y="3175001"/>
            <a:ext cx="4146095" cy="75906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6007579" y="3247509"/>
            <a:ext cx="4146075" cy="16002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6007579" y="3429306"/>
            <a:ext cx="4146075" cy="7620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6007576" y="3470336"/>
            <a:ext cx="2183035" cy="1524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6007576" y="3499643"/>
            <a:ext cx="2183035" cy="7620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6007576" y="3302000"/>
            <a:ext cx="3401473" cy="22860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8190996" y="3384152"/>
            <a:ext cx="1776889" cy="30480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041384"/>
            <a:ext cx="10153650" cy="203476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3" y="3062940"/>
            <a:ext cx="10153651" cy="11723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7122269" y="3035910"/>
            <a:ext cx="3031382" cy="20702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1"/>
            <a:ext cx="10153650" cy="30847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07683" y="2001575"/>
            <a:ext cx="9392126" cy="1225021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7682" y="3249948"/>
            <a:ext cx="5499894" cy="14605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446010" y="3505200"/>
            <a:ext cx="1066133" cy="381000"/>
          </a:xfrm>
        </p:spPr>
        <p:txBody>
          <a:bodyPr/>
          <a:lstStyle/>
          <a:p>
            <a:fld id="{8D487B78-68DF-4C62-BD29-51CD9BAF9727}" type="datetime1">
              <a:rPr lang="en-GB" smtClean="0"/>
              <a:t>07/01/2021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6007576" y="3504407"/>
            <a:ext cx="1438434" cy="381000"/>
          </a:xfrm>
        </p:spPr>
        <p:txBody>
          <a:bodyPr/>
          <a:lstStyle/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9238764" y="947"/>
            <a:ext cx="830272" cy="30480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20E79C7D-17B2-4831-A721-21F478E5811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7EA9-CFFF-4A6A-B623-6429E617C014}" type="datetime1">
              <a:rPr lang="en-GB" smtClean="0"/>
              <a:t>07/01/2021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30624" y="952500"/>
            <a:ext cx="2115344" cy="45720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7682" y="952500"/>
            <a:ext cx="6938328" cy="45720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D6327-FE4A-4BF1-946B-6CC3A41A5DEA}" type="datetime1">
              <a:rPr lang="en-GB" smtClean="0"/>
              <a:t>07/01/2021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A431B-C6DE-495E-802A-375930999484}" type="datetime1">
              <a:rPr lang="en-GB" smtClean="0"/>
              <a:t>07/01/2021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068" y="1651001"/>
            <a:ext cx="8630603" cy="1135062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068" y="2805908"/>
            <a:ext cx="8630603" cy="1258093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B891-66AC-400F-86C8-9220B91E9833}" type="datetime1">
              <a:rPr lang="en-GB" smtClean="0"/>
              <a:t>07/01/2021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682" y="1874521"/>
            <a:ext cx="4484529" cy="3771636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1439" y="1874521"/>
            <a:ext cx="4484529" cy="3771636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A5F9-65CF-4F6E-9522-DF304013FA37}" type="datetime1">
              <a:rPr lang="en-GB" smtClean="0"/>
              <a:t>07/01/2021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069" y="952500"/>
            <a:ext cx="9307513" cy="891540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3069" y="1870809"/>
            <a:ext cx="4487913" cy="3810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242530" y="1870809"/>
            <a:ext cx="4488054" cy="3810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23069" y="2257099"/>
            <a:ext cx="4487913" cy="32385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39286" y="2257099"/>
            <a:ext cx="4488054" cy="32385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52A2182-C9DD-4C86-9F43-80163ABA99BA}" type="datetime1">
              <a:rPr lang="en-GB" smtClean="0"/>
              <a:t>07/01/2021</a:t>
            </a:fld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0E79C7D-17B2-4831-A721-21F478E58110}" type="slidenum">
              <a:rPr lang="en-GB" smtClean="0"/>
              <a:t>‹#›</a:t>
            </a:fld>
            <a:endParaRPr lang="en-GB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952500"/>
            <a:ext cx="9138285" cy="891540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10628" y="510540"/>
            <a:ext cx="1062962" cy="381000"/>
          </a:xfrm>
        </p:spPr>
        <p:txBody>
          <a:bodyPr/>
          <a:lstStyle/>
          <a:p>
            <a:fld id="{3E87C0F8-A472-470C-8CDB-40C6E09FDF16}" type="datetime1">
              <a:rPr lang="en-GB" smtClean="0"/>
              <a:t>07/01/2021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838349" y="510540"/>
            <a:ext cx="1472279" cy="381000"/>
          </a:xfr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077363" y="1893"/>
            <a:ext cx="846138" cy="304800"/>
          </a:xfrm>
        </p:spPr>
        <p:txBody>
          <a:bodyPr/>
          <a:lstStyle/>
          <a:p>
            <a:fld id="{20E79C7D-17B2-4831-A721-21F478E5811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ED756-C68E-47A4-9C40-23EFB11E764C}" type="datetime1">
              <a:rPr lang="en-GB" smtClean="0"/>
              <a:t>07/01/2021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4611" y="918309"/>
            <a:ext cx="3756851" cy="731520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944611" y="1675606"/>
            <a:ext cx="3756851" cy="384810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69227" y="646906"/>
            <a:ext cx="5665737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667C-2E8D-45D3-9ACE-5A15C9A68226}" type="datetime1">
              <a:rPr lang="en-GB" smtClean="0"/>
              <a:t>07/01/2021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1151" y="924300"/>
            <a:ext cx="651596" cy="3901364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8243" y="952500"/>
            <a:ext cx="5076825" cy="3810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0708" y="2728591"/>
            <a:ext cx="2876868" cy="2097074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536B6-D6B7-4234-92B2-797B0D300DEE}" type="datetime1">
              <a:rPr lang="en-GB" smtClean="0"/>
              <a:t>07/01/2021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05684"/>
            <a:ext cx="10153650" cy="70339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10153650" cy="258886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3" y="256898"/>
            <a:ext cx="10153651" cy="7620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6007559" y="300206"/>
            <a:ext cx="4146095" cy="75906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6007579" y="366762"/>
            <a:ext cx="4146075" cy="150029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6004399" y="414587"/>
            <a:ext cx="3401473" cy="22860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8187819" y="490786"/>
            <a:ext cx="1776889" cy="30480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10088098" y="-1668"/>
            <a:ext cx="63989" cy="518160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10043142" y="-1668"/>
            <a:ext cx="30461" cy="518160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10021986" y="-1668"/>
            <a:ext cx="10154" cy="518160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9966459" y="-1668"/>
            <a:ext cx="30461" cy="518160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9900116" y="317"/>
            <a:ext cx="60922" cy="487680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9853254" y="317"/>
            <a:ext cx="10154" cy="487680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507683" y="952500"/>
            <a:ext cx="9138285" cy="8890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507683" y="1874520"/>
            <a:ext cx="9138285" cy="36042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313799" y="510540"/>
            <a:ext cx="1062962" cy="3810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373E403-96C1-4BEE-BE2E-9D34F83ADFEC}" type="datetime1">
              <a:rPr lang="en-GB" smtClean="0"/>
              <a:t>07/01/2021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838349" y="510540"/>
            <a:ext cx="1472279" cy="3810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9077363" y="1893"/>
            <a:ext cx="846138" cy="30480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20E79C7D-17B2-4831-A721-21F478E58110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4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9.png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1524" y="1537355"/>
            <a:ext cx="8630603" cy="1225021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GB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Construction Engineering Management</a:t>
            </a:r>
            <a:endParaRPr lang="en-GB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6750" y="277213"/>
            <a:ext cx="9460156" cy="1460500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en-GB" sz="1900" b="1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University of </a:t>
            </a:r>
            <a:r>
              <a:rPr lang="en-GB" sz="1900" b="1" dirty="0" err="1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Mustansiriyah</a:t>
            </a:r>
            <a:r>
              <a:rPr lang="en-GB" sz="1900" b="1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                                                                  2020-2021</a:t>
            </a:r>
          </a:p>
          <a:p>
            <a:pPr>
              <a:spcBef>
                <a:spcPts val="0"/>
              </a:spcBef>
            </a:pPr>
            <a:r>
              <a:rPr lang="en-GB" sz="1900" b="1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College of Engineering                                                                                 </a:t>
            </a:r>
            <a:r>
              <a:rPr lang="en-GB" sz="1900" b="1" dirty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3</a:t>
            </a:r>
            <a:r>
              <a:rPr lang="en-GB" sz="1900" b="1" baseline="30000" dirty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rd</a:t>
            </a:r>
            <a:r>
              <a:rPr lang="en-GB" sz="1900" b="1" dirty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Stage </a:t>
            </a:r>
          </a:p>
          <a:p>
            <a:pPr algn="l">
              <a:spcBef>
                <a:spcPts val="0"/>
              </a:spcBef>
            </a:pPr>
            <a:r>
              <a:rPr lang="en-GB" sz="1900" b="1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High. &amp; Trans Eng. Dep.</a:t>
            </a:r>
          </a:p>
          <a:p>
            <a:pPr algn="l">
              <a:spcBef>
                <a:spcPts val="0"/>
              </a:spcBef>
            </a:pPr>
            <a:endParaRPr lang="en-GB" sz="1900" b="1" dirty="0">
              <a:solidFill>
                <a:schemeClr val="bg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30751" y="2730864"/>
            <a:ext cx="8630603" cy="27486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en-GB" sz="3200" b="1" dirty="0" smtClean="0">
              <a:ln w="1143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lnSpc>
                <a:spcPct val="170000"/>
              </a:lnSpc>
            </a:pPr>
            <a:r>
              <a:rPr lang="en-GB" sz="5100" b="1" dirty="0" smtClean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Lecture No.1 (Week 1): Introduction (Part 1)</a:t>
            </a:r>
          </a:p>
          <a:p>
            <a:pPr>
              <a:lnSpc>
                <a:spcPct val="170000"/>
              </a:lnSpc>
            </a:pPr>
            <a:r>
              <a:rPr lang="en-GB" sz="5100" b="1" dirty="0" smtClean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Construction Management Principles and Functions </a:t>
            </a:r>
          </a:p>
          <a:p>
            <a:endParaRPr lang="en-GB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en-GB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l"/>
            <a:r>
              <a:rPr lang="en-GB" sz="39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Lecturers:                                               </a:t>
            </a:r>
            <a:r>
              <a:rPr lang="en-GB" sz="39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Dr.</a:t>
            </a:r>
            <a:r>
              <a:rPr lang="en-GB" sz="39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Ali </a:t>
            </a:r>
            <a:r>
              <a:rPr lang="en-GB" sz="39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Jabbar</a:t>
            </a:r>
            <a:endParaRPr lang="en-GB" sz="39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pPr algn="l"/>
            <a:endParaRPr lang="en-GB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r>
              <a:rPr lang="en-GB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                                       </a:t>
            </a:r>
            <a:r>
              <a:rPr lang="en-GB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Dr.</a:t>
            </a:r>
            <a:r>
              <a:rPr lang="en-GB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Abeer K. Jameel  </a:t>
            </a:r>
            <a:endParaRPr lang="en-GB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687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337220"/>
            <a:ext cx="9138285" cy="889000"/>
          </a:xfrm>
        </p:spPr>
        <p:txBody>
          <a:bodyPr>
            <a:normAutofit fontScale="90000"/>
          </a:bodyPr>
          <a:lstStyle/>
          <a:p>
            <a:r>
              <a:rPr lang="en-GB" sz="3300" dirty="0"/>
              <a:t>Introduction: Construction Management Functions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83" y="1297327"/>
            <a:ext cx="9138285" cy="3604260"/>
          </a:xfrm>
        </p:spPr>
        <p:txBody>
          <a:bodyPr/>
          <a:lstStyle/>
          <a:p>
            <a:pPr marL="109728" indent="0">
              <a:buNone/>
            </a:pP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sz="18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76208" y="3277548"/>
            <a:ext cx="959507" cy="780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10</a:t>
            </a:fld>
            <a:endParaRPr lang="en-GB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661988"/>
            <a:ext cx="9163050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6166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337220"/>
            <a:ext cx="9138285" cy="889000"/>
          </a:xfrm>
        </p:spPr>
        <p:txBody>
          <a:bodyPr>
            <a:normAutofit fontScale="90000"/>
          </a:bodyPr>
          <a:lstStyle/>
          <a:p>
            <a:r>
              <a:rPr lang="en-GB" sz="3300" dirty="0"/>
              <a:t>Introduction: Construction Management Functions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83" y="1297327"/>
            <a:ext cx="9138285" cy="3604260"/>
          </a:xfrm>
        </p:spPr>
        <p:txBody>
          <a:bodyPr/>
          <a:lstStyle/>
          <a:p>
            <a:pPr marL="109728" indent="0">
              <a:buNone/>
            </a:pP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sz="18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76208" y="3277548"/>
            <a:ext cx="959507" cy="780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11</a:t>
            </a:fld>
            <a:endParaRPr lang="en-GB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605755"/>
            <a:ext cx="9258300" cy="477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700561" y="1417340"/>
            <a:ext cx="2520280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789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337220"/>
            <a:ext cx="9138285" cy="889000"/>
          </a:xfrm>
        </p:spPr>
        <p:txBody>
          <a:bodyPr>
            <a:normAutofit fontScale="90000"/>
          </a:bodyPr>
          <a:lstStyle/>
          <a:p>
            <a:r>
              <a:rPr lang="en-GB" sz="3300" dirty="0"/>
              <a:t>Introduction: Construction Management Functions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83" y="1297327"/>
            <a:ext cx="9138285" cy="3604260"/>
          </a:xfrm>
        </p:spPr>
        <p:txBody>
          <a:bodyPr/>
          <a:lstStyle/>
          <a:p>
            <a:pPr marL="109728" indent="0">
              <a:buNone/>
            </a:pP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sz="18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76208" y="3277548"/>
            <a:ext cx="959507" cy="780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12</a:t>
            </a:fld>
            <a:endParaRPr lang="en-GB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605755"/>
            <a:ext cx="9258300" cy="477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700561" y="1417340"/>
            <a:ext cx="2520280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73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1524" y="1537355"/>
            <a:ext cx="8630603" cy="1225021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GB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Construction Engineering Management</a:t>
            </a:r>
            <a:endParaRPr lang="en-GB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6750" y="277213"/>
            <a:ext cx="9460156" cy="1460500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en-GB" sz="1900" b="1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University of </a:t>
            </a:r>
            <a:r>
              <a:rPr lang="en-GB" sz="1900" b="1" dirty="0" err="1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Mustansiriyah</a:t>
            </a:r>
            <a:r>
              <a:rPr lang="en-GB" sz="1900" b="1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                                                                  2020-2021</a:t>
            </a:r>
          </a:p>
          <a:p>
            <a:pPr>
              <a:spcBef>
                <a:spcPts val="0"/>
              </a:spcBef>
            </a:pPr>
            <a:r>
              <a:rPr lang="en-GB" sz="1900" b="1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College of Engineering                                                                                 </a:t>
            </a:r>
            <a:r>
              <a:rPr lang="en-GB" sz="1900" b="1" dirty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3</a:t>
            </a:r>
            <a:r>
              <a:rPr lang="en-GB" sz="1900" b="1" baseline="30000" dirty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rd</a:t>
            </a:r>
            <a:r>
              <a:rPr lang="en-GB" sz="1900" b="1" dirty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Stage </a:t>
            </a:r>
          </a:p>
          <a:p>
            <a:pPr algn="l">
              <a:spcBef>
                <a:spcPts val="0"/>
              </a:spcBef>
            </a:pPr>
            <a:r>
              <a:rPr lang="en-GB" sz="1900" b="1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High. &amp; Trans Eng. Dep.</a:t>
            </a:r>
          </a:p>
          <a:p>
            <a:pPr algn="l">
              <a:spcBef>
                <a:spcPts val="0"/>
              </a:spcBef>
            </a:pPr>
            <a:endParaRPr lang="en-GB" sz="1900" b="1" dirty="0">
              <a:solidFill>
                <a:schemeClr val="bg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30751" y="2730864"/>
            <a:ext cx="8630603" cy="27486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en-GB" sz="3200" b="1" dirty="0" smtClean="0">
              <a:ln w="1143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lnSpc>
                <a:spcPct val="170000"/>
              </a:lnSpc>
            </a:pPr>
            <a:r>
              <a:rPr lang="en-GB" sz="3600" b="1" dirty="0" smtClean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Lecture 1: Introduction (Part 3), Definitions of terms used in Construction Management</a:t>
            </a:r>
            <a:endParaRPr lang="en-GB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en-GB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l"/>
            <a:r>
              <a:rPr lang="en-GB" sz="39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Lecturers:                                               </a:t>
            </a:r>
            <a:r>
              <a:rPr lang="en-GB" sz="39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Dr.</a:t>
            </a:r>
            <a:r>
              <a:rPr lang="en-GB" sz="39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Ali </a:t>
            </a:r>
            <a:r>
              <a:rPr lang="en-GB" sz="39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Jabbar</a:t>
            </a:r>
            <a:endParaRPr lang="en-GB" sz="39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pPr algn="l"/>
            <a:endParaRPr lang="en-GB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r>
              <a:rPr lang="en-GB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                                                                        </a:t>
            </a:r>
            <a:r>
              <a:rPr lang="en-GB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Dr.</a:t>
            </a:r>
            <a:r>
              <a:rPr lang="en-GB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Abeer K. Jameel  </a:t>
            </a:r>
            <a:endParaRPr lang="en-GB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239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337220"/>
            <a:ext cx="9138285" cy="889000"/>
          </a:xfrm>
        </p:spPr>
        <p:txBody>
          <a:bodyPr>
            <a:normAutofit/>
          </a:bodyPr>
          <a:lstStyle/>
          <a:p>
            <a:r>
              <a:rPr lang="en-GB" sz="3300" dirty="0" smtClean="0"/>
              <a:t>Introduction: Terms Definitions  </a:t>
            </a:r>
            <a:endParaRPr lang="en-GB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83" y="1297327"/>
            <a:ext cx="9138285" cy="3604260"/>
          </a:xfrm>
        </p:spPr>
        <p:txBody>
          <a:bodyPr/>
          <a:lstStyle/>
          <a:p>
            <a:pPr marL="109728" indent="0">
              <a:buNone/>
            </a:pP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sz="18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76208" y="3277548"/>
            <a:ext cx="959507" cy="780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14</a:t>
            </a:fld>
            <a:endParaRPr lang="en-GB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33"/>
          <a:stretch/>
        </p:blipFill>
        <p:spPr bwMode="auto">
          <a:xfrm>
            <a:off x="528638" y="1326256"/>
            <a:ext cx="9096375" cy="1603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637" y="3462883"/>
            <a:ext cx="86487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5384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337220"/>
            <a:ext cx="9138285" cy="889000"/>
          </a:xfrm>
        </p:spPr>
        <p:txBody>
          <a:bodyPr>
            <a:normAutofit/>
          </a:bodyPr>
          <a:lstStyle/>
          <a:p>
            <a:r>
              <a:rPr lang="en-GB" sz="3300" dirty="0"/>
              <a:t>Introduction: Terms Definitions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83" y="1297327"/>
            <a:ext cx="9138285" cy="3604260"/>
          </a:xfrm>
        </p:spPr>
        <p:txBody>
          <a:bodyPr/>
          <a:lstStyle/>
          <a:p>
            <a:pPr marL="109728" indent="0">
              <a:buNone/>
            </a:pP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sz="18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76208" y="3277548"/>
            <a:ext cx="959507" cy="780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15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2700561" y="1417340"/>
            <a:ext cx="2520280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2" y="1489348"/>
            <a:ext cx="88106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7" y="2606799"/>
            <a:ext cx="90487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099" y="3733775"/>
            <a:ext cx="82391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426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337220"/>
            <a:ext cx="9138285" cy="889000"/>
          </a:xfrm>
        </p:spPr>
        <p:txBody>
          <a:bodyPr>
            <a:normAutofit/>
          </a:bodyPr>
          <a:lstStyle/>
          <a:p>
            <a:r>
              <a:rPr lang="en-GB" sz="3300" dirty="0"/>
              <a:t>Introduction: Terms Definitions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83" y="1297327"/>
            <a:ext cx="9138285" cy="3604260"/>
          </a:xfrm>
        </p:spPr>
        <p:txBody>
          <a:bodyPr/>
          <a:lstStyle/>
          <a:p>
            <a:pPr marL="109728" indent="0">
              <a:buNone/>
            </a:pP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sz="18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76208" y="3277548"/>
            <a:ext cx="959507" cy="780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16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2700561" y="1417340"/>
            <a:ext cx="2520280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54" y="1309117"/>
            <a:ext cx="89058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89"/>
          <a:stretch/>
        </p:blipFill>
        <p:spPr bwMode="auto">
          <a:xfrm>
            <a:off x="2772569" y="3338522"/>
            <a:ext cx="6829425" cy="88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44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337220"/>
            <a:ext cx="9138285" cy="889000"/>
          </a:xfrm>
        </p:spPr>
        <p:txBody>
          <a:bodyPr>
            <a:normAutofit/>
          </a:bodyPr>
          <a:lstStyle/>
          <a:p>
            <a:r>
              <a:rPr lang="en-GB" sz="3300" dirty="0"/>
              <a:t>Introduction: Terms Definitions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83" y="1297327"/>
            <a:ext cx="9138285" cy="3604260"/>
          </a:xfrm>
        </p:spPr>
        <p:txBody>
          <a:bodyPr/>
          <a:lstStyle/>
          <a:p>
            <a:pPr marL="109728" indent="0">
              <a:buNone/>
            </a:pP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sz="18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76208" y="3277548"/>
            <a:ext cx="959507" cy="780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17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2700561" y="1417340"/>
            <a:ext cx="2520280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1567061"/>
            <a:ext cx="88868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2395711"/>
            <a:ext cx="897255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2460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337220"/>
            <a:ext cx="9138285" cy="889000"/>
          </a:xfrm>
        </p:spPr>
        <p:txBody>
          <a:bodyPr>
            <a:normAutofit/>
          </a:bodyPr>
          <a:lstStyle/>
          <a:p>
            <a:r>
              <a:rPr lang="en-GB" sz="3300" dirty="0"/>
              <a:t>Introduction: Terms Definitions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83" y="1297327"/>
            <a:ext cx="9138285" cy="3604260"/>
          </a:xfrm>
        </p:spPr>
        <p:txBody>
          <a:bodyPr/>
          <a:lstStyle/>
          <a:p>
            <a:pPr marL="109728" indent="0">
              <a:buNone/>
            </a:pP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sz="18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76208" y="3277548"/>
            <a:ext cx="959507" cy="780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18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2700561" y="1417340"/>
            <a:ext cx="2520280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54" y="1562869"/>
            <a:ext cx="898207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2758802"/>
            <a:ext cx="9001125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0775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337220"/>
            <a:ext cx="9138285" cy="889000"/>
          </a:xfrm>
        </p:spPr>
        <p:txBody>
          <a:bodyPr>
            <a:normAutofit/>
          </a:bodyPr>
          <a:lstStyle/>
          <a:p>
            <a:r>
              <a:rPr lang="en-GB" sz="3300" dirty="0"/>
              <a:t>Introduction: Terms Definitions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83" y="1297327"/>
            <a:ext cx="9138285" cy="3604260"/>
          </a:xfrm>
        </p:spPr>
        <p:txBody>
          <a:bodyPr/>
          <a:lstStyle/>
          <a:p>
            <a:pPr marL="109728" indent="0">
              <a:buNone/>
            </a:pP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sz="18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76208" y="3277548"/>
            <a:ext cx="959507" cy="780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19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2700561" y="1417340"/>
            <a:ext cx="2520280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7"/>
          <a:stretch/>
        </p:blipFill>
        <p:spPr bwMode="auto">
          <a:xfrm>
            <a:off x="447675" y="1474603"/>
            <a:ext cx="9258300" cy="1814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" y="3599656"/>
            <a:ext cx="91440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9706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337220"/>
            <a:ext cx="9138285" cy="889000"/>
          </a:xfrm>
        </p:spPr>
        <p:txBody>
          <a:bodyPr>
            <a:normAutofit/>
          </a:bodyPr>
          <a:lstStyle/>
          <a:p>
            <a:r>
              <a:rPr lang="en-GB" sz="3300" dirty="0" smtClean="0"/>
              <a:t>Syllabus </a:t>
            </a:r>
            <a:endParaRPr lang="en-GB" sz="3300" dirty="0"/>
          </a:p>
        </p:txBody>
      </p:sp>
      <p:sp>
        <p:nvSpPr>
          <p:cNvPr id="4" name="Rectangle 3"/>
          <p:cNvSpPr/>
          <p:nvPr/>
        </p:nvSpPr>
        <p:spPr>
          <a:xfrm>
            <a:off x="6276208" y="3277548"/>
            <a:ext cx="959507" cy="780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60083" y="1376665"/>
            <a:ext cx="9138285" cy="4361155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lnSpc>
                <a:spcPct val="170000"/>
              </a:lnSpc>
              <a:spcBef>
                <a:spcPts val="0"/>
              </a:spcBef>
              <a:buFont typeface="Georgia"/>
              <a:buNone/>
            </a:pP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1.Introduction</a:t>
            </a:r>
          </a:p>
          <a:p>
            <a:pPr marL="623888" indent="-288000">
              <a:lnSpc>
                <a:spcPct val="170000"/>
              </a:lnSpc>
              <a:spcBef>
                <a:spcPts val="0"/>
              </a:spcBef>
              <a:buFont typeface="Georgia"/>
              <a:buAutoNum type="alphaLcPeriod"/>
            </a:pP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Construction Management Principles and functions</a:t>
            </a:r>
          </a:p>
          <a:p>
            <a:pPr marL="623888" indent="-288000">
              <a:lnSpc>
                <a:spcPct val="170000"/>
              </a:lnSpc>
              <a:spcBef>
                <a:spcPts val="0"/>
              </a:spcBef>
              <a:buFont typeface="Georgia"/>
              <a:buAutoNum type="alphaLcPeriod"/>
            </a:pP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Project Phases</a:t>
            </a:r>
          </a:p>
          <a:p>
            <a:pPr marL="623888" indent="-288000">
              <a:lnSpc>
                <a:spcPct val="170000"/>
              </a:lnSpc>
              <a:spcBef>
                <a:spcPts val="0"/>
              </a:spcBef>
              <a:buFont typeface="Georgia"/>
              <a:buAutoNum type="alphaLcPeriod"/>
            </a:pP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Term Definitions </a:t>
            </a:r>
          </a:p>
          <a:p>
            <a:pPr marL="623888" indent="-288000">
              <a:lnSpc>
                <a:spcPct val="170000"/>
              </a:lnSpc>
              <a:spcBef>
                <a:spcPts val="0"/>
              </a:spcBef>
              <a:buFont typeface="Georgia"/>
              <a:buAutoNum type="alphaLcPeriod"/>
            </a:pP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Project Resources </a:t>
            </a:r>
          </a:p>
          <a:p>
            <a:pPr marL="623888" indent="-288000">
              <a:lnSpc>
                <a:spcPct val="170000"/>
              </a:lnSpc>
              <a:spcBef>
                <a:spcPts val="0"/>
              </a:spcBef>
              <a:buFont typeface="Georgia"/>
              <a:buAutoNum type="alphaLcPeriod"/>
            </a:pP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Types of contracts </a:t>
            </a:r>
          </a:p>
          <a:p>
            <a:pPr marL="36000" indent="7200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2. </a:t>
            </a: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Project Programing techniques </a:t>
            </a:r>
            <a:r>
              <a:rPr lang="en-GB" b="1" dirty="0" smtClean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Bar Charts)</a:t>
            </a:r>
          </a:p>
          <a:p>
            <a:pPr marL="36000" indent="7200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</a:rPr>
              <a:t>3</a:t>
            </a: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Project Programing </a:t>
            </a:r>
            <a:r>
              <a:rPr lang="en-GB" b="1" dirty="0" smtClean="0">
                <a:solidFill>
                  <a:schemeClr val="accent6">
                    <a:lumMod val="50000"/>
                  </a:schemeClr>
                </a:solidFill>
              </a:rPr>
              <a:t>techniques (</a:t>
            </a: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</a:rPr>
              <a:t>Network </a:t>
            </a: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Analysis)</a:t>
            </a: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623888" indent="-288000">
              <a:lnSpc>
                <a:spcPct val="170000"/>
              </a:lnSpc>
              <a:spcBef>
                <a:spcPts val="0"/>
              </a:spcBef>
              <a:buAutoNum type="alphaLcPeriod"/>
            </a:pP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AOA [C.P.M] method </a:t>
            </a:r>
          </a:p>
          <a:p>
            <a:pPr marL="623888" indent="-288000">
              <a:lnSpc>
                <a:spcPct val="170000"/>
              </a:lnSpc>
              <a:spcBef>
                <a:spcPts val="0"/>
              </a:spcBef>
              <a:buAutoNum type="alphaLcPeriod"/>
            </a:pP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AON method</a:t>
            </a:r>
          </a:p>
          <a:p>
            <a:pPr marL="109728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4. </a:t>
            </a: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Project Programing </a:t>
            </a:r>
            <a:r>
              <a:rPr lang="en-GB" b="1" dirty="0" smtClean="0">
                <a:solidFill>
                  <a:schemeClr val="accent6">
                    <a:lumMod val="50000"/>
                  </a:schemeClr>
                </a:solidFill>
              </a:rPr>
              <a:t>techniques(</a:t>
            </a: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 Programme Evaluation and Review Technique (PERT))</a:t>
            </a:r>
          </a:p>
          <a:p>
            <a:pPr marL="109728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5. </a:t>
            </a: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Project Programing techniques </a:t>
            </a:r>
            <a:r>
              <a:rPr lang="en-GB" b="1" dirty="0" smtClean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Line of Balance)</a:t>
            </a:r>
          </a:p>
          <a:p>
            <a:pPr marL="109728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6. Resource allocation  </a:t>
            </a:r>
          </a:p>
          <a:p>
            <a:pPr marL="109728" indent="0">
              <a:lnSpc>
                <a:spcPct val="170000"/>
              </a:lnSpc>
              <a:spcBef>
                <a:spcPts val="0"/>
              </a:spcBef>
              <a:buFont typeface="Georgia"/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lnSpc>
                <a:spcPct val="170000"/>
              </a:lnSpc>
              <a:spcBef>
                <a:spcPts val="0"/>
              </a:spcBef>
              <a:buFont typeface="Georgia"/>
              <a:buNone/>
            </a:pPr>
            <a:endParaRPr lang="en-GB" sz="18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217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337220"/>
            <a:ext cx="9138285" cy="889000"/>
          </a:xfrm>
        </p:spPr>
        <p:txBody>
          <a:bodyPr>
            <a:normAutofit/>
          </a:bodyPr>
          <a:lstStyle/>
          <a:p>
            <a:r>
              <a:rPr lang="en-GB" sz="3300" dirty="0"/>
              <a:t>Introduction: Terms Definitions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83" y="1297327"/>
            <a:ext cx="9138285" cy="3604260"/>
          </a:xfrm>
        </p:spPr>
        <p:txBody>
          <a:bodyPr/>
          <a:lstStyle/>
          <a:p>
            <a:pPr marL="109728" indent="0">
              <a:buNone/>
            </a:pP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sz="18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76208" y="3277548"/>
            <a:ext cx="959507" cy="780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20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2700561" y="1417340"/>
            <a:ext cx="2520280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1417340"/>
            <a:ext cx="90678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04" y="2519363"/>
            <a:ext cx="88868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04" y="3417168"/>
            <a:ext cx="888682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828353" y="4153644"/>
            <a:ext cx="3024336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6855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337220"/>
            <a:ext cx="9138285" cy="889000"/>
          </a:xfrm>
        </p:spPr>
        <p:txBody>
          <a:bodyPr>
            <a:normAutofit/>
          </a:bodyPr>
          <a:lstStyle/>
          <a:p>
            <a:r>
              <a:rPr lang="en-GB" sz="3300" dirty="0"/>
              <a:t>Introduction: Terms Definitions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83" y="1297327"/>
            <a:ext cx="9138285" cy="3604260"/>
          </a:xfrm>
        </p:spPr>
        <p:txBody>
          <a:bodyPr/>
          <a:lstStyle/>
          <a:p>
            <a:pPr marL="109728" indent="0">
              <a:buNone/>
            </a:pP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sz="18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76208" y="3277548"/>
            <a:ext cx="959507" cy="780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21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2700561" y="1417340"/>
            <a:ext cx="2520280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1374651"/>
            <a:ext cx="87630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2557463"/>
            <a:ext cx="90487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3442692"/>
            <a:ext cx="9001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6962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337220"/>
            <a:ext cx="9138285" cy="889000"/>
          </a:xfrm>
        </p:spPr>
        <p:txBody>
          <a:bodyPr>
            <a:normAutofit/>
          </a:bodyPr>
          <a:lstStyle/>
          <a:p>
            <a:r>
              <a:rPr lang="en-GB" sz="3300" dirty="0"/>
              <a:t>Introduction: Terms Definitions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83" y="1297327"/>
            <a:ext cx="9138285" cy="3604260"/>
          </a:xfrm>
        </p:spPr>
        <p:txBody>
          <a:bodyPr/>
          <a:lstStyle/>
          <a:p>
            <a:pPr marL="109728" indent="0">
              <a:buNone/>
            </a:pP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sz="18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22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2700561" y="1417340"/>
            <a:ext cx="2520280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/>
          <p:cNvGrpSpPr/>
          <p:nvPr/>
        </p:nvGrpSpPr>
        <p:grpSpPr>
          <a:xfrm>
            <a:off x="542925" y="1129308"/>
            <a:ext cx="9067800" cy="1167122"/>
            <a:chOff x="542925" y="1129308"/>
            <a:chExt cx="9067800" cy="1167122"/>
          </a:xfrm>
        </p:grpSpPr>
        <p:pic>
          <p:nvPicPr>
            <p:cNvPr id="1843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925" y="1305830"/>
              <a:ext cx="9067800" cy="990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1044377" y="1129308"/>
              <a:ext cx="3888432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45" y="2509838"/>
            <a:ext cx="88677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04" y="3265909"/>
            <a:ext cx="888682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4855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337220"/>
            <a:ext cx="9138285" cy="889000"/>
          </a:xfrm>
        </p:spPr>
        <p:txBody>
          <a:bodyPr>
            <a:normAutofit/>
          </a:bodyPr>
          <a:lstStyle/>
          <a:p>
            <a:r>
              <a:rPr lang="en-GB" sz="3300" dirty="0"/>
              <a:t>Introduction: Terms Definitions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83" y="1297327"/>
            <a:ext cx="9138285" cy="3604260"/>
          </a:xfrm>
        </p:spPr>
        <p:txBody>
          <a:bodyPr/>
          <a:lstStyle/>
          <a:p>
            <a:pPr marL="109728" indent="0">
              <a:buNone/>
            </a:pP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sz="18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76208" y="3277548"/>
            <a:ext cx="959507" cy="780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23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2700561" y="1417340"/>
            <a:ext cx="2520280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312937"/>
            <a:ext cx="889635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2500313"/>
            <a:ext cx="88392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3" y="3204567"/>
            <a:ext cx="9305925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7940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337220"/>
            <a:ext cx="9138285" cy="889000"/>
          </a:xfrm>
        </p:spPr>
        <p:txBody>
          <a:bodyPr>
            <a:normAutofit/>
          </a:bodyPr>
          <a:lstStyle/>
          <a:p>
            <a:r>
              <a:rPr lang="en-GB" sz="3300" dirty="0"/>
              <a:t>Introduction: Terms Definitions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83" y="1297327"/>
            <a:ext cx="9138285" cy="3604260"/>
          </a:xfrm>
        </p:spPr>
        <p:txBody>
          <a:bodyPr/>
          <a:lstStyle/>
          <a:p>
            <a:pPr marL="109728" indent="0">
              <a:buNone/>
            </a:pP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sz="18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76208" y="3277548"/>
            <a:ext cx="959507" cy="780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24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2700561" y="1417340"/>
            <a:ext cx="2520280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129308"/>
            <a:ext cx="886777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21" y="2065412"/>
            <a:ext cx="84582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29" y="3145532"/>
            <a:ext cx="899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38"/>
          <a:stretch/>
        </p:blipFill>
        <p:spPr bwMode="auto">
          <a:xfrm>
            <a:off x="865187" y="4081636"/>
            <a:ext cx="8820150" cy="733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7011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337220"/>
            <a:ext cx="9138285" cy="889000"/>
          </a:xfrm>
        </p:spPr>
        <p:txBody>
          <a:bodyPr>
            <a:normAutofit/>
          </a:bodyPr>
          <a:lstStyle/>
          <a:p>
            <a:r>
              <a:rPr lang="en-GB" sz="3300" dirty="0"/>
              <a:t>Introduction: Terms Definitions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83" y="1297327"/>
            <a:ext cx="9138285" cy="3604260"/>
          </a:xfrm>
        </p:spPr>
        <p:txBody>
          <a:bodyPr/>
          <a:lstStyle/>
          <a:p>
            <a:pPr marL="109728" indent="0">
              <a:buNone/>
            </a:pP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sz="18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76208" y="3277548"/>
            <a:ext cx="959507" cy="780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25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2700561" y="1417340"/>
            <a:ext cx="2520280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1345332"/>
            <a:ext cx="89154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2424113"/>
            <a:ext cx="9020175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154" y="3345929"/>
            <a:ext cx="78771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70" y="3960465"/>
            <a:ext cx="913447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3216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337220"/>
            <a:ext cx="9138285" cy="889000"/>
          </a:xfrm>
        </p:spPr>
        <p:txBody>
          <a:bodyPr>
            <a:normAutofit/>
          </a:bodyPr>
          <a:lstStyle/>
          <a:p>
            <a:r>
              <a:rPr lang="en-GB" sz="3300" dirty="0"/>
              <a:t>Introduction: Terms Definitions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83" y="1297327"/>
            <a:ext cx="9138285" cy="3604260"/>
          </a:xfrm>
        </p:spPr>
        <p:txBody>
          <a:bodyPr/>
          <a:lstStyle/>
          <a:p>
            <a:pPr marL="109728" indent="0">
              <a:buNone/>
            </a:pP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sz="18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76208" y="3277548"/>
            <a:ext cx="959507" cy="780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26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2700561" y="1417340"/>
            <a:ext cx="2520280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604" y="1232545"/>
            <a:ext cx="808672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2435721"/>
            <a:ext cx="931545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828" y="4009231"/>
            <a:ext cx="877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0042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337220"/>
            <a:ext cx="9138285" cy="889000"/>
          </a:xfrm>
        </p:spPr>
        <p:txBody>
          <a:bodyPr>
            <a:normAutofit/>
          </a:bodyPr>
          <a:lstStyle/>
          <a:p>
            <a:r>
              <a:rPr lang="en-GB" sz="3300" dirty="0"/>
              <a:t>Introduction: Terms Definitions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83" y="1297327"/>
            <a:ext cx="9138285" cy="3604260"/>
          </a:xfrm>
        </p:spPr>
        <p:txBody>
          <a:bodyPr/>
          <a:lstStyle/>
          <a:p>
            <a:pPr marL="109728" indent="0">
              <a:buNone/>
            </a:pP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sz="18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76208" y="3277548"/>
            <a:ext cx="959507" cy="780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27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2700561" y="1417340"/>
            <a:ext cx="2520280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1639069"/>
            <a:ext cx="87915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1195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337220"/>
            <a:ext cx="9138285" cy="889000"/>
          </a:xfrm>
        </p:spPr>
        <p:txBody>
          <a:bodyPr>
            <a:normAutofit/>
          </a:bodyPr>
          <a:lstStyle/>
          <a:p>
            <a:r>
              <a:rPr lang="en-GB" sz="3300" dirty="0" smtClean="0"/>
              <a:t>Basic References</a:t>
            </a:r>
            <a:endParaRPr lang="en-GB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83" y="1297327"/>
            <a:ext cx="9138285" cy="360426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Principle of construction management ; By Roy Pilcher</a:t>
            </a: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These lectures has been edited by </a:t>
            </a:r>
            <a:r>
              <a:rPr lang="en-GB" dirty="0" err="1" smtClean="0">
                <a:solidFill>
                  <a:schemeClr val="accent6">
                    <a:lumMod val="50000"/>
                  </a:schemeClr>
                </a:solidFill>
              </a:rPr>
              <a:t>Dr.</a:t>
            </a: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 Ali </a:t>
            </a:r>
            <a:r>
              <a:rPr lang="en-GB" dirty="0" err="1" smtClean="0">
                <a:solidFill>
                  <a:schemeClr val="accent6">
                    <a:lumMod val="50000"/>
                  </a:schemeClr>
                </a:solidFill>
              </a:rPr>
              <a:t>Jabbar</a:t>
            </a: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sz="18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29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337220"/>
            <a:ext cx="9138285" cy="889000"/>
          </a:xfrm>
        </p:spPr>
        <p:txBody>
          <a:bodyPr>
            <a:normAutofit fontScale="90000"/>
          </a:bodyPr>
          <a:lstStyle/>
          <a:p>
            <a:r>
              <a:rPr lang="en-GB" sz="3300" dirty="0" smtClean="0"/>
              <a:t>Introduction: Construction Management Principles </a:t>
            </a:r>
            <a:endParaRPr lang="en-GB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83" y="1297327"/>
            <a:ext cx="9138285" cy="3604260"/>
          </a:xfrm>
        </p:spPr>
        <p:txBody>
          <a:bodyPr/>
          <a:lstStyle/>
          <a:p>
            <a:pPr marL="109728" indent="0">
              <a:buNone/>
            </a:pP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sz="18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76208" y="3277548"/>
            <a:ext cx="959507" cy="780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4</a:t>
            </a:fld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530" y="1400452"/>
            <a:ext cx="7315077" cy="976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760" y="2891985"/>
            <a:ext cx="7264366" cy="2129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684337" y="1273324"/>
            <a:ext cx="2376264" cy="1778134"/>
            <a:chOff x="-35743" y="2940541"/>
            <a:chExt cx="2376264" cy="1778134"/>
          </a:xfrm>
        </p:grpSpPr>
        <p:sp>
          <p:nvSpPr>
            <p:cNvPr id="14" name="Isosceles Triangle 13"/>
            <p:cNvSpPr/>
            <p:nvPr/>
          </p:nvSpPr>
          <p:spPr>
            <a:xfrm>
              <a:off x="252289" y="3145532"/>
              <a:ext cx="1368152" cy="1296144"/>
            </a:xfrm>
            <a:prstGeom prst="triangl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-35743" y="4441676"/>
              <a:ext cx="9361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Quality</a:t>
              </a:r>
              <a:endParaRPr lang="en-GB" sz="12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12329" y="2940541"/>
              <a:ext cx="9361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Cost</a:t>
              </a:r>
              <a:endParaRPr lang="en-GB" sz="12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404417" y="4441676"/>
              <a:ext cx="9361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Time </a:t>
              </a:r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79545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337220"/>
            <a:ext cx="9138285" cy="889000"/>
          </a:xfrm>
        </p:spPr>
        <p:txBody>
          <a:bodyPr>
            <a:normAutofit fontScale="90000"/>
          </a:bodyPr>
          <a:lstStyle/>
          <a:p>
            <a:r>
              <a:rPr lang="en-GB" sz="3300" dirty="0"/>
              <a:t>Introduction: Construction Management Principles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83" y="1297327"/>
            <a:ext cx="9138285" cy="3604260"/>
          </a:xfrm>
        </p:spPr>
        <p:txBody>
          <a:bodyPr/>
          <a:lstStyle/>
          <a:p>
            <a:pPr marL="109728" indent="0">
              <a:buNone/>
            </a:pP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sz="18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76208" y="3277548"/>
            <a:ext cx="959507" cy="780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5</a:t>
            </a:fld>
            <a:endParaRPr lang="en-GB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5728" y="1448195"/>
            <a:ext cx="6903625" cy="979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039" y="2637838"/>
            <a:ext cx="6569393" cy="1336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684337" y="1273324"/>
            <a:ext cx="2376264" cy="1778134"/>
            <a:chOff x="-35743" y="2940541"/>
            <a:chExt cx="2376264" cy="1778134"/>
          </a:xfrm>
        </p:grpSpPr>
        <p:sp>
          <p:nvSpPr>
            <p:cNvPr id="8" name="Isosceles Triangle 7"/>
            <p:cNvSpPr/>
            <p:nvPr/>
          </p:nvSpPr>
          <p:spPr>
            <a:xfrm>
              <a:off x="252289" y="3145532"/>
              <a:ext cx="1368152" cy="1296144"/>
            </a:xfrm>
            <a:prstGeom prst="triangl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-35743" y="4441676"/>
              <a:ext cx="9361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Quality</a:t>
              </a:r>
              <a:endParaRPr lang="en-GB" sz="12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12329" y="2940541"/>
              <a:ext cx="9361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Cost</a:t>
              </a:r>
              <a:endParaRPr lang="en-GB" sz="12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04417" y="4441676"/>
              <a:ext cx="9361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Time </a:t>
              </a:r>
              <a:endParaRPr lang="en-GB" sz="1200" dirty="0"/>
            </a:p>
          </p:txBody>
        </p:sp>
      </p:grp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654" y="4150776"/>
            <a:ext cx="6857524" cy="117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9545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337220"/>
            <a:ext cx="9138285" cy="889000"/>
          </a:xfrm>
        </p:spPr>
        <p:txBody>
          <a:bodyPr>
            <a:normAutofit fontScale="90000"/>
          </a:bodyPr>
          <a:lstStyle/>
          <a:p>
            <a:r>
              <a:rPr lang="en-GB" sz="3300" dirty="0"/>
              <a:t>Introduction: Construction Management Principles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83" y="1297327"/>
            <a:ext cx="9138285" cy="3604260"/>
          </a:xfrm>
        </p:spPr>
        <p:txBody>
          <a:bodyPr/>
          <a:lstStyle/>
          <a:p>
            <a:pPr marL="109728" indent="0">
              <a:buNone/>
            </a:pP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sz="18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76208" y="3277548"/>
            <a:ext cx="959507" cy="780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6</a:t>
            </a:fld>
            <a:endParaRPr lang="en-GB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548" y="1175895"/>
            <a:ext cx="6753797" cy="11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123" y="2715976"/>
            <a:ext cx="4437222" cy="714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449" y="3944039"/>
            <a:ext cx="6212110" cy="841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684337" y="1273324"/>
            <a:ext cx="2376264" cy="1778134"/>
            <a:chOff x="-35743" y="2940541"/>
            <a:chExt cx="2376264" cy="1778134"/>
          </a:xfrm>
        </p:grpSpPr>
        <p:sp>
          <p:nvSpPr>
            <p:cNvPr id="10" name="Isosceles Triangle 9"/>
            <p:cNvSpPr/>
            <p:nvPr/>
          </p:nvSpPr>
          <p:spPr>
            <a:xfrm>
              <a:off x="252289" y="3145532"/>
              <a:ext cx="1368152" cy="1296144"/>
            </a:xfrm>
            <a:prstGeom prst="triangl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-35743" y="4441676"/>
              <a:ext cx="9361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Quality</a:t>
              </a:r>
              <a:endParaRPr lang="en-GB" sz="12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12329" y="2940541"/>
              <a:ext cx="9361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Cost</a:t>
              </a:r>
              <a:endParaRPr lang="en-GB" sz="12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404417" y="4441676"/>
              <a:ext cx="9361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Time </a:t>
              </a:r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79545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337220"/>
            <a:ext cx="9138285" cy="889000"/>
          </a:xfrm>
        </p:spPr>
        <p:txBody>
          <a:bodyPr>
            <a:normAutofit fontScale="90000"/>
          </a:bodyPr>
          <a:lstStyle/>
          <a:p>
            <a:r>
              <a:rPr lang="en-GB" sz="3300" dirty="0"/>
              <a:t>Introduction: Construction Management </a:t>
            </a:r>
            <a:r>
              <a:rPr lang="en-GB" sz="3300" dirty="0" smtClean="0"/>
              <a:t>Functions </a:t>
            </a:r>
            <a:endParaRPr lang="en-GB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83" y="1297327"/>
            <a:ext cx="9138285" cy="3604260"/>
          </a:xfrm>
        </p:spPr>
        <p:txBody>
          <a:bodyPr/>
          <a:lstStyle/>
          <a:p>
            <a:pPr marL="109728" indent="0">
              <a:buNone/>
            </a:pP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sz="18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76208" y="3277548"/>
            <a:ext cx="959507" cy="780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7</a:t>
            </a:fld>
            <a:endParaRPr lang="en-GB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001" y="1574006"/>
            <a:ext cx="8214360" cy="256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620441" y="1489348"/>
            <a:ext cx="4680520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Construction management functions 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01" r="6472"/>
          <a:stretch/>
        </p:blipFill>
        <p:spPr bwMode="auto">
          <a:xfrm>
            <a:off x="-35743" y="2785492"/>
            <a:ext cx="2921330" cy="2938264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9545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1524" y="1537355"/>
            <a:ext cx="8630603" cy="1225021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GB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Construction Engineering Management</a:t>
            </a:r>
            <a:endParaRPr lang="en-GB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6750" y="277213"/>
            <a:ext cx="9460156" cy="1460500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en-GB" sz="1900" b="1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University of </a:t>
            </a:r>
            <a:r>
              <a:rPr lang="en-GB" sz="1900" b="1" dirty="0" err="1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Mustansiriyah</a:t>
            </a:r>
            <a:r>
              <a:rPr lang="en-GB" sz="1900" b="1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                                                                  2020-2021</a:t>
            </a:r>
          </a:p>
          <a:p>
            <a:pPr>
              <a:spcBef>
                <a:spcPts val="0"/>
              </a:spcBef>
            </a:pPr>
            <a:r>
              <a:rPr lang="en-GB" sz="1900" b="1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College of Engineering                                                                                 </a:t>
            </a:r>
            <a:r>
              <a:rPr lang="en-GB" sz="1900" b="1" dirty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3</a:t>
            </a:r>
            <a:r>
              <a:rPr lang="en-GB" sz="1900" b="1" baseline="30000" dirty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rd</a:t>
            </a:r>
            <a:r>
              <a:rPr lang="en-GB" sz="1900" b="1" dirty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Stage </a:t>
            </a:r>
          </a:p>
          <a:p>
            <a:pPr algn="l">
              <a:spcBef>
                <a:spcPts val="0"/>
              </a:spcBef>
            </a:pPr>
            <a:r>
              <a:rPr lang="en-GB" sz="1900" b="1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High. &amp; Trans Eng. Dep.</a:t>
            </a:r>
          </a:p>
          <a:p>
            <a:pPr algn="l">
              <a:spcBef>
                <a:spcPts val="0"/>
              </a:spcBef>
            </a:pPr>
            <a:endParaRPr lang="en-GB" sz="1900" b="1" dirty="0">
              <a:solidFill>
                <a:schemeClr val="bg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30751" y="2730864"/>
            <a:ext cx="8630603" cy="27486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en-GB" sz="3200" b="1" dirty="0" smtClean="0">
              <a:ln w="1143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lnSpc>
                <a:spcPct val="170000"/>
              </a:lnSpc>
            </a:pPr>
            <a:r>
              <a:rPr lang="en-GB" sz="5100" b="1" dirty="0" smtClean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Lecture </a:t>
            </a:r>
            <a:r>
              <a:rPr lang="en-GB" sz="5100" b="1" dirty="0" err="1" smtClean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No.1</a:t>
            </a:r>
            <a:r>
              <a:rPr lang="en-GB" sz="5100" b="1" dirty="0" smtClean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Introduction (Part 2), Project Phases</a:t>
            </a:r>
          </a:p>
          <a:p>
            <a:endParaRPr lang="en-GB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en-GB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l"/>
            <a:r>
              <a:rPr lang="en-GB" sz="39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Lecturers:                                                           </a:t>
            </a:r>
            <a:r>
              <a:rPr lang="en-GB" sz="39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Dr.</a:t>
            </a:r>
            <a:r>
              <a:rPr lang="en-GB" sz="39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Ali </a:t>
            </a:r>
            <a:r>
              <a:rPr lang="en-GB" sz="39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Jabbar</a:t>
            </a:r>
            <a:endParaRPr lang="en-GB" sz="39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pPr algn="l"/>
            <a:endParaRPr lang="en-GB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r>
              <a:rPr lang="en-GB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                                                                         </a:t>
            </a:r>
            <a:r>
              <a:rPr lang="en-GB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Dr.</a:t>
            </a:r>
            <a:r>
              <a:rPr lang="en-GB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Abeer K. Jameel  </a:t>
            </a:r>
            <a:endParaRPr lang="en-GB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092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83" y="337220"/>
            <a:ext cx="9138285" cy="889000"/>
          </a:xfrm>
        </p:spPr>
        <p:txBody>
          <a:bodyPr>
            <a:normAutofit/>
          </a:bodyPr>
          <a:lstStyle/>
          <a:p>
            <a:r>
              <a:rPr lang="en-GB" sz="3300" dirty="0"/>
              <a:t>Introduction: </a:t>
            </a:r>
            <a:r>
              <a:rPr lang="en-GB" sz="3300" dirty="0" smtClean="0"/>
              <a:t>Project Phases </a:t>
            </a:r>
            <a:endParaRPr lang="en-GB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83" y="1297327"/>
            <a:ext cx="9138285" cy="3604260"/>
          </a:xfrm>
        </p:spPr>
        <p:txBody>
          <a:bodyPr/>
          <a:lstStyle/>
          <a:p>
            <a:pPr marL="109728" indent="0">
              <a:buNone/>
            </a:pP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en-GB" sz="18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76208" y="3277548"/>
            <a:ext cx="959507" cy="780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9C7D-17B2-4831-A721-21F478E58110}" type="slidenum">
              <a:rPr lang="en-GB" smtClean="0"/>
              <a:t>9</a:t>
            </a:fld>
            <a:endParaRPr lang="en-GB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43038"/>
            <a:ext cx="9363075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914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779</TotalTime>
  <Words>364</Words>
  <Application>Microsoft Office PowerPoint</Application>
  <PresentationFormat>Custom</PresentationFormat>
  <Paragraphs>140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Urban</vt:lpstr>
      <vt:lpstr>Construction Engineering Management</vt:lpstr>
      <vt:lpstr>Syllabus </vt:lpstr>
      <vt:lpstr>Basic References</vt:lpstr>
      <vt:lpstr>Introduction: Construction Management Principles </vt:lpstr>
      <vt:lpstr>Introduction: Construction Management Principles </vt:lpstr>
      <vt:lpstr>Introduction: Construction Management Principles </vt:lpstr>
      <vt:lpstr>Introduction: Construction Management Functions </vt:lpstr>
      <vt:lpstr>Construction Engineering Management</vt:lpstr>
      <vt:lpstr>Introduction: Project Phases </vt:lpstr>
      <vt:lpstr>Introduction: Construction Management Functions </vt:lpstr>
      <vt:lpstr>Introduction: Construction Management Functions </vt:lpstr>
      <vt:lpstr>Introduction: Construction Management Functions </vt:lpstr>
      <vt:lpstr>Construction Engineering Management</vt:lpstr>
      <vt:lpstr>Introduction: Terms Definitions  </vt:lpstr>
      <vt:lpstr>Introduction: Terms Definitions </vt:lpstr>
      <vt:lpstr>Introduction: Terms Definitions </vt:lpstr>
      <vt:lpstr>Introduction: Terms Definitions </vt:lpstr>
      <vt:lpstr>Introduction: Terms Definitions </vt:lpstr>
      <vt:lpstr>Introduction: Terms Definitions </vt:lpstr>
      <vt:lpstr>Introduction: Terms Definitions </vt:lpstr>
      <vt:lpstr>Introduction: Terms Definitions </vt:lpstr>
      <vt:lpstr>Introduction: Terms Definitions </vt:lpstr>
      <vt:lpstr>Introduction: Terms Definitions </vt:lpstr>
      <vt:lpstr>Introduction: Terms Definitions </vt:lpstr>
      <vt:lpstr>Introduction: Terms Definitions </vt:lpstr>
      <vt:lpstr>Introduction: Terms Definitions </vt:lpstr>
      <vt:lpstr>Introduction: Terms Definitions </vt:lpstr>
    </vt:vector>
  </TitlesOfParts>
  <Company>University of Birmingham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Abeer Jameel</dc:creator>
  <cp:lastModifiedBy>Abeer Jameel</cp:lastModifiedBy>
  <cp:revision>58</cp:revision>
  <dcterms:created xsi:type="dcterms:W3CDTF">2020-03-12T09:30:18Z</dcterms:created>
  <dcterms:modified xsi:type="dcterms:W3CDTF">2021-01-07T09:31:22Z</dcterms:modified>
</cp:coreProperties>
</file>