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8D12-6053-4549-9393-CD3E28E7B800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3A4-4E24-4FBE-B20F-D62400BDA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2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8D12-6053-4549-9393-CD3E28E7B800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3A4-4E24-4FBE-B20F-D62400BDA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0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8D12-6053-4549-9393-CD3E28E7B800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3A4-4E24-4FBE-B20F-D62400BDA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0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8D12-6053-4549-9393-CD3E28E7B800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3A4-4E24-4FBE-B20F-D62400BDA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8D12-6053-4549-9393-CD3E28E7B800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3A4-4E24-4FBE-B20F-D62400BDA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2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8D12-6053-4549-9393-CD3E28E7B800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3A4-4E24-4FBE-B20F-D62400BDA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9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8D12-6053-4549-9393-CD3E28E7B800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3A4-4E24-4FBE-B20F-D62400BDA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5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8D12-6053-4549-9393-CD3E28E7B800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3A4-4E24-4FBE-B20F-D62400BDA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7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8D12-6053-4549-9393-CD3E28E7B800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3A4-4E24-4FBE-B20F-D62400BDA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4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8D12-6053-4549-9393-CD3E28E7B800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3A4-4E24-4FBE-B20F-D62400BDA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1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8D12-6053-4549-9393-CD3E28E7B800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93A4-4E24-4FBE-B20F-D62400BDA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9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8D12-6053-4549-9393-CD3E28E7B800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293A4-4E24-4FBE-B20F-D62400BDA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7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6.emf"/><Relationship Id="rId5" Type="http://schemas.openxmlformats.org/officeDocument/2006/relationships/image" Target="../media/image7.png"/><Relationship Id="rId10" Type="http://schemas.openxmlformats.org/officeDocument/2006/relationships/image" Target="../media/image5.emf"/><Relationship Id="rId4" Type="http://schemas.openxmlformats.org/officeDocument/2006/relationships/image" Target="../media/image6.png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emf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60424"/>
            <a:ext cx="2785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Complex Number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7932"/>
            <a:ext cx="8648700" cy="328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86200"/>
            <a:ext cx="8763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0" y="5867400"/>
                <a:ext cx="82092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prstClr val="black"/>
                    </a:solidFill>
                  </a:rPr>
                  <a:t>A complex number is , generally denoted by the letter z,     </a:t>
                </a:r>
              </a:p>
              <a:p>
                <a:r>
                  <a:rPr lang="en-US" b="1" dirty="0">
                    <a:solidFill>
                      <a:prstClr val="black"/>
                    </a:solidFill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𝒛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𝒂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𝒃𝒊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   ,        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𝒂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𝒓𝒆𝒂𝒍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𝒑𝒂𝒓𝒕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𝒐𝒇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𝒛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𝒂𝒏𝒅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𝒃𝒊𝒔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𝒊𝒎𝒂𝒈𝒊𝒏𝒂𝒓𝒚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𝒑𝒂𝒓𝒕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𝒐𝒇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𝒛</m:t>
                    </m:r>
                  </m:oMath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867400"/>
                <a:ext cx="8209299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669" t="-4717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09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228600"/>
                <a:ext cx="51833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𝑬𝒙𝒂𝒎𝒑𝒍𝒆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: 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𝐹𝑖𝑛𝑑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𝑎𝑙𝑙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𝑡h𝑒𝑠𝑒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𝑡h𝑎𝑡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𝑠𝑎𝑡𝑖𝑠𝑓𝑦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8600"/>
                <a:ext cx="518334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19200" y="762000"/>
                <a:ext cx="2788840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𝑏𝑖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𝑎𝑏𝑖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𝑏𝑖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𝑎𝑏𝑖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             …..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𝑎𝑏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           ………..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762000"/>
                <a:ext cx="2788840" cy="17543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44633" y="1752600"/>
                <a:ext cx="1548309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      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633" y="1752600"/>
                <a:ext cx="1548309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57400" y="2365332"/>
                <a:ext cx="3367332" cy="25528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             →  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     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  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=∓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=∓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    ,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=∓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𝑏𝑖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=∓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∓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2365332"/>
                <a:ext cx="3367332" cy="255287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113" y="5019175"/>
            <a:ext cx="4568144" cy="38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4923353"/>
            <a:ext cx="995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Example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5" y="4932950"/>
            <a:ext cx="838200" cy="55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377" y="5487014"/>
            <a:ext cx="3032243" cy="608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152" y="6096000"/>
            <a:ext cx="215392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39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"/>
            <a:ext cx="2133600" cy="68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941230"/>
            <a:ext cx="1400175" cy="1428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4522" y="2369691"/>
                <a:ext cx="62040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𝑬𝒙𝒂𝒎𝒑𝒍𝒆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:</m:t>
                    </m:r>
                    <m:r>
                      <a:rPr lang="en-US" b="1">
                        <a:solidFill>
                          <a:prstClr val="black"/>
                        </a:solidFill>
                        <a:latin typeface="Cambria Math"/>
                      </a:rPr>
                      <m:t>   </m:t>
                    </m:r>
                    <m:r>
                      <m:rPr>
                        <m:sty m:val="p"/>
                      </m:rPr>
                      <a:rPr lang="en-US">
                        <a:solidFill>
                          <a:prstClr val="black"/>
                        </a:solidFill>
                        <a:latin typeface="Cambria Math"/>
                      </a:rPr>
                      <m:t>Evaluate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solidFill>
                          <a:prstClr val="black"/>
                        </a:solidFill>
                        <a:latin typeface="Cambria Math"/>
                      </a:rPr>
                      <m:t>in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solidFill>
                          <a:prstClr val="black"/>
                        </a:solidFill>
                        <a:latin typeface="Cambria Math"/>
                      </a:rPr>
                      <m:t>standard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solidFill>
                          <a:prstClr val="black"/>
                        </a:solidFill>
                        <a:latin typeface="Cambria Math"/>
                      </a:rPr>
                      <m:t>form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</a:rPr>
                      <m:t>      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22" y="2369691"/>
                <a:ext cx="6204071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393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19200" y="2895600"/>
                <a:ext cx="55512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8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895600"/>
                <a:ext cx="55512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43025" y="3352800"/>
                <a:ext cx="2783390" cy="946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025" y="3352800"/>
                <a:ext cx="2783390" cy="94699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17545" y="4299791"/>
                <a:ext cx="3741089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8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  <a:p>
                <a:endParaRPr lang="en-US" b="1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10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545" y="4299791"/>
                <a:ext cx="3741089" cy="92333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790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7650"/>
            <a:ext cx="31813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1600200"/>
                <a:ext cx="4825552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𝑖𝑦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𝑙𝑒𝑛𝑔𝑡h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600200"/>
                <a:ext cx="4825552" cy="427746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54365" y="2212612"/>
                <a:ext cx="6947478" cy="1789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𝑖𝑦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acc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acc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𝑇h𝑒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𝑐𝑜𝑛𝑗𝑢𝑔𝑎𝑡𝑒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𝑡h𝑒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𝑠𝑢𝑚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𝑖𝑠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𝑒𝑞𝑢𝑎𝑙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𝑡h𝑒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𝑠𝑢𝑚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𝑜𝑓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𝑡h𝑒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𝑐𝑜𝑛𝑔𝑢𝑔𝑎𝑡𝑒𝑠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365" y="2212612"/>
                <a:ext cx="6947478" cy="1789721"/>
              </a:xfrm>
              <a:prstGeom prst="rect">
                <a:avLst/>
              </a:prstGeom>
              <a:blipFill rotWithShape="1">
                <a:blip r:embed="rId5"/>
                <a:stretch>
                  <a:fillRect b="-1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" y="4191000"/>
            <a:ext cx="431390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54364" y="4567237"/>
                <a:ext cx="5285229" cy="21139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𝑖𝑦</m:t>
                      </m:r>
                      <m:r>
                        <a:rPr lang="en-US" b="0" i="1" smtClean="0">
                          <a:latin typeface="Cambria Math"/>
                        </a:rPr>
                        <m:t>             ,  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𝑟𝑠𝑖𝑛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               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𝑃𝑜𝑙𝑎𝑟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𝑓𝑜𝑟𝑚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𝑎𝑟𝑔𝑢𝑚𝑒𝑛𝑡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𝑜𝑓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𝑑𝑒𝑛𝑜𝑡𝑒𝑑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arg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𝑚𝑜𝑑𝑢𝑙𝑢𝑠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func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          </m:t>
                      </m:r>
                      <m:r>
                        <a:rPr lang="en-US" b="0" i="1" smtClean="0">
                          <a:latin typeface="Cambria Math"/>
                        </a:rPr>
                        <m:t>𝐸𝑢𝑙𝑒𝑟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𝑓𝑜𝑟𝑚𝑢𝑙𝑎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364" y="4567237"/>
                <a:ext cx="5285229" cy="21139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685800"/>
                <a:ext cx="8904682" cy="9477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𝑖𝑏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𝑏𝑒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𝑐𝑜𝑚𝑝𝑙𝑒𝑥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𝑛𝑢𝑚𝑏𝑒𝑟</m:t>
                      </m:r>
                      <m:r>
                        <a:rPr lang="en-US" b="0" i="1" smtClean="0">
                          <a:latin typeface="Cambria Math"/>
                        </a:rPr>
                        <m:t>. </m:t>
                      </m:r>
                      <m:r>
                        <a:rPr lang="en-US" b="0" i="1" smtClean="0">
                          <a:latin typeface="Cambria Math"/>
                        </a:rPr>
                        <m:t>𝑇h𝑒𝑛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𝑐𝑜𝑚𝑝𝑙𝑒𝑥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𝑛𝑢𝑚𝑏𝑒𝑟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𝑜𝑏𝑡𝑎𝑖𝑛𝑒𝑑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𝑏𝑦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𝑐h𝑎𝑛𝑔𝑖𝑛𝑔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𝑠𝑖𝑔𝑛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𝑖𝑚𝑎𝑔𝑖𝑛𝑎𝑟𝑦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𝑝𝑎𝑟𝑡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𝑐𝑜𝑚𝑝𝑙𝑒𝑥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𝑛𝑢𝑚𝑏𝑒𝑟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𝑐𝑎𝑙𝑙𝑒𝑑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𝑐𝑜𝑛𝑗𝑢𝑔𝑎𝑡𝑒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𝑖𝑡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𝑑𝑒𝑛𝑜𝑡𝑒𝑑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𝑏𝑦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. 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𝑖𝑏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85800"/>
                <a:ext cx="8904682" cy="947760"/>
              </a:xfrm>
              <a:prstGeom prst="rect">
                <a:avLst/>
              </a:prstGeom>
              <a:blipFill rotWithShape="1">
                <a:blip r:embed="rId8"/>
                <a:stretch>
                  <a:fillRect b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105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3400" y="152400"/>
                <a:ext cx="7913192" cy="4082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𝑬𝒙𝒂𝒎𝒑𝒍𝒆</m:t>
                    </m:r>
                    <m:r>
                      <a:rPr lang="en-US" b="1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𝐷𝑒𝑡𝑒𝑟𝑚𝑖𝑛𝑒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𝑡h𝑒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𝑝𝑜𝑙𝑎𝑟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𝑓𝑜𝑟𝑚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𝑐𝑜𝑚𝑝𝑙𝑒𝑥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𝑛𝑢𝑚𝑏𝑒𝑟</m:t>
                    </m:r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52400"/>
                <a:ext cx="7913192" cy="408253"/>
              </a:xfrm>
              <a:prstGeom prst="rect">
                <a:avLst/>
              </a:prstGeom>
              <a:blipFill rotWithShape="1">
                <a:blip r:embed="rId2"/>
                <a:stretch>
                  <a:fillRect l="-308" b="-10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762000"/>
                <a:ext cx="3844514" cy="2449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e>
                      </m:ra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762000"/>
                <a:ext cx="3844514" cy="24490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812" y="3211068"/>
                <a:ext cx="8151399" cy="3756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𝐿𝑒𝑡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</a:rPr>
                        <m:t>𝑓𝑖𝑛𝑑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𝑖𝑛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𝑡h𝑒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𝑐𝑜𝑚𝑝𝑙𝑒𝑥</m:t>
                      </m:r>
                    </m:oMath>
                  </m:oMathPara>
                </a14:m>
                <a:endParaRPr lang="en-US" b="1" dirty="0"/>
              </a:p>
              <a:p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prstClr val="black"/>
                        </a:solidFill>
                        <a:latin typeface="Cambria Math"/>
                      </a:rPr>
                      <m:t>                             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𝑛𝑢𝑚𝑏𝑒𝑟𝑓𝑜𝑟𝑚</m:t>
                    </m:r>
                  </m:oMath>
                </a14:m>
                <a:endParaRPr lang="en-US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18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18</m:t>
                      </m:r>
                      <m:r>
                        <a:rPr lang="en-US" b="0" i="1" smtClean="0">
                          <a:latin typeface="Cambria Math"/>
                        </a:rPr>
                        <m:t>(−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9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9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" y="3211068"/>
                <a:ext cx="8151399" cy="37566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227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38200" y="304800"/>
                <a:ext cx="2441951" cy="15392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04800"/>
                <a:ext cx="2441951" cy="15392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44004"/>
            <a:ext cx="8229600" cy="4861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53000" y="3048000"/>
                <a:ext cx="3481786" cy="946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𝑖𝑠𝑖𝑛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𝑖𝑐𝑜𝑠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048000"/>
                <a:ext cx="3481786" cy="946991"/>
              </a:xfrm>
              <a:prstGeom prst="rect">
                <a:avLst/>
              </a:prstGeom>
              <a:blipFill rotWithShape="1">
                <a:blip r:embed="rId4"/>
                <a:stretch>
                  <a:fillRect b="-1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03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1112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Example: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4282559"/>
            <a:ext cx="79248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0390"/>
            <a:ext cx="5026449" cy="415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87443" y="884680"/>
                <a:ext cx="7757252" cy="28676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     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   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𝑠𝑒𝑐𝑜𝑛𝑑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𝑞𝑢𝑎𝑑𝑟𝑎𝑛𝑡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.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4096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8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4096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4096</m:t>
                      </m:r>
                      <m:r>
                        <a:rPr lang="en-US" b="0" i="1" smtClean="0">
                          <a:latin typeface="Cambria Math"/>
                        </a:rPr>
                        <m:t>            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443" y="884680"/>
                <a:ext cx="7757252" cy="28676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28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14400" y="457200"/>
                <a:ext cx="7289111" cy="1619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𝑢𝑠𝑖𝑛𝑔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𝑓𝑜𝑙𝑙𝑜𝑤𝑖𝑛𝑔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𝑒𝑞𝑢𝑎𝑡𝑖𝑜𝑛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𝑡𝑜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𝑓𝑖𝑛𝑑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𝑟𝑜𝑜𝑡𝑠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𝑐𝑜𝑚𝑝𝑙𝑒𝑥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𝑛𝑢𝑚𝑏𝑒𝑟𝑠</m:t>
                      </m:r>
                    </m:oMath>
                  </m:oMathPara>
                </a14:m>
                <a:endParaRPr lang="en-US" b="0" dirty="0"/>
              </a:p>
              <a:p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𝑞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𝑞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 , 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, …….</m:t>
                      </m:r>
                      <m:r>
                        <a:rPr lang="en-US" b="0" i="1" smtClean="0">
                          <a:latin typeface="Cambria Math"/>
                        </a:rPr>
                        <m:t>𝑞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𝑞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𝑞</m:t>
                              </m:r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𝑞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57200"/>
                <a:ext cx="7289111" cy="161967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2152888"/>
                <a:ext cx="488358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𝑓𝑖𝑛𝑑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𝑟𝑜𝑜𝑡𝑠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ad>
                        <m:ra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/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52888"/>
                <a:ext cx="4883581" cy="401970"/>
              </a:xfrm>
              <a:prstGeom prst="rect">
                <a:avLst/>
              </a:prstGeom>
              <a:blipFill rotWithShape="1"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95400" y="2581788"/>
                <a:ext cx="6451510" cy="4336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𝑖𝑦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8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     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64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den>
                        </m:f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𝑐𝑜𝑠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den>
                        </m:f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𝑖𝑠𝑖𝑛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den>
                        </m:f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      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US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/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    , 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e>
                              </m:d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  ,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e>
                              </m:d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    ,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e>
                              </m:d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6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    ,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581788"/>
                <a:ext cx="6451510" cy="433689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8645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1112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Example: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8490"/>
            <a:ext cx="3986392" cy="28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000078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83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683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hp</cp:lastModifiedBy>
  <cp:revision>25</cp:revision>
  <dcterms:created xsi:type="dcterms:W3CDTF">2020-07-17T14:12:32Z</dcterms:created>
  <dcterms:modified xsi:type="dcterms:W3CDTF">2022-05-29T15:23:34Z</dcterms:modified>
</cp:coreProperties>
</file>