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6" r:id="rId3"/>
    <p:sldId id="277" r:id="rId4"/>
    <p:sldId id="284" r:id="rId5"/>
    <p:sldId id="285" r:id="rId6"/>
    <p:sldId id="286" r:id="rId7"/>
    <p:sldId id="297" r:id="rId8"/>
    <p:sldId id="290" r:id="rId9"/>
    <p:sldId id="291" r:id="rId10"/>
    <p:sldId id="292" r:id="rId11"/>
    <p:sldId id="293"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0" d="100"/>
          <a:sy n="60" d="100"/>
        </p:scale>
        <p:origin x="-16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pPr/>
              <a:t>02/07/1444</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pPr/>
              <a:t>02/07/1444</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pPr/>
              <a:t>02/07/1444</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02/07/1444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pPr/>
              <a:t>02/07/1444</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pPr/>
              <a:t>02/07/1444</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pPr/>
              <a:t>02/07/1444</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02/07/1444</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www.fortunecity.com/victorian/paintbrush/1127/dsgnbk/Image101.gi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http://www.fortunecity.com/victorian/paintbrush/1127/dsgnbk/Image103.gif" TargetMode="External"/><Relationship Id="rId7" Type="http://schemas.openxmlformats.org/officeDocument/2006/relationships/image" Target="http://www.fortunecity.com/victorian/paintbrush/1127/dsgnbk/Image105.gif" TargetMode="External"/><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http://www.fortunecity.com/victorian/paintbrush/1127/dsgnbk/Image107.gif" TargetMode="External"/><Relationship Id="rId5" Type="http://schemas.openxmlformats.org/officeDocument/2006/relationships/image" Target="http://www.fortunecity.com/victorian/paintbrush/1127/dsgnbk/Image104.gif" TargetMode="External"/><Relationship Id="rId10" Type="http://schemas.openxmlformats.org/officeDocument/2006/relationships/image" Target="../media/image13.png"/><Relationship Id="rId4" Type="http://schemas.openxmlformats.org/officeDocument/2006/relationships/image" Target="../media/image10.png"/><Relationship Id="rId9" Type="http://schemas.openxmlformats.org/officeDocument/2006/relationships/image" Target="http://www.fortunecity.com/victorian/paintbrush/1127/dsgnbk/Image106.gif"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http://www.fortunecity.com/victorian/paintbrush/1127/dsgnbk/Image108.gif" TargetMode="External"/><Relationship Id="rId7" Type="http://schemas.openxmlformats.org/officeDocument/2006/relationships/image" Target="http://www.fortunecity.com/victorian/paintbrush/1127/dsgnbk/Image110.gif" TargetMode="External"/><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http://www.fortunecity.com/victorian/paintbrush/1127/dsgnbk/Image109.gif" TargetMode="External"/><Relationship Id="rId4" Type="http://schemas.openxmlformats.org/officeDocument/2006/relationships/image" Target="../media/image15.png"/><Relationship Id="rId9" Type="http://schemas.openxmlformats.org/officeDocument/2006/relationships/image" Target="http://www.fortunecity.com/victorian/paintbrush/1127/dsgnbk/Image111.gi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http://www.fortunecity.com/victorian/paintbrush/1127/dsgnbk/Image112.gif" TargetMode="External"/><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http://www.fortunecity.com/victorian/paintbrush/1127/dsgnbk/Image113.gif" TargetMode="Externa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http://www.fortunecity.com/victorian/paintbrush/1127/dsgnbk/Image114.gif" TargetMode="External"/><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http://www.fortunecity.com/victorian/paintbrush/1127/dsgnbk/Image82.gif"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www.fortunecity.com/victorian/paintbrush/1127/dsgnbk/Image83.gif"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http://www.fortunecity.com/victorian/paintbrush/1127/dsgnbk/Image115.gif" TargetMode="External"/><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http://www.fortunecity.com/victorian/paintbrush/1127/dsgnbk/Image116.gif" TargetMode="External"/><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http://www.fortunecity.com/victorian/paintbrush/1127/dsgnbk/Image117.gif" TargetMode="External"/><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http://www.fortunecity.com/victorian/paintbrush/1127/dsgnbk/Image118.gif" TargetMode="External"/><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http://www.fortunecity.com/victorian/paintbrush/1127/dsgnbk/Image119.gif" TargetMode="External"/><Relationship Id="rId4" Type="http://schemas.openxmlformats.org/officeDocument/2006/relationships/image" Target="../media/image25.png"/></Relationships>
</file>

<file path=ppt/slides/_rels/slide25.xml.rels><?xml version="1.0" encoding="UTF-8" standalone="yes"?>
<Relationships xmlns="http://schemas.openxmlformats.org/package/2006/relationships"><Relationship Id="rId3" Type="http://schemas.openxmlformats.org/officeDocument/2006/relationships/image" Target="http://www.fortunecity.com/victorian/paintbrush/1127/dsgnbk/Image120.gif" TargetMode="External"/><Relationship Id="rId2" Type="http://schemas.openxmlformats.org/officeDocument/2006/relationships/image" Target="../media/image26.png"/><Relationship Id="rId1" Type="http://schemas.openxmlformats.org/officeDocument/2006/relationships/slideLayout" Target="../slideLayouts/slideLayout7.xml"/><Relationship Id="rId5" Type="http://schemas.openxmlformats.org/officeDocument/2006/relationships/image" Target="http://www.fortunecity.com/victorian/paintbrush/1127/dsgnbk/Image121.gif" TargetMode="External"/><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http://www.fortunecity.com/victorian/paintbrush/1127/dsgnbk/Image122.gif" TargetMode="External"/><Relationship Id="rId7" Type="http://schemas.openxmlformats.org/officeDocument/2006/relationships/image" Target="http://www.fortunecity.com/victorian/paintbrush/1127/dsgnbk/Image124.gif" TargetMode="External"/><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http://www.fortunecity.com/victorian/paintbrush/1127/dsgnbk/Image123.gif" TargetMode="External"/><Relationship Id="rId4" Type="http://schemas.openxmlformats.org/officeDocument/2006/relationships/image" Target="../media/image29.png"/></Relationships>
</file>

<file path=ppt/slides/_rels/slide29.xml.rels><?xml version="1.0" encoding="UTF-8" standalone="yes"?>
<Relationships xmlns="http://schemas.openxmlformats.org/package/2006/relationships"><Relationship Id="rId3" Type="http://schemas.openxmlformats.org/officeDocument/2006/relationships/image" Target="http://www.fortunecity.com/victorian/paintbrush/1127/dsgnbk/Image125.gif" TargetMode="External"/><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http://www.fortunecity.com/victorian/paintbrush/1127/dsgnbk/Image95.gif"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http://www.fortunecity.com/victorian/paintbrush/1127/dsgnbk/Image96.gif"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www.fortunecity.com/victorian/paintbrush/1127/dsgnbk/Image99.gi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fortunecity.com/victorian/paintbrush/1127/dsgnbk/Image100.gif"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55576" y="332656"/>
            <a:ext cx="8062912" cy="4752528"/>
          </a:xfrm>
        </p:spPr>
        <p:txBody>
          <a:bodyPr anchor="t">
            <a:normAutofit fontScale="90000"/>
          </a:bodyPr>
          <a:lstStyle/>
          <a:p>
            <a:pPr algn="ctr"/>
            <a:r>
              <a:rPr lang="ar-IQ" b="1" dirty="0" smtClean="0">
                <a:effectLst/>
              </a:rPr>
              <a:t>المنطق و منهجية </a:t>
            </a:r>
            <a:r>
              <a:rPr lang="ar-IQ" b="1" dirty="0">
                <a:effectLst/>
              </a:rPr>
              <a:t>التصميم </a:t>
            </a:r>
            <a:r>
              <a:rPr lang="ar-IQ" b="1" dirty="0" smtClean="0">
                <a:effectLst/>
              </a:rPr>
              <a:t>المعماري</a:t>
            </a:r>
            <a:r>
              <a:rPr lang="en-US" b="1" dirty="0" smtClean="0">
                <a:effectLst/>
              </a:rPr>
              <a:t/>
            </a:r>
            <a:br>
              <a:rPr lang="en-US" b="1" dirty="0" smtClean="0">
                <a:effectLst/>
              </a:rPr>
            </a:br>
            <a:r>
              <a:rPr lang="en-US" b="1" dirty="0">
                <a:effectLst/>
              </a:rPr>
              <a:t/>
            </a:r>
            <a:br>
              <a:rPr lang="en-US" b="1" dirty="0">
                <a:effectLst/>
              </a:rPr>
            </a:br>
            <a:r>
              <a:rPr lang="ar-IQ" b="1" dirty="0" smtClean="0">
                <a:effectLst/>
              </a:rPr>
              <a:t/>
            </a:r>
            <a:br>
              <a:rPr lang="ar-IQ" b="1" dirty="0" smtClean="0">
                <a:effectLst/>
              </a:rPr>
            </a:br>
            <a:r>
              <a:rPr lang="ar-IQ" b="1" dirty="0" smtClean="0">
                <a:effectLst/>
              </a:rPr>
              <a:t/>
            </a:r>
            <a:br>
              <a:rPr lang="ar-IQ" b="1" dirty="0" smtClean="0">
                <a:effectLst/>
              </a:rPr>
            </a:br>
            <a:r>
              <a:rPr lang="ar-IQ" b="1" dirty="0" smtClean="0">
                <a:effectLst/>
              </a:rPr>
              <a:t/>
            </a:r>
            <a:br>
              <a:rPr lang="ar-IQ" b="1" dirty="0" smtClean="0">
                <a:effectLst/>
              </a:rPr>
            </a:br>
            <a:r>
              <a:rPr lang="ar-IQ" b="1" dirty="0" smtClean="0">
                <a:effectLst/>
              </a:rPr>
              <a:t> المحاضرة السادسة</a:t>
            </a:r>
            <a:br>
              <a:rPr lang="ar-IQ" b="1" dirty="0" smtClean="0">
                <a:effectLst/>
              </a:rPr>
            </a:br>
            <a:r>
              <a:rPr lang="ar-IQ" b="1" dirty="0" smtClean="0">
                <a:effectLst/>
              </a:rPr>
              <a:t/>
            </a:r>
            <a:br>
              <a:rPr lang="ar-IQ" b="1" dirty="0" smtClean="0">
                <a:effectLst/>
              </a:rPr>
            </a:br>
            <a:r>
              <a:rPr lang="ar-IQ" b="1" dirty="0" smtClean="0">
                <a:effectLst/>
              </a:rPr>
              <a:t/>
            </a:r>
            <a:br>
              <a:rPr lang="ar-IQ" b="1" dirty="0" smtClean="0">
                <a:effectLst/>
              </a:rPr>
            </a:br>
            <a:r>
              <a:rPr lang="ar-IQ" b="1" dirty="0" smtClean="0">
                <a:effectLst/>
              </a:rPr>
              <a:t/>
            </a:r>
            <a:br>
              <a:rPr lang="ar-IQ" b="1" dirty="0" smtClean="0">
                <a:effectLst/>
              </a:rPr>
            </a:br>
            <a:endParaRPr lang="en-US" sz="1300" b="1" dirty="0">
              <a:effectLst/>
              <a:latin typeface="Blackadder ITC" panose="04020505051007020D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http://www.fortunecity.com/victorian/paintbrush/1127/dsgnbk/Image101.gif"/>
          <p:cNvPicPr>
            <a:picLocks noChangeAspect="1" noChangeArrowheads="1"/>
          </p:cNvPicPr>
          <p:nvPr/>
        </p:nvPicPr>
        <p:blipFill>
          <a:blip r:embed="rId2" r:link="rId3" cstate="print"/>
          <a:srcRect/>
          <a:stretch>
            <a:fillRect/>
          </a:stretch>
        </p:blipFill>
        <p:spPr bwMode="auto">
          <a:xfrm>
            <a:off x="714375" y="285750"/>
            <a:ext cx="7715250" cy="5875338"/>
          </a:xfrm>
          <a:prstGeom prst="rect">
            <a:avLst/>
          </a:prstGeom>
          <a:noFill/>
          <a:ln w="9525">
            <a:noFill/>
            <a:miter lim="800000"/>
            <a:headEnd/>
            <a:tailEnd/>
          </a:ln>
        </p:spPr>
      </p:pic>
      <p:sp>
        <p:nvSpPr>
          <p:cNvPr id="6" name="Rectangle 3"/>
          <p:cNvSpPr>
            <a:spLocks noChangeArrowheads="1"/>
          </p:cNvSpPr>
          <p:nvPr/>
        </p:nvSpPr>
        <p:spPr bwMode="auto">
          <a:xfrm>
            <a:off x="2571750" y="6286500"/>
            <a:ext cx="4454525" cy="400050"/>
          </a:xfrm>
          <a:prstGeom prst="rect">
            <a:avLst/>
          </a:prstGeom>
          <a:noFill/>
          <a:ln w="9525">
            <a:noFill/>
            <a:miter lim="800000"/>
            <a:headEnd/>
            <a:tailEnd/>
          </a:ln>
        </p:spPr>
        <p:txBody>
          <a:bodyPr wrap="none" anchor="ctr">
            <a:spAutoFit/>
          </a:bodyPr>
          <a:lstStyle/>
          <a:p>
            <a:pPr algn="justLow" rtl="1"/>
            <a:r>
              <a:rPr lang="ar-SA" sz="2000" b="1">
                <a:latin typeface="Times New Roman" pitchFamily="18" charset="0"/>
                <a:cs typeface="Times New Roman" pitchFamily="18" charset="0"/>
              </a:rPr>
              <a:t>تحليل موقع المشروع بالنسبة للعوامل المناخي</a:t>
            </a:r>
            <a:r>
              <a:rPr lang="ar-IQ" sz="2000" b="1">
                <a:latin typeface="Times New Roman" pitchFamily="18" charset="0"/>
                <a:cs typeface="Times New Roman" pitchFamily="18" charset="0"/>
              </a:rPr>
              <a:t>ة-حفظ</a:t>
            </a:r>
            <a:r>
              <a:rPr lang="en-US" sz="2000" b="1">
                <a:latin typeface="Times New Roman" pitchFamily="18" charset="0"/>
                <a:cs typeface="Times New Roman" pitchFamily="18"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93957"/>
            <a:ext cx="9144000" cy="5355312"/>
          </a:xfrm>
          <a:prstGeom prst="rect">
            <a:avLst/>
          </a:prstGeom>
          <a:noFill/>
          <a:ln w="9525">
            <a:noFill/>
            <a:miter lim="800000"/>
            <a:headEnd/>
            <a:tailEnd/>
          </a:ln>
        </p:spPr>
        <p:txBody>
          <a:bodyPr anchor="ctr">
            <a:spAutoFit/>
          </a:bodyPr>
          <a:lstStyle/>
          <a:p>
            <a:pPr algn="just" rtl="1">
              <a:lnSpc>
                <a:spcPct val="150000"/>
              </a:lnSpc>
              <a:buFont typeface="Arial" pitchFamily="34" charset="0"/>
              <a:buChar char="•"/>
            </a:pPr>
            <a:r>
              <a:rPr lang="ar-SA" sz="3200" b="1" dirty="0">
                <a:latin typeface="Times New Roman" pitchFamily="18" charset="0"/>
                <a:cs typeface="Times New Roman" pitchFamily="18" charset="0"/>
              </a:rPr>
              <a:t>تأثير الموقع</a:t>
            </a:r>
            <a:endParaRPr lang="en-US" sz="3200" b="1" dirty="0">
              <a:latin typeface="Times New Roman" pitchFamily="18" charset="0"/>
              <a:cs typeface="Times New Roman" pitchFamily="18" charset="0"/>
            </a:endParaRPr>
          </a:p>
          <a:p>
            <a:pPr algn="just" rtl="1">
              <a:lnSpc>
                <a:spcPct val="150000"/>
              </a:lnSpc>
            </a:pPr>
            <a:r>
              <a:rPr lang="ar-SA" sz="3200" dirty="0">
                <a:latin typeface="Times New Roman" pitchFamily="18" charset="0"/>
                <a:cs typeface="Times New Roman" pitchFamily="18" charset="0"/>
              </a:rPr>
              <a:t>تتضح من الدراسة التحليلية للموقع متغيرات هامة تؤثر فى تصميم المشروع وتحديد نوع الانشاء و توزيع الاستعمالات حسب طبيعة و ظروف الموقع</a:t>
            </a:r>
            <a:r>
              <a:rPr lang="en-US" sz="3200" dirty="0">
                <a:latin typeface="Times New Roman" pitchFamily="18" charset="0"/>
                <a:cs typeface="Times New Roman" pitchFamily="18" charset="0"/>
              </a:rPr>
              <a:t>.</a:t>
            </a:r>
            <a:endParaRPr lang="ar-IQ" sz="3200" dirty="0">
              <a:latin typeface="Times New Roman" pitchFamily="18" charset="0"/>
              <a:cs typeface="Times New Roman" pitchFamily="18" charset="0"/>
            </a:endParaRPr>
          </a:p>
          <a:p>
            <a:pPr algn="just" rtl="1">
              <a:lnSpc>
                <a:spcPct val="150000"/>
              </a:lnSpc>
            </a:pPr>
            <a:endParaRPr lang="en-US" sz="3200" dirty="0">
              <a:latin typeface="Times New Roman" pitchFamily="18" charset="0"/>
              <a:cs typeface="Times New Roman" pitchFamily="18" charset="0"/>
            </a:endParaRPr>
          </a:p>
          <a:p>
            <a:pPr algn="just" rtl="1">
              <a:lnSpc>
                <a:spcPct val="150000"/>
              </a:lnSpc>
              <a:buFont typeface="Arial" pitchFamily="34" charset="0"/>
              <a:buChar char="•"/>
            </a:pPr>
            <a:r>
              <a:rPr lang="ar-SA" sz="3600" b="1" dirty="0">
                <a:latin typeface="Times New Roman" pitchFamily="18" charset="0"/>
                <a:cs typeface="Times New Roman" pitchFamily="18" charset="0"/>
              </a:rPr>
              <a:t>محددات</a:t>
            </a:r>
            <a:r>
              <a:rPr lang="ar-SA" sz="3200" b="1" dirty="0">
                <a:latin typeface="Times New Roman" pitchFamily="18" charset="0"/>
                <a:cs typeface="Times New Roman" pitchFamily="18" charset="0"/>
              </a:rPr>
              <a:t> الموقع</a:t>
            </a:r>
            <a:endParaRPr lang="en-US" sz="3200" b="1" dirty="0">
              <a:latin typeface="Times New Roman" pitchFamily="18" charset="0"/>
              <a:cs typeface="Times New Roman" pitchFamily="18" charset="0"/>
            </a:endParaRPr>
          </a:p>
          <a:p>
            <a:pPr algn="just" rtl="1">
              <a:lnSpc>
                <a:spcPct val="150000"/>
              </a:lnSpc>
            </a:pPr>
            <a:r>
              <a:rPr lang="ar-SA" sz="3200" dirty="0" err="1">
                <a:latin typeface="Times New Roman" pitchFamily="18" charset="0"/>
                <a:cs typeface="Times New Roman" pitchFamily="18" charset="0"/>
              </a:rPr>
              <a:t>الارتفاعات </a:t>
            </a:r>
            <a:r>
              <a:rPr lang="ar-SA" sz="3200" dirty="0">
                <a:latin typeface="Times New Roman" pitchFamily="18" charset="0"/>
                <a:cs typeface="Times New Roman" pitchFamily="18" charset="0"/>
              </a:rPr>
              <a:t>- ال</a:t>
            </a:r>
            <a:r>
              <a:rPr lang="ar-IQ" sz="3200" dirty="0">
                <a:latin typeface="Times New Roman" pitchFamily="18" charset="0"/>
                <a:cs typeface="Times New Roman" pitchFamily="18" charset="0"/>
              </a:rPr>
              <a:t>ارتدادات</a:t>
            </a:r>
            <a:r>
              <a:rPr lang="ar-SA" sz="3200" dirty="0">
                <a:latin typeface="Times New Roman" pitchFamily="18" charset="0"/>
                <a:cs typeface="Times New Roman" pitchFamily="18" charset="0"/>
              </a:rPr>
              <a:t> - </a:t>
            </a:r>
            <a:r>
              <a:rPr lang="ar-SA" sz="3200" dirty="0" err="1">
                <a:latin typeface="Times New Roman" pitchFamily="18" charset="0"/>
                <a:cs typeface="Times New Roman" pitchFamily="18" charset="0"/>
              </a:rPr>
              <a:t>الكثافات </a:t>
            </a:r>
            <a:r>
              <a:rPr lang="ar-SA" sz="3200" dirty="0">
                <a:latin typeface="Times New Roman" pitchFamily="18" charset="0"/>
                <a:cs typeface="Times New Roman" pitchFamily="18" charset="0"/>
              </a:rPr>
              <a:t>- خطوط </a:t>
            </a:r>
            <a:r>
              <a:rPr lang="ar-SA" sz="3200" dirty="0" err="1">
                <a:latin typeface="Times New Roman" pitchFamily="18" charset="0"/>
                <a:cs typeface="Times New Roman" pitchFamily="18" charset="0"/>
              </a:rPr>
              <a:t>الحدو</a:t>
            </a:r>
            <a:r>
              <a:rPr lang="ar-IQ" sz="3200" dirty="0">
                <a:latin typeface="Times New Roman" pitchFamily="18" charset="0"/>
                <a:cs typeface="Times New Roman" pitchFamily="18" charset="0"/>
              </a:rPr>
              <a:t>د</a:t>
            </a:r>
            <a:endParaRPr lang="ar-SA"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0" y="323850"/>
            <a:ext cx="9144000" cy="5354638"/>
          </a:xfrm>
          <a:prstGeom prst="rect">
            <a:avLst/>
          </a:prstGeom>
          <a:noFill/>
          <a:ln w="9525">
            <a:noFill/>
            <a:miter lim="800000"/>
            <a:headEnd/>
            <a:tailEnd/>
          </a:ln>
        </p:spPr>
        <p:txBody>
          <a:bodyPr anchor="ctr">
            <a:spAutoFit/>
          </a:bodyPr>
          <a:lstStyle/>
          <a:p>
            <a:pPr algn="r" rtl="1">
              <a:lnSpc>
                <a:spcPct val="150000"/>
              </a:lnSpc>
            </a:pPr>
            <a:r>
              <a:rPr lang="ar-SA" sz="6000" b="1" dirty="0">
                <a:solidFill>
                  <a:schemeClr val="accent1"/>
                </a:solidFill>
                <a:latin typeface="Times New Roman" pitchFamily="18" charset="0"/>
                <a:cs typeface="Times New Roman" pitchFamily="18" charset="0"/>
              </a:rPr>
              <a:t>البعد الثالث: الشكل</a:t>
            </a:r>
            <a:r>
              <a:rPr lang="ar-IQ" sz="6000" b="1" dirty="0">
                <a:solidFill>
                  <a:schemeClr val="accent1"/>
                </a:solidFill>
                <a:latin typeface="Times New Roman" pitchFamily="18" charset="0"/>
                <a:cs typeface="Times New Roman" pitchFamily="18" charset="0"/>
              </a:rPr>
              <a:t>  </a:t>
            </a:r>
            <a:r>
              <a:rPr lang="en-US" sz="6000" b="1" dirty="0">
                <a:solidFill>
                  <a:schemeClr val="accent1"/>
                </a:solidFill>
                <a:latin typeface="Times New Roman" pitchFamily="18" charset="0"/>
                <a:cs typeface="Times New Roman" pitchFamily="18" charset="0"/>
              </a:rPr>
              <a:t> Form</a:t>
            </a:r>
          </a:p>
          <a:p>
            <a:pPr algn="justLow" rtl="1">
              <a:lnSpc>
                <a:spcPct val="150000"/>
              </a:lnSpc>
            </a:pPr>
            <a:r>
              <a:rPr lang="ar-SA" sz="2800" dirty="0">
                <a:latin typeface="Times New Roman" pitchFamily="18" charset="0"/>
                <a:cs typeface="Times New Roman" pitchFamily="18" charset="0"/>
              </a:rPr>
              <a:t>يتضمن الشكل المتغيرات التالية: </a:t>
            </a:r>
            <a:r>
              <a:rPr lang="ar-SA" sz="2800" dirty="0" err="1">
                <a:latin typeface="Times New Roman" pitchFamily="18" charset="0"/>
                <a:cs typeface="Times New Roman" pitchFamily="18" charset="0"/>
              </a:rPr>
              <a:t>الحدود </a:t>
            </a:r>
            <a:r>
              <a:rPr lang="ar-SA" sz="2800" dirty="0">
                <a:latin typeface="Times New Roman" pitchFamily="18" charset="0"/>
                <a:cs typeface="Times New Roman" pitchFamily="18" charset="0"/>
              </a:rPr>
              <a:t>- </a:t>
            </a:r>
            <a:r>
              <a:rPr lang="ar-SA" sz="2800" dirty="0" err="1">
                <a:latin typeface="Times New Roman" pitchFamily="18" charset="0"/>
                <a:cs typeface="Times New Roman" pitchFamily="18" charset="0"/>
              </a:rPr>
              <a:t>الحركة </a:t>
            </a:r>
            <a:r>
              <a:rPr lang="ar-SA" sz="2800" dirty="0">
                <a:latin typeface="Times New Roman" pitchFamily="18" charset="0"/>
                <a:cs typeface="Times New Roman" pitchFamily="18" charset="0"/>
              </a:rPr>
              <a:t>- نظام </a:t>
            </a:r>
            <a:r>
              <a:rPr lang="ar-SA" sz="2800" dirty="0" err="1">
                <a:latin typeface="Times New Roman" pitchFamily="18" charset="0"/>
                <a:cs typeface="Times New Roman" pitchFamily="18" charset="0"/>
              </a:rPr>
              <a:t>الانشاء </a:t>
            </a:r>
            <a:r>
              <a:rPr lang="ar-SA" sz="2800" dirty="0">
                <a:latin typeface="Times New Roman" pitchFamily="18" charset="0"/>
                <a:cs typeface="Times New Roman" pitchFamily="18" charset="0"/>
              </a:rPr>
              <a:t>- </a:t>
            </a:r>
            <a:r>
              <a:rPr lang="ar-SA" sz="2800" dirty="0" err="1">
                <a:latin typeface="Times New Roman" pitchFamily="18" charset="0"/>
                <a:cs typeface="Times New Roman" pitchFamily="18" charset="0"/>
              </a:rPr>
              <a:t>الغلاف </a:t>
            </a:r>
            <a:r>
              <a:rPr lang="ar-SA" sz="2800" dirty="0">
                <a:latin typeface="Times New Roman" pitchFamily="18" charset="0"/>
                <a:cs typeface="Times New Roman" pitchFamily="18" charset="0"/>
              </a:rPr>
              <a:t>- نوع </a:t>
            </a:r>
            <a:r>
              <a:rPr lang="ar-SA" sz="2800" dirty="0" err="1">
                <a:latin typeface="Times New Roman" pitchFamily="18" charset="0"/>
                <a:cs typeface="Times New Roman" pitchFamily="18" charset="0"/>
              </a:rPr>
              <a:t>الانشاء </a:t>
            </a:r>
            <a:r>
              <a:rPr lang="ar-SA" sz="2800" dirty="0">
                <a:latin typeface="Times New Roman" pitchFamily="18" charset="0"/>
                <a:cs typeface="Times New Roman" pitchFamily="18" charset="0"/>
              </a:rPr>
              <a:t>- العملية </a:t>
            </a:r>
            <a:r>
              <a:rPr lang="ar-SA" sz="2800" dirty="0" err="1">
                <a:latin typeface="Times New Roman" pitchFamily="18" charset="0"/>
                <a:cs typeface="Times New Roman" pitchFamily="18" charset="0"/>
              </a:rPr>
              <a:t>الانشائية </a:t>
            </a:r>
            <a:r>
              <a:rPr lang="ar-SA" sz="2800" dirty="0">
                <a:latin typeface="Times New Roman" pitchFamily="18" charset="0"/>
                <a:cs typeface="Times New Roman" pitchFamily="18" charset="0"/>
              </a:rPr>
              <a:t>- </a:t>
            </a:r>
            <a:r>
              <a:rPr lang="ar-SA" sz="2800" dirty="0" err="1">
                <a:latin typeface="Times New Roman" pitchFamily="18" charset="0"/>
                <a:cs typeface="Times New Roman" pitchFamily="18" charset="0"/>
              </a:rPr>
              <a:t>الطاقة </a:t>
            </a:r>
            <a:r>
              <a:rPr lang="ar-SA" sz="2800" dirty="0">
                <a:latin typeface="Times New Roman" pitchFamily="18" charset="0"/>
                <a:cs typeface="Times New Roman" pitchFamily="18" charset="0"/>
              </a:rPr>
              <a:t>- التحكم </a:t>
            </a:r>
            <a:r>
              <a:rPr lang="ar-SA" sz="2800" dirty="0" err="1">
                <a:latin typeface="Times New Roman" pitchFamily="18" charset="0"/>
                <a:cs typeface="Times New Roman" pitchFamily="18" charset="0"/>
              </a:rPr>
              <a:t>البيئى </a:t>
            </a:r>
            <a:r>
              <a:rPr lang="ar-SA" sz="2800" dirty="0">
                <a:latin typeface="Times New Roman" pitchFamily="18" charset="0"/>
                <a:cs typeface="Times New Roman" pitchFamily="18" charset="0"/>
              </a:rPr>
              <a:t>- التصور العام</a:t>
            </a:r>
            <a:r>
              <a:rPr lang="en-US" sz="2800" dirty="0">
                <a:latin typeface="Times New Roman" pitchFamily="18" charset="0"/>
                <a:cs typeface="Times New Roman" pitchFamily="18" charset="0"/>
              </a:rPr>
              <a:t>.</a:t>
            </a:r>
          </a:p>
          <a:p>
            <a:pPr algn="justLow" rtl="1">
              <a:lnSpc>
                <a:spcPct val="150000"/>
              </a:lnSpc>
            </a:pPr>
            <a:r>
              <a:rPr lang="ar-SA" sz="2800" dirty="0">
                <a:latin typeface="Times New Roman" pitchFamily="18" charset="0"/>
                <a:cs typeface="Times New Roman" pitchFamily="18" charset="0"/>
              </a:rPr>
              <a:t>المتغير الثالث فى المشكلة التصميمية </a:t>
            </a:r>
            <a:r>
              <a:rPr lang="ar-SA" sz="2800" dirty="0" err="1">
                <a:latin typeface="Times New Roman" pitchFamily="18" charset="0"/>
                <a:cs typeface="Times New Roman" pitchFamily="18" charset="0"/>
              </a:rPr>
              <a:t>هو </a:t>
            </a:r>
            <a:r>
              <a:rPr lang="ar-SA" sz="2800" dirty="0">
                <a:latin typeface="Times New Roman" pitchFamily="18" charset="0"/>
                <a:cs typeface="Times New Roman" pitchFamily="18" charset="0"/>
              </a:rPr>
              <a:t>"الشكل" وهو المتغير الذى يتحكم فيه </a:t>
            </a:r>
            <a:r>
              <a:rPr lang="ar-SA" sz="2800" dirty="0" err="1">
                <a:latin typeface="Times New Roman" pitchFamily="18" charset="0"/>
                <a:cs typeface="Times New Roman" pitchFamily="18" charset="0"/>
              </a:rPr>
              <a:t>المصمم.</a:t>
            </a:r>
            <a:r>
              <a:rPr lang="ar-SA" sz="2800" dirty="0">
                <a:latin typeface="Times New Roman" pitchFamily="18" charset="0"/>
                <a:cs typeface="Times New Roman" pitchFamily="18" charset="0"/>
              </a:rPr>
              <a:t> وفى هذا المجال نستطيع معاونة العميل فى اتخاذ القرارات بعد تحديد متغيرات الاحتياج و </a:t>
            </a:r>
            <a:r>
              <a:rPr lang="ar-SA" sz="2800" dirty="0" err="1">
                <a:latin typeface="Times New Roman" pitchFamily="18" charset="0"/>
                <a:cs typeface="Times New Roman" pitchFamily="18" charset="0"/>
              </a:rPr>
              <a:t>البيئة.</a:t>
            </a:r>
            <a:r>
              <a:rPr lang="ar-SA" sz="2800" dirty="0">
                <a:latin typeface="Times New Roman" pitchFamily="18" charset="0"/>
                <a:cs typeface="Times New Roman" pitchFamily="18" charset="0"/>
              </a:rPr>
              <a:t> ويجب علينا ان نتذكر ان حلول المشاكل التصميمية هى اتفاق بين الاحتياج و البيئة و الشكل</a:t>
            </a:r>
            <a:r>
              <a:rPr lang="en-US" sz="2800" dirty="0">
                <a:latin typeface="Times New Roman" pitchFamily="18" charset="0"/>
                <a:cs typeface="Times New Roman" pitchFamily="18" charset="0"/>
              </a:rPr>
              <a:t>. </a:t>
            </a:r>
            <a:endParaRPr lang="ar-IQ"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مستطيل 1"/>
          <p:cNvSpPr>
            <a:spLocks noChangeArrowheads="1"/>
          </p:cNvSpPr>
          <p:nvPr/>
        </p:nvSpPr>
        <p:spPr bwMode="auto">
          <a:xfrm>
            <a:off x="0" y="1052513"/>
            <a:ext cx="9144000" cy="3408362"/>
          </a:xfrm>
          <a:prstGeom prst="rect">
            <a:avLst/>
          </a:prstGeom>
          <a:noFill/>
          <a:ln w="9525">
            <a:noFill/>
            <a:miter lim="800000"/>
            <a:headEnd/>
            <a:tailEnd/>
          </a:ln>
        </p:spPr>
        <p:txBody>
          <a:bodyPr>
            <a:spAutoFit/>
          </a:bodyPr>
          <a:lstStyle/>
          <a:p>
            <a:pPr algn="just" rtl="1">
              <a:lnSpc>
                <a:spcPct val="200000"/>
              </a:lnSpc>
            </a:pPr>
            <a:r>
              <a:rPr lang="ar-SA" sz="2800">
                <a:latin typeface="Times New Roman" pitchFamily="18" charset="0"/>
                <a:cs typeface="Times New Roman" pitchFamily="18" charset="0"/>
              </a:rPr>
              <a:t>وهذه المتغيرات شديدة المرونة حتى يتم الوصول الى حل مناسب. و يعتمد بعض المعماريين على برنامج العميل و البيئة فقط لتحديد الحلول و لكن الشكل </a:t>
            </a:r>
            <a:r>
              <a:rPr lang="ar-IQ" sz="2800">
                <a:latin typeface="Times New Roman" pitchFamily="18" charset="0"/>
                <a:cs typeface="Times New Roman" pitchFamily="18" charset="0"/>
              </a:rPr>
              <a:t>أ</a:t>
            </a:r>
            <a:r>
              <a:rPr lang="ar-SA" sz="2800">
                <a:latin typeface="Times New Roman" pitchFamily="18" charset="0"/>
                <a:cs typeface="Times New Roman" pitchFamily="18" charset="0"/>
              </a:rPr>
              <a:t>يضا مهم حيث ان هناك اشكال تقابل احتياجات معينة و يجب على المعمارى ان يتعرف على متغيرات الاشكال مثلما يفعل مع الاحتياج و البيئة</a:t>
            </a:r>
            <a:r>
              <a:rPr lang="en-US" sz="2800">
                <a:latin typeface="Times New Roman" pitchFamily="18" charset="0"/>
                <a:cs typeface="Times New Roman" pitchFamily="18" charset="0"/>
              </a:rPr>
              <a:t>.</a:t>
            </a:r>
            <a:endParaRPr lang="ar-IQ"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1"/>
          <p:cNvSpPr>
            <a:spLocks noChangeArrowheads="1"/>
          </p:cNvSpPr>
          <p:nvPr/>
        </p:nvSpPr>
        <p:spPr bwMode="auto">
          <a:xfrm>
            <a:off x="0" y="0"/>
            <a:ext cx="9144000" cy="5262563"/>
          </a:xfrm>
          <a:prstGeom prst="rect">
            <a:avLst/>
          </a:prstGeom>
          <a:noFill/>
          <a:ln w="9525">
            <a:noFill/>
            <a:miter lim="800000"/>
            <a:headEnd/>
            <a:tailEnd/>
          </a:ln>
        </p:spPr>
        <p:txBody>
          <a:bodyPr>
            <a:spAutoFit/>
          </a:bodyPr>
          <a:lstStyle/>
          <a:p>
            <a:pPr algn="justLow" rtl="1">
              <a:lnSpc>
                <a:spcPct val="150000"/>
              </a:lnSpc>
            </a:pPr>
            <a:endParaRPr lang="en-US" sz="2800">
              <a:latin typeface="Times New Roman" pitchFamily="18" charset="0"/>
              <a:cs typeface="Times New Roman" pitchFamily="18" charset="0"/>
            </a:endParaRPr>
          </a:p>
          <a:p>
            <a:pPr algn="justLow" rtl="1">
              <a:lnSpc>
                <a:spcPct val="150000"/>
              </a:lnSpc>
            </a:pPr>
            <a:endParaRPr lang="ar-IQ" sz="2800" b="1">
              <a:latin typeface="Times New Roman" pitchFamily="18" charset="0"/>
              <a:cs typeface="Times New Roman" pitchFamily="18" charset="0"/>
            </a:endParaRPr>
          </a:p>
          <a:p>
            <a:pPr algn="justLow" rtl="1">
              <a:lnSpc>
                <a:spcPct val="150000"/>
              </a:lnSpc>
            </a:pPr>
            <a:endParaRPr lang="ar-IQ" sz="2800" b="1">
              <a:latin typeface="Times New Roman" pitchFamily="18" charset="0"/>
              <a:cs typeface="Times New Roman" pitchFamily="18" charset="0"/>
            </a:endParaRPr>
          </a:p>
          <a:p>
            <a:pPr algn="justLow" rtl="1">
              <a:lnSpc>
                <a:spcPct val="150000"/>
              </a:lnSpc>
            </a:pPr>
            <a:r>
              <a:rPr lang="ar-IQ" sz="2800" b="1">
                <a:latin typeface="Times New Roman" pitchFamily="18" charset="0"/>
                <a:cs typeface="Times New Roman" pitchFamily="18" charset="0"/>
              </a:rPr>
              <a:t>1. </a:t>
            </a:r>
            <a:r>
              <a:rPr lang="ar-SA" sz="2800" b="1">
                <a:latin typeface="Times New Roman" pitchFamily="18" charset="0"/>
                <a:cs typeface="Times New Roman" pitchFamily="18" charset="0"/>
              </a:rPr>
              <a:t>الفراغ و التنظيم</a:t>
            </a:r>
            <a:r>
              <a:rPr lang="ar-IQ" sz="2800" b="1">
                <a:latin typeface="Times New Roman" pitchFamily="18" charset="0"/>
                <a:cs typeface="Times New Roman" pitchFamily="18" charset="0"/>
              </a:rPr>
              <a:t>  </a:t>
            </a:r>
            <a:r>
              <a:rPr lang="en-US" sz="2800" b="1">
                <a:latin typeface="Times New Roman" pitchFamily="18" charset="0"/>
                <a:cs typeface="Times New Roman" pitchFamily="18" charset="0"/>
              </a:rPr>
              <a:t> Space and Order</a:t>
            </a:r>
          </a:p>
          <a:p>
            <a:pPr algn="justLow" rtl="1">
              <a:lnSpc>
                <a:spcPct val="150000"/>
              </a:lnSpc>
            </a:pPr>
            <a:r>
              <a:rPr lang="ar-SA" sz="2800">
                <a:latin typeface="Times New Roman" pitchFamily="18" charset="0"/>
                <a:cs typeface="Times New Roman" pitchFamily="18" charset="0"/>
              </a:rPr>
              <a:t>هناك تنوع كبير فى اساليب التنظيم كتل البناء لتأكيد البعد الفراغى بينها. و من الاهمية دراسة تنظيم الكتل و العلاقة بين "الف</a:t>
            </a:r>
            <a:r>
              <a:rPr lang="ar-IQ" sz="2800">
                <a:latin typeface="Times New Roman" pitchFamily="18" charset="0"/>
                <a:cs typeface="Times New Roman" pitchFamily="18" charset="0"/>
              </a:rPr>
              <a:t>ضاء </a:t>
            </a:r>
            <a:r>
              <a:rPr lang="ar-SA" sz="2800">
                <a:latin typeface="Times New Roman" pitchFamily="18" charset="0"/>
                <a:cs typeface="Times New Roman" pitchFamily="18" charset="0"/>
              </a:rPr>
              <a:t>و المصمت" للوصول الى اهداف التصميم المطلوبة. وتوضح الاشكال التالية بعض اساليب التنظيم الفراغى للكتل للوصول الى الهدف المطلوب</a:t>
            </a:r>
            <a:r>
              <a:rPr lang="en-US" sz="2800">
                <a:latin typeface="Times New Roman" pitchFamily="18" charset="0"/>
                <a:cs typeface="Times New Roman"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http://www.fortunecity.com/victorian/paintbrush/1127/dsgnbk/Image103.gif"/>
          <p:cNvPicPr>
            <a:picLocks noChangeAspect="1" noChangeArrowheads="1"/>
          </p:cNvPicPr>
          <p:nvPr/>
        </p:nvPicPr>
        <p:blipFill>
          <a:blip r:embed="rId2" r:link="rId3" cstate="print"/>
          <a:srcRect/>
          <a:stretch>
            <a:fillRect/>
          </a:stretch>
        </p:blipFill>
        <p:spPr bwMode="auto">
          <a:xfrm>
            <a:off x="6072188" y="71438"/>
            <a:ext cx="3000375" cy="3000375"/>
          </a:xfrm>
          <a:prstGeom prst="rect">
            <a:avLst/>
          </a:prstGeom>
          <a:noFill/>
          <a:ln w="9525">
            <a:noFill/>
            <a:miter lim="800000"/>
            <a:headEnd/>
            <a:tailEnd/>
          </a:ln>
        </p:spPr>
      </p:pic>
      <p:pic>
        <p:nvPicPr>
          <p:cNvPr id="12291" name="Picture 4" descr="http://www.fortunecity.com/victorian/paintbrush/1127/dsgnbk/Image104.gif"/>
          <p:cNvPicPr>
            <a:picLocks noChangeAspect="1" noChangeArrowheads="1"/>
          </p:cNvPicPr>
          <p:nvPr/>
        </p:nvPicPr>
        <p:blipFill>
          <a:blip r:embed="rId4" r:link="rId5" cstate="print"/>
          <a:srcRect/>
          <a:stretch>
            <a:fillRect/>
          </a:stretch>
        </p:blipFill>
        <p:spPr bwMode="auto">
          <a:xfrm>
            <a:off x="3003550" y="71438"/>
            <a:ext cx="2997200" cy="2982912"/>
          </a:xfrm>
          <a:prstGeom prst="rect">
            <a:avLst/>
          </a:prstGeom>
          <a:noFill/>
          <a:ln w="9525">
            <a:noFill/>
            <a:miter lim="800000"/>
            <a:headEnd/>
            <a:tailEnd/>
          </a:ln>
        </p:spPr>
      </p:pic>
      <p:pic>
        <p:nvPicPr>
          <p:cNvPr id="12292" name="Picture 3" descr="http://www.fortunecity.com/victorian/paintbrush/1127/dsgnbk/Image105.gif"/>
          <p:cNvPicPr>
            <a:picLocks noChangeAspect="1" noChangeArrowheads="1"/>
          </p:cNvPicPr>
          <p:nvPr/>
        </p:nvPicPr>
        <p:blipFill>
          <a:blip r:embed="rId6" r:link="rId7" cstate="print"/>
          <a:srcRect/>
          <a:stretch>
            <a:fillRect/>
          </a:stretch>
        </p:blipFill>
        <p:spPr bwMode="auto">
          <a:xfrm>
            <a:off x="6072188" y="3143250"/>
            <a:ext cx="3000375" cy="3000375"/>
          </a:xfrm>
          <a:prstGeom prst="rect">
            <a:avLst/>
          </a:prstGeom>
          <a:noFill/>
          <a:ln w="9525">
            <a:noFill/>
            <a:miter lim="800000"/>
            <a:headEnd/>
            <a:tailEnd/>
          </a:ln>
        </p:spPr>
      </p:pic>
      <p:pic>
        <p:nvPicPr>
          <p:cNvPr id="12293" name="Picture 2" descr="http://www.fortunecity.com/victorian/paintbrush/1127/dsgnbk/Image106.gif"/>
          <p:cNvPicPr>
            <a:picLocks noChangeAspect="1" noChangeArrowheads="1"/>
          </p:cNvPicPr>
          <p:nvPr/>
        </p:nvPicPr>
        <p:blipFill>
          <a:blip r:embed="rId8" r:link="rId9" cstate="print"/>
          <a:srcRect/>
          <a:stretch>
            <a:fillRect/>
          </a:stretch>
        </p:blipFill>
        <p:spPr bwMode="auto">
          <a:xfrm>
            <a:off x="3001963" y="3157538"/>
            <a:ext cx="2998787" cy="2986087"/>
          </a:xfrm>
          <a:prstGeom prst="rect">
            <a:avLst/>
          </a:prstGeom>
          <a:noFill/>
          <a:ln w="9525">
            <a:noFill/>
            <a:miter lim="800000"/>
            <a:headEnd/>
            <a:tailEnd/>
          </a:ln>
        </p:spPr>
      </p:pic>
      <p:pic>
        <p:nvPicPr>
          <p:cNvPr id="12294" name="Picture 1" descr="http://www.fortunecity.com/victorian/paintbrush/1127/dsgnbk/Image107.gif"/>
          <p:cNvPicPr>
            <a:picLocks noChangeAspect="1" noChangeArrowheads="1"/>
          </p:cNvPicPr>
          <p:nvPr/>
        </p:nvPicPr>
        <p:blipFill>
          <a:blip r:embed="rId10" r:link="rId11" cstate="print"/>
          <a:srcRect/>
          <a:stretch>
            <a:fillRect/>
          </a:stretch>
        </p:blipFill>
        <p:spPr bwMode="auto">
          <a:xfrm>
            <a:off x="71438" y="84138"/>
            <a:ext cx="2857500" cy="2844800"/>
          </a:xfrm>
          <a:prstGeom prst="rect">
            <a:avLst/>
          </a:prstGeom>
          <a:noFill/>
          <a:ln w="9525">
            <a:noFill/>
            <a:miter lim="800000"/>
            <a:headEnd/>
            <a:tailEnd/>
          </a:ln>
        </p:spPr>
      </p:pic>
      <p:sp>
        <p:nvSpPr>
          <p:cNvPr id="1229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sp>
        <p:nvSpPr>
          <p:cNvPr id="12296" name="Rectangle 8"/>
          <p:cNvSpPr>
            <a:spLocks noChangeArrowheads="1"/>
          </p:cNvSpPr>
          <p:nvPr/>
        </p:nvSpPr>
        <p:spPr bwMode="auto">
          <a:xfrm>
            <a:off x="0" y="967740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sp>
        <p:nvSpPr>
          <p:cNvPr id="12297" name="Rectangle 9"/>
          <p:cNvSpPr>
            <a:spLocks noChangeArrowheads="1"/>
          </p:cNvSpPr>
          <p:nvPr/>
        </p:nvSpPr>
        <p:spPr bwMode="auto">
          <a:xfrm>
            <a:off x="0" y="4429125"/>
            <a:ext cx="3197225"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التنظيم الفراغى للكتل و الحوائط</a:t>
            </a:r>
            <a:r>
              <a:rPr lang="ar-IQ" sz="2000" b="1">
                <a:solidFill>
                  <a:srgbClr val="002060"/>
                </a:solidFill>
                <a:latin typeface="Times New Roman" pitchFamily="18" charset="0"/>
                <a:cs typeface="Times New Roman" pitchFamily="18" charset="0"/>
              </a:rPr>
              <a:t>-حفظ</a:t>
            </a:r>
            <a:endParaRPr lang="ar-SA" sz="2000" b="1">
              <a:solidFill>
                <a:srgbClr val="00206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ttp://www.fortunecity.com/victorian/paintbrush/1127/dsgnbk/Image108.gif"/>
          <p:cNvPicPr>
            <a:picLocks noChangeAspect="1" noChangeArrowheads="1"/>
          </p:cNvPicPr>
          <p:nvPr/>
        </p:nvPicPr>
        <p:blipFill>
          <a:blip r:embed="rId2" r:link="rId3" cstate="print"/>
          <a:srcRect/>
          <a:stretch>
            <a:fillRect/>
          </a:stretch>
        </p:blipFill>
        <p:spPr bwMode="auto">
          <a:xfrm>
            <a:off x="5786438" y="71438"/>
            <a:ext cx="3286125" cy="3286125"/>
          </a:xfrm>
          <a:prstGeom prst="rect">
            <a:avLst/>
          </a:prstGeom>
          <a:noFill/>
          <a:ln w="9525">
            <a:noFill/>
            <a:miter lim="800000"/>
            <a:headEnd/>
            <a:tailEnd/>
          </a:ln>
        </p:spPr>
      </p:pic>
      <p:pic>
        <p:nvPicPr>
          <p:cNvPr id="13315" name="Picture 3" descr="http://www.fortunecity.com/victorian/paintbrush/1127/dsgnbk/Image109.gif"/>
          <p:cNvPicPr>
            <a:picLocks noChangeAspect="1" noChangeArrowheads="1"/>
          </p:cNvPicPr>
          <p:nvPr/>
        </p:nvPicPr>
        <p:blipFill>
          <a:blip r:embed="rId4" r:link="rId5" cstate="print"/>
          <a:srcRect/>
          <a:stretch>
            <a:fillRect/>
          </a:stretch>
        </p:blipFill>
        <p:spPr bwMode="auto">
          <a:xfrm>
            <a:off x="2428875" y="100013"/>
            <a:ext cx="3271838" cy="3257550"/>
          </a:xfrm>
          <a:prstGeom prst="rect">
            <a:avLst/>
          </a:prstGeom>
          <a:noFill/>
          <a:ln w="9525">
            <a:noFill/>
            <a:miter lim="800000"/>
            <a:headEnd/>
            <a:tailEnd/>
          </a:ln>
        </p:spPr>
      </p:pic>
      <p:pic>
        <p:nvPicPr>
          <p:cNvPr id="13316" name="Picture 2" descr="http://www.fortunecity.com/victorian/paintbrush/1127/dsgnbk/Image110.gif"/>
          <p:cNvPicPr>
            <a:picLocks noChangeAspect="1" noChangeArrowheads="1"/>
          </p:cNvPicPr>
          <p:nvPr/>
        </p:nvPicPr>
        <p:blipFill>
          <a:blip r:embed="rId6" r:link="rId7" cstate="print"/>
          <a:srcRect/>
          <a:stretch>
            <a:fillRect/>
          </a:stretch>
        </p:blipFill>
        <p:spPr bwMode="auto">
          <a:xfrm>
            <a:off x="5786438" y="3429000"/>
            <a:ext cx="3286125" cy="3286125"/>
          </a:xfrm>
          <a:prstGeom prst="rect">
            <a:avLst/>
          </a:prstGeom>
          <a:noFill/>
          <a:ln w="9525">
            <a:noFill/>
            <a:miter lim="800000"/>
            <a:headEnd/>
            <a:tailEnd/>
          </a:ln>
        </p:spPr>
      </p:pic>
      <p:pic>
        <p:nvPicPr>
          <p:cNvPr id="13317" name="Picture 1" descr="http://www.fortunecity.com/victorian/paintbrush/1127/dsgnbk/Image111.gif"/>
          <p:cNvPicPr>
            <a:picLocks noChangeAspect="1" noChangeArrowheads="1"/>
          </p:cNvPicPr>
          <p:nvPr/>
        </p:nvPicPr>
        <p:blipFill>
          <a:blip r:embed="rId8" r:link="rId9" cstate="print"/>
          <a:srcRect/>
          <a:stretch>
            <a:fillRect/>
          </a:stretch>
        </p:blipFill>
        <p:spPr bwMode="auto">
          <a:xfrm>
            <a:off x="2428875" y="3443288"/>
            <a:ext cx="3286125" cy="3271837"/>
          </a:xfrm>
          <a:prstGeom prst="rect">
            <a:avLst/>
          </a:prstGeom>
          <a:noFill/>
          <a:ln w="9525">
            <a:noFill/>
            <a:miter lim="800000"/>
            <a:headEnd/>
            <a:tailEnd/>
          </a:ln>
        </p:spPr>
      </p:pic>
      <p:sp>
        <p:nvSpPr>
          <p:cNvPr id="13318"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a:endParaRPr lang="ar-SA"/>
          </a:p>
        </p:txBody>
      </p:sp>
      <p:sp>
        <p:nvSpPr>
          <p:cNvPr id="13319" name="Rectangle 6"/>
          <p:cNvSpPr>
            <a:spLocks noChangeArrowheads="1"/>
          </p:cNvSpPr>
          <p:nvPr/>
        </p:nvSpPr>
        <p:spPr bwMode="auto">
          <a:xfrm>
            <a:off x="0" y="483870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sp>
        <p:nvSpPr>
          <p:cNvPr id="13320" name="Rectangle 7"/>
          <p:cNvSpPr>
            <a:spLocks noChangeArrowheads="1"/>
          </p:cNvSpPr>
          <p:nvPr/>
        </p:nvSpPr>
        <p:spPr bwMode="auto">
          <a:xfrm>
            <a:off x="74613" y="3143250"/>
            <a:ext cx="2554287"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التنظيم الفراغى الحوائط</a:t>
            </a:r>
            <a:r>
              <a:rPr lang="ar-IQ" sz="2000" b="1">
                <a:solidFill>
                  <a:srgbClr val="002060"/>
                </a:solidFill>
                <a:latin typeface="Times New Roman" pitchFamily="18" charset="0"/>
                <a:cs typeface="Times New Roman" pitchFamily="18" charset="0"/>
              </a:rPr>
              <a:t>-حفظ</a:t>
            </a:r>
            <a:endParaRPr lang="ar-SA" sz="2000" b="1">
              <a:solidFill>
                <a:srgbClr val="00206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fortunecity.com/victorian/paintbrush/1127/dsgnbk/Image112.gif"/>
          <p:cNvPicPr>
            <a:picLocks noChangeAspect="1" noChangeArrowheads="1"/>
          </p:cNvPicPr>
          <p:nvPr/>
        </p:nvPicPr>
        <p:blipFill>
          <a:blip r:embed="rId2" r:link="rId3" cstate="print"/>
          <a:srcRect/>
          <a:stretch>
            <a:fillRect/>
          </a:stretch>
        </p:blipFill>
        <p:spPr bwMode="auto">
          <a:xfrm>
            <a:off x="1285875" y="93663"/>
            <a:ext cx="6429375" cy="2906712"/>
          </a:xfrm>
          <a:prstGeom prst="rect">
            <a:avLst/>
          </a:prstGeom>
          <a:noFill/>
          <a:ln w="9525">
            <a:noFill/>
            <a:miter lim="800000"/>
            <a:headEnd/>
            <a:tailEnd/>
          </a:ln>
        </p:spPr>
      </p:pic>
      <p:pic>
        <p:nvPicPr>
          <p:cNvPr id="14339" name="Picture 1" descr="http://www.fortunecity.com/victorian/paintbrush/1127/dsgnbk/Image113.gif"/>
          <p:cNvPicPr>
            <a:picLocks noChangeAspect="1" noChangeArrowheads="1"/>
          </p:cNvPicPr>
          <p:nvPr/>
        </p:nvPicPr>
        <p:blipFill>
          <a:blip r:embed="rId4" r:link="rId5" cstate="print"/>
          <a:srcRect/>
          <a:stretch>
            <a:fillRect/>
          </a:stretch>
        </p:blipFill>
        <p:spPr bwMode="auto">
          <a:xfrm>
            <a:off x="1285875" y="3451225"/>
            <a:ext cx="6429375" cy="2692400"/>
          </a:xfrm>
          <a:prstGeom prst="rect">
            <a:avLst/>
          </a:prstGeom>
          <a:noFill/>
          <a:ln w="9525">
            <a:noFill/>
            <a:miter lim="800000"/>
            <a:headEnd/>
            <a:tailEnd/>
          </a:ln>
        </p:spPr>
      </p:pic>
      <p:sp>
        <p:nvSpPr>
          <p:cNvPr id="14340"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sp>
        <p:nvSpPr>
          <p:cNvPr id="14341" name="Rectangle 4"/>
          <p:cNvSpPr>
            <a:spLocks noChangeArrowheads="1"/>
          </p:cNvSpPr>
          <p:nvPr/>
        </p:nvSpPr>
        <p:spPr bwMode="auto">
          <a:xfrm>
            <a:off x="0" y="2647950"/>
            <a:ext cx="9144000" cy="0"/>
          </a:xfrm>
          <a:prstGeom prst="rect">
            <a:avLst/>
          </a:prstGeom>
          <a:noFill/>
          <a:ln w="9525">
            <a:noFill/>
            <a:miter lim="800000"/>
            <a:headEnd/>
            <a:tailEnd/>
          </a:ln>
        </p:spPr>
        <p:txBody>
          <a:bodyPr wrap="none" anchor="ctr">
            <a:spAutoFit/>
          </a:bodyPr>
          <a:lstStyle/>
          <a:p>
            <a:pPr algn="r" rtl="1" eaLnBrk="1" hangingPunct="1"/>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15363" name="Picture 1" descr="http://www.fortunecity.com/victorian/paintbrush/1127/dsgnbk/Image114.gif"/>
          <p:cNvPicPr>
            <a:picLocks noChangeAspect="1" noChangeArrowheads="1"/>
          </p:cNvPicPr>
          <p:nvPr/>
        </p:nvPicPr>
        <p:blipFill>
          <a:blip r:embed="rId2" r:link="rId3" cstate="print"/>
          <a:srcRect/>
          <a:stretch>
            <a:fillRect/>
          </a:stretch>
        </p:blipFill>
        <p:spPr bwMode="auto">
          <a:xfrm>
            <a:off x="1000125" y="214313"/>
            <a:ext cx="7143750" cy="3927475"/>
          </a:xfrm>
          <a:prstGeom prst="rect">
            <a:avLst/>
          </a:prstGeom>
          <a:noFill/>
          <a:ln w="9525">
            <a:noFill/>
            <a:miter lim="800000"/>
            <a:headEnd/>
            <a:tailEnd/>
          </a:ln>
        </p:spPr>
      </p:pic>
      <p:sp>
        <p:nvSpPr>
          <p:cNvPr id="15364" name="Rectangle 3"/>
          <p:cNvSpPr>
            <a:spLocks noChangeArrowheads="1"/>
          </p:cNvSpPr>
          <p:nvPr/>
        </p:nvSpPr>
        <p:spPr bwMode="auto">
          <a:xfrm>
            <a:off x="2928938" y="4286250"/>
            <a:ext cx="3705225"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التنظيم الفراغى للواجهات و القطاعات</a:t>
            </a:r>
            <a:r>
              <a:rPr lang="ar-IQ" sz="2000" b="1">
                <a:solidFill>
                  <a:srgbClr val="002060"/>
                </a:solidFill>
                <a:latin typeface="Times New Roman" pitchFamily="18" charset="0"/>
                <a:cs typeface="Times New Roman" pitchFamily="18" charset="0"/>
              </a:rPr>
              <a:t>-حفظ</a:t>
            </a:r>
            <a:endParaRPr lang="ar-SA" sz="2000" b="1">
              <a:solidFill>
                <a:srgbClr val="00206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0" y="260350"/>
            <a:ext cx="9144000" cy="6124575"/>
          </a:xfrm>
          <a:prstGeom prst="rect">
            <a:avLst/>
          </a:prstGeom>
          <a:noFill/>
          <a:ln w="9525">
            <a:noFill/>
            <a:miter lim="800000"/>
            <a:headEnd/>
            <a:tailEnd/>
          </a:ln>
        </p:spPr>
        <p:txBody>
          <a:bodyPr anchor="ctr">
            <a:spAutoFit/>
          </a:bodyPr>
          <a:lstStyle/>
          <a:p>
            <a:pPr algn="justLow" rtl="1"/>
            <a:r>
              <a:rPr lang="ar-IQ" sz="2800" b="1">
                <a:latin typeface="Times New Roman" pitchFamily="18" charset="0"/>
                <a:cs typeface="Times New Roman" pitchFamily="18" charset="0"/>
              </a:rPr>
              <a:t>2. </a:t>
            </a:r>
            <a:r>
              <a:rPr lang="en-US" sz="2800" b="1">
                <a:latin typeface="Times New Roman" pitchFamily="18" charset="0"/>
                <a:cs typeface="Times New Roman" pitchFamily="18" charset="0"/>
              </a:rPr>
              <a:t> </a:t>
            </a:r>
            <a:r>
              <a:rPr lang="ar-SA" sz="2800" b="1">
                <a:latin typeface="Times New Roman" pitchFamily="18" charset="0"/>
                <a:cs typeface="Times New Roman" pitchFamily="18" charset="0"/>
              </a:rPr>
              <a:t>المقياس و النسب</a:t>
            </a:r>
            <a:r>
              <a:rPr lang="ar-IQ" sz="2800" b="1">
                <a:latin typeface="Times New Roman" pitchFamily="18" charset="0"/>
                <a:cs typeface="Times New Roman" pitchFamily="18" charset="0"/>
              </a:rPr>
              <a:t>  </a:t>
            </a:r>
            <a:r>
              <a:rPr lang="en-US" sz="2800" b="1">
                <a:latin typeface="Times New Roman" pitchFamily="18" charset="0"/>
                <a:cs typeface="Times New Roman" pitchFamily="18" charset="0"/>
              </a:rPr>
              <a:t> Scale and Proportion</a:t>
            </a:r>
          </a:p>
          <a:p>
            <a:pPr algn="justLow" rtl="1"/>
            <a:r>
              <a:rPr lang="ar-IQ" sz="2800">
                <a:latin typeface="Times New Roman" pitchFamily="18" charset="0"/>
                <a:cs typeface="Times New Roman" pitchFamily="18" charset="0"/>
              </a:rPr>
              <a:t>  </a:t>
            </a:r>
            <a:r>
              <a:rPr lang="ar-SA" sz="2800">
                <a:latin typeface="Times New Roman" pitchFamily="18" charset="0"/>
                <a:cs typeface="Times New Roman" pitchFamily="18" charset="0"/>
              </a:rPr>
              <a:t>ان المهندس المعمارى يمكنه استيعاب متغيرات الشكل و كيفية تنظيمها للوصول الى التأثير المطلوب. و بالاضافة الى الدراسة المعمارية فان المهندس المعمارى يمضى بقية حياته يتعلم عنها</a:t>
            </a:r>
            <a:r>
              <a:rPr lang="en-US" sz="2800">
                <a:latin typeface="Times New Roman" pitchFamily="18" charset="0"/>
                <a:cs typeface="Times New Roman" pitchFamily="18" charset="0"/>
              </a:rPr>
              <a:t>.</a:t>
            </a:r>
            <a:endParaRPr lang="ar-IQ" sz="2800">
              <a:latin typeface="Times New Roman" pitchFamily="18" charset="0"/>
              <a:cs typeface="Times New Roman" pitchFamily="18" charset="0"/>
            </a:endParaRPr>
          </a:p>
          <a:p>
            <a:pPr algn="justLow" rtl="1"/>
            <a:r>
              <a:rPr lang="ar-SA" sz="2800">
                <a:latin typeface="Times New Roman" pitchFamily="18" charset="0"/>
                <a:cs typeface="Times New Roman" pitchFamily="18" charset="0"/>
              </a:rPr>
              <a:t>و اهم طريقة من طرق زيادة مقدرة المهندس على استيعاب المقياس و النسب فى الاشكال هى من خلال التحليل البصرى. و يتم من خلال التحليل البصرى التركيز على متغيرات محددة مثل المقياس و الايقاع فى المخطط التى يمكن استخلاصها من البيئة العمرانية</a:t>
            </a:r>
            <a:r>
              <a:rPr lang="en-US" sz="2800">
                <a:latin typeface="Times New Roman" pitchFamily="18" charset="0"/>
                <a:cs typeface="Times New Roman" pitchFamily="18" charset="0"/>
              </a:rPr>
              <a:t>. </a:t>
            </a:r>
            <a:endParaRPr lang="ar-IQ" sz="2800">
              <a:latin typeface="Times New Roman" pitchFamily="18" charset="0"/>
              <a:cs typeface="Times New Roman" pitchFamily="18" charset="0"/>
            </a:endParaRPr>
          </a:p>
          <a:p>
            <a:pPr algn="justLow" rtl="1"/>
            <a:r>
              <a:rPr lang="ar-SA" sz="2800">
                <a:latin typeface="Times New Roman" pitchFamily="18" charset="0"/>
                <a:cs typeface="Times New Roman" pitchFamily="18" charset="0"/>
              </a:rPr>
              <a:t>المقياس يتضمن علاقة مع الحجم. و حجم الانسان هو اهم المراجع لمعرفة المقاييس الاخرى. و هو يسم</a:t>
            </a:r>
            <a:r>
              <a:rPr lang="ar-IQ" sz="2800">
                <a:latin typeface="Times New Roman" pitchFamily="18" charset="0"/>
                <a:cs typeface="Times New Roman" pitchFamily="18" charset="0"/>
              </a:rPr>
              <a:t>ى</a:t>
            </a:r>
            <a:r>
              <a:rPr lang="ar-SA" sz="2800">
                <a:latin typeface="Times New Roman" pitchFamily="18" charset="0"/>
                <a:cs typeface="Times New Roman" pitchFamily="18" charset="0"/>
              </a:rPr>
              <a:t> "المقياس الانسانى". و بطبيعة الحال فان مقاييس المنشآت ليست جميعها فى حدود مقاييس الانسان. فنحن نشعر بالراحة مع المنشآت الكبيرة اذا تباينت مقاييسها من مقياس الانسان الى مقياس المبنى. و من خلال التحليل البصرى يمكن فهم كيفية التعامل مع المقياس فى مختلف المبانى</a:t>
            </a:r>
            <a:r>
              <a:rPr lang="en-US" sz="2800">
                <a:latin typeface="Times New Roman" pitchFamily="18" charset="0"/>
                <a:cs typeface="Times New Roman" pitchFamily="18" charset="0"/>
              </a:rPr>
              <a:t>.</a:t>
            </a:r>
          </a:p>
          <a:p>
            <a:pPr algn="justLow" rtl="1"/>
            <a:r>
              <a:rPr lang="ar-SA" sz="2800">
                <a:latin typeface="Times New Roman" pitchFamily="18" charset="0"/>
                <a:cs typeface="Times New Roman" pitchFamily="18" charset="0"/>
              </a:rPr>
              <a:t>و تؤثر النسب فى تصميم المبنى من حيث العلاقة بين الابعاد الافقية و ال</a:t>
            </a:r>
            <a:r>
              <a:rPr lang="ar-IQ" sz="2800">
                <a:latin typeface="Times New Roman" pitchFamily="18" charset="0"/>
                <a:cs typeface="Times New Roman" pitchFamily="18" charset="0"/>
              </a:rPr>
              <a:t>عمودية</a:t>
            </a:r>
            <a:r>
              <a:rPr lang="en-US" sz="2800">
                <a:latin typeface="Times New Roman" pitchFamily="18" charset="0"/>
                <a:cs typeface="Times New Roman"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nSpc>
                <a:spcPct val="150000"/>
              </a:lnSpc>
            </a:pPr>
            <a:endParaRPr lang="ar-IQ" dirty="0"/>
          </a:p>
        </p:txBody>
      </p:sp>
      <p:pic>
        <p:nvPicPr>
          <p:cNvPr id="4" name="Picture 2" descr="http://www.fortunecity.com/victorian/paintbrush/1127/dsgnbk/Image82.gif"/>
          <p:cNvPicPr>
            <a:picLocks noChangeAspect="1" noChangeArrowheads="1"/>
          </p:cNvPicPr>
          <p:nvPr/>
        </p:nvPicPr>
        <p:blipFill>
          <a:blip r:embed="rId2" r:link="rId3" cstate="print"/>
          <a:srcRect/>
          <a:stretch>
            <a:fillRect/>
          </a:stretch>
        </p:blipFill>
        <p:spPr bwMode="auto">
          <a:xfrm>
            <a:off x="4860033" y="2420888"/>
            <a:ext cx="4283968" cy="4437112"/>
          </a:xfrm>
          <a:prstGeom prst="rect">
            <a:avLst/>
          </a:prstGeom>
          <a:solidFill>
            <a:schemeClr val="accent2">
              <a:lumMod val="40000"/>
              <a:lumOff val="60000"/>
            </a:schemeClr>
          </a:solidFill>
          <a:ln w="9525">
            <a:solidFill>
              <a:schemeClr val="accent1">
                <a:lumMod val="50000"/>
              </a:schemeClr>
            </a:solidFill>
            <a:miter lim="800000"/>
            <a:headEnd/>
            <a:tailEnd/>
          </a:ln>
        </p:spPr>
      </p:pic>
      <p:pic>
        <p:nvPicPr>
          <p:cNvPr id="5" name="Picture 1" descr="http://www.fortunecity.com/victorian/paintbrush/1127/dsgnbk/Image83.gif"/>
          <p:cNvPicPr>
            <a:picLocks noChangeAspect="1" noChangeArrowheads="1"/>
          </p:cNvPicPr>
          <p:nvPr/>
        </p:nvPicPr>
        <p:blipFill>
          <a:blip r:embed="rId4" r:link="rId5" cstate="print"/>
          <a:srcRect/>
          <a:stretch>
            <a:fillRect/>
          </a:stretch>
        </p:blipFill>
        <p:spPr bwMode="auto">
          <a:xfrm>
            <a:off x="0" y="2492896"/>
            <a:ext cx="4860032" cy="4365104"/>
          </a:xfrm>
          <a:prstGeom prst="rect">
            <a:avLst/>
          </a:prstGeom>
          <a:solidFill>
            <a:schemeClr val="accent2">
              <a:lumMod val="40000"/>
              <a:lumOff val="60000"/>
            </a:schemeClr>
          </a:solidFill>
          <a:ln w="9525">
            <a:noFill/>
            <a:miter lim="800000"/>
            <a:headEnd/>
            <a:tailEnd/>
          </a:ln>
        </p:spPr>
      </p:pic>
      <p:sp>
        <p:nvSpPr>
          <p:cNvPr id="6" name="Rectangle 3"/>
          <p:cNvSpPr>
            <a:spLocks noChangeArrowheads="1"/>
          </p:cNvSpPr>
          <p:nvPr/>
        </p:nvSpPr>
        <p:spPr bwMode="auto">
          <a:xfrm>
            <a:off x="0" y="20279"/>
            <a:ext cx="9144000" cy="230832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algn="just" rtl="1">
              <a:defRPr/>
            </a:pPr>
            <a:r>
              <a:rPr lang="ar-SA" sz="2400" b="1" dirty="0" smtClean="0">
                <a:solidFill>
                  <a:srgbClr val="002060"/>
                </a:solidFill>
                <a:latin typeface="Times New Roman" pitchFamily="18" charset="0"/>
                <a:cs typeface="Times New Roman" pitchFamily="18" charset="0"/>
              </a:rPr>
              <a:t>أبعاد </a:t>
            </a:r>
            <a:r>
              <a:rPr lang="ar-SA" sz="2400" b="1" dirty="0">
                <a:solidFill>
                  <a:srgbClr val="002060"/>
                </a:solidFill>
                <a:latin typeface="Times New Roman" pitchFamily="18" charset="0"/>
                <a:cs typeface="Times New Roman" pitchFamily="18" charset="0"/>
              </a:rPr>
              <a:t>المشكلة التصميمية</a:t>
            </a:r>
            <a:endParaRPr lang="en-US" sz="2400" b="1" dirty="0">
              <a:solidFill>
                <a:srgbClr val="002060"/>
              </a:solidFill>
              <a:latin typeface="Times New Roman" pitchFamily="18" charset="0"/>
              <a:cs typeface="Times New Roman" pitchFamily="18" charset="0"/>
            </a:endParaRPr>
          </a:p>
          <a:p>
            <a:pPr algn="just" rtl="1">
              <a:defRPr/>
            </a:pPr>
            <a:r>
              <a:rPr lang="ar-SA" sz="2400" dirty="0">
                <a:solidFill>
                  <a:srgbClr val="002060"/>
                </a:solidFill>
                <a:latin typeface="Times New Roman" pitchFamily="18" charset="0"/>
                <a:cs typeface="Times New Roman" pitchFamily="18" charset="0"/>
              </a:rPr>
              <a:t>المشكلة التصميمية لها ثلاثة ابعاد: </a:t>
            </a:r>
            <a:r>
              <a:rPr lang="ar-SA" sz="2400" b="1" dirty="0" err="1">
                <a:solidFill>
                  <a:srgbClr val="002060"/>
                </a:solidFill>
                <a:latin typeface="Times New Roman" pitchFamily="18" charset="0"/>
                <a:cs typeface="Times New Roman" pitchFamily="18" charset="0"/>
              </a:rPr>
              <a:t>احتياج </a:t>
            </a:r>
            <a:r>
              <a:rPr lang="ar-SA" sz="2400" b="1" dirty="0">
                <a:solidFill>
                  <a:srgbClr val="002060"/>
                </a:solidFill>
                <a:latin typeface="Times New Roman" pitchFamily="18" charset="0"/>
                <a:cs typeface="Times New Roman" pitchFamily="18" charset="0"/>
              </a:rPr>
              <a:t>- </a:t>
            </a:r>
            <a:r>
              <a:rPr lang="ar-SA" sz="2400" b="1" dirty="0" err="1">
                <a:solidFill>
                  <a:srgbClr val="002060"/>
                </a:solidFill>
                <a:latin typeface="Times New Roman" pitchFamily="18" charset="0"/>
                <a:cs typeface="Times New Roman" pitchFamily="18" charset="0"/>
              </a:rPr>
              <a:t>بيئة </a:t>
            </a:r>
            <a:r>
              <a:rPr lang="ar-SA" sz="2400" b="1" dirty="0">
                <a:solidFill>
                  <a:srgbClr val="002060"/>
                </a:solidFill>
                <a:latin typeface="Times New Roman" pitchFamily="18" charset="0"/>
                <a:cs typeface="Times New Roman" pitchFamily="18" charset="0"/>
              </a:rPr>
              <a:t>- شكل</a:t>
            </a:r>
            <a:endParaRPr lang="en-US" sz="2400" b="1" dirty="0">
              <a:solidFill>
                <a:srgbClr val="002060"/>
              </a:solidFill>
              <a:latin typeface="Times New Roman" pitchFamily="18" charset="0"/>
              <a:cs typeface="Times New Roman" pitchFamily="18" charset="0"/>
            </a:endParaRPr>
          </a:p>
          <a:p>
            <a:pPr algn="just" rtl="1">
              <a:defRPr/>
            </a:pPr>
            <a:r>
              <a:rPr lang="ar-SA" sz="2400" b="1" dirty="0">
                <a:solidFill>
                  <a:srgbClr val="002060"/>
                </a:solidFill>
                <a:latin typeface="Times New Roman" pitchFamily="18" charset="0"/>
                <a:cs typeface="Times New Roman" pitchFamily="18" charset="0"/>
              </a:rPr>
              <a:t>ينشأ وجود المشكلة من غياب او تغير احد هذه العناصر وحل المشكلة يكمن فى تغيير احد هذه </a:t>
            </a:r>
            <a:r>
              <a:rPr lang="ar-SA" sz="2400" b="1" dirty="0" err="1">
                <a:solidFill>
                  <a:srgbClr val="002060"/>
                </a:solidFill>
                <a:latin typeface="Times New Roman" pitchFamily="18" charset="0"/>
                <a:cs typeface="Times New Roman" pitchFamily="18" charset="0"/>
              </a:rPr>
              <a:t>العناصر.</a:t>
            </a:r>
            <a:r>
              <a:rPr lang="ar-SA" sz="2400" b="1" dirty="0">
                <a:solidFill>
                  <a:srgbClr val="002060"/>
                </a:solidFill>
                <a:latin typeface="Times New Roman" pitchFamily="18" charset="0"/>
                <a:cs typeface="Times New Roman" pitchFamily="18" charset="0"/>
              </a:rPr>
              <a:t> والرسومات المعمارية ليست</a:t>
            </a:r>
            <a:r>
              <a:rPr lang="en-US" sz="2400" b="1" dirty="0">
                <a:solidFill>
                  <a:srgbClr val="002060"/>
                </a:solidFill>
                <a:latin typeface="Times New Roman" pitchFamily="18" charset="0"/>
                <a:cs typeface="Times New Roman" pitchFamily="18" charset="0"/>
              </a:rPr>
              <a:t> "</a:t>
            </a:r>
            <a:r>
              <a:rPr lang="ar-SA" sz="2400" b="1" dirty="0">
                <a:solidFill>
                  <a:srgbClr val="002060"/>
                </a:solidFill>
                <a:latin typeface="Times New Roman" pitchFamily="18" charset="0"/>
                <a:cs typeface="Times New Roman" pitchFamily="18" charset="0"/>
              </a:rPr>
              <a:t>هى" الحل </a:t>
            </a:r>
            <a:r>
              <a:rPr lang="ar-SA" sz="2400" b="1" dirty="0" err="1">
                <a:solidFill>
                  <a:srgbClr val="002060"/>
                </a:solidFill>
                <a:latin typeface="Times New Roman" pitchFamily="18" charset="0"/>
                <a:cs typeface="Times New Roman" pitchFamily="18" charset="0"/>
              </a:rPr>
              <a:t>وانما</a:t>
            </a:r>
            <a:r>
              <a:rPr lang="ar-SA" sz="2400" b="1" dirty="0">
                <a:solidFill>
                  <a:srgbClr val="002060"/>
                </a:solidFill>
                <a:latin typeface="Times New Roman" pitchFamily="18" charset="0"/>
                <a:cs typeface="Times New Roman" pitchFamily="18" charset="0"/>
              </a:rPr>
              <a:t> هى تعكس وجود توازن بين هذه العناصر </a:t>
            </a:r>
            <a:r>
              <a:rPr lang="ar-SA" sz="2400" b="1" dirty="0" err="1">
                <a:solidFill>
                  <a:srgbClr val="002060"/>
                </a:solidFill>
                <a:latin typeface="Times New Roman" pitchFamily="18" charset="0"/>
                <a:cs typeface="Times New Roman" pitchFamily="18" charset="0"/>
              </a:rPr>
              <a:t>مجتمعة.</a:t>
            </a:r>
            <a:r>
              <a:rPr lang="ar-SA" sz="2400" b="1" dirty="0">
                <a:solidFill>
                  <a:srgbClr val="002060"/>
                </a:solidFill>
                <a:latin typeface="Times New Roman" pitchFamily="18" charset="0"/>
                <a:cs typeface="Times New Roman" pitchFamily="18" charset="0"/>
              </a:rPr>
              <a:t> ونجاح </a:t>
            </a:r>
            <a:r>
              <a:rPr lang="ar-SA" sz="2400" b="1" dirty="0" err="1">
                <a:solidFill>
                  <a:srgbClr val="002060"/>
                </a:solidFill>
                <a:latin typeface="Times New Roman" pitchFamily="18" charset="0"/>
                <a:cs typeface="Times New Roman" pitchFamily="18" charset="0"/>
              </a:rPr>
              <a:t>اوفشل</a:t>
            </a:r>
            <a:r>
              <a:rPr lang="ar-SA" sz="2400" b="1" dirty="0">
                <a:solidFill>
                  <a:srgbClr val="002060"/>
                </a:solidFill>
                <a:latin typeface="Times New Roman" pitchFamily="18" charset="0"/>
                <a:cs typeface="Times New Roman" pitchFamily="18" charset="0"/>
              </a:rPr>
              <a:t> التصميم هو فى مقابلة هذه العناصر الثلاثة</a:t>
            </a:r>
            <a:r>
              <a:rPr lang="en-US" sz="2400" b="1" dirty="0">
                <a:solidFill>
                  <a:srgbClr val="002060"/>
                </a:solidFill>
                <a:latin typeface="Times New Roman" pitchFamily="18" charset="0"/>
                <a:cs typeface="Times New Roman" pitchFamily="18" charset="0"/>
              </a:rPr>
              <a:t>.</a:t>
            </a:r>
          </a:p>
          <a:p>
            <a:pPr algn="just">
              <a:defRPr/>
            </a:pPr>
            <a:endParaRPr lang="en-US" sz="2400" dirty="0">
              <a:solidFill>
                <a:srgbClr val="002060"/>
              </a:solidFill>
              <a:latin typeface="Times New Roman" pitchFamily="18" charset="0"/>
              <a:cs typeface="Times New Roman" pitchFamily="18" charset="0"/>
            </a:endParaRPr>
          </a:p>
        </p:txBody>
      </p:sp>
      <p:sp>
        <p:nvSpPr>
          <p:cNvPr id="7" name="Rectangle 4"/>
          <p:cNvSpPr>
            <a:spLocks noChangeArrowheads="1"/>
          </p:cNvSpPr>
          <p:nvPr/>
        </p:nvSpPr>
        <p:spPr bwMode="auto">
          <a:xfrm>
            <a:off x="3707904" y="2780928"/>
            <a:ext cx="2160588" cy="400050"/>
          </a:xfrm>
          <a:prstGeom prst="rect">
            <a:avLst/>
          </a:prstGeom>
          <a:solidFill>
            <a:schemeClr val="accent2">
              <a:lumMod val="40000"/>
              <a:lumOff val="60000"/>
            </a:schemeClr>
          </a:solidFill>
          <a:ln w="9525">
            <a:noFill/>
            <a:miter lim="800000"/>
            <a:headEnd/>
            <a:tailEnd/>
          </a:ln>
        </p:spPr>
        <p:txBody>
          <a:bodyPr wrap="none" anchor="ctr">
            <a:spAutoFit/>
          </a:bodyPr>
          <a:lstStyle/>
          <a:p>
            <a:pPr algn="justLow" rtl="1">
              <a:defRPr/>
            </a:pPr>
            <a:r>
              <a:rPr lang="ar-IQ" sz="2000" b="1" dirty="0">
                <a:solidFill>
                  <a:srgbClr val="002060"/>
                </a:solidFill>
                <a:latin typeface="Times New Roman" pitchFamily="18" charset="0"/>
                <a:cs typeface="Times New Roman" pitchFamily="18" charset="0"/>
              </a:rPr>
              <a:t>أ</a:t>
            </a:r>
            <a:r>
              <a:rPr lang="ar-SA" sz="2000" b="1" dirty="0">
                <a:solidFill>
                  <a:srgbClr val="002060"/>
                </a:solidFill>
                <a:latin typeface="Times New Roman" pitchFamily="18" charset="0"/>
                <a:cs typeface="Times New Roman" pitchFamily="18" charset="0"/>
              </a:rPr>
              <a:t>بعاد المشكلة التصميمية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17411" name="Picture 1" descr="http://www.fortunecity.com/victorian/paintbrush/1127/dsgnbk/Image115.gif"/>
          <p:cNvPicPr>
            <a:picLocks noChangeAspect="1" noChangeArrowheads="1"/>
          </p:cNvPicPr>
          <p:nvPr/>
        </p:nvPicPr>
        <p:blipFill>
          <a:blip r:embed="rId2" r:link="rId3" cstate="print"/>
          <a:srcRect/>
          <a:stretch>
            <a:fillRect/>
          </a:stretch>
        </p:blipFill>
        <p:spPr bwMode="auto">
          <a:xfrm>
            <a:off x="123825" y="142875"/>
            <a:ext cx="8948738" cy="4543425"/>
          </a:xfrm>
          <a:prstGeom prst="rect">
            <a:avLst/>
          </a:prstGeom>
          <a:noFill/>
          <a:ln w="9525">
            <a:noFill/>
            <a:miter lim="800000"/>
            <a:headEnd/>
            <a:tailEnd/>
          </a:ln>
        </p:spPr>
      </p:pic>
      <p:sp>
        <p:nvSpPr>
          <p:cNvPr id="17412" name="Rectangle 3"/>
          <p:cNvSpPr>
            <a:spLocks noChangeArrowheads="1"/>
          </p:cNvSpPr>
          <p:nvPr/>
        </p:nvSpPr>
        <p:spPr bwMode="auto">
          <a:xfrm>
            <a:off x="3643313" y="5000625"/>
            <a:ext cx="1593850"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المقياس الانسانى</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18435" name="Picture 1" descr="http://www.fortunecity.com/victorian/paintbrush/1127/dsgnbk/Image116.gif"/>
          <p:cNvPicPr>
            <a:picLocks noChangeAspect="1" noChangeArrowheads="1"/>
          </p:cNvPicPr>
          <p:nvPr/>
        </p:nvPicPr>
        <p:blipFill>
          <a:blip r:embed="rId2" r:link="rId3" cstate="print"/>
          <a:srcRect/>
          <a:stretch>
            <a:fillRect/>
          </a:stretch>
        </p:blipFill>
        <p:spPr bwMode="auto">
          <a:xfrm>
            <a:off x="142875" y="142875"/>
            <a:ext cx="8858250" cy="4497388"/>
          </a:xfrm>
          <a:prstGeom prst="rect">
            <a:avLst/>
          </a:prstGeom>
          <a:noFill/>
          <a:ln w="9525">
            <a:noFill/>
            <a:miter lim="800000"/>
            <a:headEnd/>
            <a:tailEnd/>
          </a:ln>
        </p:spPr>
      </p:pic>
      <p:sp>
        <p:nvSpPr>
          <p:cNvPr id="18436" name="Rectangle 3"/>
          <p:cNvSpPr>
            <a:spLocks noChangeArrowheads="1"/>
          </p:cNvSpPr>
          <p:nvPr/>
        </p:nvSpPr>
        <p:spPr bwMode="auto">
          <a:xfrm>
            <a:off x="3929063" y="4857750"/>
            <a:ext cx="1330325"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تدرج المقياس</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19459" name="Picture 1" descr="http://www.fortunecity.com/victorian/paintbrush/1127/dsgnbk/Image117.gif"/>
          <p:cNvPicPr>
            <a:picLocks noChangeAspect="1" noChangeArrowheads="1"/>
          </p:cNvPicPr>
          <p:nvPr/>
        </p:nvPicPr>
        <p:blipFill>
          <a:blip r:embed="rId2" r:link="rId3" cstate="print"/>
          <a:srcRect/>
          <a:stretch>
            <a:fillRect/>
          </a:stretch>
        </p:blipFill>
        <p:spPr bwMode="auto">
          <a:xfrm>
            <a:off x="193675" y="142875"/>
            <a:ext cx="8807450" cy="4471988"/>
          </a:xfrm>
          <a:prstGeom prst="rect">
            <a:avLst/>
          </a:prstGeom>
          <a:noFill/>
          <a:ln w="9525">
            <a:noFill/>
            <a:miter lim="800000"/>
            <a:headEnd/>
            <a:tailEnd/>
          </a:ln>
        </p:spPr>
      </p:pic>
      <p:sp>
        <p:nvSpPr>
          <p:cNvPr id="19460" name="Rectangle 3"/>
          <p:cNvSpPr>
            <a:spLocks noChangeArrowheads="1"/>
          </p:cNvSpPr>
          <p:nvPr/>
        </p:nvSpPr>
        <p:spPr bwMode="auto">
          <a:xfrm>
            <a:off x="4286250" y="5072063"/>
            <a:ext cx="1206500"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تحليل النسب</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188913"/>
            <a:ext cx="9144000" cy="6119812"/>
          </a:xfrm>
          <a:prstGeom prst="rect">
            <a:avLst/>
          </a:prstGeom>
          <a:noFill/>
          <a:ln w="9525">
            <a:noFill/>
            <a:miter lim="800000"/>
            <a:headEnd/>
            <a:tailEnd/>
          </a:ln>
        </p:spPr>
        <p:txBody>
          <a:bodyPr anchor="ctr">
            <a:spAutoFit/>
          </a:bodyPr>
          <a:lstStyle/>
          <a:p>
            <a:pPr algn="just" rtl="1">
              <a:lnSpc>
                <a:spcPct val="150000"/>
              </a:lnSpc>
            </a:pPr>
            <a:r>
              <a:rPr lang="ar-SA" sz="2400" b="1">
                <a:latin typeface="Times New Roman" pitchFamily="18" charset="0"/>
                <a:cs typeface="Times New Roman" pitchFamily="18" charset="0"/>
              </a:rPr>
              <a:t>3.  الكتلة و الاتزان  </a:t>
            </a:r>
            <a:r>
              <a:rPr lang="en-US" sz="2400" b="1">
                <a:latin typeface="Times New Roman" pitchFamily="18" charset="0"/>
                <a:cs typeface="Times New Roman" pitchFamily="18" charset="0"/>
              </a:rPr>
              <a:t> Mass and Ballance</a:t>
            </a:r>
          </a:p>
          <a:p>
            <a:pPr algn="just" rtl="1">
              <a:lnSpc>
                <a:spcPct val="150000"/>
              </a:lnSpc>
            </a:pPr>
            <a:r>
              <a:rPr lang="ar-IQ" sz="2400">
                <a:latin typeface="Times New Roman" pitchFamily="18" charset="0"/>
                <a:cs typeface="Times New Roman" pitchFamily="18" charset="0"/>
              </a:rPr>
              <a:t>   </a:t>
            </a:r>
            <a:r>
              <a:rPr lang="ar-SA" sz="2400">
                <a:latin typeface="Times New Roman" pitchFamily="18" charset="0"/>
                <a:cs typeface="Times New Roman" pitchFamily="18" charset="0"/>
              </a:rPr>
              <a:t>يتصل الاحساس بالكتلة والاتزان مع مشاعر انسانية متعددة منها الاحساس بالامان و المرونة. و يمكن لكتلة مبنى مصمتة ان تعطى الاحساس بالامان و الاستمرارية و كتلة مبنى مفرغة ان تعطى الاحساس بالمرونة و الحرية. </a:t>
            </a:r>
            <a:endParaRPr lang="ar-IQ" sz="2400">
              <a:latin typeface="Times New Roman" pitchFamily="18" charset="0"/>
              <a:cs typeface="Times New Roman" pitchFamily="18" charset="0"/>
            </a:endParaRPr>
          </a:p>
          <a:p>
            <a:pPr algn="just" rtl="1">
              <a:lnSpc>
                <a:spcPct val="150000"/>
              </a:lnSpc>
            </a:pPr>
            <a:r>
              <a:rPr lang="ar-IQ" sz="2400">
                <a:latin typeface="Times New Roman" pitchFamily="18" charset="0"/>
                <a:cs typeface="Times New Roman" pitchFamily="18" charset="0"/>
              </a:rPr>
              <a:t>  </a:t>
            </a:r>
            <a:r>
              <a:rPr lang="ar-SA" sz="2400">
                <a:latin typeface="Times New Roman" pitchFamily="18" charset="0"/>
                <a:cs typeface="Times New Roman" pitchFamily="18" charset="0"/>
              </a:rPr>
              <a:t>و من خلال تاريخ العمارة نجد العديد من طرق التعامل مع كتلة المبنى. و عن طريق تحليل المبانى التى توفر احساس واضح بالكتلة يمكن اكتشاف الاستخدامات المختلفة لوسائل التعامل مع الكتلة</a:t>
            </a:r>
            <a:r>
              <a:rPr lang="en-US" sz="2400">
                <a:latin typeface="Times New Roman" pitchFamily="18" charset="0"/>
                <a:cs typeface="Times New Roman" pitchFamily="18" charset="0"/>
              </a:rPr>
              <a:t>.</a:t>
            </a:r>
          </a:p>
          <a:p>
            <a:pPr algn="just" rtl="1">
              <a:lnSpc>
                <a:spcPct val="150000"/>
              </a:lnSpc>
            </a:pPr>
            <a:r>
              <a:rPr lang="ar-SA" sz="2400">
                <a:latin typeface="Times New Roman" pitchFamily="18" charset="0"/>
                <a:cs typeface="Times New Roman" pitchFamily="18" charset="0"/>
              </a:rPr>
              <a:t>الاتزان هو التباين بين الاستقرار و الثبات او عدم الاستقرار و عدم الثبات. و يتضمن ذلك التعامل مع الاتزان المتماثل و غير المتماثل فى التكوينات و الاتزان فى البعد الثالث و هو جزء هام من الهندسة المعمارية</a:t>
            </a:r>
            <a:r>
              <a:rPr lang="en-US" sz="2400">
                <a:latin typeface="Times New Roman" pitchFamily="18" charset="0"/>
                <a:cs typeface="Times New Roman" pitchFamily="18" charset="0"/>
              </a:rPr>
              <a:t>.</a:t>
            </a:r>
          </a:p>
          <a:p>
            <a:pPr algn="just">
              <a:lnSpc>
                <a:spcPct val="150000"/>
              </a:lnSpc>
            </a:pPr>
            <a:endParaRPr lang="en-US" sz="240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http://www.fortunecity.com/victorian/paintbrush/1127/dsgnbk/Image118.gif"/>
          <p:cNvPicPr>
            <a:picLocks noChangeAspect="1" noChangeArrowheads="1"/>
          </p:cNvPicPr>
          <p:nvPr/>
        </p:nvPicPr>
        <p:blipFill>
          <a:blip r:embed="rId2" r:link="rId3" cstate="print"/>
          <a:srcRect/>
          <a:stretch>
            <a:fillRect/>
          </a:stretch>
        </p:blipFill>
        <p:spPr bwMode="auto">
          <a:xfrm>
            <a:off x="2879725" y="214313"/>
            <a:ext cx="6049963" cy="3071812"/>
          </a:xfrm>
          <a:prstGeom prst="rect">
            <a:avLst/>
          </a:prstGeom>
          <a:noFill/>
          <a:ln w="9525">
            <a:noFill/>
            <a:miter lim="800000"/>
            <a:headEnd/>
            <a:tailEnd/>
          </a:ln>
        </p:spPr>
      </p:pic>
      <p:sp>
        <p:nvSpPr>
          <p:cNvPr id="21507" name="Rectangle 3"/>
          <p:cNvSpPr>
            <a:spLocks noChangeArrowheads="1"/>
          </p:cNvSpPr>
          <p:nvPr/>
        </p:nvSpPr>
        <p:spPr bwMode="auto">
          <a:xfrm>
            <a:off x="857250" y="1500188"/>
            <a:ext cx="1843088"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الاتزان و اثبات</a:t>
            </a:r>
            <a:r>
              <a:rPr lang="ar-IQ" sz="2000" b="1">
                <a:solidFill>
                  <a:srgbClr val="002060"/>
                </a:solidFill>
                <a:latin typeface="Times New Roman" pitchFamily="18" charset="0"/>
                <a:cs typeface="Times New Roman" pitchFamily="18" charset="0"/>
              </a:rPr>
              <a:t>-حفظ</a:t>
            </a:r>
            <a:endParaRPr lang="ar-SA" sz="2000" b="1">
              <a:solidFill>
                <a:srgbClr val="002060"/>
              </a:solidFill>
              <a:latin typeface="Times New Roman" pitchFamily="18" charset="0"/>
              <a:cs typeface="Times New Roman" pitchFamily="18" charset="0"/>
            </a:endParaRPr>
          </a:p>
        </p:txBody>
      </p:sp>
      <p:sp>
        <p:nvSpPr>
          <p:cNvPr id="2150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21509" name="Picture 1" descr="http://www.fortunecity.com/victorian/paintbrush/1127/dsgnbk/Image119.gif"/>
          <p:cNvPicPr>
            <a:picLocks noChangeAspect="1" noChangeArrowheads="1"/>
          </p:cNvPicPr>
          <p:nvPr/>
        </p:nvPicPr>
        <p:blipFill>
          <a:blip r:embed="rId4" r:link="rId5" cstate="print"/>
          <a:srcRect/>
          <a:stretch>
            <a:fillRect/>
          </a:stretch>
        </p:blipFill>
        <p:spPr bwMode="auto">
          <a:xfrm>
            <a:off x="2879725" y="3571875"/>
            <a:ext cx="6049963" cy="3071813"/>
          </a:xfrm>
          <a:prstGeom prst="rect">
            <a:avLst/>
          </a:prstGeom>
          <a:noFill/>
          <a:ln w="9525">
            <a:noFill/>
            <a:miter lim="800000"/>
            <a:headEnd/>
            <a:tailEnd/>
          </a:ln>
        </p:spPr>
      </p:pic>
      <p:sp>
        <p:nvSpPr>
          <p:cNvPr id="21510" name="Rectangle 3"/>
          <p:cNvSpPr>
            <a:spLocks noChangeArrowheads="1"/>
          </p:cNvSpPr>
          <p:nvPr/>
        </p:nvSpPr>
        <p:spPr bwMode="auto">
          <a:xfrm>
            <a:off x="157163" y="4786313"/>
            <a:ext cx="2900362"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الخفة و المرونة فى الواجهة</a:t>
            </a:r>
            <a:r>
              <a:rPr lang="ar-IQ" sz="2000" b="1">
                <a:solidFill>
                  <a:srgbClr val="002060"/>
                </a:solidFill>
                <a:latin typeface="Times New Roman" pitchFamily="18" charset="0"/>
                <a:cs typeface="Times New Roman" pitchFamily="18" charset="0"/>
              </a:rPr>
              <a:t>-حفظ</a:t>
            </a:r>
            <a:endParaRPr lang="ar-SA" sz="2000" b="1">
              <a:solidFill>
                <a:srgbClr val="002060"/>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22531" name="Picture 1" descr="http://www.fortunecity.com/victorian/paintbrush/1127/dsgnbk/Image120.gif"/>
          <p:cNvPicPr>
            <a:picLocks noChangeAspect="1" noChangeArrowheads="1"/>
          </p:cNvPicPr>
          <p:nvPr/>
        </p:nvPicPr>
        <p:blipFill>
          <a:blip r:embed="rId2" r:link="rId3" cstate="print"/>
          <a:srcRect/>
          <a:stretch>
            <a:fillRect/>
          </a:stretch>
        </p:blipFill>
        <p:spPr bwMode="auto">
          <a:xfrm>
            <a:off x="2667000" y="214313"/>
            <a:ext cx="6191250" cy="3143250"/>
          </a:xfrm>
          <a:prstGeom prst="rect">
            <a:avLst/>
          </a:prstGeom>
          <a:noFill/>
          <a:ln w="9525">
            <a:noFill/>
            <a:miter lim="800000"/>
            <a:headEnd/>
            <a:tailEnd/>
          </a:ln>
        </p:spPr>
      </p:pic>
      <p:sp>
        <p:nvSpPr>
          <p:cNvPr id="22532" name="Rectangle 3"/>
          <p:cNvSpPr>
            <a:spLocks noChangeArrowheads="1"/>
          </p:cNvSpPr>
          <p:nvPr/>
        </p:nvSpPr>
        <p:spPr bwMode="auto">
          <a:xfrm>
            <a:off x="0" y="1500188"/>
            <a:ext cx="2641600"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الاتزان فى واجهة غير متماثلة</a:t>
            </a:r>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22534" name="Picture 4" descr="http://www.fortunecity.com/victorian/paintbrush/1127/dsgnbk/Image121.gif"/>
          <p:cNvPicPr>
            <a:picLocks noChangeAspect="1" noChangeArrowheads="1"/>
          </p:cNvPicPr>
          <p:nvPr/>
        </p:nvPicPr>
        <p:blipFill>
          <a:blip r:embed="rId4" r:link="rId5" cstate="print"/>
          <a:srcRect/>
          <a:stretch>
            <a:fillRect/>
          </a:stretch>
        </p:blipFill>
        <p:spPr bwMode="auto">
          <a:xfrm>
            <a:off x="2716213" y="3500438"/>
            <a:ext cx="6142037" cy="3117850"/>
          </a:xfrm>
          <a:prstGeom prst="rect">
            <a:avLst/>
          </a:prstGeom>
          <a:noFill/>
          <a:ln w="9525">
            <a:noFill/>
            <a:miter lim="800000"/>
            <a:headEnd/>
            <a:tailEnd/>
          </a:ln>
        </p:spPr>
      </p:pic>
      <p:sp>
        <p:nvSpPr>
          <p:cNvPr id="22535" name="Rectangle 6"/>
          <p:cNvSpPr>
            <a:spLocks noChangeArrowheads="1"/>
          </p:cNvSpPr>
          <p:nvPr/>
        </p:nvSpPr>
        <p:spPr bwMode="auto">
          <a:xfrm>
            <a:off x="357188" y="5000625"/>
            <a:ext cx="2058987"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التشكيل فى البعد الثالث</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0" y="185738"/>
            <a:ext cx="9144000" cy="4522787"/>
          </a:xfrm>
          <a:prstGeom prst="rect">
            <a:avLst/>
          </a:prstGeom>
          <a:noFill/>
          <a:ln w="9525">
            <a:noFill/>
            <a:miter lim="800000"/>
            <a:headEnd/>
            <a:tailEnd/>
          </a:ln>
        </p:spPr>
        <p:txBody>
          <a:bodyPr anchor="ctr">
            <a:spAutoFit/>
          </a:bodyPr>
          <a:lstStyle/>
          <a:p>
            <a:pPr algn="justLow" rtl="1">
              <a:lnSpc>
                <a:spcPct val="150000"/>
              </a:lnSpc>
            </a:pPr>
            <a:r>
              <a:rPr lang="ar-SA" sz="2400" b="1">
                <a:latin typeface="Times New Roman" pitchFamily="18" charset="0"/>
                <a:cs typeface="Times New Roman" pitchFamily="18" charset="0"/>
              </a:rPr>
              <a:t>4. التكرار و الايقاع  </a:t>
            </a:r>
            <a:r>
              <a:rPr lang="en-US" sz="2400" b="1">
                <a:latin typeface="Times New Roman" pitchFamily="18" charset="0"/>
                <a:cs typeface="Times New Roman" pitchFamily="18" charset="0"/>
              </a:rPr>
              <a:t> Repetition and Rhythm</a:t>
            </a:r>
          </a:p>
          <a:p>
            <a:pPr algn="justLow" rtl="1">
              <a:lnSpc>
                <a:spcPct val="150000"/>
              </a:lnSpc>
            </a:pPr>
            <a:r>
              <a:rPr lang="ar-SA" sz="2400">
                <a:latin typeface="Times New Roman" pitchFamily="18" charset="0"/>
                <a:cs typeface="Times New Roman" pitchFamily="18" charset="0"/>
              </a:rPr>
              <a:t>من اهم الطرق للوصول الى وحدة فى المبنى هى من </a:t>
            </a:r>
            <a:r>
              <a:rPr lang="ar-SA" sz="2400" b="1">
                <a:latin typeface="Times New Roman" pitchFamily="18" charset="0"/>
                <a:cs typeface="Times New Roman" pitchFamily="18" charset="0"/>
              </a:rPr>
              <a:t>خلال تكرار بعض العناصر مثل الشبابيك و الاعمدة. و وجود تشابه و لو بسيط بين العناصر هى احدى طرق تأكيد العلاقة و الاتحاد</a:t>
            </a:r>
            <a:r>
              <a:rPr lang="en-US" sz="2400" b="1">
                <a:latin typeface="Times New Roman" pitchFamily="18" charset="0"/>
                <a:cs typeface="Times New Roman" pitchFamily="18" charset="0"/>
              </a:rPr>
              <a:t>. </a:t>
            </a:r>
          </a:p>
          <a:p>
            <a:pPr algn="justLow" rtl="1">
              <a:lnSpc>
                <a:spcPct val="150000"/>
              </a:lnSpc>
            </a:pPr>
            <a:r>
              <a:rPr lang="ar-SA" sz="2400" b="1">
                <a:latin typeface="Times New Roman" pitchFamily="18" charset="0"/>
                <a:cs typeface="Times New Roman" pitchFamily="18" charset="0"/>
              </a:rPr>
              <a:t>واهمية الايقاع فى العمارة تكمن فى وجود علاقة بينها وبين الايقاع الانسانى مثل الحركة والتنفس والايقاعات الطبيعية مثل موج البحر وتتابع فصول السنة.</a:t>
            </a:r>
            <a:endParaRPr lang="ar-IQ" sz="2400" b="1">
              <a:latin typeface="Times New Roman" pitchFamily="18" charset="0"/>
              <a:cs typeface="Times New Roman" pitchFamily="18" charset="0"/>
            </a:endParaRPr>
          </a:p>
          <a:p>
            <a:pPr algn="justLow" rtl="1">
              <a:lnSpc>
                <a:spcPct val="150000"/>
              </a:lnSpc>
            </a:pPr>
            <a:r>
              <a:rPr lang="ar-SA" sz="2400">
                <a:latin typeface="Times New Roman" pitchFamily="18" charset="0"/>
                <a:cs typeface="Times New Roman" pitchFamily="18" charset="0"/>
              </a:rPr>
              <a:t> ومثلما تمثل الموسيقى الايقاعات المسموعة تمثل العمارة الايقاعات المرئية. وفى العمارة يكون الاساس هو محاولة الوصول الى ايقاع فى المسافات بين المكونات. ويعتمد الايقاع المرئى فى المبنى على المكونات والمسافات بينها. </a:t>
            </a:r>
            <a:endParaRPr lang="ar-IQ" sz="240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مستطيل 1"/>
          <p:cNvSpPr>
            <a:spLocks noChangeArrowheads="1"/>
          </p:cNvSpPr>
          <p:nvPr/>
        </p:nvSpPr>
        <p:spPr bwMode="auto">
          <a:xfrm>
            <a:off x="0" y="0"/>
            <a:ext cx="9144000" cy="3892550"/>
          </a:xfrm>
          <a:prstGeom prst="rect">
            <a:avLst/>
          </a:prstGeom>
          <a:noFill/>
          <a:ln w="9525">
            <a:noFill/>
            <a:miter lim="800000"/>
            <a:headEnd/>
            <a:tailEnd/>
          </a:ln>
        </p:spPr>
        <p:txBody>
          <a:bodyPr>
            <a:spAutoFit/>
          </a:bodyPr>
          <a:lstStyle/>
          <a:p>
            <a:pPr algn="justLow" rtl="1">
              <a:lnSpc>
                <a:spcPct val="150000"/>
              </a:lnSpc>
            </a:pPr>
            <a:r>
              <a:rPr lang="ar-SA" sz="2800" b="1">
                <a:latin typeface="Times New Roman" pitchFamily="18" charset="0"/>
                <a:cs typeface="Times New Roman" pitchFamily="18" charset="0"/>
              </a:rPr>
              <a:t>وهناك نوعان اساسيان من الايقاع يمكن تحديدهما:</a:t>
            </a:r>
            <a:endParaRPr lang="ar-IQ" sz="2800" b="1">
              <a:latin typeface="Times New Roman" pitchFamily="18" charset="0"/>
              <a:cs typeface="Times New Roman" pitchFamily="18" charset="0"/>
            </a:endParaRPr>
          </a:p>
          <a:p>
            <a:pPr algn="justLow" rtl="1">
              <a:lnSpc>
                <a:spcPct val="150000"/>
              </a:lnSpc>
            </a:pPr>
            <a:r>
              <a:rPr lang="ar-SA" sz="2800" b="1">
                <a:latin typeface="Times New Roman" pitchFamily="18" charset="0"/>
                <a:cs typeface="Times New Roman" pitchFamily="18" charset="0"/>
              </a:rPr>
              <a:t> 1) الايقاع المنتظم بين المكونات على اساس من وحدات متماثلة و مسافات منتظمة</a:t>
            </a:r>
            <a:r>
              <a:rPr lang="ar-IQ" sz="2800" b="1">
                <a:latin typeface="Times New Roman" pitchFamily="18" charset="0"/>
                <a:cs typeface="Times New Roman" pitchFamily="18" charset="0"/>
              </a:rPr>
              <a:t>.</a:t>
            </a:r>
          </a:p>
          <a:p>
            <a:pPr algn="justLow" rtl="1">
              <a:lnSpc>
                <a:spcPct val="150000"/>
              </a:lnSpc>
            </a:pPr>
            <a:r>
              <a:rPr lang="ar-SA" sz="2800" b="1">
                <a:latin typeface="Times New Roman" pitchFamily="18" charset="0"/>
                <a:cs typeface="Times New Roman" pitchFamily="18" charset="0"/>
              </a:rPr>
              <a:t>2) الايقاع المكون من تباعدات بين المكونات و المسافات</a:t>
            </a:r>
            <a:r>
              <a:rPr lang="en-US" sz="2800" b="1">
                <a:latin typeface="Times New Roman" pitchFamily="18" charset="0"/>
                <a:cs typeface="Times New Roman" pitchFamily="18" charset="0"/>
              </a:rPr>
              <a:t>.</a:t>
            </a:r>
            <a:endParaRPr lang="ar-IQ" sz="2800" b="1">
              <a:latin typeface="Times New Roman" pitchFamily="18" charset="0"/>
              <a:cs typeface="Times New Roman" pitchFamily="18" charset="0"/>
            </a:endParaRPr>
          </a:p>
          <a:p>
            <a:pPr algn="justLow" rtl="1">
              <a:lnSpc>
                <a:spcPct val="150000"/>
              </a:lnSpc>
            </a:pPr>
            <a:r>
              <a:rPr lang="ar-SA" sz="2800" b="1">
                <a:latin typeface="Times New Roman" pitchFamily="18" charset="0"/>
                <a:cs typeface="Times New Roman" pitchFamily="18" charset="0"/>
              </a:rPr>
              <a:t>ويمكن ايضا الوصول الى ايقاعات </a:t>
            </a:r>
            <a:r>
              <a:rPr lang="ar-SA" sz="2800">
                <a:latin typeface="Times New Roman" pitchFamily="18" charset="0"/>
                <a:cs typeface="Times New Roman" pitchFamily="18" charset="0"/>
              </a:rPr>
              <a:t>من مسافات مختلفة ومكونات متباينة الحجم بالاضافة الى الايقاعات المتزايدة او المتناقصة</a:t>
            </a:r>
            <a:r>
              <a:rPr lang="en-US" sz="2800">
                <a:latin typeface="Times New Roman" pitchFamily="18" charset="0"/>
                <a:cs typeface="Times New Roman"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25603" name="Picture 1" descr="http://www.fortunecity.com/victorian/paintbrush/1127/dsgnbk/Image122.gif"/>
          <p:cNvPicPr>
            <a:picLocks noChangeAspect="1" noChangeArrowheads="1"/>
          </p:cNvPicPr>
          <p:nvPr/>
        </p:nvPicPr>
        <p:blipFill>
          <a:blip r:embed="rId2" r:link="rId3" cstate="print"/>
          <a:srcRect/>
          <a:stretch>
            <a:fillRect/>
          </a:stretch>
        </p:blipFill>
        <p:spPr bwMode="auto">
          <a:xfrm>
            <a:off x="2647950" y="204788"/>
            <a:ext cx="6210300" cy="3152775"/>
          </a:xfrm>
          <a:prstGeom prst="rect">
            <a:avLst/>
          </a:prstGeom>
          <a:noFill/>
          <a:ln w="9525">
            <a:noFill/>
            <a:miter lim="800000"/>
            <a:headEnd/>
            <a:tailEnd/>
          </a:ln>
        </p:spPr>
      </p:pic>
      <p:sp>
        <p:nvSpPr>
          <p:cNvPr id="25604" name="Rectangle 3"/>
          <p:cNvSpPr>
            <a:spLocks noChangeArrowheads="1"/>
          </p:cNvSpPr>
          <p:nvPr/>
        </p:nvSpPr>
        <p:spPr bwMode="auto">
          <a:xfrm>
            <a:off x="214313" y="1571625"/>
            <a:ext cx="2678112"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الايقاع بالتكرار و الانتظام</a:t>
            </a:r>
            <a:r>
              <a:rPr lang="ar-IQ" sz="2000" b="1">
                <a:solidFill>
                  <a:srgbClr val="002060"/>
                </a:solidFill>
                <a:latin typeface="Times New Roman" pitchFamily="18" charset="0"/>
                <a:cs typeface="Times New Roman" pitchFamily="18" charset="0"/>
              </a:rPr>
              <a:t>-حفظ</a:t>
            </a:r>
            <a:endParaRPr lang="ar-SA" sz="2000" b="1">
              <a:solidFill>
                <a:srgbClr val="002060"/>
              </a:solidFill>
              <a:latin typeface="Times New Roman" pitchFamily="18" charset="0"/>
              <a:cs typeface="Times New Roman" pitchFamily="18" charset="0"/>
            </a:endParaRPr>
          </a:p>
        </p:txBody>
      </p:sp>
      <p:pic>
        <p:nvPicPr>
          <p:cNvPr id="25605" name="Picture 5" descr="http://www.fortunecity.com/victorian/paintbrush/1127/dsgnbk/Image123.gif"/>
          <p:cNvPicPr>
            <a:picLocks noChangeAspect="1" noChangeArrowheads="1"/>
          </p:cNvPicPr>
          <p:nvPr/>
        </p:nvPicPr>
        <p:blipFill>
          <a:blip r:embed="rId4" r:link="rId5" cstate="print"/>
          <a:srcRect/>
          <a:stretch>
            <a:fillRect/>
          </a:stretch>
        </p:blipFill>
        <p:spPr bwMode="auto">
          <a:xfrm>
            <a:off x="5703888" y="3571875"/>
            <a:ext cx="3151187" cy="3071813"/>
          </a:xfrm>
          <a:prstGeom prst="rect">
            <a:avLst/>
          </a:prstGeom>
          <a:noFill/>
          <a:ln w="9525">
            <a:noFill/>
            <a:miter lim="800000"/>
            <a:headEnd/>
            <a:tailEnd/>
          </a:ln>
        </p:spPr>
      </p:pic>
      <p:pic>
        <p:nvPicPr>
          <p:cNvPr id="25606" name="Picture 4" descr="http://www.fortunecity.com/victorian/paintbrush/1127/dsgnbk/Image124.gif"/>
          <p:cNvPicPr>
            <a:picLocks noChangeAspect="1" noChangeArrowheads="1"/>
          </p:cNvPicPr>
          <p:nvPr/>
        </p:nvPicPr>
        <p:blipFill>
          <a:blip r:embed="rId6" r:link="rId7" cstate="print"/>
          <a:srcRect/>
          <a:stretch>
            <a:fillRect/>
          </a:stretch>
        </p:blipFill>
        <p:spPr bwMode="auto">
          <a:xfrm>
            <a:off x="2563813" y="3571875"/>
            <a:ext cx="3151187" cy="3071813"/>
          </a:xfrm>
          <a:prstGeom prst="rect">
            <a:avLst/>
          </a:prstGeom>
          <a:noFill/>
          <a:ln w="9525">
            <a:noFill/>
            <a:miter lim="800000"/>
            <a:headEnd/>
            <a:tailEnd/>
          </a:ln>
        </p:spPr>
      </p:pic>
      <p:sp>
        <p:nvSpPr>
          <p:cNvPr id="25607"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sp>
        <p:nvSpPr>
          <p:cNvPr id="25608" name="Rectangle 7"/>
          <p:cNvSpPr>
            <a:spLocks noChangeArrowheads="1"/>
          </p:cNvSpPr>
          <p:nvPr/>
        </p:nvSpPr>
        <p:spPr bwMode="auto">
          <a:xfrm>
            <a:off x="0" y="4838700"/>
            <a:ext cx="2601913"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الايقاع الحر و الايقاع المتزايد</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r" rtl="1" eaLnBrk="1" hangingPunct="1"/>
            <a:endParaRPr lang="ar-SA"/>
          </a:p>
        </p:txBody>
      </p:sp>
      <p:pic>
        <p:nvPicPr>
          <p:cNvPr id="26627" name="Picture 1" descr="http://www.fortunecity.com/victorian/paintbrush/1127/dsgnbk/Image125.gif"/>
          <p:cNvPicPr>
            <a:picLocks noChangeAspect="1" noChangeArrowheads="1"/>
          </p:cNvPicPr>
          <p:nvPr/>
        </p:nvPicPr>
        <p:blipFill>
          <a:blip r:embed="rId2" r:link="rId3" cstate="print"/>
          <a:srcRect/>
          <a:stretch>
            <a:fillRect/>
          </a:stretch>
        </p:blipFill>
        <p:spPr bwMode="auto">
          <a:xfrm>
            <a:off x="928688" y="214313"/>
            <a:ext cx="7572375" cy="5749925"/>
          </a:xfrm>
          <a:prstGeom prst="rect">
            <a:avLst/>
          </a:prstGeom>
          <a:noFill/>
          <a:ln w="9525">
            <a:noFill/>
            <a:miter lim="800000"/>
            <a:headEnd/>
            <a:tailEnd/>
          </a:ln>
        </p:spPr>
      </p:pic>
      <p:sp>
        <p:nvSpPr>
          <p:cNvPr id="26628" name="Rectangle 3"/>
          <p:cNvSpPr>
            <a:spLocks noChangeArrowheads="1"/>
          </p:cNvSpPr>
          <p:nvPr/>
        </p:nvSpPr>
        <p:spPr bwMode="auto">
          <a:xfrm>
            <a:off x="4071938" y="6215063"/>
            <a:ext cx="1417637" cy="400050"/>
          </a:xfrm>
          <a:prstGeom prst="rect">
            <a:avLst/>
          </a:prstGeom>
          <a:noFill/>
          <a:ln w="9525">
            <a:noFill/>
            <a:miter lim="800000"/>
            <a:headEnd/>
            <a:tailEnd/>
          </a:ln>
        </p:spPr>
        <p:txBody>
          <a:bodyPr wrap="none" anchor="ctr">
            <a:spAutoFit/>
          </a:bodyPr>
          <a:lstStyle/>
          <a:p>
            <a:pPr algn="justLow" rtl="1"/>
            <a:r>
              <a:rPr lang="ar-SA" sz="2000" b="1">
                <a:solidFill>
                  <a:srgbClr val="002060"/>
                </a:solidFill>
                <a:latin typeface="Times New Roman" pitchFamily="18" charset="0"/>
                <a:cs typeface="Times New Roman" pitchFamily="18" charset="0"/>
              </a:rPr>
              <a:t>ايقاعات متعددة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132186"/>
            <a:ext cx="9144000" cy="4708981"/>
          </a:xfrm>
          <a:prstGeom prst="rect">
            <a:avLst/>
          </a:prstGeom>
          <a:noFill/>
          <a:ln w="9525">
            <a:noFill/>
            <a:miter lim="800000"/>
            <a:headEnd/>
            <a:tailEnd/>
          </a:ln>
        </p:spPr>
        <p:txBody>
          <a:bodyPr anchor="ctr">
            <a:spAutoFit/>
          </a:bodyPr>
          <a:lstStyle/>
          <a:p>
            <a:pPr rtl="1">
              <a:lnSpc>
                <a:spcPct val="150000"/>
              </a:lnSpc>
            </a:pPr>
            <a:r>
              <a:rPr lang="ar-SA" sz="4000" b="1" u="sng" dirty="0">
                <a:solidFill>
                  <a:schemeClr val="accent1"/>
                </a:solidFill>
                <a:latin typeface="Times New Roman" pitchFamily="18" charset="0"/>
                <a:cs typeface="Times New Roman" pitchFamily="18" charset="0"/>
              </a:rPr>
              <a:t>البعد الاول: الاحتياج</a:t>
            </a:r>
            <a:r>
              <a:rPr lang="ar-IQ" sz="4000" b="1" u="sng" dirty="0">
                <a:solidFill>
                  <a:schemeClr val="accent1"/>
                </a:solidFill>
                <a:latin typeface="Times New Roman" pitchFamily="18" charset="0"/>
                <a:cs typeface="Times New Roman" pitchFamily="18" charset="0"/>
              </a:rPr>
              <a:t>   </a:t>
            </a:r>
            <a:r>
              <a:rPr lang="en-US" sz="4000" b="1" u="sng" dirty="0">
                <a:solidFill>
                  <a:schemeClr val="accent1"/>
                </a:solidFill>
                <a:latin typeface="Times New Roman" pitchFamily="18" charset="0"/>
                <a:cs typeface="Times New Roman" pitchFamily="18" charset="0"/>
              </a:rPr>
              <a:t>  Need</a:t>
            </a:r>
          </a:p>
          <a:p>
            <a:pPr algn="just" rtl="1">
              <a:lnSpc>
                <a:spcPct val="150000"/>
              </a:lnSpc>
            </a:pPr>
            <a:r>
              <a:rPr lang="ar-SA" sz="3200" dirty="0">
                <a:latin typeface="Times New Roman" pitchFamily="18" charset="0"/>
                <a:cs typeface="Times New Roman" pitchFamily="18" charset="0"/>
              </a:rPr>
              <a:t>يتضمن الاحتياج المتغيرات التالية: المتطلبات</a:t>
            </a:r>
            <a:r>
              <a:rPr lang="ar-IQ" sz="3200" dirty="0">
                <a:latin typeface="Times New Roman" pitchFamily="18" charset="0"/>
                <a:cs typeface="Times New Roman" pitchFamily="18" charset="0"/>
              </a:rPr>
              <a:t> الفضائية</a:t>
            </a:r>
            <a:r>
              <a:rPr lang="ar-SA" sz="3200" dirty="0">
                <a:latin typeface="Times New Roman" pitchFamily="18" charset="0"/>
                <a:cs typeface="Times New Roman" pitchFamily="18" charset="0"/>
              </a:rPr>
              <a:t>- العلاقات بين العناصر</a:t>
            </a:r>
            <a:r>
              <a:rPr lang="en-US" sz="3200" dirty="0">
                <a:latin typeface="Times New Roman" pitchFamily="18" charset="0"/>
                <a:cs typeface="Times New Roman" pitchFamily="18" charset="0"/>
              </a:rPr>
              <a:t> - </a:t>
            </a:r>
            <a:r>
              <a:rPr lang="ar-SA" sz="3200" dirty="0" err="1">
                <a:latin typeface="Times New Roman" pitchFamily="18" charset="0"/>
                <a:cs typeface="Times New Roman" pitchFamily="18" charset="0"/>
              </a:rPr>
              <a:t>الاولويات </a:t>
            </a:r>
            <a:r>
              <a:rPr lang="ar-SA" sz="3200" dirty="0">
                <a:latin typeface="Times New Roman" pitchFamily="18" charset="0"/>
                <a:cs typeface="Times New Roman" pitchFamily="18" charset="0"/>
              </a:rPr>
              <a:t>- </a:t>
            </a:r>
            <a:r>
              <a:rPr lang="ar-SA" sz="3200" dirty="0" err="1">
                <a:latin typeface="Times New Roman" pitchFamily="18" charset="0"/>
                <a:cs typeface="Times New Roman" pitchFamily="18" charset="0"/>
              </a:rPr>
              <a:t>العمليات </a:t>
            </a:r>
            <a:r>
              <a:rPr lang="ar-SA" sz="3200" dirty="0">
                <a:latin typeface="Times New Roman" pitchFamily="18" charset="0"/>
                <a:cs typeface="Times New Roman" pitchFamily="18" charset="0"/>
              </a:rPr>
              <a:t>- </a:t>
            </a:r>
            <a:r>
              <a:rPr lang="ar-SA" sz="3200" dirty="0" err="1">
                <a:latin typeface="Times New Roman" pitchFamily="18" charset="0"/>
                <a:cs typeface="Times New Roman" pitchFamily="18" charset="0"/>
              </a:rPr>
              <a:t>الاهداف </a:t>
            </a:r>
            <a:r>
              <a:rPr lang="ar-SA" sz="3200" dirty="0">
                <a:latin typeface="Times New Roman" pitchFamily="18" charset="0"/>
                <a:cs typeface="Times New Roman" pitchFamily="18" charset="0"/>
              </a:rPr>
              <a:t>- </a:t>
            </a:r>
            <a:r>
              <a:rPr lang="ar-SA" sz="3200" dirty="0" err="1">
                <a:latin typeface="Times New Roman" pitchFamily="18" charset="0"/>
                <a:cs typeface="Times New Roman" pitchFamily="18" charset="0"/>
              </a:rPr>
              <a:t>الصيانة </a:t>
            </a:r>
            <a:r>
              <a:rPr lang="ar-SA" sz="3200" dirty="0">
                <a:latin typeface="Times New Roman" pitchFamily="18" charset="0"/>
                <a:cs typeface="Times New Roman" pitchFamily="18" charset="0"/>
              </a:rPr>
              <a:t>- </a:t>
            </a:r>
            <a:r>
              <a:rPr lang="ar-SA" sz="3200" dirty="0" err="1">
                <a:latin typeface="Times New Roman" pitchFamily="18" charset="0"/>
                <a:cs typeface="Times New Roman" pitchFamily="18" charset="0"/>
              </a:rPr>
              <a:t>الوصول </a:t>
            </a:r>
            <a:r>
              <a:rPr lang="ar-SA" sz="3200" dirty="0">
                <a:latin typeface="Times New Roman" pitchFamily="18" charset="0"/>
                <a:cs typeface="Times New Roman" pitchFamily="18" charset="0"/>
              </a:rPr>
              <a:t>- </a:t>
            </a:r>
            <a:r>
              <a:rPr lang="ar-SA" sz="3200" dirty="0" err="1">
                <a:latin typeface="Times New Roman" pitchFamily="18" charset="0"/>
                <a:cs typeface="Times New Roman" pitchFamily="18" charset="0"/>
              </a:rPr>
              <a:t>التجهيزات </a:t>
            </a:r>
            <a:r>
              <a:rPr lang="ar-SA" sz="3200" dirty="0">
                <a:latin typeface="Times New Roman" pitchFamily="18" charset="0"/>
                <a:cs typeface="Times New Roman" pitchFamily="18" charset="0"/>
              </a:rPr>
              <a:t>- البيئة</a:t>
            </a:r>
            <a:r>
              <a:rPr lang="en-US" sz="3200" dirty="0">
                <a:latin typeface="Times New Roman" pitchFamily="18" charset="0"/>
                <a:cs typeface="Times New Roman" pitchFamily="18" charset="0"/>
              </a:rPr>
              <a:t>.</a:t>
            </a:r>
          </a:p>
          <a:p>
            <a:pPr algn="just" rtl="1">
              <a:lnSpc>
                <a:spcPct val="150000"/>
              </a:lnSpc>
            </a:pP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algn="just">
              <a:lnSpc>
                <a:spcPct val="150000"/>
              </a:lnSpc>
            </a:pPr>
            <a:endParaRPr lang="en-US" sz="32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0" y="60325"/>
            <a:ext cx="9144000" cy="7202488"/>
          </a:xfrm>
          <a:prstGeom prst="rect">
            <a:avLst/>
          </a:prstGeom>
          <a:noFill/>
          <a:ln w="9525">
            <a:noFill/>
            <a:miter lim="800000"/>
            <a:headEnd/>
            <a:tailEnd/>
          </a:ln>
        </p:spPr>
        <p:txBody>
          <a:bodyPr anchor="ctr">
            <a:spAutoFit/>
          </a:bodyPr>
          <a:lstStyle/>
          <a:p>
            <a:pPr algn="just" rtl="1">
              <a:lnSpc>
                <a:spcPct val="150000"/>
              </a:lnSpc>
            </a:pPr>
            <a:r>
              <a:rPr lang="ar-SA" sz="2800" b="1">
                <a:latin typeface="Times New Roman" pitchFamily="18" charset="0"/>
                <a:cs typeface="Times New Roman" pitchFamily="18" charset="0"/>
              </a:rPr>
              <a:t>5. الوحدة و التنوع  </a:t>
            </a:r>
            <a:r>
              <a:rPr lang="en-US" sz="2800" b="1">
                <a:latin typeface="Times New Roman" pitchFamily="18" charset="0"/>
                <a:cs typeface="Times New Roman" pitchFamily="18" charset="0"/>
              </a:rPr>
              <a:t> Unity and Diversity</a:t>
            </a:r>
          </a:p>
          <a:p>
            <a:pPr algn="just" rtl="1">
              <a:lnSpc>
                <a:spcPct val="150000"/>
              </a:lnSpc>
            </a:pPr>
            <a:r>
              <a:rPr lang="ar-SA" sz="2800" b="1">
                <a:latin typeface="Times New Roman" pitchFamily="18" charset="0"/>
                <a:cs typeface="Times New Roman" pitchFamily="18" charset="0"/>
              </a:rPr>
              <a:t>احد المتغيرات الهامة فى تشكل المبنى هى درجة الوحدة والتنوع فى التشكيل. وهى غالبا ما تكون محصلة المتغيرات الاخرى(المقياس والنسب والكتلة والاتزان والتكرار والايقاع) فهى جميعا تستخدم للوصول الى الوحدة او التنوع. </a:t>
            </a:r>
            <a:r>
              <a:rPr lang="ar-SA" sz="2800">
                <a:latin typeface="Times New Roman" pitchFamily="18" charset="0"/>
                <a:cs typeface="Times New Roman" pitchFamily="18" charset="0"/>
              </a:rPr>
              <a:t>ومن </a:t>
            </a:r>
            <a:r>
              <a:rPr lang="ar-SA" sz="2800" b="1">
                <a:latin typeface="Times New Roman" pitchFamily="18" charset="0"/>
                <a:cs typeface="Times New Roman" pitchFamily="18" charset="0"/>
              </a:rPr>
              <a:t>وسائل الحصول على وحدة او تنوع</a:t>
            </a:r>
            <a:r>
              <a:rPr lang="en-US" sz="2800" b="1">
                <a:latin typeface="Times New Roman" pitchFamily="18" charset="0"/>
                <a:cs typeface="Times New Roman" pitchFamily="18" charset="0"/>
              </a:rPr>
              <a:t>:</a:t>
            </a:r>
          </a:p>
          <a:p>
            <a:pPr algn="just" rtl="1">
              <a:lnSpc>
                <a:spcPct val="150000"/>
              </a:lnSpc>
            </a:pPr>
            <a:r>
              <a:rPr lang="ar-IQ" sz="2800" b="1">
                <a:latin typeface="Times New Roman" pitchFamily="18" charset="0"/>
                <a:cs typeface="Times New Roman" pitchFamily="18" charset="0"/>
              </a:rPr>
              <a:t>أ. </a:t>
            </a:r>
            <a:r>
              <a:rPr lang="ar-SA" sz="2800" b="1">
                <a:latin typeface="Times New Roman" pitchFamily="18" charset="0"/>
                <a:cs typeface="Times New Roman" pitchFamily="18" charset="0"/>
              </a:rPr>
              <a:t>النموذج المتصل</a:t>
            </a:r>
            <a:r>
              <a:rPr lang="ar-IQ" sz="2800" b="1">
                <a:latin typeface="Times New Roman" pitchFamily="18" charset="0"/>
                <a:cs typeface="Times New Roman" pitchFamily="18" charset="0"/>
              </a:rPr>
              <a:t>.</a:t>
            </a:r>
            <a:endParaRPr lang="en-US" sz="2800" b="1">
              <a:latin typeface="Times New Roman" pitchFamily="18" charset="0"/>
              <a:cs typeface="Times New Roman" pitchFamily="18" charset="0"/>
            </a:endParaRPr>
          </a:p>
          <a:p>
            <a:pPr algn="just" rtl="1">
              <a:lnSpc>
                <a:spcPct val="150000"/>
              </a:lnSpc>
            </a:pPr>
            <a:r>
              <a:rPr lang="ar-IQ" sz="2800" b="1">
                <a:latin typeface="Times New Roman" pitchFamily="18" charset="0"/>
                <a:cs typeface="Times New Roman" pitchFamily="18" charset="0"/>
              </a:rPr>
              <a:t>ب. </a:t>
            </a:r>
            <a:r>
              <a:rPr lang="ar-SA" sz="2800" b="1">
                <a:latin typeface="Times New Roman" pitchFamily="18" charset="0"/>
                <a:cs typeface="Times New Roman" pitchFamily="18" charset="0"/>
              </a:rPr>
              <a:t>الشبكية المديولية</a:t>
            </a:r>
            <a:endParaRPr lang="en-US" sz="2800" b="1">
              <a:latin typeface="Times New Roman" pitchFamily="18" charset="0"/>
              <a:cs typeface="Times New Roman" pitchFamily="18" charset="0"/>
            </a:endParaRPr>
          </a:p>
          <a:p>
            <a:pPr algn="just" rtl="1">
              <a:lnSpc>
                <a:spcPct val="150000"/>
              </a:lnSpc>
            </a:pPr>
            <a:r>
              <a:rPr lang="ar-IQ" sz="2800" b="1">
                <a:latin typeface="Times New Roman" pitchFamily="18" charset="0"/>
                <a:cs typeface="Times New Roman" pitchFamily="18" charset="0"/>
              </a:rPr>
              <a:t>جـ. </a:t>
            </a:r>
            <a:r>
              <a:rPr lang="ar-SA" sz="2800" b="1">
                <a:latin typeface="Times New Roman" pitchFamily="18" charset="0"/>
                <a:cs typeface="Times New Roman" pitchFamily="18" charset="0"/>
              </a:rPr>
              <a:t>استخدام شكل واحد بنفس المقياس</a:t>
            </a:r>
            <a:endParaRPr lang="en-US" sz="2800" b="1">
              <a:latin typeface="Times New Roman" pitchFamily="18" charset="0"/>
              <a:cs typeface="Times New Roman" pitchFamily="18" charset="0"/>
            </a:endParaRPr>
          </a:p>
          <a:p>
            <a:pPr algn="just" rtl="1">
              <a:lnSpc>
                <a:spcPct val="150000"/>
              </a:lnSpc>
            </a:pPr>
            <a:r>
              <a:rPr lang="ar-IQ" sz="2800" b="1">
                <a:latin typeface="Times New Roman" pitchFamily="18" charset="0"/>
                <a:cs typeface="Times New Roman" pitchFamily="18" charset="0"/>
              </a:rPr>
              <a:t>د.</a:t>
            </a:r>
            <a:r>
              <a:rPr lang="en-US" sz="2800" b="1">
                <a:latin typeface="Times New Roman" pitchFamily="18" charset="0"/>
                <a:cs typeface="Times New Roman" pitchFamily="18" charset="0"/>
              </a:rPr>
              <a:t> </a:t>
            </a:r>
            <a:r>
              <a:rPr lang="ar-SA" sz="2800" b="1">
                <a:latin typeface="Times New Roman" pitchFamily="18" charset="0"/>
                <a:cs typeface="Times New Roman" pitchFamily="18" charset="0"/>
              </a:rPr>
              <a:t>استقلال بين المكونات و الاجمال</a:t>
            </a:r>
            <a:r>
              <a:rPr lang="en-US" sz="2800" b="1">
                <a:latin typeface="Times New Roman" pitchFamily="18" charset="0"/>
                <a:cs typeface="Times New Roman" pitchFamily="18" charset="0"/>
              </a:rPr>
              <a:t>.</a:t>
            </a:r>
          </a:p>
          <a:p>
            <a:pPr algn="just" rtl="1">
              <a:lnSpc>
                <a:spcPct val="150000"/>
              </a:lnSpc>
            </a:pPr>
            <a:r>
              <a:rPr lang="ar-SA" sz="2800" b="1">
                <a:latin typeface="Times New Roman" pitchFamily="18" charset="0"/>
                <a:cs typeface="Times New Roman" pitchFamily="18" charset="0"/>
              </a:rPr>
              <a:t>والتنوع يمكن الوصول اليه بالامتناع المتعمد عن اتباع قواعد الوح</a:t>
            </a:r>
            <a:r>
              <a:rPr lang="ar-IQ" sz="2800" b="1">
                <a:latin typeface="Times New Roman" pitchFamily="18" charset="0"/>
                <a:cs typeface="Times New Roman" pitchFamily="18" charset="0"/>
              </a:rPr>
              <a:t>دة.</a:t>
            </a:r>
            <a:endParaRPr lang="en-US" sz="2800" b="1">
              <a:latin typeface="Times New Roman" pitchFamily="18" charset="0"/>
              <a:cs typeface="Times New Roman" pitchFamily="18" charset="0"/>
            </a:endParaRPr>
          </a:p>
          <a:p>
            <a:pPr algn="just">
              <a:lnSpc>
                <a:spcPct val="150000"/>
              </a:lnSpc>
            </a:pPr>
            <a:endParaRPr lang="en-US" sz="280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fortunecity.com/victorian/paintbrush/1127/dsgnbk/Image95.gif"/>
          <p:cNvPicPr>
            <a:picLocks noChangeAspect="1" noChangeArrowheads="1"/>
          </p:cNvPicPr>
          <p:nvPr/>
        </p:nvPicPr>
        <p:blipFill>
          <a:blip r:embed="rId2" r:link="rId3" cstate="print"/>
          <a:srcRect/>
          <a:stretch>
            <a:fillRect/>
          </a:stretch>
        </p:blipFill>
        <p:spPr bwMode="auto">
          <a:xfrm>
            <a:off x="3714750" y="3357563"/>
            <a:ext cx="2714625" cy="2714625"/>
          </a:xfrm>
          <a:prstGeom prst="rect">
            <a:avLst/>
          </a:prstGeom>
          <a:noFill/>
          <a:ln w="9525">
            <a:noFill/>
            <a:miter lim="800000"/>
            <a:headEnd/>
            <a:tailEnd/>
          </a:ln>
        </p:spPr>
      </p:pic>
      <p:pic>
        <p:nvPicPr>
          <p:cNvPr id="3" name="Picture 1" descr="http://www.fortunecity.com/victorian/paintbrush/1127/dsgnbk/Image96.gif"/>
          <p:cNvPicPr>
            <a:picLocks noChangeAspect="1" noChangeArrowheads="1"/>
          </p:cNvPicPr>
          <p:nvPr/>
        </p:nvPicPr>
        <p:blipFill>
          <a:blip r:embed="rId4" r:link="rId5" cstate="print"/>
          <a:srcRect/>
          <a:stretch>
            <a:fillRect/>
          </a:stretch>
        </p:blipFill>
        <p:spPr bwMode="auto">
          <a:xfrm>
            <a:off x="214313" y="3357563"/>
            <a:ext cx="2571750" cy="2560637"/>
          </a:xfrm>
          <a:prstGeom prst="rect">
            <a:avLst/>
          </a:prstGeom>
          <a:noFill/>
          <a:ln w="9525">
            <a:noFill/>
            <a:miter lim="800000"/>
            <a:headEnd/>
            <a:tailEnd/>
          </a:ln>
        </p:spPr>
      </p:pic>
      <p:sp>
        <p:nvSpPr>
          <p:cNvPr id="4" name="Rectangle 3"/>
          <p:cNvSpPr>
            <a:spLocks noChangeArrowheads="1"/>
          </p:cNvSpPr>
          <p:nvPr/>
        </p:nvSpPr>
        <p:spPr bwMode="auto">
          <a:xfrm>
            <a:off x="0" y="0"/>
            <a:ext cx="8929688" cy="3600986"/>
          </a:xfrm>
          <a:prstGeom prst="rect">
            <a:avLst/>
          </a:prstGeom>
          <a:noFill/>
          <a:ln w="9525">
            <a:noFill/>
            <a:miter lim="800000"/>
            <a:headEnd/>
            <a:tailEnd/>
          </a:ln>
        </p:spPr>
        <p:txBody>
          <a:bodyPr anchor="ctr">
            <a:spAutoFit/>
          </a:bodyPr>
          <a:lstStyle/>
          <a:p>
            <a:pPr rtl="1"/>
            <a:r>
              <a:rPr lang="ar-SA" sz="3600" b="1" u="sng" dirty="0" smtClean="0">
                <a:solidFill>
                  <a:schemeClr val="accent1"/>
                </a:solidFill>
                <a:latin typeface="Times New Roman" pitchFamily="18" charset="0"/>
                <a:cs typeface="Times New Roman" pitchFamily="18" charset="0"/>
              </a:rPr>
              <a:t>البعد </a:t>
            </a:r>
            <a:r>
              <a:rPr lang="ar-SA" sz="3600" b="1" u="sng" dirty="0">
                <a:solidFill>
                  <a:schemeClr val="accent1"/>
                </a:solidFill>
                <a:latin typeface="Times New Roman" pitchFamily="18" charset="0"/>
                <a:cs typeface="Times New Roman" pitchFamily="18" charset="0"/>
              </a:rPr>
              <a:t>الثانى: البيئة</a:t>
            </a:r>
            <a:r>
              <a:rPr lang="ar-IQ" sz="3600" b="1" u="sng" dirty="0">
                <a:solidFill>
                  <a:schemeClr val="accent1"/>
                </a:solidFill>
                <a:latin typeface="Times New Roman" pitchFamily="18" charset="0"/>
                <a:cs typeface="Times New Roman" pitchFamily="18" charset="0"/>
              </a:rPr>
              <a:t>   </a:t>
            </a:r>
            <a:r>
              <a:rPr lang="en-US" sz="3600" b="1" u="sng" dirty="0">
                <a:solidFill>
                  <a:schemeClr val="accent1"/>
                </a:solidFill>
                <a:latin typeface="Times New Roman" pitchFamily="18" charset="0"/>
                <a:cs typeface="Times New Roman" pitchFamily="18" charset="0"/>
              </a:rPr>
              <a:t> Context</a:t>
            </a:r>
          </a:p>
          <a:p>
            <a:pPr algn="just" rtl="1"/>
            <a:r>
              <a:rPr lang="ar-SA" sz="2400" dirty="0">
                <a:latin typeface="Times New Roman" pitchFamily="18" charset="0"/>
                <a:cs typeface="Times New Roman" pitchFamily="18" charset="0"/>
              </a:rPr>
              <a:t>تتضمن البيئة جميع الظروف المحيطة والمتغيرات التالية: </a:t>
            </a:r>
            <a:r>
              <a:rPr lang="ar-SA" sz="2400" b="1" dirty="0" err="1">
                <a:latin typeface="Times New Roman" pitchFamily="18" charset="0"/>
                <a:cs typeface="Times New Roman" pitchFamily="18" charset="0"/>
              </a:rPr>
              <a:t>الموقع </a:t>
            </a:r>
            <a:r>
              <a:rPr lang="ar-SA" sz="2400" b="1" dirty="0">
                <a:latin typeface="Times New Roman" pitchFamily="18" charset="0"/>
                <a:cs typeface="Times New Roman" pitchFamily="18" charset="0"/>
              </a:rPr>
              <a:t>- </a:t>
            </a:r>
            <a:r>
              <a:rPr lang="ar-SA" sz="2400" b="1" dirty="0" err="1">
                <a:latin typeface="Times New Roman" pitchFamily="18" charset="0"/>
                <a:cs typeface="Times New Roman" pitchFamily="18" charset="0"/>
              </a:rPr>
              <a:t>الحدود </a:t>
            </a:r>
            <a:r>
              <a:rPr lang="ar-SA" sz="2400" b="1" dirty="0">
                <a:latin typeface="Times New Roman" pitchFamily="18" charset="0"/>
                <a:cs typeface="Times New Roman" pitchFamily="18" charset="0"/>
              </a:rPr>
              <a:t>- </a:t>
            </a:r>
            <a:r>
              <a:rPr lang="ar-SA" sz="2400" b="1" dirty="0" err="1">
                <a:latin typeface="Times New Roman" pitchFamily="18" charset="0"/>
                <a:cs typeface="Times New Roman" pitchFamily="18" charset="0"/>
              </a:rPr>
              <a:t>الخدمات </a:t>
            </a:r>
            <a:r>
              <a:rPr lang="ar-SA" sz="2400" b="1" dirty="0">
                <a:latin typeface="Times New Roman" pitchFamily="18" charset="0"/>
                <a:cs typeface="Times New Roman" pitchFamily="18" charset="0"/>
              </a:rPr>
              <a:t>- المناخ</a:t>
            </a:r>
            <a:r>
              <a:rPr lang="en-US" sz="2400" b="1" dirty="0">
                <a:latin typeface="Times New Roman" pitchFamily="18" charset="0"/>
                <a:cs typeface="Times New Roman" pitchFamily="18" charset="0"/>
              </a:rPr>
              <a:t> </a:t>
            </a:r>
            <a:r>
              <a:rPr lang="ar-IQ" sz="2400" b="1" dirty="0" err="1">
                <a:latin typeface="Times New Roman" pitchFamily="18" charset="0"/>
                <a:cs typeface="Times New Roman" pitchFamily="18" charset="0"/>
              </a:rPr>
              <a:t>(</a:t>
            </a:r>
            <a:r>
              <a:rPr lang="ar-SA" sz="2400" b="1" dirty="0">
                <a:latin typeface="Times New Roman" pitchFamily="18" charset="0"/>
                <a:cs typeface="Times New Roman" pitchFamily="18" charset="0"/>
              </a:rPr>
              <a:t>العام للمنطقة و الخاص بالموقع</a:t>
            </a:r>
            <a:r>
              <a:rPr lang="ar-SA" sz="2400" b="1" dirty="0" err="1">
                <a:latin typeface="Times New Roman" pitchFamily="18" charset="0"/>
                <a:cs typeface="Times New Roman" pitchFamily="18" charset="0"/>
              </a:rPr>
              <a:t>) </a:t>
            </a:r>
            <a:r>
              <a:rPr lang="ar-SA" sz="2400" b="1" dirty="0">
                <a:latin typeface="Times New Roman" pitchFamily="18" charset="0"/>
                <a:cs typeface="Times New Roman" pitchFamily="18" charset="0"/>
              </a:rPr>
              <a:t>- المبانى </a:t>
            </a:r>
            <a:r>
              <a:rPr lang="ar-SA" sz="2400" b="1" dirty="0" err="1">
                <a:latin typeface="Times New Roman" pitchFamily="18" charset="0"/>
                <a:cs typeface="Times New Roman" pitchFamily="18" charset="0"/>
              </a:rPr>
              <a:t>المجاورة </a:t>
            </a:r>
            <a:r>
              <a:rPr lang="ar-SA" sz="2400" b="1" dirty="0">
                <a:latin typeface="Times New Roman" pitchFamily="18" charset="0"/>
                <a:cs typeface="Times New Roman" pitchFamily="18" charset="0"/>
              </a:rPr>
              <a:t>- </a:t>
            </a:r>
            <a:r>
              <a:rPr lang="ar-SA" sz="2400" b="1" dirty="0" err="1">
                <a:latin typeface="Times New Roman" pitchFamily="18" charset="0"/>
                <a:cs typeface="Times New Roman" pitchFamily="18" charset="0"/>
              </a:rPr>
              <a:t>الجيولوجيا </a:t>
            </a:r>
            <a:r>
              <a:rPr lang="ar-SA" sz="2400" b="1" dirty="0">
                <a:latin typeface="Times New Roman" pitchFamily="18" charset="0"/>
                <a:cs typeface="Times New Roman" pitchFamily="18" charset="0"/>
              </a:rPr>
              <a:t>- وصول </a:t>
            </a:r>
            <a:r>
              <a:rPr lang="ar-SA" sz="2400" b="1" dirty="0" err="1">
                <a:latin typeface="Times New Roman" pitchFamily="18" charset="0"/>
                <a:cs typeface="Times New Roman" pitchFamily="18" charset="0"/>
              </a:rPr>
              <a:t>السيارات </a:t>
            </a:r>
            <a:r>
              <a:rPr lang="ar-SA" sz="2400" b="1" dirty="0">
                <a:latin typeface="Times New Roman" pitchFamily="18" charset="0"/>
                <a:cs typeface="Times New Roman" pitchFamily="18" charset="0"/>
              </a:rPr>
              <a:t>- قوانين و تشريعات البناء</a:t>
            </a:r>
            <a:r>
              <a:rPr lang="en-US" sz="2400" b="1" dirty="0">
                <a:latin typeface="Times New Roman" pitchFamily="18" charset="0"/>
                <a:cs typeface="Times New Roman" pitchFamily="18" charset="0"/>
              </a:rPr>
              <a:t>.</a:t>
            </a:r>
          </a:p>
          <a:p>
            <a:pPr algn="just" rtl="1"/>
            <a:r>
              <a:rPr lang="ar-SA" sz="2400" b="1" dirty="0">
                <a:latin typeface="Times New Roman" pitchFamily="18" charset="0"/>
                <a:cs typeface="Times New Roman" pitchFamily="18" charset="0"/>
              </a:rPr>
              <a:t>البيئة الطبيعية: المناخ و الرياح و الامطار و الشمس</a:t>
            </a:r>
            <a:endParaRPr lang="en-US" sz="2400" b="1" dirty="0">
              <a:latin typeface="Times New Roman" pitchFamily="18" charset="0"/>
              <a:cs typeface="Times New Roman" pitchFamily="18" charset="0"/>
            </a:endParaRPr>
          </a:p>
          <a:p>
            <a:pPr algn="just" rtl="1"/>
            <a:r>
              <a:rPr lang="ar-SA" sz="2400" b="1" dirty="0">
                <a:latin typeface="Times New Roman" pitchFamily="18" charset="0"/>
                <a:cs typeface="Times New Roman" pitchFamily="18" charset="0"/>
              </a:rPr>
              <a:t>العوامل المناخي</a:t>
            </a:r>
            <a:r>
              <a:rPr lang="ar-IQ" sz="2400" b="1" dirty="0">
                <a:latin typeface="Times New Roman" pitchFamily="18" charset="0"/>
                <a:cs typeface="Times New Roman" pitchFamily="18" charset="0"/>
              </a:rPr>
              <a:t>ة: </a:t>
            </a:r>
            <a:r>
              <a:rPr lang="ar-SA" sz="2400" dirty="0">
                <a:latin typeface="Times New Roman" pitchFamily="18" charset="0"/>
                <a:cs typeface="Times New Roman" pitchFamily="18" charset="0"/>
              </a:rPr>
              <a:t>و تعتبر العوامل المناخية من اهم المتغيرات التى تؤثر على تصميم المشروع و التى يجب دراستها بعناية من خلال مخططات توضح الحالة المناخية للمنطقة فى الفصول المختلفة من حرارة و رياح و امطار</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5" name="Rectangle 4"/>
          <p:cNvSpPr>
            <a:spLocks noChangeArrowheads="1"/>
          </p:cNvSpPr>
          <p:nvPr/>
        </p:nvSpPr>
        <p:spPr bwMode="auto">
          <a:xfrm>
            <a:off x="7215188" y="4984750"/>
            <a:ext cx="1714500" cy="1323975"/>
          </a:xfrm>
          <a:prstGeom prst="rect">
            <a:avLst/>
          </a:prstGeom>
          <a:noFill/>
          <a:ln w="9525">
            <a:noFill/>
            <a:miter lim="800000"/>
            <a:headEnd/>
            <a:tailEnd/>
          </a:ln>
        </p:spPr>
        <p:txBody>
          <a:bodyPr anchor="ctr">
            <a:spAutoFit/>
          </a:bodyPr>
          <a:lstStyle/>
          <a:p>
            <a:pPr algn="justLow" rtl="1"/>
            <a:r>
              <a:rPr lang="ar-SA" sz="2000" b="1">
                <a:latin typeface="Times New Roman" pitchFamily="18" charset="0"/>
                <a:cs typeface="Times New Roman" pitchFamily="18" charset="0"/>
              </a:rPr>
              <a:t>مخططات تحديد اتجاهات و سرعة الرياح الموسمية</a:t>
            </a:r>
            <a:r>
              <a:rPr lang="en-US" sz="2000" b="1">
                <a:latin typeface="Times New Roman" pitchFamily="18" charset="0"/>
                <a:cs typeface="Times New Roman" pitchFamily="18" charset="0"/>
              </a:rPr>
              <a:t>-</a:t>
            </a:r>
            <a:r>
              <a:rPr lang="ar-IQ" sz="2000" b="1">
                <a:latin typeface="Times New Roman" pitchFamily="18" charset="0"/>
                <a:cs typeface="Times New Roman" pitchFamily="18" charset="0"/>
              </a:rPr>
              <a:t>حفظ</a:t>
            </a:r>
            <a:endParaRPr lang="en-US" sz="2000" b="1">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
            <a:ext cx="9144000" cy="6740307"/>
          </a:xfrm>
          <a:prstGeom prst="rect">
            <a:avLst/>
          </a:prstGeom>
        </p:spPr>
        <p:txBody>
          <a:bodyPr wrap="square">
            <a:spAutoFit/>
          </a:bodyPr>
          <a:lstStyle/>
          <a:p>
            <a:pPr algn="just">
              <a:lnSpc>
                <a:spcPct val="150000"/>
              </a:lnSpc>
            </a:pPr>
            <a:r>
              <a:rPr lang="ar-SA" sz="2400" dirty="0" smtClean="0">
                <a:latin typeface="Times New Roman" pitchFamily="18" charset="0"/>
                <a:cs typeface="Times New Roman" pitchFamily="18" charset="0"/>
              </a:rPr>
              <a:t>ان تحديد متغيرات البيئة المحيطة يساعد المصمم على وضع محددات لعدد </a:t>
            </a:r>
            <a:r>
              <a:rPr lang="ar-SA" sz="2400" dirty="0" err="1" smtClean="0">
                <a:latin typeface="Times New Roman" pitchFamily="18" charset="0"/>
                <a:cs typeface="Times New Roman" pitchFamily="18" charset="0"/>
              </a:rPr>
              <a:t>المرادفات</a:t>
            </a:r>
            <a:r>
              <a:rPr lang="ar-SA" sz="2400" dirty="0" smtClean="0">
                <a:latin typeface="Times New Roman" pitchFamily="18" charset="0"/>
                <a:cs typeface="Times New Roman" pitchFamily="18" charset="0"/>
              </a:rPr>
              <a:t> التصميمية </a:t>
            </a:r>
            <a:r>
              <a:rPr lang="ar-SA" sz="2400" dirty="0" err="1" smtClean="0">
                <a:latin typeface="Times New Roman" pitchFamily="18" charset="0"/>
                <a:cs typeface="Times New Roman" pitchFamily="18" charset="0"/>
              </a:rPr>
              <a:t>المتاحة.</a:t>
            </a:r>
            <a:r>
              <a:rPr lang="ar-SA" sz="2400" dirty="0" smtClean="0">
                <a:latin typeface="Times New Roman" pitchFamily="18" charset="0"/>
                <a:cs typeface="Times New Roman" pitchFamily="18" charset="0"/>
              </a:rPr>
              <a:t> و يرحب المهندس المعمارى ذو الخبرة بالمحددات </a:t>
            </a:r>
            <a:r>
              <a:rPr lang="ar-SA" sz="2400" dirty="0" err="1" smtClean="0">
                <a:latin typeface="Times New Roman" pitchFamily="18" charset="0"/>
                <a:cs typeface="Times New Roman" pitchFamily="18" charset="0"/>
              </a:rPr>
              <a:t>لانها</a:t>
            </a:r>
            <a:r>
              <a:rPr lang="ar-SA" sz="2400" dirty="0" smtClean="0">
                <a:latin typeface="Times New Roman" pitchFamily="18" charset="0"/>
                <a:cs typeface="Times New Roman" pitchFamily="18" charset="0"/>
              </a:rPr>
              <a:t> تساعد على تركيزه على </a:t>
            </a:r>
            <a:r>
              <a:rPr lang="ar-SA" sz="2400" dirty="0" err="1" smtClean="0">
                <a:latin typeface="Times New Roman" pitchFamily="18" charset="0"/>
                <a:cs typeface="Times New Roman" pitchFamily="18" charset="0"/>
              </a:rPr>
              <a:t>المرادفات</a:t>
            </a:r>
            <a:r>
              <a:rPr lang="ar-SA" sz="2400" dirty="0" smtClean="0">
                <a:latin typeface="Times New Roman" pitchFamily="18" charset="0"/>
                <a:cs typeface="Times New Roman" pitchFamily="18" charset="0"/>
              </a:rPr>
              <a:t> المقبولة</a:t>
            </a:r>
            <a:r>
              <a:rPr lang="en-US" sz="2400" dirty="0" smtClean="0">
                <a:latin typeface="Times New Roman" pitchFamily="18" charset="0"/>
                <a:cs typeface="Times New Roman" pitchFamily="18" charset="0"/>
              </a:rPr>
              <a:t>. </a:t>
            </a:r>
            <a:endParaRPr lang="ar-IQ"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r>
              <a:rPr lang="ar-SA" sz="2400" b="1" dirty="0" smtClean="0">
                <a:latin typeface="Times New Roman" pitchFamily="18" charset="0"/>
                <a:cs typeface="Times New Roman" pitchFamily="18" charset="0"/>
              </a:rPr>
              <a:t>البيئة العمرانية: المبانى المحيطة</a:t>
            </a:r>
            <a:endParaRPr lang="ar-IQ" sz="2400" b="1" dirty="0" smtClean="0">
              <a:latin typeface="Times New Roman" pitchFamily="18" charset="0"/>
              <a:cs typeface="Times New Roman" pitchFamily="18" charset="0"/>
            </a:endParaRPr>
          </a:p>
          <a:p>
            <a:pPr algn="just">
              <a:lnSpc>
                <a:spcPct val="150000"/>
              </a:lnSpc>
            </a:pPr>
            <a:r>
              <a:rPr lang="ar-SA" sz="2400" b="1" dirty="0" smtClean="0">
                <a:latin typeface="Times New Roman" pitchFamily="18" charset="0"/>
                <a:cs typeface="Times New Roman" pitchFamily="18" charset="0"/>
              </a:rPr>
              <a:t>البيئة الانسانية: الاشخاص و الجيران</a:t>
            </a:r>
            <a:endParaRPr lang="ar-IQ" sz="2400" b="1" dirty="0" smtClean="0">
              <a:latin typeface="Times New Roman" pitchFamily="18" charset="0"/>
              <a:cs typeface="Times New Roman" pitchFamily="18" charset="0"/>
            </a:endParaRPr>
          </a:p>
          <a:p>
            <a:pPr algn="just">
              <a:lnSpc>
                <a:spcPct val="150000"/>
              </a:lnSpc>
            </a:pPr>
            <a:r>
              <a:rPr lang="ar-SA" sz="2400" b="1" dirty="0" smtClean="0">
                <a:latin typeface="Times New Roman" pitchFamily="18" charset="0"/>
                <a:cs typeface="Times New Roman" pitchFamily="18" charset="0"/>
              </a:rPr>
              <a:t>الموقع</a:t>
            </a:r>
            <a:endParaRPr lang="en-US" sz="2400" b="1" dirty="0" smtClean="0">
              <a:latin typeface="Times New Roman" pitchFamily="18" charset="0"/>
              <a:cs typeface="Times New Roman" pitchFamily="18" charset="0"/>
            </a:endParaRPr>
          </a:p>
          <a:p>
            <a:pPr algn="just">
              <a:lnSpc>
                <a:spcPct val="150000"/>
              </a:lnSpc>
            </a:pPr>
            <a:r>
              <a:rPr lang="ar-SA" sz="2400" b="1" dirty="0" smtClean="0">
                <a:latin typeface="Times New Roman" pitchFamily="18" charset="0"/>
                <a:cs typeface="Times New Roman" pitchFamily="18" charset="0"/>
              </a:rPr>
              <a:t>اختيار الموقع</a:t>
            </a:r>
            <a:endParaRPr lang="en-US" sz="2400" b="1" dirty="0" smtClean="0">
              <a:latin typeface="Times New Roman" pitchFamily="18" charset="0"/>
              <a:cs typeface="Times New Roman" pitchFamily="18" charset="0"/>
            </a:endParaRPr>
          </a:p>
          <a:p>
            <a:pPr algn="just">
              <a:lnSpc>
                <a:spcPct val="150000"/>
              </a:lnSpc>
            </a:pPr>
            <a:r>
              <a:rPr lang="ar-SA" sz="2400" dirty="0" smtClean="0">
                <a:latin typeface="Times New Roman" pitchFamily="18" charset="0"/>
                <a:cs typeface="Times New Roman" pitchFamily="18" charset="0"/>
              </a:rPr>
              <a:t>اذا لم يكن هناك موقع محدد للمشروع فان مهمة اختيار الموقع تعتبر من ادق و اهم عناصر نجاح </a:t>
            </a:r>
            <a:r>
              <a:rPr lang="ar-SA" sz="2400" dirty="0" err="1" smtClean="0">
                <a:latin typeface="Times New Roman" pitchFamily="18" charset="0"/>
                <a:cs typeface="Times New Roman" pitchFamily="18" charset="0"/>
              </a:rPr>
              <a:t>المشروع.</a:t>
            </a:r>
            <a:r>
              <a:rPr lang="ar-SA" sz="2400" dirty="0" smtClean="0">
                <a:latin typeface="Times New Roman" pitchFamily="18" charset="0"/>
                <a:cs typeface="Times New Roman" pitchFamily="18" charset="0"/>
              </a:rPr>
              <a:t> فاختيار الموقع المناسب من جميع الوجوه التى سيتم مناقشتها فيما بعد تعتبر من المهام الصعبة التى </a:t>
            </a:r>
            <a:r>
              <a:rPr lang="ar-SA" sz="2400" dirty="0" err="1" smtClean="0">
                <a:latin typeface="Times New Roman" pitchFamily="18" charset="0"/>
                <a:cs typeface="Times New Roman" pitchFamily="18" charset="0"/>
              </a:rPr>
              <a:t>يج</a:t>
            </a:r>
            <a:r>
              <a:rPr lang="ar-IQ" sz="2400" dirty="0" smtClean="0">
                <a:latin typeface="Times New Roman" pitchFamily="18" charset="0"/>
                <a:cs typeface="Times New Roman" pitchFamily="18" charset="0"/>
              </a:rPr>
              <a:t>ب</a:t>
            </a:r>
            <a:r>
              <a:rPr lang="ar-SA" sz="2400" dirty="0" smtClean="0">
                <a:latin typeface="Times New Roman" pitchFamily="18" charset="0"/>
                <a:cs typeface="Times New Roman" pitchFamily="18" charset="0"/>
              </a:rPr>
              <a:t> توخى الحذر و الدقة </a:t>
            </a:r>
            <a:r>
              <a:rPr lang="ar-SA" sz="2400" dirty="0" err="1" smtClean="0">
                <a:latin typeface="Times New Roman" pitchFamily="18" charset="0"/>
                <a:cs typeface="Times New Roman" pitchFamily="18" charset="0"/>
              </a:rPr>
              <a:t>فيها.</a:t>
            </a:r>
            <a:r>
              <a:rPr lang="ar-SA" sz="2400" dirty="0" smtClean="0">
                <a:latin typeface="Times New Roman" pitchFamily="18" charset="0"/>
                <a:cs typeface="Times New Roman" pitchFamily="18" charset="0"/>
              </a:rPr>
              <a:t> اما اذا توفر موقع محدد للمشروع فيبدأ المصمم الخطوة الثانية و هى تحليل الموقع</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6740307"/>
          </a:xfrm>
          <a:prstGeom prst="rect">
            <a:avLst/>
          </a:prstGeom>
        </p:spPr>
        <p:txBody>
          <a:bodyPr wrap="square">
            <a:spAutoFit/>
          </a:bodyPr>
          <a:lstStyle/>
          <a:p>
            <a:pPr algn="justLow">
              <a:lnSpc>
                <a:spcPct val="150000"/>
              </a:lnSpc>
              <a:buFont typeface="Arial" pitchFamily="34" charset="0"/>
              <a:buChar char="•"/>
            </a:pPr>
            <a:r>
              <a:rPr lang="ar-SA" sz="3200" b="1" dirty="0" smtClean="0">
                <a:latin typeface="Times New Roman" pitchFamily="18" charset="0"/>
                <a:cs typeface="Times New Roman" pitchFamily="18" charset="0"/>
              </a:rPr>
              <a:t>تحليل الموقع</a:t>
            </a:r>
            <a:endParaRPr lang="en-US" sz="3200" b="1" dirty="0" smtClean="0">
              <a:latin typeface="Times New Roman" pitchFamily="18" charset="0"/>
              <a:cs typeface="Times New Roman" pitchFamily="18" charset="0"/>
            </a:endParaRPr>
          </a:p>
          <a:p>
            <a:pPr algn="justLow">
              <a:lnSpc>
                <a:spcPct val="150000"/>
              </a:lnSpc>
            </a:pPr>
            <a:r>
              <a:rPr lang="ar-SA" sz="3200" b="1" dirty="0" err="1" smtClean="0">
                <a:latin typeface="Times New Roman" pitchFamily="18" charset="0"/>
                <a:cs typeface="Times New Roman" pitchFamily="18" charset="0"/>
              </a:rPr>
              <a:t>الطوبوغرافية</a:t>
            </a:r>
            <a:r>
              <a:rPr lang="ar-SA" sz="3200" b="1" dirty="0" smtClean="0">
                <a:latin typeface="Times New Roman" pitchFamily="18" charset="0"/>
                <a:cs typeface="Times New Roman" pitchFamily="18" charset="0"/>
              </a:rPr>
              <a:t> - نوع </a:t>
            </a:r>
            <a:r>
              <a:rPr lang="ar-SA" sz="3200" b="1" dirty="0" err="1" smtClean="0">
                <a:latin typeface="Times New Roman" pitchFamily="18" charset="0"/>
                <a:cs typeface="Times New Roman" pitchFamily="18" charset="0"/>
              </a:rPr>
              <a:t>التربة </a:t>
            </a:r>
            <a:r>
              <a:rPr lang="ar-SA" sz="3200" b="1" dirty="0" smtClean="0">
                <a:latin typeface="Times New Roman" pitchFamily="18" charset="0"/>
                <a:cs typeface="Times New Roman" pitchFamily="18" charset="0"/>
              </a:rPr>
              <a:t>- الشوارع </a:t>
            </a:r>
            <a:r>
              <a:rPr lang="ar-SA" sz="3200" b="1" dirty="0" err="1" smtClean="0">
                <a:latin typeface="Times New Roman" pitchFamily="18" charset="0"/>
                <a:cs typeface="Times New Roman" pitchFamily="18" charset="0"/>
              </a:rPr>
              <a:t>المحيطة </a:t>
            </a:r>
            <a:r>
              <a:rPr lang="ar-SA" sz="3200" b="1" dirty="0" smtClean="0">
                <a:latin typeface="Times New Roman" pitchFamily="18" charset="0"/>
                <a:cs typeface="Times New Roman" pitchFamily="18" charset="0"/>
              </a:rPr>
              <a:t>- </a:t>
            </a:r>
            <a:r>
              <a:rPr lang="ar-SA" sz="3200" b="1" dirty="0" err="1" smtClean="0">
                <a:latin typeface="Times New Roman" pitchFamily="18" charset="0"/>
                <a:cs typeface="Times New Roman" pitchFamily="18" charset="0"/>
              </a:rPr>
              <a:t>التوجيه </a:t>
            </a:r>
            <a:r>
              <a:rPr lang="ar-SA" sz="3200" b="1" dirty="0" smtClean="0">
                <a:latin typeface="Times New Roman" pitchFamily="18" charset="0"/>
                <a:cs typeface="Times New Roman" pitchFamily="18" charset="0"/>
              </a:rPr>
              <a:t>- </a:t>
            </a:r>
            <a:r>
              <a:rPr lang="ar-SA" sz="3200" b="1" dirty="0" err="1" smtClean="0">
                <a:latin typeface="Times New Roman" pitchFamily="18" charset="0"/>
                <a:cs typeface="Times New Roman" pitchFamily="18" charset="0"/>
              </a:rPr>
              <a:t>الجيران </a:t>
            </a:r>
            <a:r>
              <a:rPr lang="ar-SA" sz="3200" b="1" dirty="0" smtClean="0">
                <a:latin typeface="Times New Roman" pitchFamily="18" charset="0"/>
                <a:cs typeface="Times New Roman" pitchFamily="18" charset="0"/>
              </a:rPr>
              <a:t>- الشمس و الرياح</a:t>
            </a:r>
            <a:endParaRPr lang="en-US" sz="3200" b="1" dirty="0" smtClean="0">
              <a:latin typeface="Times New Roman" pitchFamily="18" charset="0"/>
              <a:cs typeface="Times New Roman" pitchFamily="18" charset="0"/>
            </a:endParaRPr>
          </a:p>
          <a:p>
            <a:pPr algn="justLow">
              <a:lnSpc>
                <a:spcPct val="150000"/>
              </a:lnSpc>
            </a:pPr>
            <a:r>
              <a:rPr lang="ar-SA" sz="3200" dirty="0" smtClean="0">
                <a:latin typeface="Times New Roman" pitchFamily="18" charset="0"/>
                <a:cs typeface="Times New Roman" pitchFamily="18" charset="0"/>
              </a:rPr>
              <a:t>يتضمن تحليل الموقع المناخ الخاص بالموقع و المناخ العام للمنطقة وحركة الشمس واتجاهات وسرعة الرياح </a:t>
            </a:r>
            <a:r>
              <a:rPr lang="ar-SA" sz="3200" dirty="0" err="1" smtClean="0">
                <a:latin typeface="Times New Roman" pitchFamily="18" charset="0"/>
                <a:cs typeface="Times New Roman" pitchFamily="18" charset="0"/>
              </a:rPr>
              <a:t>وطوبوغرافية</a:t>
            </a:r>
            <a:r>
              <a:rPr lang="ar-SA" sz="3200" dirty="0" smtClean="0">
                <a:latin typeface="Times New Roman" pitchFamily="18" charset="0"/>
                <a:cs typeface="Times New Roman" pitchFamily="18" charset="0"/>
              </a:rPr>
              <a:t> الارض</a:t>
            </a:r>
            <a:r>
              <a:rPr lang="ar-IQ" sz="3200"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ونوع التربة والبيئة العمرانية المحيطة بالموقع والحركة الطبيعية حول الموقع والرؤيا وعناصر التنسيق مثل الاشجار والنباتات والصخور والمياه.</a:t>
            </a:r>
            <a:endParaRPr lang="ar-IQ" sz="3200" dirty="0" smtClean="0">
              <a:latin typeface="Times New Roman" pitchFamily="18" charset="0"/>
              <a:cs typeface="Times New Roman" pitchFamily="18" charset="0"/>
            </a:endParaRPr>
          </a:p>
          <a:p>
            <a:pPr algn="justLow">
              <a:lnSpc>
                <a:spcPct val="150000"/>
              </a:lnSpc>
            </a:pPr>
            <a:r>
              <a:rPr lang="ar-SA" sz="3200" dirty="0" smtClean="0">
                <a:latin typeface="Times New Roman" pitchFamily="18" charset="0"/>
                <a:cs typeface="Times New Roman" pitchFamily="18" charset="0"/>
              </a:rPr>
              <a:t> </a:t>
            </a:r>
            <a:endParaRPr lang="ar-IQ" sz="3200" dirty="0" smtClean="0">
              <a:latin typeface="Times New Roman" pitchFamily="18" charset="0"/>
              <a:cs typeface="Times New Roman" pitchFamily="18" charset="0"/>
            </a:endParaRPr>
          </a:p>
          <a:p>
            <a:pPr algn="justLow">
              <a:lnSpc>
                <a:spcPct val="150000"/>
              </a:lnSpc>
            </a:pPr>
            <a:endParaRPr lang="en-US"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454808"/>
          </a:xfrm>
        </p:spPr>
        <p:txBody>
          <a:bodyPr>
            <a:normAutofit fontScale="92500" lnSpcReduction="20000"/>
          </a:bodyPr>
          <a:lstStyle/>
          <a:p>
            <a:pPr algn="justLow">
              <a:lnSpc>
                <a:spcPct val="150000"/>
              </a:lnSpc>
              <a:buNone/>
            </a:pPr>
            <a:r>
              <a:rPr lang="en-US" sz="2800" dirty="0" smtClean="0">
                <a:latin typeface="Times New Roman" pitchFamily="18" charset="0"/>
                <a:cs typeface="Times New Roman" pitchFamily="18" charset="0"/>
              </a:rPr>
              <a:t>      </a:t>
            </a:r>
            <a:r>
              <a:rPr lang="ar-IQ"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يجب مراعاة عناصر الموقع قبل تصميم </a:t>
            </a:r>
            <a:r>
              <a:rPr lang="ar-SA" sz="2800" dirty="0" err="1" smtClean="0">
                <a:latin typeface="Times New Roman" pitchFamily="18" charset="0"/>
                <a:cs typeface="Times New Roman" pitchFamily="18" charset="0"/>
              </a:rPr>
              <a:t>المشروع.</a:t>
            </a:r>
            <a:r>
              <a:rPr lang="ar-SA" sz="2800" dirty="0" smtClean="0">
                <a:latin typeface="Times New Roman" pitchFamily="18" charset="0"/>
                <a:cs typeface="Times New Roman" pitchFamily="18" charset="0"/>
              </a:rPr>
              <a:t> ويمكن للمخططات المبسطة</a:t>
            </a:r>
            <a:r>
              <a:rPr lang="en-US" sz="2800" dirty="0" smtClean="0">
                <a:latin typeface="Times New Roman" pitchFamily="18" charset="0"/>
                <a:cs typeface="Times New Roman" pitchFamily="18" charset="0"/>
              </a:rPr>
              <a:t> </a:t>
            </a:r>
            <a:r>
              <a:rPr lang="ar-IQ"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sketches  </a:t>
            </a:r>
            <a:r>
              <a:rPr lang="ar-IQ" sz="2800" dirty="0" smtClean="0">
                <a:latin typeface="Times New Roman" pitchFamily="18" charset="0"/>
                <a:cs typeface="Times New Roman" pitchFamily="18" charset="0"/>
              </a:rPr>
              <a:t>,   ا</a:t>
            </a:r>
            <a:r>
              <a:rPr lang="ar-SA" sz="2800" dirty="0" smtClean="0">
                <a:latin typeface="Times New Roman" pitchFamily="18" charset="0"/>
                <a:cs typeface="Times New Roman" pitchFamily="18" charset="0"/>
              </a:rPr>
              <a:t>ن توضح اى مشاكل او امكانيات من خلال توضيح جميع العناصر </a:t>
            </a:r>
            <a:r>
              <a:rPr lang="ar-SA" sz="2800" dirty="0" err="1" smtClean="0">
                <a:latin typeface="Times New Roman" pitchFamily="18" charset="0"/>
                <a:cs typeface="Times New Roman" pitchFamily="18" charset="0"/>
              </a:rPr>
              <a:t>معا.</a:t>
            </a:r>
            <a:r>
              <a:rPr lang="ar-SA" sz="2800" dirty="0" smtClean="0">
                <a:latin typeface="Times New Roman" pitchFamily="18" charset="0"/>
                <a:cs typeface="Times New Roman" pitchFamily="18" charset="0"/>
              </a:rPr>
              <a:t> </a:t>
            </a:r>
            <a:endParaRPr lang="ar-IQ" sz="2800" dirty="0" smtClean="0">
              <a:latin typeface="Times New Roman" pitchFamily="18" charset="0"/>
              <a:cs typeface="Times New Roman" pitchFamily="18" charset="0"/>
            </a:endParaRPr>
          </a:p>
          <a:p>
            <a:pPr algn="justLow">
              <a:lnSpc>
                <a:spcPct val="150000"/>
              </a:lnSpc>
              <a:buNone/>
            </a:pPr>
            <a:r>
              <a:rPr lang="ar-IQ"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و يوضح المثال التالى الصفات العامة لموقع وهى تساعد على ان يتذكر المصمم بصريا اهم صفات </a:t>
            </a:r>
            <a:r>
              <a:rPr lang="ar-SA" sz="2800" dirty="0" err="1" smtClean="0">
                <a:latin typeface="Times New Roman" pitchFamily="18" charset="0"/>
                <a:cs typeface="Times New Roman" pitchFamily="18" charset="0"/>
              </a:rPr>
              <a:t>الموقع.</a:t>
            </a:r>
            <a:r>
              <a:rPr lang="ar-SA" sz="2800" dirty="0" smtClean="0">
                <a:latin typeface="Times New Roman" pitchFamily="18" charset="0"/>
                <a:cs typeface="Times New Roman" pitchFamily="18" charset="0"/>
              </a:rPr>
              <a:t> </a:t>
            </a:r>
            <a:endParaRPr lang="ar-IQ" sz="2800" dirty="0" smtClean="0">
              <a:latin typeface="Times New Roman" pitchFamily="18" charset="0"/>
              <a:cs typeface="Times New Roman" pitchFamily="18" charset="0"/>
            </a:endParaRPr>
          </a:p>
          <a:p>
            <a:pPr algn="justLow">
              <a:lnSpc>
                <a:spcPct val="150000"/>
              </a:lnSpc>
              <a:buNone/>
            </a:pPr>
            <a:r>
              <a:rPr lang="ar-IQ"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ومن خلال تلك الرسومات يمكن استيعاب امور اخرى مثل الرياح والخصوصية </a:t>
            </a:r>
            <a:r>
              <a:rPr lang="ar-SA" sz="2800" dirty="0" err="1" smtClean="0">
                <a:latin typeface="Times New Roman" pitchFamily="18" charset="0"/>
                <a:cs typeface="Times New Roman" pitchFamily="18" charset="0"/>
              </a:rPr>
              <a:t>وافضل</a:t>
            </a:r>
            <a:r>
              <a:rPr lang="ar-SA" sz="2800" dirty="0" smtClean="0">
                <a:latin typeface="Times New Roman" pitchFamily="18" charset="0"/>
                <a:cs typeface="Times New Roman" pitchFamily="18" charset="0"/>
              </a:rPr>
              <a:t> اماكن البناء فى </a:t>
            </a:r>
            <a:r>
              <a:rPr lang="ar-SA" sz="2800" dirty="0" err="1" smtClean="0">
                <a:latin typeface="Times New Roman" pitchFamily="18" charset="0"/>
                <a:cs typeface="Times New Roman" pitchFamily="18" charset="0"/>
              </a:rPr>
              <a:t>الموقع.</a:t>
            </a:r>
            <a:r>
              <a:rPr lang="ar-SA" sz="2800" dirty="0" smtClean="0">
                <a:latin typeface="Times New Roman" pitchFamily="18" charset="0"/>
                <a:cs typeface="Times New Roman" pitchFamily="18" charset="0"/>
              </a:rPr>
              <a:t> </a:t>
            </a:r>
            <a:endParaRPr lang="ar-IQ" sz="2800" dirty="0" smtClean="0">
              <a:latin typeface="Times New Roman" pitchFamily="18" charset="0"/>
              <a:cs typeface="Times New Roman" pitchFamily="18" charset="0"/>
            </a:endParaRPr>
          </a:p>
          <a:p>
            <a:pPr algn="justLow">
              <a:lnSpc>
                <a:spcPct val="150000"/>
              </a:lnSpc>
              <a:buNone/>
            </a:pPr>
            <a:r>
              <a:rPr lang="ar-IQ"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ويمكن تطوير تحليل الموقع ليشمل برنامج المشروع واستكشاف </a:t>
            </a:r>
            <a:r>
              <a:rPr lang="ar-IQ" sz="2800" dirty="0" smtClean="0">
                <a:latin typeface="Times New Roman" pitchFamily="18" charset="0"/>
                <a:cs typeface="Times New Roman" pitchFamily="18" charset="0"/>
              </a:rPr>
              <a:t>بدائل</a:t>
            </a:r>
            <a:r>
              <a:rPr lang="ar-SA" sz="2800" dirty="0" smtClean="0">
                <a:latin typeface="Times New Roman" pitchFamily="18" charset="0"/>
                <a:cs typeface="Times New Roman" pitchFamily="18" charset="0"/>
              </a:rPr>
              <a:t> ابتدائية لوضع كتلة المبنى</a:t>
            </a:r>
            <a:r>
              <a:rPr lang="en-US" sz="2800" dirty="0" smtClean="0">
                <a:latin typeface="Times New Roman" pitchFamily="18" charset="0"/>
                <a:cs typeface="Times New Roman" pitchFamily="18" charset="0"/>
              </a:rPr>
              <a:t>.</a:t>
            </a:r>
            <a:endParaRPr lang="ar-IQ" sz="2800" dirty="0" smtClean="0">
              <a:latin typeface="Times New Roman" pitchFamily="18" charset="0"/>
              <a:cs typeface="Times New Roman" pitchFamily="18" charset="0"/>
            </a:endParaRPr>
          </a:p>
          <a:p>
            <a:pPr algn="justLow">
              <a:lnSpc>
                <a:spcPct val="150000"/>
              </a:lnSpc>
              <a:buNone/>
            </a:pPr>
            <a:r>
              <a:rPr lang="ar-IQ" sz="2800" dirty="0" smtClean="0"/>
              <a:t>   </a:t>
            </a:r>
            <a:r>
              <a:rPr lang="ar-SA" sz="2800" dirty="0" smtClean="0"/>
              <a:t>و توضح المخططات التالية عناصر تحليل الموقع للوصول الى انسب </a:t>
            </a:r>
            <a:r>
              <a:rPr lang="ar-IQ" sz="2800" dirty="0" smtClean="0"/>
              <a:t>بدائل</a:t>
            </a:r>
            <a:r>
              <a:rPr lang="ar-SA" sz="2800" dirty="0" smtClean="0"/>
              <a:t> الاشغال</a:t>
            </a:r>
            <a:r>
              <a:rPr lang="en-US" sz="2800" dirty="0" smtClean="0"/>
              <a:t>.</a:t>
            </a:r>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8959269" y="43934"/>
            <a:ext cx="184731" cy="369332"/>
          </a:xfrm>
          <a:prstGeom prst="rect">
            <a:avLst/>
          </a:prstGeom>
          <a:noFill/>
          <a:ln w="9525">
            <a:noFill/>
            <a:miter lim="800000"/>
            <a:headEnd/>
            <a:tailEnd/>
          </a:ln>
        </p:spPr>
        <p:txBody>
          <a:bodyPr wrap="none" anchor="ctr">
            <a:spAutoFit/>
          </a:bodyPr>
          <a:lstStyle/>
          <a:p>
            <a:pPr algn="r" rtl="1" eaLnBrk="1" hangingPunct="1"/>
            <a:endParaRPr lang="ar-SA"/>
          </a:p>
        </p:txBody>
      </p:sp>
      <p:pic>
        <p:nvPicPr>
          <p:cNvPr id="5" name="Picture 6" descr="http://www.fortunecity.com/victorian/paintbrush/1127/dsgnbk/Image99.gif"/>
          <p:cNvPicPr>
            <a:picLocks noChangeAspect="1" noChangeArrowheads="1"/>
          </p:cNvPicPr>
          <p:nvPr/>
        </p:nvPicPr>
        <p:blipFill>
          <a:blip r:embed="rId2" r:link="rId3" cstate="print"/>
          <a:srcRect/>
          <a:stretch>
            <a:fillRect/>
          </a:stretch>
        </p:blipFill>
        <p:spPr bwMode="auto">
          <a:xfrm>
            <a:off x="500063" y="142875"/>
            <a:ext cx="8072437" cy="6059488"/>
          </a:xfrm>
          <a:prstGeom prst="rect">
            <a:avLst/>
          </a:prstGeom>
          <a:noFill/>
          <a:ln w="9525">
            <a:noFill/>
            <a:miter lim="800000"/>
            <a:headEnd/>
            <a:tailEnd/>
          </a:ln>
        </p:spPr>
      </p:pic>
      <p:sp>
        <p:nvSpPr>
          <p:cNvPr id="6" name="Rectangle 8"/>
          <p:cNvSpPr>
            <a:spLocks noChangeArrowheads="1"/>
          </p:cNvSpPr>
          <p:nvPr/>
        </p:nvSpPr>
        <p:spPr bwMode="auto">
          <a:xfrm>
            <a:off x="2714625" y="6286500"/>
            <a:ext cx="4651375" cy="400050"/>
          </a:xfrm>
          <a:prstGeom prst="rect">
            <a:avLst/>
          </a:prstGeom>
          <a:noFill/>
          <a:ln w="9525">
            <a:noFill/>
            <a:miter lim="800000"/>
            <a:headEnd/>
            <a:tailEnd/>
          </a:ln>
        </p:spPr>
        <p:txBody>
          <a:bodyPr wrap="none" anchor="ctr">
            <a:spAutoFit/>
          </a:bodyPr>
          <a:lstStyle/>
          <a:p>
            <a:pPr algn="justLow" rtl="1"/>
            <a:r>
              <a:rPr lang="ar-SA" sz="2000" b="1">
                <a:latin typeface="Times New Roman" pitchFamily="18" charset="0"/>
                <a:cs typeface="Times New Roman" pitchFamily="18" charset="0"/>
              </a:rPr>
              <a:t>تحليل موقع المشروع بالنسبة للبيئة الطبيعية و الحدود</a:t>
            </a:r>
            <a:r>
              <a:rPr lang="en-US" sz="2000" b="1">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959269" y="43934"/>
            <a:ext cx="184731" cy="369332"/>
          </a:xfrm>
          <a:prstGeom prst="rect">
            <a:avLst/>
          </a:prstGeom>
          <a:noFill/>
          <a:ln w="9525">
            <a:noFill/>
            <a:miter lim="800000"/>
            <a:headEnd/>
            <a:tailEnd/>
          </a:ln>
        </p:spPr>
        <p:txBody>
          <a:bodyPr wrap="none" anchor="ctr">
            <a:spAutoFit/>
          </a:bodyPr>
          <a:lstStyle/>
          <a:p>
            <a:pPr algn="r" rtl="1" eaLnBrk="1" hangingPunct="1"/>
            <a:endParaRPr lang="ar-SA"/>
          </a:p>
        </p:txBody>
      </p:sp>
      <p:pic>
        <p:nvPicPr>
          <p:cNvPr id="5" name="Picture 1" descr="http://www.fortunecity.com/victorian/paintbrush/1127/dsgnbk/Image100.gif"/>
          <p:cNvPicPr>
            <a:picLocks noChangeAspect="1" noChangeArrowheads="1"/>
          </p:cNvPicPr>
          <p:nvPr/>
        </p:nvPicPr>
        <p:blipFill>
          <a:blip r:embed="rId2" r:link="rId3" cstate="print"/>
          <a:srcRect/>
          <a:stretch>
            <a:fillRect/>
          </a:stretch>
        </p:blipFill>
        <p:spPr bwMode="auto">
          <a:xfrm>
            <a:off x="785813" y="142875"/>
            <a:ext cx="7572375" cy="6097588"/>
          </a:xfrm>
          <a:prstGeom prst="rect">
            <a:avLst/>
          </a:prstGeom>
          <a:noFill/>
          <a:ln w="9525">
            <a:noFill/>
            <a:miter lim="800000"/>
            <a:headEnd/>
            <a:tailEnd/>
          </a:ln>
        </p:spPr>
      </p:pic>
      <p:sp>
        <p:nvSpPr>
          <p:cNvPr id="6" name="Rectangle 3"/>
          <p:cNvSpPr>
            <a:spLocks noChangeArrowheads="1"/>
          </p:cNvSpPr>
          <p:nvPr/>
        </p:nvSpPr>
        <p:spPr bwMode="auto">
          <a:xfrm>
            <a:off x="2571750" y="6315075"/>
            <a:ext cx="4364038" cy="400050"/>
          </a:xfrm>
          <a:prstGeom prst="rect">
            <a:avLst/>
          </a:prstGeom>
          <a:noFill/>
          <a:ln w="9525">
            <a:noFill/>
            <a:miter lim="800000"/>
            <a:headEnd/>
            <a:tailEnd/>
          </a:ln>
        </p:spPr>
        <p:txBody>
          <a:bodyPr wrap="none" anchor="ctr">
            <a:spAutoFit/>
          </a:bodyPr>
          <a:lstStyle/>
          <a:p>
            <a:pPr algn="justLow" rtl="1"/>
            <a:r>
              <a:rPr lang="ar-SA" sz="2000" b="1">
                <a:latin typeface="Times New Roman" pitchFamily="18" charset="0"/>
                <a:cs typeface="Times New Roman" pitchFamily="18" charset="0"/>
              </a:rPr>
              <a:t>تحليل موقع المشروع بالنسبة لطوبوغرافية الموقع</a:t>
            </a:r>
            <a:r>
              <a:rPr lang="en-US" sz="2000" b="1">
                <a:latin typeface="Times New Roman" pitchFamily="18" charset="0"/>
                <a:cs typeface="Times New Roman" pitchFamily="18" charset="0"/>
              </a:rPr>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466</TotalTime>
  <Words>1279</Words>
  <Application>Microsoft Office PowerPoint</Application>
  <PresentationFormat>عرض على الشاشة (3:4)‏</PresentationFormat>
  <Paragraphs>83</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حيوية</vt:lpstr>
      <vt:lpstr>المنطق و منهجية التصميم المعماري      المحاضرة السادسة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المنطق و منهجية التصميم المعماري Logic and Design Methodology  المحاضرة الاولى  م.د. مياده لطفي عبد الوهاب</dc:title>
  <dc:creator>hp 6550b</dc:creator>
  <cp:lastModifiedBy>hp 6550b</cp:lastModifiedBy>
  <cp:revision>81</cp:revision>
  <dcterms:created xsi:type="dcterms:W3CDTF">2022-09-14T16:57:49Z</dcterms:created>
  <dcterms:modified xsi:type="dcterms:W3CDTF">2023-01-23T07:04:18Z</dcterms:modified>
</cp:coreProperties>
</file>