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en.wikipedia.org/wiki/Vacuum_tube" TargetMode="External"/><Relationship Id="rId13" Type="http://schemas.openxmlformats.org/officeDocument/2006/relationships/hyperlink" Target="https://en.wikipedia.org/wiki/Eugene_Bloch" TargetMode="External"/><Relationship Id="rId3" Type="http://schemas.openxmlformats.org/officeDocument/2006/relationships/hyperlink" Target="https://en.wikipedia.org/wiki/Relaxation_oscillator" TargetMode="External"/><Relationship Id="rId7" Type="http://schemas.openxmlformats.org/officeDocument/2006/relationships/hyperlink" Target="https://en.wikipedia.org/wiki/Transistor" TargetMode="External"/><Relationship Id="rId12" Type="http://schemas.openxmlformats.org/officeDocument/2006/relationships/hyperlink" Target="https://en.wikipedia.org/wiki/Henri_Abraham" TargetMode="External"/><Relationship Id="rId2" Type="http://schemas.openxmlformats.org/officeDocument/2006/relationships/hyperlink" Target="https://en.wikipedia.org/wiki/Electronic_circuit" TargetMode="External"/><Relationship Id="rId1" Type="http://schemas.openxmlformats.org/officeDocument/2006/relationships/slideLayout" Target="../slideLayouts/slideLayout1.xml"/><Relationship Id="rId6" Type="http://schemas.openxmlformats.org/officeDocument/2006/relationships/hyperlink" Target="https://en.wikipedia.org/wiki/Electronic_amplifier" TargetMode="External"/><Relationship Id="rId11" Type="http://schemas.openxmlformats.org/officeDocument/2006/relationships/hyperlink" Target="https://en.wikipedia.org/wiki/Electronic_oscillator" TargetMode="External"/><Relationship Id="rId5" Type="http://schemas.openxmlformats.org/officeDocument/2006/relationships/hyperlink" Target="https://en.wikipedia.org/wiki/Flip-flop_(electronics)" TargetMode="External"/><Relationship Id="rId15" Type="http://schemas.openxmlformats.org/officeDocument/2006/relationships/hyperlink" Target="https://en.wikipedia.org/wiki/Harmonics" TargetMode="External"/><Relationship Id="rId10" Type="http://schemas.openxmlformats.org/officeDocument/2006/relationships/hyperlink" Target="https://en.wikipedia.org/wiki/Capacitor" TargetMode="External"/><Relationship Id="rId4" Type="http://schemas.openxmlformats.org/officeDocument/2006/relationships/hyperlink" Target="https://en.wikipedia.org/wiki/Timer" TargetMode="External"/><Relationship Id="rId9" Type="http://schemas.openxmlformats.org/officeDocument/2006/relationships/hyperlink" Target="https://en.wikipedia.org/wiki/Resistor" TargetMode="External"/><Relationship Id="rId14" Type="http://schemas.openxmlformats.org/officeDocument/2006/relationships/hyperlink" Target="https://en.wikipedia.org/wiki/World_War_I"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Relaxation_oscillator" TargetMode="External"/><Relationship Id="rId2" Type="http://schemas.openxmlformats.org/officeDocument/2006/relationships/hyperlink" Target="https://en.wikipedia.org/wiki/State_(computer_science)" TargetMode="External"/><Relationship Id="rId1" Type="http://schemas.openxmlformats.org/officeDocument/2006/relationships/slideLayout" Target="../slideLayouts/slideLayout2.xml"/><Relationship Id="rId6" Type="http://schemas.openxmlformats.org/officeDocument/2006/relationships/hyperlink" Target="https://en.wikipedia.org/wiki/Computer_memory" TargetMode="External"/><Relationship Id="rId5" Type="http://schemas.openxmlformats.org/officeDocument/2006/relationships/hyperlink" Target="https://en.wikipedia.org/wiki/Binary_digit" TargetMode="External"/><Relationship Id="rId4" Type="http://schemas.openxmlformats.org/officeDocument/2006/relationships/hyperlink" Target="https://en.wikipedia.org/wiki/Flip-flop_(electronic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s://en.wikipedia.org/wiki/Frequency_divid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b="1" dirty="0" err="1" smtClean="0">
                <a:latin typeface="Times New Roman" pitchFamily="18" charset="0"/>
                <a:cs typeface="Times New Roman" pitchFamily="18" charset="0"/>
              </a:rPr>
              <a:t>Multivibrator</a:t>
            </a:r>
            <a:r>
              <a:rPr lang="en-US" dirty="0" smtClean="0"/>
              <a:t> </a:t>
            </a:r>
            <a:br>
              <a:rPr lang="en-US" dirty="0" smtClean="0"/>
            </a:br>
            <a:endParaRPr lang="en-US" dirty="0"/>
          </a:p>
        </p:txBody>
      </p:sp>
      <p:sp>
        <p:nvSpPr>
          <p:cNvPr id="3" name="Subtitle 2"/>
          <p:cNvSpPr>
            <a:spLocks noGrp="1"/>
          </p:cNvSpPr>
          <p:nvPr>
            <p:ph type="subTitle" idx="1"/>
          </p:nvPr>
        </p:nvSpPr>
        <p:spPr>
          <a:xfrm>
            <a:off x="533400" y="1219200"/>
            <a:ext cx="8001000" cy="4953000"/>
          </a:xfrm>
        </p:spPr>
        <p:txBody>
          <a:bodyPr>
            <a:normAutofit fontScale="92500" lnSpcReduction="10000"/>
          </a:bodyPr>
          <a:lstStyle/>
          <a:p>
            <a:pPr algn="l"/>
            <a:r>
              <a:rPr lang="en-US" dirty="0" smtClean="0">
                <a:solidFill>
                  <a:schemeClr val="tx1"/>
                </a:solidFill>
                <a:latin typeface="Times New Roman" pitchFamily="18" charset="0"/>
                <a:cs typeface="Times New Roman" pitchFamily="18" charset="0"/>
              </a:rPr>
              <a:t>is an </a:t>
            </a:r>
            <a:r>
              <a:rPr lang="en-US" dirty="0" smtClean="0">
                <a:solidFill>
                  <a:schemeClr val="tx1"/>
                </a:solidFill>
                <a:latin typeface="Times New Roman" pitchFamily="18" charset="0"/>
                <a:cs typeface="Times New Roman" pitchFamily="18" charset="0"/>
                <a:hlinkClick r:id="rId2" tooltip="Electronic circuit"/>
              </a:rPr>
              <a:t>electronic circuit</a:t>
            </a:r>
            <a:r>
              <a:rPr lang="en-US" dirty="0" smtClean="0">
                <a:solidFill>
                  <a:schemeClr val="tx1"/>
                </a:solidFill>
                <a:latin typeface="Times New Roman" pitchFamily="18" charset="0"/>
                <a:cs typeface="Times New Roman" pitchFamily="18" charset="0"/>
              </a:rPr>
              <a:t> used to implement a variety of simple two-state</a:t>
            </a:r>
            <a:r>
              <a:rPr lang="en-US" baseline="30000"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 devices such as </a:t>
            </a:r>
            <a:r>
              <a:rPr lang="en-US" dirty="0" smtClean="0">
                <a:solidFill>
                  <a:schemeClr val="tx1"/>
                </a:solidFill>
                <a:latin typeface="Times New Roman" pitchFamily="18" charset="0"/>
                <a:cs typeface="Times New Roman" pitchFamily="18" charset="0"/>
                <a:hlinkClick r:id="rId3" tooltip="Relaxation oscillator"/>
              </a:rPr>
              <a:t>relaxation oscillators</a:t>
            </a:r>
            <a:r>
              <a:rPr lang="en-US"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hlinkClick r:id="rId4" tooltip="Timer"/>
              </a:rPr>
              <a:t>timers</a:t>
            </a:r>
            <a:r>
              <a:rPr lang="en-US" dirty="0" smtClean="0">
                <a:solidFill>
                  <a:schemeClr val="tx1"/>
                </a:solidFill>
                <a:latin typeface="Times New Roman" pitchFamily="18" charset="0"/>
                <a:cs typeface="Times New Roman" pitchFamily="18" charset="0"/>
              </a:rPr>
              <a:t> and </a:t>
            </a:r>
            <a:r>
              <a:rPr lang="en-US" dirty="0" smtClean="0">
                <a:solidFill>
                  <a:schemeClr val="tx1"/>
                </a:solidFill>
                <a:latin typeface="Times New Roman" pitchFamily="18" charset="0"/>
                <a:cs typeface="Times New Roman" pitchFamily="18" charset="0"/>
                <a:hlinkClick r:id="rId5" tooltip="Flip-flop (electronics)"/>
              </a:rPr>
              <a:t>flip-flops</a:t>
            </a:r>
            <a:r>
              <a:rPr lang="en-US" dirty="0" smtClean="0">
                <a:solidFill>
                  <a:schemeClr val="tx1"/>
                </a:solidFill>
                <a:latin typeface="Times New Roman" pitchFamily="18" charset="0"/>
                <a:cs typeface="Times New Roman" pitchFamily="18" charset="0"/>
              </a:rPr>
              <a:t>. It consists of two </a:t>
            </a:r>
            <a:r>
              <a:rPr lang="en-US" dirty="0" smtClean="0">
                <a:solidFill>
                  <a:schemeClr val="tx1"/>
                </a:solidFill>
                <a:latin typeface="Times New Roman" pitchFamily="18" charset="0"/>
                <a:cs typeface="Times New Roman" pitchFamily="18" charset="0"/>
                <a:hlinkClick r:id="rId6" tooltip="Electronic amplifier"/>
              </a:rPr>
              <a:t>amplifying devices</a:t>
            </a:r>
            <a:r>
              <a:rPr lang="en-US"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hlinkClick r:id="rId7"/>
              </a:rPr>
              <a:t>transistors</a:t>
            </a:r>
            <a:r>
              <a:rPr lang="en-US"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hlinkClick r:id="rId8" tooltip="Vacuum tube"/>
              </a:rPr>
              <a:t>vacuum tubes</a:t>
            </a:r>
            <a:r>
              <a:rPr lang="en-US" dirty="0" smtClean="0">
                <a:solidFill>
                  <a:schemeClr val="tx1"/>
                </a:solidFill>
                <a:latin typeface="Times New Roman" pitchFamily="18" charset="0"/>
                <a:cs typeface="Times New Roman" pitchFamily="18" charset="0"/>
              </a:rPr>
              <a:t> or other devices) cross-coupled by </a:t>
            </a:r>
            <a:r>
              <a:rPr lang="en-US" dirty="0" smtClean="0">
                <a:solidFill>
                  <a:schemeClr val="tx1"/>
                </a:solidFill>
                <a:latin typeface="Times New Roman" pitchFamily="18" charset="0"/>
                <a:cs typeface="Times New Roman" pitchFamily="18" charset="0"/>
                <a:hlinkClick r:id="rId9" tooltip="Resistor"/>
              </a:rPr>
              <a:t>resistors</a:t>
            </a:r>
            <a:r>
              <a:rPr lang="en-US" dirty="0" smtClean="0">
                <a:solidFill>
                  <a:schemeClr val="tx1"/>
                </a:solidFill>
                <a:latin typeface="Times New Roman" pitchFamily="18" charset="0"/>
                <a:cs typeface="Times New Roman" pitchFamily="18" charset="0"/>
              </a:rPr>
              <a:t> or </a:t>
            </a:r>
            <a:r>
              <a:rPr lang="en-US" dirty="0" smtClean="0">
                <a:solidFill>
                  <a:schemeClr val="tx1"/>
                </a:solidFill>
                <a:latin typeface="Times New Roman" pitchFamily="18" charset="0"/>
                <a:cs typeface="Times New Roman" pitchFamily="18" charset="0"/>
                <a:hlinkClick r:id="rId10" tooltip="Capacitor"/>
              </a:rPr>
              <a:t>capacitors</a:t>
            </a:r>
            <a:r>
              <a:rPr lang="en-US" dirty="0" smtClean="0">
                <a:solidFill>
                  <a:schemeClr val="tx1"/>
                </a:solidFill>
                <a:latin typeface="Times New Roman" pitchFamily="18" charset="0"/>
                <a:cs typeface="Times New Roman" pitchFamily="18" charset="0"/>
              </a:rPr>
              <a:t>. The first </a:t>
            </a:r>
            <a:r>
              <a:rPr lang="en-US" dirty="0" err="1" smtClean="0">
                <a:solidFill>
                  <a:schemeClr val="tx1"/>
                </a:solidFill>
                <a:latin typeface="Times New Roman" pitchFamily="18" charset="0"/>
                <a:cs typeface="Times New Roman" pitchFamily="18" charset="0"/>
              </a:rPr>
              <a:t>multivibrator</a:t>
            </a:r>
            <a:r>
              <a:rPr lang="en-US" dirty="0" smtClean="0">
                <a:solidFill>
                  <a:schemeClr val="tx1"/>
                </a:solidFill>
                <a:latin typeface="Times New Roman" pitchFamily="18" charset="0"/>
                <a:cs typeface="Times New Roman" pitchFamily="18" charset="0"/>
              </a:rPr>
              <a:t> circuit, the </a:t>
            </a:r>
            <a:r>
              <a:rPr lang="en-US" dirty="0" err="1" smtClean="0">
                <a:solidFill>
                  <a:schemeClr val="tx1"/>
                </a:solidFill>
                <a:latin typeface="Times New Roman" pitchFamily="18" charset="0"/>
                <a:cs typeface="Times New Roman" pitchFamily="18" charset="0"/>
              </a:rPr>
              <a:t>astable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multivibrator</a:t>
            </a:r>
            <a:r>
              <a:rPr lang="en-US"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hlinkClick r:id="rId11" tooltip="Electronic oscillator"/>
              </a:rPr>
              <a:t>oscillator</a:t>
            </a:r>
            <a:r>
              <a:rPr lang="en-US" dirty="0" smtClean="0">
                <a:solidFill>
                  <a:schemeClr val="tx1"/>
                </a:solidFill>
                <a:latin typeface="Times New Roman" pitchFamily="18" charset="0"/>
                <a:cs typeface="Times New Roman" pitchFamily="18" charset="0"/>
              </a:rPr>
              <a:t>, was invented by </a:t>
            </a:r>
            <a:r>
              <a:rPr lang="en-US" dirty="0" smtClean="0">
                <a:solidFill>
                  <a:schemeClr val="tx1"/>
                </a:solidFill>
                <a:latin typeface="Times New Roman" pitchFamily="18" charset="0"/>
                <a:cs typeface="Times New Roman" pitchFamily="18" charset="0"/>
                <a:hlinkClick r:id="rId12" tooltip="Henri Abraham"/>
              </a:rPr>
              <a:t>Henri Abraham</a:t>
            </a:r>
            <a:r>
              <a:rPr lang="en-US" dirty="0" smtClean="0">
                <a:solidFill>
                  <a:schemeClr val="tx1"/>
                </a:solidFill>
                <a:latin typeface="Times New Roman" pitchFamily="18" charset="0"/>
                <a:cs typeface="Times New Roman" pitchFamily="18" charset="0"/>
              </a:rPr>
              <a:t> and </a:t>
            </a:r>
            <a:r>
              <a:rPr lang="en-US" dirty="0" smtClean="0">
                <a:solidFill>
                  <a:schemeClr val="tx1"/>
                </a:solidFill>
                <a:latin typeface="Times New Roman" pitchFamily="18" charset="0"/>
                <a:cs typeface="Times New Roman" pitchFamily="18" charset="0"/>
                <a:hlinkClick r:id="rId13" tooltip="Eugene Bloch"/>
              </a:rPr>
              <a:t>Eugene Bloch</a:t>
            </a:r>
            <a:r>
              <a:rPr lang="en-US" dirty="0" smtClean="0">
                <a:solidFill>
                  <a:schemeClr val="tx1"/>
                </a:solidFill>
                <a:latin typeface="Times New Roman" pitchFamily="18" charset="0"/>
                <a:cs typeface="Times New Roman" pitchFamily="18" charset="0"/>
              </a:rPr>
              <a:t> during </a:t>
            </a:r>
            <a:r>
              <a:rPr lang="en-US" dirty="0" smtClean="0">
                <a:solidFill>
                  <a:schemeClr val="tx1"/>
                </a:solidFill>
                <a:latin typeface="Times New Roman" pitchFamily="18" charset="0"/>
                <a:cs typeface="Times New Roman" pitchFamily="18" charset="0"/>
                <a:hlinkClick r:id="rId14" tooltip="World War I"/>
              </a:rPr>
              <a:t>World War I</a:t>
            </a:r>
            <a:r>
              <a:rPr lang="en-US" dirty="0" smtClean="0">
                <a:solidFill>
                  <a:schemeClr val="tx1"/>
                </a:solidFill>
                <a:latin typeface="Times New Roman" pitchFamily="18" charset="0"/>
                <a:cs typeface="Times New Roman" pitchFamily="18" charset="0"/>
              </a:rPr>
              <a:t>. They called their circuit a "</a:t>
            </a:r>
            <a:r>
              <a:rPr lang="en-US" dirty="0" err="1" smtClean="0">
                <a:solidFill>
                  <a:schemeClr val="tx1"/>
                </a:solidFill>
                <a:latin typeface="Times New Roman" pitchFamily="18" charset="0"/>
                <a:cs typeface="Times New Roman" pitchFamily="18" charset="0"/>
              </a:rPr>
              <a:t>multivibrator</a:t>
            </a:r>
            <a:r>
              <a:rPr lang="en-US" dirty="0" smtClean="0">
                <a:solidFill>
                  <a:schemeClr val="tx1"/>
                </a:solidFill>
                <a:latin typeface="Times New Roman" pitchFamily="18" charset="0"/>
                <a:cs typeface="Times New Roman" pitchFamily="18" charset="0"/>
              </a:rPr>
              <a:t> " because its output waveform was rich in </a:t>
            </a:r>
            <a:r>
              <a:rPr lang="en-US" dirty="0" smtClean="0">
                <a:solidFill>
                  <a:schemeClr val="tx1"/>
                </a:solidFill>
                <a:latin typeface="Times New Roman" pitchFamily="18" charset="0"/>
                <a:cs typeface="Times New Roman" pitchFamily="18" charset="0"/>
                <a:hlinkClick r:id="rId15" tooltip="Harmonics"/>
              </a:rPr>
              <a:t>harmonics</a:t>
            </a:r>
            <a:r>
              <a:rPr lang="en-US" dirty="0" smtClean="0">
                <a:solidFill>
                  <a:schemeClr val="tx1"/>
                </a:solidFill>
                <a:latin typeface="Times New Roman" pitchFamily="18" charset="0"/>
                <a:cs typeface="Times New Roman" pitchFamily="18" charset="0"/>
              </a:rPr>
              <a:t>.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304800"/>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Then, the time constant for a </a:t>
            </a:r>
            <a:r>
              <a:rPr kumimoji="0" lang="en-US" sz="2400" b="0" i="0" u="none" strike="noStrike" cap="none" normalizeH="0" baseline="0" dirty="0" smtClean="0">
                <a:ln>
                  <a:noFill/>
                </a:ln>
                <a:solidFill>
                  <a:srgbClr val="414143"/>
                </a:solidFill>
                <a:effectLst/>
                <a:latin typeface="Times New Roman" pitchFamily="18" charset="0"/>
                <a:ea typeface="Times New Roman" pitchFamily="18" charset="0"/>
                <a:cs typeface="Times New Roman" pitchFamily="18" charset="0"/>
              </a:rPr>
              <a:t>NAND</a:t>
            </a: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 gate </a:t>
            </a:r>
            <a:r>
              <a:rPr kumimoji="0" lang="en-US" sz="2400" b="1" i="0" u="none" strike="noStrike" cap="none" normalizeH="0" baseline="0" dirty="0" err="1" smtClean="0">
                <a:ln>
                  <a:noFill/>
                </a:ln>
                <a:solidFill>
                  <a:srgbClr val="414042"/>
                </a:solidFill>
                <a:effectLst/>
                <a:latin typeface="Times New Roman" pitchFamily="18" charset="0"/>
                <a:ea typeface="Times New Roman" pitchFamily="18" charset="0"/>
                <a:cs typeface="Times New Roman" pitchFamily="18" charset="0"/>
              </a:rPr>
              <a:t>Astable</a:t>
            </a:r>
            <a:r>
              <a:rPr kumimoji="0" lang="en-US" sz="2400" b="1"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rgbClr val="414042"/>
                </a:solidFill>
                <a:effectLst/>
                <a:latin typeface="Times New Roman" pitchFamily="18" charset="0"/>
                <a:ea typeface="Times New Roman" pitchFamily="18" charset="0"/>
                <a:cs typeface="Times New Roman" pitchFamily="18" charset="0"/>
              </a:rPr>
              <a:t>Multivibrator</a:t>
            </a: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 is given as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414143"/>
                </a:solidFill>
                <a:effectLst/>
                <a:latin typeface="Times New Roman" pitchFamily="18" charset="0"/>
                <a:ea typeface="Times New Roman" pitchFamily="18" charset="0"/>
                <a:cs typeface="Times New Roman" pitchFamily="18" charset="0"/>
              </a:rPr>
              <a:t>T = 2.2RC</a:t>
            </a: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 in seconds with the output frequency given as </a:t>
            </a:r>
            <a:r>
              <a:rPr kumimoji="0" lang="en-US" sz="2400" b="0" i="0" u="none" strike="noStrike" cap="none" normalizeH="0" baseline="0" dirty="0" smtClean="0">
                <a:ln>
                  <a:noFill/>
                </a:ln>
                <a:solidFill>
                  <a:srgbClr val="414143"/>
                </a:solidFill>
                <a:effectLst/>
                <a:latin typeface="Times New Roman" pitchFamily="18" charset="0"/>
                <a:ea typeface="Times New Roman" pitchFamily="18" charset="0"/>
                <a:cs typeface="Times New Roman" pitchFamily="18" charset="0"/>
              </a:rPr>
              <a:t>ƒ = 1/T</a:t>
            </a: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For example: if the resistor </a:t>
            </a:r>
            <a:r>
              <a:rPr kumimoji="0" lang="en-US" sz="2400" b="0" i="0" u="none" strike="noStrike" cap="none" normalizeH="0" baseline="0" dirty="0" smtClean="0">
                <a:ln>
                  <a:noFill/>
                </a:ln>
                <a:solidFill>
                  <a:srgbClr val="414143"/>
                </a:solidFill>
                <a:effectLst/>
                <a:latin typeface="Times New Roman" pitchFamily="18" charset="0"/>
                <a:ea typeface="Times New Roman" pitchFamily="18" charset="0"/>
                <a:cs typeface="Times New Roman" pitchFamily="18" charset="0"/>
              </a:rPr>
              <a:t>R</a:t>
            </a:r>
            <a:r>
              <a:rPr kumimoji="0" lang="en-US" sz="2400" b="0" i="0" u="none" strike="noStrike" cap="none" normalizeH="0" baseline="-30000" dirty="0" smtClean="0">
                <a:ln>
                  <a:noFill/>
                </a:ln>
                <a:solidFill>
                  <a:srgbClr val="414143"/>
                </a:solidFill>
                <a:effectLst/>
                <a:latin typeface="Times New Roman" pitchFamily="18" charset="0"/>
                <a:ea typeface="Times New Roman" pitchFamily="18" charset="0"/>
                <a:cs typeface="Times New Roman" pitchFamily="18" charset="0"/>
              </a:rPr>
              <a:t>2</a:t>
            </a:r>
            <a:r>
              <a:rPr kumimoji="0" lang="en-US" sz="2400" b="0" i="0" u="none" strike="noStrike" cap="none" normalizeH="0" baseline="0" dirty="0" smtClean="0">
                <a:ln>
                  <a:noFill/>
                </a:ln>
                <a:solidFill>
                  <a:srgbClr val="414143"/>
                </a:solidFill>
                <a:effectLst/>
                <a:latin typeface="Times New Roman" pitchFamily="18" charset="0"/>
                <a:ea typeface="Times New Roman" pitchFamily="18" charset="0"/>
                <a:cs typeface="Times New Roman" pitchFamily="18" charset="0"/>
              </a:rPr>
              <a:t> = 10kΩ</a:t>
            </a: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 and the capacitor </a:t>
            </a:r>
            <a:r>
              <a:rPr kumimoji="0" lang="en-US" sz="2400" b="0" i="0" u="none" strike="noStrike" cap="none" normalizeH="0" baseline="0" dirty="0" smtClean="0">
                <a:ln>
                  <a:noFill/>
                </a:ln>
                <a:solidFill>
                  <a:srgbClr val="414143"/>
                </a:solidFill>
                <a:effectLst/>
                <a:latin typeface="Times New Roman" pitchFamily="18" charset="0"/>
                <a:ea typeface="Times New Roman" pitchFamily="18" charset="0"/>
                <a:cs typeface="Times New Roman" pitchFamily="18" charset="0"/>
              </a:rPr>
              <a:t>C = 45nF</a:t>
            </a: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 the oscillation frequency of the circuit would be given as: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7" name="Content Placeholder 3" descr="astable multivibrator frequency"/>
          <p:cNvPicPr>
            <a:picLocks noGrp="1"/>
          </p:cNvPicPr>
          <p:nvPr>
            <p:ph idx="1"/>
          </p:nvPr>
        </p:nvPicPr>
        <p:blipFill>
          <a:blip r:embed="rId2" cstate="print"/>
          <a:srcRect/>
          <a:stretch>
            <a:fillRect/>
          </a:stretch>
        </p:blipFill>
        <p:spPr bwMode="auto">
          <a:xfrm>
            <a:off x="990600" y="2438400"/>
            <a:ext cx="6324600" cy="685800"/>
          </a:xfrm>
          <a:prstGeom prst="rect">
            <a:avLst/>
          </a:prstGeom>
          <a:noFill/>
          <a:ln w="9525">
            <a:noFill/>
            <a:miter lim="800000"/>
            <a:headEnd/>
            <a:tailEnd/>
          </a:ln>
        </p:spPr>
      </p:pic>
      <p:sp>
        <p:nvSpPr>
          <p:cNvPr id="21506" name="Rectangle 2"/>
          <p:cNvSpPr>
            <a:spLocks noChangeArrowheads="1"/>
          </p:cNvSpPr>
          <p:nvPr/>
        </p:nvSpPr>
        <p:spPr bwMode="auto">
          <a:xfrm>
            <a:off x="533400" y="3290755"/>
            <a:ext cx="78486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Then the output frequency is calculated as being </a:t>
            </a:r>
            <a:r>
              <a:rPr kumimoji="0" lang="en-US" sz="2400" b="0" i="0" u="none" strike="noStrike" cap="none" normalizeH="0" baseline="0" dirty="0" smtClean="0">
                <a:ln>
                  <a:noFill/>
                </a:ln>
                <a:solidFill>
                  <a:srgbClr val="414143"/>
                </a:solidFill>
                <a:effectLst/>
                <a:latin typeface="Times New Roman" pitchFamily="18" charset="0"/>
                <a:ea typeface="Times New Roman" pitchFamily="18" charset="0"/>
                <a:cs typeface="Times New Roman" pitchFamily="18" charset="0"/>
              </a:rPr>
              <a:t>1kHz</a:t>
            </a: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 which equates to a time constant of </a:t>
            </a:r>
            <a:r>
              <a:rPr kumimoji="0" lang="en-US" sz="2400" b="0" i="0" u="none" strike="noStrike" cap="none" normalizeH="0" baseline="0" dirty="0" smtClean="0">
                <a:ln>
                  <a:noFill/>
                </a:ln>
                <a:solidFill>
                  <a:srgbClr val="414143"/>
                </a:solidFill>
                <a:effectLst/>
                <a:latin typeface="Times New Roman" pitchFamily="18" charset="0"/>
                <a:ea typeface="Times New Roman" pitchFamily="18" charset="0"/>
                <a:cs typeface="Times New Roman" pitchFamily="18" charset="0"/>
              </a:rPr>
              <a:t>1ms</a:t>
            </a:r>
            <a:r>
              <a:rPr kumimoji="0" lang="en-US" sz="2400" b="0" i="0" u="none" strike="noStrike" cap="none" normalizeH="0" baseline="0" dirty="0" smtClean="0">
                <a:ln>
                  <a:noFill/>
                </a:ln>
                <a:solidFill>
                  <a:srgbClr val="414042"/>
                </a:solidFill>
                <a:effectLst/>
                <a:latin typeface="Times New Roman" pitchFamily="18" charset="0"/>
                <a:ea typeface="Times New Roman" pitchFamily="18" charset="0"/>
                <a:cs typeface="Times New Roman" pitchFamily="18" charset="0"/>
              </a:rPr>
              <a:t>. Thus the output waveform would look something like this:</a:t>
            </a:r>
            <a:endParaRPr kumimoji="0" lang="en-US"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9" name="Picture 8" descr="astable multivibrator waveform"/>
          <p:cNvPicPr/>
          <p:nvPr/>
        </p:nvPicPr>
        <p:blipFill>
          <a:blip r:embed="rId3" cstate="print"/>
          <a:srcRect/>
          <a:stretch>
            <a:fillRect/>
          </a:stretch>
        </p:blipFill>
        <p:spPr bwMode="auto">
          <a:xfrm>
            <a:off x="1295400" y="4572000"/>
            <a:ext cx="6096000" cy="160655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77500" lnSpcReduction="20000"/>
          </a:bodyPr>
          <a:lstStyle/>
          <a:p>
            <a:pPr>
              <a:buNone/>
            </a:pPr>
            <a:r>
              <a:rPr lang="en-US" dirty="0" smtClean="0"/>
              <a:t>The three types of </a:t>
            </a:r>
            <a:r>
              <a:rPr lang="en-US" dirty="0" err="1" smtClean="0"/>
              <a:t>multivibrator</a:t>
            </a:r>
            <a:r>
              <a:rPr lang="en-US" dirty="0" smtClean="0"/>
              <a:t> circuits are:</a:t>
            </a:r>
          </a:p>
          <a:p>
            <a:pPr>
              <a:buNone/>
            </a:pPr>
            <a:r>
              <a:rPr lang="en-US" dirty="0" smtClean="0"/>
              <a:t> </a:t>
            </a:r>
          </a:p>
          <a:p>
            <a:pPr lvl="0"/>
            <a:r>
              <a:rPr lang="en-US" b="1" dirty="0" err="1" smtClean="0">
                <a:latin typeface="Times New Roman" pitchFamily="18" charset="0"/>
                <a:cs typeface="Times New Roman" pitchFamily="18" charset="0"/>
              </a:rPr>
              <a:t>Astable</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multivibrator</a:t>
            </a:r>
            <a:r>
              <a:rPr lang="en-US" dirty="0" smtClean="0">
                <a:latin typeface="Times New Roman" pitchFamily="18" charset="0"/>
                <a:cs typeface="Times New Roman" pitchFamily="18" charset="0"/>
              </a:rPr>
              <a:t>, in which the circuit is not stable in either </a:t>
            </a:r>
            <a:r>
              <a:rPr lang="en-US" dirty="0" smtClean="0">
                <a:latin typeface="Times New Roman" pitchFamily="18" charset="0"/>
                <a:cs typeface="Times New Roman" pitchFamily="18" charset="0"/>
                <a:hlinkClick r:id="rId2" tooltip="State (computer science)"/>
              </a:rPr>
              <a:t>state</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it </a:t>
            </a:r>
            <a:r>
              <a:rPr lang="en-US" dirty="0" smtClean="0">
                <a:latin typeface="Times New Roman" pitchFamily="18" charset="0"/>
                <a:cs typeface="Times New Roman" pitchFamily="18" charset="0"/>
              </a:rPr>
              <a:t>continually switches from one state to the other. It functions as a </a:t>
            </a:r>
            <a:r>
              <a:rPr lang="en-US" dirty="0" smtClean="0">
                <a:latin typeface="Times New Roman" pitchFamily="18" charset="0"/>
                <a:cs typeface="Times New Roman" pitchFamily="18" charset="0"/>
                <a:hlinkClick r:id="rId3" tooltip="Relaxation oscillator"/>
              </a:rPr>
              <a:t>relaxation oscillator</a:t>
            </a:r>
            <a:r>
              <a:rPr lang="en-US" dirty="0" smtClean="0">
                <a:latin typeface="Times New Roman" pitchFamily="18" charset="0"/>
                <a:cs typeface="Times New Roman" pitchFamily="18" charset="0"/>
              </a:rPr>
              <a:t>.</a:t>
            </a:r>
          </a:p>
          <a:p>
            <a:pPr lvl="0"/>
            <a:r>
              <a:rPr lang="en-US" b="1" dirty="0" err="1" smtClean="0">
                <a:latin typeface="Times New Roman" pitchFamily="18" charset="0"/>
                <a:cs typeface="Times New Roman" pitchFamily="18" charset="0"/>
              </a:rPr>
              <a:t>Monostable</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multivibrator</a:t>
            </a:r>
            <a:r>
              <a:rPr lang="en-US" dirty="0" smtClean="0">
                <a:latin typeface="Times New Roman" pitchFamily="18" charset="0"/>
                <a:cs typeface="Times New Roman" pitchFamily="18" charset="0"/>
              </a:rPr>
              <a:t>, in which one of the states is stable, but the other state is unstable (transient). A trigger pulse causes the circuit to enter the unstable state. After entering the unstable state, the circuit will return to the stable state after a set time. Such a circuit is useful for creating a timing period of fixed duration in response to some external event. This circuit is also known as a </a:t>
            </a:r>
            <a:r>
              <a:rPr lang="en-US" b="1" dirty="0" smtClean="0">
                <a:latin typeface="Times New Roman" pitchFamily="18" charset="0"/>
                <a:cs typeface="Times New Roman" pitchFamily="18" charset="0"/>
              </a:rPr>
              <a:t>one shot</a:t>
            </a:r>
            <a:r>
              <a:rPr lang="en-US" dirty="0" smtClean="0">
                <a:latin typeface="Times New Roman" pitchFamily="18" charset="0"/>
                <a:cs typeface="Times New Roman" pitchFamily="18" charset="0"/>
              </a:rPr>
              <a:t>.</a:t>
            </a:r>
          </a:p>
          <a:p>
            <a:pPr lvl="0"/>
            <a:r>
              <a:rPr lang="en-US" b="1" dirty="0" err="1" smtClean="0">
                <a:latin typeface="Times New Roman" pitchFamily="18" charset="0"/>
                <a:cs typeface="Times New Roman" pitchFamily="18" charset="0"/>
              </a:rPr>
              <a:t>Bistable</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multivibrator</a:t>
            </a:r>
            <a:r>
              <a:rPr lang="en-US" dirty="0" smtClean="0">
                <a:latin typeface="Times New Roman" pitchFamily="18" charset="0"/>
                <a:cs typeface="Times New Roman" pitchFamily="18" charset="0"/>
              </a:rPr>
              <a:t>, in which the circuit is stable in either state. It can be flipped from one state to the other by an external trigger pulse. This circuit is also known as a </a:t>
            </a:r>
            <a:r>
              <a:rPr lang="en-US" dirty="0" smtClean="0">
                <a:latin typeface="Times New Roman" pitchFamily="18" charset="0"/>
                <a:cs typeface="Times New Roman" pitchFamily="18" charset="0"/>
                <a:hlinkClick r:id="rId4" tooltip="Flip-flop (electronics)"/>
              </a:rPr>
              <a:t>flip-flop</a:t>
            </a:r>
            <a:r>
              <a:rPr lang="en-US" dirty="0" smtClean="0">
                <a:latin typeface="Times New Roman" pitchFamily="18" charset="0"/>
                <a:cs typeface="Times New Roman" pitchFamily="18" charset="0"/>
              </a:rPr>
              <a:t>. It can store one </a:t>
            </a:r>
            <a:r>
              <a:rPr lang="en-US" dirty="0" smtClean="0">
                <a:latin typeface="Times New Roman" pitchFamily="18" charset="0"/>
                <a:cs typeface="Times New Roman" pitchFamily="18" charset="0"/>
                <a:hlinkClick r:id="rId5" tooltip="Binary digit"/>
              </a:rPr>
              <a:t>bit</a:t>
            </a:r>
            <a:r>
              <a:rPr lang="en-US" dirty="0" smtClean="0">
                <a:latin typeface="Times New Roman" pitchFamily="18" charset="0"/>
                <a:cs typeface="Times New Roman" pitchFamily="18" charset="0"/>
              </a:rPr>
              <a:t> of information, and is widely used in digital logic and </a:t>
            </a:r>
            <a:r>
              <a:rPr lang="en-US" dirty="0" smtClean="0">
                <a:latin typeface="Times New Roman" pitchFamily="18" charset="0"/>
                <a:cs typeface="Times New Roman" pitchFamily="18" charset="0"/>
                <a:hlinkClick r:id="rId6" tooltip="Computer memory"/>
              </a:rPr>
              <a:t>computer memory</a:t>
            </a:r>
            <a:r>
              <a:rPr lang="en-US" dirty="0" smtClean="0">
                <a:latin typeface="Times New Roman" pitchFamily="18" charset="0"/>
                <a:cs typeface="Times New Roman" pitchFamily="18" charset="0"/>
              </a:rPr>
              <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sz="2400" dirty="0" err="1" smtClean="0">
                <a:latin typeface="Times New Roman" pitchFamily="18" charset="0"/>
                <a:cs typeface="Times New Roman" pitchFamily="18" charset="0"/>
              </a:rPr>
              <a:t>Multivibrators</a:t>
            </a:r>
            <a:r>
              <a:rPr lang="en-US" sz="2400" dirty="0" smtClean="0">
                <a:latin typeface="Times New Roman" pitchFamily="18" charset="0"/>
                <a:cs typeface="Times New Roman" pitchFamily="18" charset="0"/>
              </a:rPr>
              <a:t> find applications in a variety of systems where square waves or timed intervals are required. For example, before the advent of low-cost integrated circuits, chains of </a:t>
            </a:r>
            <a:r>
              <a:rPr lang="en-US" sz="2400" dirty="0" err="1" smtClean="0">
                <a:latin typeface="Times New Roman" pitchFamily="18" charset="0"/>
                <a:cs typeface="Times New Roman" pitchFamily="18" charset="0"/>
              </a:rPr>
              <a:t>multivibrators</a:t>
            </a:r>
            <a:r>
              <a:rPr lang="en-US" sz="2400" dirty="0" smtClean="0">
                <a:latin typeface="Times New Roman" pitchFamily="18" charset="0"/>
                <a:cs typeface="Times New Roman" pitchFamily="18" charset="0"/>
              </a:rPr>
              <a:t> found use as </a:t>
            </a:r>
            <a:r>
              <a:rPr lang="en-US" sz="2400" dirty="0" smtClean="0">
                <a:latin typeface="Times New Roman" pitchFamily="18" charset="0"/>
                <a:cs typeface="Times New Roman" pitchFamily="18" charset="0"/>
                <a:hlinkClick r:id="rId2" tooltip="Frequency divider"/>
              </a:rPr>
              <a:t>frequency dividers</a:t>
            </a:r>
            <a:r>
              <a:rPr lang="en-US" sz="2400" dirty="0" smtClean="0">
                <a:latin typeface="Times New Roman" pitchFamily="18" charset="0"/>
                <a:cs typeface="Times New Roman" pitchFamily="18" charset="0"/>
              </a:rPr>
              <a:t>. </a:t>
            </a:r>
            <a:endParaRPr lang="en-US" sz="2400" dirty="0" smtClean="0"/>
          </a:p>
          <a:p>
            <a:pPr>
              <a:buNone/>
            </a:pPr>
            <a:r>
              <a:rPr lang="en-US" b="1" dirty="0" smtClean="0"/>
              <a:t>NOT Gate </a:t>
            </a:r>
            <a:r>
              <a:rPr lang="en-US" b="1" dirty="0" err="1" smtClean="0"/>
              <a:t>Monostable</a:t>
            </a:r>
            <a:r>
              <a:rPr lang="en-US" b="1" dirty="0" smtClean="0"/>
              <a:t> </a:t>
            </a:r>
            <a:r>
              <a:rPr lang="en-US" b="1" dirty="0" err="1" smtClean="0"/>
              <a:t>Multivibrator</a:t>
            </a:r>
            <a:endParaRPr lang="en-US" dirty="0" smtClean="0"/>
          </a:p>
          <a:p>
            <a:endParaRPr lang="en-US" dirty="0"/>
          </a:p>
        </p:txBody>
      </p:sp>
      <p:pic>
        <p:nvPicPr>
          <p:cNvPr id="4" name="Picture 3" descr="not gate monostable multivibrator"/>
          <p:cNvPicPr/>
          <p:nvPr/>
        </p:nvPicPr>
        <p:blipFill>
          <a:blip r:embed="rId3" cstate="print"/>
          <a:srcRect/>
          <a:stretch>
            <a:fillRect/>
          </a:stretch>
        </p:blipFill>
        <p:spPr bwMode="auto">
          <a:xfrm>
            <a:off x="381000" y="2895600"/>
            <a:ext cx="8229600" cy="32004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fontScale="70000" lnSpcReduction="20000"/>
          </a:bodyPr>
          <a:lstStyle/>
          <a:p>
            <a:r>
              <a:rPr lang="en-US" dirty="0" smtClean="0">
                <a:latin typeface="Times New Roman" pitchFamily="18" charset="0"/>
                <a:cs typeface="Times New Roman" pitchFamily="18" charset="0"/>
              </a:rPr>
              <a:t>Initially the trigger input T is HIGH at a logic level “1” so that the output from the first NOT gate U1 is LOW at logic level “0”. The timing resistor, R</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and the capacitor, C</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are connected together in parallel to the input of the second NOT gate U2. As the input to U2 is LOW its output at Q will be HIGH.</a:t>
            </a:r>
          </a:p>
          <a:p>
            <a:r>
              <a:rPr lang="en-US" dirty="0" smtClean="0">
                <a:latin typeface="Times New Roman" pitchFamily="18" charset="0"/>
                <a:cs typeface="Times New Roman" pitchFamily="18" charset="0"/>
              </a:rPr>
              <a:t>When a logic level “0” pulse is applied to the trigger input T of the first NOT gate it changes state and produces a logic level “1” output. The diode D1 passes this logic-1 voltage level to the RC timing network. The voltage across the capacitor, C</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increases rapidly to this new voltage level, which is also connected to the input of the second NOT gate. This in turn outputs a logic “0” at Q and the circuit stays in this </a:t>
            </a:r>
            <a:r>
              <a:rPr lang="en-US" b="1" dirty="0" smtClean="0">
                <a:latin typeface="Times New Roman" pitchFamily="18" charset="0"/>
                <a:cs typeface="Times New Roman" pitchFamily="18" charset="0"/>
              </a:rPr>
              <a:t>Meta-stable</a:t>
            </a:r>
            <a:r>
              <a:rPr lang="en-US" dirty="0" smtClean="0">
                <a:latin typeface="Times New Roman" pitchFamily="18" charset="0"/>
                <a:cs typeface="Times New Roman" pitchFamily="18" charset="0"/>
              </a:rPr>
              <a:t> state as long as the trigger input T applied to the circuit remains LOW.</a:t>
            </a:r>
          </a:p>
          <a:p>
            <a:r>
              <a:rPr lang="en-US" dirty="0" smtClean="0">
                <a:latin typeface="Times New Roman" pitchFamily="18" charset="0"/>
                <a:cs typeface="Times New Roman" pitchFamily="18" charset="0"/>
              </a:rPr>
              <a:t>When the trigger signal returns HIGH again, the output from the first NOT gate goes LOW to logic “0” (NOT gate principals) and the fully charged capacitor starts to discharge itself back through the parallel resistor connected across it. When the voltage across the capacitor drops below the lower threshold value of the input to the second NOT gate, its output switches back again producing a logic level “1” at Q. The diode D1 prevents the timing capacitor from discharging itself back through the first NOT gates output.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buNone/>
            </a:pP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Then</a:t>
            </a:r>
            <a:r>
              <a:rPr lang="en-US" sz="2800" dirty="0" smtClean="0">
                <a:latin typeface="Times New Roman" pitchFamily="18" charset="0"/>
                <a:cs typeface="Times New Roman" pitchFamily="18" charset="0"/>
              </a:rPr>
              <a:t>, the </a:t>
            </a:r>
            <a:r>
              <a:rPr lang="en-US" sz="2800" b="1" dirty="0" smtClean="0">
                <a:latin typeface="Times New Roman" pitchFamily="18" charset="0"/>
                <a:cs typeface="Times New Roman" pitchFamily="18" charset="0"/>
              </a:rPr>
              <a:t>Time Constant</a:t>
            </a:r>
            <a:r>
              <a:rPr lang="en-US" sz="2800" dirty="0" smtClean="0">
                <a:latin typeface="Times New Roman" pitchFamily="18" charset="0"/>
                <a:cs typeface="Times New Roman" pitchFamily="18" charset="0"/>
              </a:rPr>
              <a:t> for a NOT gate </a:t>
            </a:r>
            <a:r>
              <a:rPr lang="en-US" sz="2800" b="1" dirty="0" err="1" smtClean="0">
                <a:latin typeface="Times New Roman" pitchFamily="18" charset="0"/>
                <a:cs typeface="Times New Roman" pitchFamily="18" charset="0"/>
              </a:rPr>
              <a:t>Monostable</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Multivibrator</a:t>
            </a:r>
            <a:r>
              <a:rPr lang="en-US" sz="2800" dirty="0" smtClean="0">
                <a:latin typeface="Times New Roman" pitchFamily="18" charset="0"/>
                <a:cs typeface="Times New Roman" pitchFamily="18" charset="0"/>
              </a:rPr>
              <a:t> is given as </a:t>
            </a:r>
          </a:p>
          <a:p>
            <a:r>
              <a:rPr lang="en-US" sz="2800" dirty="0" smtClean="0">
                <a:latin typeface="Times New Roman" pitchFamily="18" charset="0"/>
                <a:cs typeface="Times New Roman" pitchFamily="18" charset="0"/>
              </a:rPr>
              <a:t>T = 0.8RC + Trigger in seconds.</a:t>
            </a:r>
          </a:p>
          <a:p>
            <a:pPr>
              <a:buNone/>
            </a:pPr>
            <a:r>
              <a:rPr lang="en-US" sz="2800" dirty="0" smtClean="0">
                <a:latin typeface="Times New Roman" pitchFamily="18" charset="0"/>
                <a:cs typeface="Times New Roman" pitchFamily="18" charset="0"/>
              </a:rPr>
              <a:t>One main disadvantage of </a:t>
            </a:r>
            <a:r>
              <a:rPr lang="en-US" sz="2800" b="1" dirty="0" err="1" smtClean="0">
                <a:latin typeface="Times New Roman" pitchFamily="18" charset="0"/>
                <a:cs typeface="Times New Roman" pitchFamily="18" charset="0"/>
              </a:rPr>
              <a:t>Monostable</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Multivibrators</a:t>
            </a:r>
            <a:r>
              <a:rPr lang="en-US" sz="2800" dirty="0" smtClean="0">
                <a:latin typeface="Times New Roman" pitchFamily="18" charset="0"/>
                <a:cs typeface="Times New Roman" pitchFamily="18" charset="0"/>
              </a:rPr>
              <a:t> is that the time between the application of the next trigger pulse T has to be </a:t>
            </a:r>
            <a:r>
              <a:rPr lang="en-US" sz="2800" b="1" dirty="0" smtClean="0">
                <a:latin typeface="Times New Roman" pitchFamily="18" charset="0"/>
                <a:cs typeface="Times New Roman" pitchFamily="18" charset="0"/>
              </a:rPr>
              <a:t>greater than the RC time</a:t>
            </a:r>
            <a:r>
              <a:rPr lang="en-US" sz="2800" dirty="0" smtClean="0">
                <a:latin typeface="Times New Roman" pitchFamily="18" charset="0"/>
                <a:cs typeface="Times New Roman" pitchFamily="18" charset="0"/>
              </a:rPr>
              <a:t> constant of the circuit.</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r>
              <a:rPr lang="en-US" sz="3000" b="1" dirty="0" err="1" smtClean="0">
                <a:latin typeface="Times New Roman" pitchFamily="18" charset="0"/>
                <a:cs typeface="Times New Roman" pitchFamily="18" charset="0"/>
              </a:rPr>
              <a:t>Astable</a:t>
            </a:r>
            <a:r>
              <a:rPr lang="en-US" sz="3000" b="1" dirty="0" smtClean="0">
                <a:latin typeface="Times New Roman" pitchFamily="18" charset="0"/>
                <a:cs typeface="Times New Roman" pitchFamily="18" charset="0"/>
              </a:rPr>
              <a:t> </a:t>
            </a:r>
            <a:r>
              <a:rPr lang="en-US" sz="3000" b="1" dirty="0" err="1" smtClean="0">
                <a:latin typeface="Times New Roman" pitchFamily="18" charset="0"/>
                <a:cs typeface="Times New Roman" pitchFamily="18" charset="0"/>
              </a:rPr>
              <a:t>Multivibrator</a:t>
            </a:r>
            <a:r>
              <a:rPr lang="en-US" sz="3000" b="1" dirty="0" smtClean="0">
                <a:latin typeface="Times New Roman" pitchFamily="18" charset="0"/>
                <a:cs typeface="Times New Roman" pitchFamily="18" charset="0"/>
              </a:rPr>
              <a:t> Circuits</a:t>
            </a:r>
            <a:endParaRPr lang="en-US" sz="3000" dirty="0" smtClean="0">
              <a:latin typeface="Times New Roman" pitchFamily="18" charset="0"/>
              <a:cs typeface="Times New Roman" pitchFamily="18" charset="0"/>
            </a:endParaRPr>
          </a:p>
          <a:p>
            <a:r>
              <a:rPr lang="en-US" sz="3000" b="1" dirty="0" err="1" smtClean="0">
                <a:latin typeface="Times New Roman" pitchFamily="18" charset="0"/>
                <a:cs typeface="Times New Roman" pitchFamily="18" charset="0"/>
              </a:rPr>
              <a:t>Astable</a:t>
            </a:r>
            <a:r>
              <a:rPr lang="en-US" sz="3000" b="1" dirty="0" smtClean="0">
                <a:latin typeface="Times New Roman" pitchFamily="18" charset="0"/>
                <a:cs typeface="Times New Roman" pitchFamily="18" charset="0"/>
              </a:rPr>
              <a:t> </a:t>
            </a:r>
            <a:r>
              <a:rPr lang="en-US" sz="3000" b="1" dirty="0" err="1" smtClean="0">
                <a:latin typeface="Times New Roman" pitchFamily="18" charset="0"/>
                <a:cs typeface="Times New Roman" pitchFamily="18" charset="0"/>
              </a:rPr>
              <a:t>Multivibrators</a:t>
            </a:r>
            <a:r>
              <a:rPr lang="en-US" sz="3000" b="1" dirty="0" smtClean="0">
                <a:latin typeface="Times New Roman" pitchFamily="18" charset="0"/>
                <a:cs typeface="Times New Roman" pitchFamily="18" charset="0"/>
              </a:rPr>
              <a:t>:</a:t>
            </a:r>
            <a:r>
              <a:rPr lang="en-US" sz="3000" dirty="0" smtClean="0">
                <a:latin typeface="Times New Roman" pitchFamily="18" charset="0"/>
                <a:cs typeface="Times New Roman" pitchFamily="18" charset="0"/>
              </a:rPr>
              <a:t> are the most commonly used type of </a:t>
            </a:r>
            <a:r>
              <a:rPr lang="en-US" sz="3000" dirty="0" err="1" smtClean="0">
                <a:latin typeface="Times New Roman" pitchFamily="18" charset="0"/>
                <a:cs typeface="Times New Roman" pitchFamily="18" charset="0"/>
              </a:rPr>
              <a:t>multivibrator</a:t>
            </a:r>
            <a:r>
              <a:rPr lang="en-US" sz="3000" dirty="0" smtClean="0">
                <a:latin typeface="Times New Roman" pitchFamily="18" charset="0"/>
                <a:cs typeface="Times New Roman" pitchFamily="18" charset="0"/>
              </a:rPr>
              <a:t> circuit. An </a:t>
            </a:r>
            <a:r>
              <a:rPr lang="en-US" sz="3000" dirty="0" err="1" smtClean="0">
                <a:latin typeface="Times New Roman" pitchFamily="18" charset="0"/>
                <a:cs typeface="Times New Roman" pitchFamily="18" charset="0"/>
              </a:rPr>
              <a:t>astable</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multivibrator</a:t>
            </a:r>
            <a:r>
              <a:rPr lang="en-US" sz="3000" dirty="0" smtClean="0">
                <a:latin typeface="Times New Roman" pitchFamily="18" charset="0"/>
                <a:cs typeface="Times New Roman" pitchFamily="18" charset="0"/>
              </a:rPr>
              <a:t> is a free running oscillator that have no permanent “meta” or “steady” state but is continually changing its output from one state (LOW) to another state (HIGH) and then back again. This continual switching action from “HIGH” to “LOW” and “LOW” to “HIGH” produces a continuous and stable square wave output which switches abruptly between the two logic levels making it ideal for timing and clock pulse applications.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sz="2800" dirty="0" smtClean="0">
                <a:latin typeface="Times New Roman" pitchFamily="18" charset="0"/>
                <a:cs typeface="Times New Roman" pitchFamily="18" charset="0"/>
              </a:rPr>
              <a:t>As with the previous </a:t>
            </a:r>
            <a:r>
              <a:rPr lang="en-US" sz="2800" dirty="0" err="1" smtClean="0">
                <a:latin typeface="Times New Roman" pitchFamily="18" charset="0"/>
                <a:cs typeface="Times New Roman" pitchFamily="18" charset="0"/>
              </a:rPr>
              <a:t>monostable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multivibrator</a:t>
            </a:r>
            <a:r>
              <a:rPr lang="en-US" sz="2800" dirty="0" smtClean="0">
                <a:latin typeface="Times New Roman" pitchFamily="18" charset="0"/>
                <a:cs typeface="Times New Roman" pitchFamily="18" charset="0"/>
              </a:rPr>
              <a:t> circuit above, the timing cycle is determined by the RC time constant of the resistor-capacitor, RC Network. Then the output frequency can be varied by simply changing the value(s) of the resistors and capacitor in the circuit.</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NAND Gate </a:t>
            </a:r>
            <a:r>
              <a:rPr lang="en-US" sz="3200" b="1" dirty="0" err="1" smtClean="0">
                <a:latin typeface="Times New Roman" pitchFamily="18" charset="0"/>
                <a:cs typeface="Times New Roman" pitchFamily="18" charset="0"/>
              </a:rPr>
              <a:t>Astable</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Multivibrator</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pic>
        <p:nvPicPr>
          <p:cNvPr id="4" name="Content Placeholder 3" descr="nand gate astable multivibrator"/>
          <p:cNvPicPr>
            <a:picLocks noGrp="1"/>
          </p:cNvPicPr>
          <p:nvPr>
            <p:ph idx="1"/>
          </p:nvPr>
        </p:nvPicPr>
        <p:blipFill>
          <a:blip r:embed="rId2" cstate="print"/>
          <a:srcRect/>
          <a:stretch>
            <a:fillRect/>
          </a:stretch>
        </p:blipFill>
        <p:spPr bwMode="auto">
          <a:xfrm>
            <a:off x="838200" y="1371600"/>
            <a:ext cx="7010400" cy="29718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324600"/>
          </a:xfrm>
        </p:spPr>
        <p:txBody>
          <a:bodyPr>
            <a:noAutofit/>
          </a:bodyPr>
          <a:lstStyle/>
          <a:p>
            <a:r>
              <a:rPr lang="en-US" sz="2000" dirty="0" smtClean="0">
                <a:latin typeface="Times New Roman" pitchFamily="18" charset="0"/>
                <a:cs typeface="Times New Roman" pitchFamily="18" charset="0"/>
              </a:rPr>
              <a:t>The </a:t>
            </a:r>
            <a:r>
              <a:rPr lang="en-US" sz="2000" b="1" dirty="0" err="1" smtClean="0">
                <a:latin typeface="Times New Roman" pitchFamily="18" charset="0"/>
                <a:cs typeface="Times New Roman" pitchFamily="18" charset="0"/>
              </a:rPr>
              <a:t>astable</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multivibrator</a:t>
            </a:r>
            <a:r>
              <a:rPr lang="en-US" sz="2000" dirty="0" smtClean="0">
                <a:latin typeface="Times New Roman" pitchFamily="18" charset="0"/>
                <a:cs typeface="Times New Roman" pitchFamily="18" charset="0"/>
              </a:rPr>
              <a:t> circuit uses two CMOS NOT gates .Suppose that initially the output from the NAND gate U2 is HIGH at logic level “1”, then the input must therefore be LOW at logic level “0” (NAND gate principles) as will be the output from the first NAND gate U1. Capacitor, C is connected between the output of the second NAND gate U2 and its input via the timing resistor, R</a:t>
            </a:r>
            <a:r>
              <a:rPr lang="en-US" sz="2000"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 The capacitor now charges up at a rate determined by the time constant of R</a:t>
            </a:r>
            <a:r>
              <a:rPr lang="en-US" sz="2000"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 and C.</a:t>
            </a:r>
          </a:p>
          <a:p>
            <a:r>
              <a:rPr lang="en-US" sz="2000" dirty="0" smtClean="0">
                <a:latin typeface="Times New Roman" pitchFamily="18" charset="0"/>
                <a:cs typeface="Times New Roman" pitchFamily="18" charset="0"/>
              </a:rPr>
              <a:t>As the capacitor, C charges up, the junction between the resistor R</a:t>
            </a:r>
            <a:r>
              <a:rPr lang="en-US" sz="2000"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 and the capacitor, C, which is also connected to the input of the NAND gate U1 via the </a:t>
            </a:r>
            <a:r>
              <a:rPr lang="en-US" sz="2000" dirty="0" err="1" smtClean="0">
                <a:latin typeface="Times New Roman" pitchFamily="18" charset="0"/>
                <a:cs typeface="Times New Roman" pitchFamily="18" charset="0"/>
              </a:rPr>
              <a:t>stabilising</a:t>
            </a:r>
            <a:r>
              <a:rPr lang="en-US" sz="2000" dirty="0" smtClean="0">
                <a:latin typeface="Times New Roman" pitchFamily="18" charset="0"/>
                <a:cs typeface="Times New Roman" pitchFamily="18" charset="0"/>
              </a:rPr>
              <a:t> resistor, R</a:t>
            </a:r>
            <a:r>
              <a:rPr lang="en-US" sz="2000"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 decreases until the lower threshold value of U1 is reached. At this point U1 changes state and the output of U1 now becomes HIGH. This change causes NAND gate U2 to also change state as its input has now changed from a logic “0” to a logic “1” condition resulting in the output of NAND gate U2 becoming LOW.</a:t>
            </a:r>
          </a:p>
          <a:p>
            <a:r>
              <a:rPr lang="en-US" sz="2000" dirty="0" smtClean="0">
                <a:latin typeface="Times New Roman" pitchFamily="18" charset="0"/>
                <a:cs typeface="Times New Roman" pitchFamily="18" charset="0"/>
              </a:rPr>
              <a:t>Capacitor C is now becomes reverse biased so starts to discharge itself through the input of U1. Capacitor, C charges up again in the opposite direction determined by the time constant of both R</a:t>
            </a:r>
            <a:r>
              <a:rPr lang="en-US" sz="2000"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 and C as before until it reaches the upper threshold value of NAND gate U1. This causes U1 to change state and the cycle repeats itself over again.</a:t>
            </a:r>
          </a:p>
          <a:p>
            <a:endParaRPr lang="en-US"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126</Words>
  <Application>Microsoft Office PowerPoint</Application>
  <PresentationFormat>On-screen Show (4:3)</PresentationFormat>
  <Paragraphs>27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Multivibrator  </vt:lpstr>
      <vt:lpstr>Slide 2</vt:lpstr>
      <vt:lpstr>Slide 3</vt:lpstr>
      <vt:lpstr>Slide 4</vt:lpstr>
      <vt:lpstr>Slide 5</vt:lpstr>
      <vt:lpstr>Slide 6</vt:lpstr>
      <vt:lpstr>Slide 7</vt:lpstr>
      <vt:lpstr>NAND Gate Astable Multivibrator </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Multivibrator  </dc:title>
  <dc:creator>Yasamin</dc:creator>
  <cp:lastModifiedBy>Yasamin</cp:lastModifiedBy>
  <cp:revision>2</cp:revision>
  <dcterms:created xsi:type="dcterms:W3CDTF">2006-08-16T00:00:00Z</dcterms:created>
  <dcterms:modified xsi:type="dcterms:W3CDTF">2023-02-26T21:26:34Z</dcterms:modified>
</cp:coreProperties>
</file>