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57" r:id="rId4"/>
    <p:sldId id="259" r:id="rId5"/>
    <p:sldId id="260" r:id="rId6"/>
    <p:sldId id="261" r:id="rId7"/>
    <p:sldId id="262" r:id="rId8"/>
    <p:sldId id="263" r:id="rId9"/>
    <p:sldId id="296" r:id="rId10"/>
    <p:sldId id="264" r:id="rId11"/>
    <p:sldId id="265" r:id="rId12"/>
    <p:sldId id="266" r:id="rId13"/>
    <p:sldId id="271" r:id="rId14"/>
    <p:sldId id="292" r:id="rId15"/>
    <p:sldId id="273" r:id="rId16"/>
    <p:sldId id="295" r:id="rId17"/>
    <p:sldId id="293" r:id="rId18"/>
    <p:sldId id="29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1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59554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3460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06452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D96FF3-BE00-4344-BBB8-05B4256D0F42}" type="slidenum">
              <a:rPr lang="en-US"/>
              <a:pPr/>
              <a:t>‹#›</a:t>
            </a:fld>
            <a:endParaRPr lang="en-US"/>
          </a:p>
        </p:txBody>
      </p:sp>
    </p:spTree>
    <p:extLst>
      <p:ext uri="{BB962C8B-B14F-4D97-AF65-F5344CB8AC3E}">
        <p14:creationId xmlns:p14="http://schemas.microsoft.com/office/powerpoint/2010/main" val="2759005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0F4A0C6-363C-44E1-9AF5-F3F7F7877B1A}" type="slidenum">
              <a:rPr lang="en-US"/>
              <a:pPr/>
              <a:t>‹#›</a:t>
            </a:fld>
            <a:endParaRPr lang="en-US"/>
          </a:p>
        </p:txBody>
      </p:sp>
    </p:spTree>
    <p:extLst>
      <p:ext uri="{BB962C8B-B14F-4D97-AF65-F5344CB8AC3E}">
        <p14:creationId xmlns:p14="http://schemas.microsoft.com/office/powerpoint/2010/main" val="163494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183256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4C666-7E93-4A6D-BD76-06A7E0BBDF69}"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0697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4C666-7E93-4A6D-BD76-06A7E0BBDF69}"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407882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4C666-7E93-4A6D-BD76-06A7E0BBDF69}"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4980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4C666-7E93-4A6D-BD76-06A7E0BBDF69}"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32745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4C666-7E93-4A6D-BD76-06A7E0BBDF69}"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51944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4756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149185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4C666-7E93-4A6D-BD76-06A7E0BBDF69}" type="datetimeFigureOut">
              <a:rPr lang="en-US" smtClean="0"/>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6D72E-C2E6-4633-BFAF-E16FF2E7D091}" type="slidenum">
              <a:rPr lang="en-US" smtClean="0"/>
              <a:t>‹#›</a:t>
            </a:fld>
            <a:endParaRPr lang="en-US"/>
          </a:p>
        </p:txBody>
      </p:sp>
    </p:spTree>
    <p:extLst>
      <p:ext uri="{BB962C8B-B14F-4D97-AF65-F5344CB8AC3E}">
        <p14:creationId xmlns:p14="http://schemas.microsoft.com/office/powerpoint/2010/main" val="34118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apollo.lsc.vsc.edu/classes/met130/notes/chapter12/graphics/convergence.free.gif" TargetMode="External"/><Relationship Id="rId2" Type="http://schemas.openxmlformats.org/officeDocument/2006/relationships/hyperlink" Target="http://apollo.lsc.vsc.edu/classes/met130/notes/chapter12/graphics/divergence.free.gif"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187624"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475656"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7</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a:t>
            </a:r>
            <a:r>
              <a:rPr lang="en-US" sz="8000" b="1" cap="small" dirty="0">
                <a:solidFill>
                  <a:schemeClr val="tx1"/>
                </a:solidFill>
                <a:latin typeface="Times New Roman" panose="02020603050405020304" pitchFamily="18" charset="0"/>
                <a:cs typeface="Times New Roman" panose="02020603050405020304" pitchFamily="18" charset="0"/>
              </a:rPr>
              <a:t>CLASS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961985"/>
            <a:ext cx="5760640" cy="3509852"/>
          </a:xfrm>
          <a:prstGeom prst="rect">
            <a:avLst/>
          </a:prstGeom>
        </p:spPr>
      </p:pic>
      <p:sp>
        <p:nvSpPr>
          <p:cNvPr id="2" name="Slide Number Placeholder 1"/>
          <p:cNvSpPr>
            <a:spLocks noGrp="1"/>
          </p:cNvSpPr>
          <p:nvPr>
            <p:ph type="sldNum" sz="quarter" idx="12"/>
          </p:nvPr>
        </p:nvSpPr>
        <p:spPr/>
        <p:txBody>
          <a:bodyPr/>
          <a:lstStyle/>
          <a:p>
            <a:fld id="{583A2F06-76DA-49C1-A587-D9C61287D1AD}" type="slidenum">
              <a:rPr lang="en-GB" smtClean="0"/>
              <a:pPr/>
              <a:t>1</a:t>
            </a:fld>
            <a:endParaRPr lang="en-GB"/>
          </a:p>
        </p:txBody>
      </p:sp>
    </p:spTree>
    <p:extLst>
      <p:ext uri="{BB962C8B-B14F-4D97-AF65-F5344CB8AC3E}">
        <p14:creationId xmlns:p14="http://schemas.microsoft.com/office/powerpoint/2010/main" val="3360360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5022850" y="402501"/>
            <a:ext cx="381635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open wave moves eastward, central pressures continue to decrease, and the winds blow more vigorously.  The faster-moving cold front constantly inches closer to the warm front, squeezing the  warm sector into a smaller area.  Eventually the cold front overtakes the warm front and the system becomes occluded.  The storm is usually most intense at this time, with clouds and </a:t>
            </a:r>
            <a:r>
              <a:rPr lang="en-US" sz="2400" dirty="0" err="1">
                <a:latin typeface="Times New Roman" pitchFamily="18" charset="0"/>
                <a:cs typeface="Times New Roman" pitchFamily="18" charset="0"/>
              </a:rPr>
              <a:t>precip</a:t>
            </a:r>
            <a:r>
              <a:rPr lang="en-US" sz="2400" dirty="0">
                <a:latin typeface="Times New Roman" pitchFamily="18" charset="0"/>
                <a:cs typeface="Times New Roman" pitchFamily="18" charset="0"/>
              </a:rPr>
              <a:t> covering a large area.</a:t>
            </a:r>
          </a:p>
        </p:txBody>
      </p:sp>
      <p:pic>
        <p:nvPicPr>
          <p:cNvPr id="32775" name="Picture 7" descr="13-01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3651250" cy="3962400"/>
          </a:xfrm>
          <a:prstGeom prst="rect">
            <a:avLst/>
          </a:prstGeom>
          <a:noFill/>
          <a:extLst>
            <a:ext uri="{909E8E84-426E-40DD-AFC4-6F175D3DCCD1}">
              <a14:hiddenFill xmlns:a14="http://schemas.microsoft.com/office/drawing/2010/main">
                <a:solidFill>
                  <a:srgbClr val="FFFFFF"/>
                </a:solidFill>
              </a14:hiddenFill>
            </a:ext>
          </a:extLst>
        </p:spPr>
      </p:pic>
      <p:sp>
        <p:nvSpPr>
          <p:cNvPr id="32777" name="Text Box 9"/>
          <p:cNvSpPr txBox="1">
            <a:spLocks noChangeArrowheads="1"/>
          </p:cNvSpPr>
          <p:nvPr/>
        </p:nvSpPr>
        <p:spPr bwMode="auto">
          <a:xfrm>
            <a:off x="3870325" y="0"/>
            <a:ext cx="14061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Five</a:t>
            </a:r>
          </a:p>
        </p:txBody>
      </p:sp>
    </p:spTree>
    <p:extLst>
      <p:ext uri="{BB962C8B-B14F-4D97-AF65-F5344CB8AC3E}">
        <p14:creationId xmlns:p14="http://schemas.microsoft.com/office/powerpoint/2010/main" val="199838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a:xfrm>
            <a:off x="457200" y="990600"/>
            <a:ext cx="4038600" cy="5562600"/>
          </a:xfrm>
        </p:spPr>
        <p:txBody>
          <a:bodyPr>
            <a:noAutofit/>
          </a:bodyPr>
          <a:lstStyle/>
          <a:p>
            <a:pPr algn="just">
              <a:lnSpc>
                <a:spcPct val="90000"/>
              </a:lnSpc>
            </a:pPr>
            <a:r>
              <a:rPr lang="en-US" sz="2400" dirty="0">
                <a:latin typeface="Times New Roman" pitchFamily="18" charset="0"/>
                <a:cs typeface="Times New Roman" pitchFamily="18" charset="0"/>
              </a:rPr>
              <a:t>The intense storm from step five gradually dissipates, because cold air now lies on both sides of the cyclone.  Without the supply of energy provided by the rising warm, moist air, the old </a:t>
            </a:r>
            <a:r>
              <a:rPr lang="en-US" sz="2400" dirty="0" smtClean="0">
                <a:latin typeface="Times New Roman" pitchFamily="18" charset="0"/>
                <a:cs typeface="Times New Roman" pitchFamily="18" charset="0"/>
              </a:rPr>
              <a:t>storm </a:t>
            </a:r>
            <a:r>
              <a:rPr lang="en-US" sz="2400" dirty="0">
                <a:latin typeface="Times New Roman" pitchFamily="18" charset="0"/>
                <a:cs typeface="Times New Roman" pitchFamily="18" charset="0"/>
              </a:rPr>
              <a:t>system dies out and gradually disappears.  Occasionally, however a new wave will form on the westward end of the trailing cold front.</a:t>
            </a:r>
          </a:p>
          <a:p>
            <a:pPr algn="just">
              <a:lnSpc>
                <a:spcPct val="90000"/>
              </a:lnSpc>
            </a:pPr>
            <a:r>
              <a:rPr lang="en-US" sz="2400" b="1" i="1" dirty="0">
                <a:latin typeface="Times New Roman" pitchFamily="18" charset="0"/>
                <a:cs typeface="Times New Roman" pitchFamily="18" charset="0"/>
              </a:rPr>
              <a:t>The entire life cycle of a wave cyclone can last from a few days to over a week</a:t>
            </a:r>
            <a:r>
              <a:rPr lang="en-US" sz="2400" dirty="0">
                <a:latin typeface="Times New Roman" pitchFamily="18" charset="0"/>
                <a:cs typeface="Times New Roman" pitchFamily="18" charset="0"/>
              </a:rPr>
              <a:t>.</a:t>
            </a:r>
          </a:p>
        </p:txBody>
      </p:sp>
      <p:pic>
        <p:nvPicPr>
          <p:cNvPr id="94215" name="Picture 7" descr="13-01f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2038" y="1600200"/>
            <a:ext cx="35909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6" name="Text Box 8"/>
          <p:cNvSpPr txBox="1">
            <a:spLocks noChangeArrowheads="1"/>
          </p:cNvSpPr>
          <p:nvPr/>
        </p:nvSpPr>
        <p:spPr bwMode="auto">
          <a:xfrm>
            <a:off x="3870325" y="417513"/>
            <a:ext cx="13436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dirty="0">
                <a:latin typeface="Times New Roman" pitchFamily="18" charset="0"/>
                <a:cs typeface="Times New Roman" pitchFamily="18" charset="0"/>
              </a:rPr>
              <a:t>Step Six</a:t>
            </a:r>
          </a:p>
        </p:txBody>
      </p:sp>
    </p:spTree>
    <p:extLst>
      <p:ext uri="{BB962C8B-B14F-4D97-AF65-F5344CB8AC3E}">
        <p14:creationId xmlns:p14="http://schemas.microsoft.com/office/powerpoint/2010/main" val="250700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3-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7019925" cy="5715000"/>
          </a:xfrm>
          <a:prstGeom prst="rect">
            <a:avLst/>
          </a:prstGeom>
          <a:noFill/>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369458" y="83403"/>
            <a:ext cx="83173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dirty="0">
                <a:latin typeface="Times New Roman" pitchFamily="18" charset="0"/>
                <a:cs typeface="Times New Roman" pitchFamily="18" charset="0"/>
              </a:rPr>
              <a:t>A series of wave cyclones (a "family" of cyclones) forming along </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polar front </a:t>
            </a:r>
          </a:p>
        </p:txBody>
      </p:sp>
    </p:spTree>
    <p:extLst>
      <p:ext uri="{BB962C8B-B14F-4D97-AF65-F5344CB8AC3E}">
        <p14:creationId xmlns:p14="http://schemas.microsoft.com/office/powerpoint/2010/main" val="58801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838200"/>
          </a:xfrm>
        </p:spPr>
        <p:txBody>
          <a:bodyPr>
            <a:normAutofit/>
          </a:bodyPr>
          <a:lstStyle/>
          <a:p>
            <a:r>
              <a:rPr lang="en-US" sz="2800" dirty="0">
                <a:latin typeface="Times New Roman" pitchFamily="18" charset="0"/>
                <a:cs typeface="Times New Roman" pitchFamily="18" charset="0"/>
              </a:rPr>
              <a:t>Developing Mid-Latitude Cyclones and Anticyclones</a:t>
            </a:r>
          </a:p>
        </p:txBody>
      </p:sp>
      <p:sp>
        <p:nvSpPr>
          <p:cNvPr id="99331" name="Rectangle 3"/>
          <p:cNvSpPr>
            <a:spLocks noGrp="1" noChangeArrowheads="1"/>
          </p:cNvSpPr>
          <p:nvPr>
            <p:ph type="body" idx="1"/>
          </p:nvPr>
        </p:nvSpPr>
        <p:spPr>
          <a:xfrm>
            <a:off x="0" y="2209800"/>
            <a:ext cx="9144000" cy="4114800"/>
          </a:xfrm>
        </p:spPr>
        <p:txBody>
          <a:bodyPr/>
          <a:lstStyle/>
          <a:p>
            <a:r>
              <a:rPr lang="en-US" b="1" dirty="0">
                <a:solidFill>
                  <a:schemeClr val="accent2"/>
                </a:solidFill>
              </a:rPr>
              <a:t>Convergence</a:t>
            </a:r>
            <a:r>
              <a:rPr lang="en-US" dirty="0"/>
              <a:t> – </a:t>
            </a:r>
            <a:r>
              <a:rPr lang="en-US" sz="2400" dirty="0">
                <a:latin typeface="Times New Roman" pitchFamily="18" charset="0"/>
                <a:cs typeface="Times New Roman" pitchFamily="18" charset="0"/>
              </a:rPr>
              <a:t>The piling up of air or the atmospheric condition that exists when the wind cause a horizontal net inflow of air into a specified region</a:t>
            </a:r>
          </a:p>
          <a:p>
            <a:r>
              <a:rPr lang="en-US" b="1" dirty="0">
                <a:solidFill>
                  <a:schemeClr val="accent2"/>
                </a:solidFill>
              </a:rPr>
              <a:t>Divergence</a:t>
            </a:r>
            <a:r>
              <a:rPr lang="en-US" dirty="0"/>
              <a:t> – </a:t>
            </a:r>
            <a:r>
              <a:rPr lang="en-US" sz="2400" dirty="0">
                <a:latin typeface="Times New Roman" pitchFamily="18" charset="0"/>
                <a:cs typeface="Times New Roman" pitchFamily="18" charset="0"/>
              </a:rPr>
              <a:t>the spreading out of air or the atmospheric condition that exists when the winds cause a horizontal net outflow of air from a specific </a:t>
            </a:r>
            <a:r>
              <a:rPr lang="en-US" sz="2400" dirty="0" smtClean="0">
                <a:latin typeface="Times New Roman" pitchFamily="18" charset="0"/>
                <a:cs typeface="Times New Roman" pitchFamily="18" charset="0"/>
              </a:rPr>
              <a:t>region</a:t>
            </a:r>
          </a:p>
          <a:p>
            <a:r>
              <a:rPr lang="en-US" sz="2400" dirty="0">
                <a:latin typeface="Times New Roman" pitchFamily="18" charset="0"/>
                <a:cs typeface="Times New Roman" pitchFamily="18" charset="0"/>
              </a:rPr>
              <a:t>Developing surface storm systems are </a:t>
            </a:r>
            <a:r>
              <a:rPr lang="en-US" sz="2400" b="1" dirty="0">
                <a:latin typeface="Times New Roman" pitchFamily="18" charset="0"/>
                <a:cs typeface="Times New Roman" pitchFamily="18" charset="0"/>
              </a:rPr>
              <a:t>deep lows</a:t>
            </a:r>
            <a:r>
              <a:rPr lang="en-US" sz="2400" dirty="0">
                <a:latin typeface="Times New Roman" pitchFamily="18" charset="0"/>
                <a:cs typeface="Times New Roman" pitchFamily="18" charset="0"/>
              </a:rPr>
              <a:t> that usually intensify with </a:t>
            </a:r>
            <a:r>
              <a:rPr lang="en-US" sz="2400" dirty="0" smtClean="0">
                <a:latin typeface="Times New Roman" pitchFamily="18" charset="0"/>
                <a:cs typeface="Times New Roman" pitchFamily="18" charset="0"/>
              </a:rPr>
              <a:t>height. Therefore</a:t>
            </a:r>
            <a:r>
              <a:rPr lang="en-US" sz="2400" dirty="0">
                <a:latin typeface="Times New Roman" pitchFamily="18" charset="0"/>
                <a:cs typeface="Times New Roman" pitchFamily="18" charset="0"/>
              </a:rPr>
              <a:t>, a surface low pressure area will appear on an upper level chart as either a </a:t>
            </a:r>
            <a:r>
              <a:rPr lang="en-US" sz="2400" b="1" dirty="0">
                <a:latin typeface="Times New Roman" pitchFamily="18" charset="0"/>
                <a:cs typeface="Times New Roman" pitchFamily="18" charset="0"/>
              </a:rPr>
              <a:t>closed low </a:t>
            </a:r>
            <a:r>
              <a:rPr lang="en-US" sz="2400" dirty="0">
                <a:latin typeface="Times New Roman" pitchFamily="18" charset="0"/>
                <a:cs typeface="Times New Roman" pitchFamily="18" charset="0"/>
              </a:rPr>
              <a:t>or a </a:t>
            </a:r>
            <a:r>
              <a:rPr lang="en-US" sz="2400" b="1" dirty="0">
                <a:latin typeface="Times New Roman" pitchFamily="18" charset="0"/>
                <a:cs typeface="Times New Roman" pitchFamily="18" charset="0"/>
              </a:rPr>
              <a:t>trough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Rectangle 1"/>
          <p:cNvSpPr/>
          <p:nvPr/>
        </p:nvSpPr>
        <p:spPr>
          <a:xfrm>
            <a:off x="381000" y="932581"/>
            <a:ext cx="8458200" cy="892552"/>
          </a:xfrm>
          <a:prstGeom prst="rect">
            <a:avLst/>
          </a:prstGeom>
        </p:spPr>
        <p:txBody>
          <a:bodyPr wrap="square">
            <a:spAutoFit/>
          </a:bodyPr>
          <a:lstStyle/>
          <a:p>
            <a:pPr algn="ctr"/>
            <a:r>
              <a:rPr lang="en-US" sz="2600" b="1" dirty="0">
                <a:latin typeface="Times New Roman" pitchFamily="18" charset="0"/>
                <a:cs typeface="Times New Roman" pitchFamily="18" charset="0"/>
              </a:rPr>
              <a:t>Mid-latitude cyclones are "deep" pressure systems extending from the surface to </a:t>
            </a:r>
            <a:r>
              <a:rPr lang="en-US" sz="2600" b="1" dirty="0" err="1">
                <a:latin typeface="Times New Roman" pitchFamily="18" charset="0"/>
                <a:cs typeface="Times New Roman" pitchFamily="18" charset="0"/>
              </a:rPr>
              <a:t>tropopause</a:t>
            </a:r>
            <a:r>
              <a:rPr lang="en-US" sz="2600" b="1" dirty="0">
                <a:latin typeface="Times New Roman" pitchFamily="18" charset="0"/>
                <a:cs typeface="Times New Roman" pitchFamily="18" charset="0"/>
              </a:rPr>
              <a:t> level</a:t>
            </a:r>
          </a:p>
        </p:txBody>
      </p:sp>
    </p:spTree>
    <p:extLst>
      <p:ext uri="{BB962C8B-B14F-4D97-AF65-F5344CB8AC3E}">
        <p14:creationId xmlns:p14="http://schemas.microsoft.com/office/powerpoint/2010/main" val="195357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6553"/>
            <a:ext cx="9144000" cy="4893647"/>
          </a:xfrm>
          <a:prstGeom prst="rect">
            <a:avLst/>
          </a:prstGeom>
        </p:spPr>
        <p:txBody>
          <a:bodyPr wrap="square">
            <a:spAutoFit/>
          </a:bodyPr>
          <a:lstStyle/>
          <a:p>
            <a:r>
              <a:rPr lang="en-US" sz="2400" dirty="0">
                <a:latin typeface="Times New Roman" pitchFamily="18" charset="0"/>
                <a:cs typeface="Times New Roman" pitchFamily="18" charset="0"/>
              </a:rPr>
              <a:t>Suppose the upper-level low is directly above the surface low. Notice that only at the surface (because of friction) do the winds blow inward toward the low’s center.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these winds converge (flow together), the air “piles up.” This piling up of air, called </a:t>
            </a:r>
            <a:r>
              <a:rPr lang="en-US" sz="2400" b="1" dirty="0">
                <a:latin typeface="Times New Roman" pitchFamily="18" charset="0"/>
                <a:cs typeface="Times New Roman" pitchFamily="18" charset="0"/>
              </a:rPr>
              <a:t>convergence</a:t>
            </a:r>
            <a:r>
              <a:rPr lang="en-US" sz="2400" dirty="0">
                <a:latin typeface="Times New Roman" pitchFamily="18" charset="0"/>
                <a:cs typeface="Times New Roman" pitchFamily="18" charset="0"/>
              </a:rPr>
              <a:t>, causes air density to increase directly above the surface low. This increase in mass causes surface pressures to rise; gradually, the low fills and the surface low dissipates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same reasoning can be applied to surface anticyclones. Winds blow outward away from the center of a surface high. If a closed high or ridge lies directly over the surface anticyclone, </a:t>
            </a:r>
            <a:r>
              <a:rPr lang="en-US" sz="2400" b="1" dirty="0">
                <a:latin typeface="Times New Roman" pitchFamily="18" charset="0"/>
                <a:cs typeface="Times New Roman" pitchFamily="18" charset="0"/>
              </a:rPr>
              <a:t>divergence</a:t>
            </a:r>
            <a:r>
              <a:rPr lang="en-US" sz="2400" dirty="0">
                <a:latin typeface="Times New Roman" pitchFamily="18" charset="0"/>
                <a:cs typeface="Times New Roman" pitchFamily="18" charset="0"/>
              </a:rPr>
              <a:t> (the spreading out of air) at the surface will remove air from the column directly above the high. Surface pressures fall and the system weakens. </a:t>
            </a:r>
          </a:p>
        </p:txBody>
      </p:sp>
    </p:spTree>
    <p:extLst>
      <p:ext uri="{BB962C8B-B14F-4D97-AF65-F5344CB8AC3E}">
        <p14:creationId xmlns:p14="http://schemas.microsoft.com/office/powerpoint/2010/main" val="284315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0" y="76200"/>
            <a:ext cx="9144000" cy="1981200"/>
          </a:xfrm>
        </p:spPr>
        <p:txBody>
          <a:bodyPr>
            <a:normAutofit/>
          </a:bodyPr>
          <a:lstStyle/>
          <a:p>
            <a:pPr>
              <a:lnSpc>
                <a:spcPct val="90000"/>
              </a:lnSpc>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low that is not supported by some divergence aloft will dissipate</a:t>
            </a:r>
          </a:p>
          <a:p>
            <a:pPr>
              <a:lnSpc>
                <a:spcPct val="90000"/>
              </a:lnSpc>
            </a:pPr>
            <a:r>
              <a:rPr lang="en-US" sz="2400" dirty="0">
                <a:latin typeface="Times New Roman" pitchFamily="18" charset="0"/>
                <a:cs typeface="Times New Roman" pitchFamily="18" charset="0"/>
              </a:rPr>
              <a:t>Same is true for a high pressure system; divergence at the surface needs some support from convergence aloft to </a:t>
            </a:r>
            <a:r>
              <a:rPr lang="en-US" sz="2400" dirty="0" smtClean="0">
                <a:latin typeface="Times New Roman" pitchFamily="18" charset="0"/>
                <a:cs typeface="Times New Roman" pitchFamily="18" charset="0"/>
              </a:rPr>
              <a:t>survive</a:t>
            </a:r>
          </a:p>
          <a:p>
            <a:pPr>
              <a:lnSpc>
                <a:spcPct val="90000"/>
              </a:lnSpc>
            </a:pPr>
            <a:r>
              <a:rPr lang="en-US" sz="2400" b="1" dirty="0" smtClean="0">
                <a:latin typeface="Times New Roman" pitchFamily="18" charset="0"/>
                <a:cs typeface="Times New Roman" pitchFamily="18" charset="0"/>
              </a:rPr>
              <a:t>If lows and highs aloft were always directly above lows and highs at the surface, the surface systems would quickly dissipate. </a:t>
            </a:r>
          </a:p>
          <a:p>
            <a:pPr marL="0" indent="0">
              <a:lnSpc>
                <a:spcPct val="90000"/>
              </a:lnSpc>
              <a:buNone/>
            </a:pPr>
            <a:endParaRPr lang="en-US" sz="2400" dirty="0">
              <a:latin typeface="Times New Roman" pitchFamily="18" charset="0"/>
              <a:cs typeface="Times New Roman" pitchFamily="18" charset="0"/>
            </a:endParaRPr>
          </a:p>
        </p:txBody>
      </p:sp>
      <p:pic>
        <p:nvPicPr>
          <p:cNvPr id="5" name="Picture 5" descr="13-0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373248"/>
            <a:ext cx="4953000" cy="448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26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atmos.illinois.edu/~snodgrss/Midlatitude_cyclone_files/image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96100" cy="580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6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5486400" cy="5262979"/>
          </a:xfrm>
          <a:prstGeom prst="rect">
            <a:avLst/>
          </a:prstGeom>
          <a:noFill/>
        </p:spPr>
        <p:txBody>
          <a:bodyPr wrap="square" rtlCol="0">
            <a:spAutoFit/>
          </a:bodyPr>
          <a:lstStyle/>
          <a:p>
            <a:pPr marL="342900" indent="-342900">
              <a:buFont typeface="Arial" pitchFamily="34" charset="0"/>
              <a:buChar char="•"/>
            </a:pPr>
            <a:r>
              <a:rPr lang="en-US" sz="2400" dirty="0">
                <a:latin typeface="Times New Roman" pitchFamily="18" charset="0"/>
                <a:cs typeface="Times New Roman" pitchFamily="18" charset="0"/>
              </a:rPr>
              <a:t>The upper-level low MUST be located </a:t>
            </a:r>
            <a:r>
              <a:rPr lang="en-US" sz="2400" b="1" dirty="0">
                <a:latin typeface="Times New Roman" pitchFamily="18" charset="0"/>
                <a:cs typeface="Times New Roman" pitchFamily="18" charset="0"/>
              </a:rPr>
              <a:t>north </a:t>
            </a:r>
            <a:r>
              <a:rPr lang="en-US" sz="2400" dirty="0">
                <a:latin typeface="Times New Roman" pitchFamily="18" charset="0"/>
                <a:cs typeface="Times New Roman" pitchFamily="18" charset="0"/>
              </a:rPr>
              <a:t>and </a:t>
            </a:r>
            <a:r>
              <a:rPr lang="en-US" sz="2400" b="1" dirty="0">
                <a:latin typeface="Times New Roman" pitchFamily="18" charset="0"/>
                <a:cs typeface="Times New Roman" pitchFamily="18" charset="0"/>
              </a:rPr>
              <a:t>west</a:t>
            </a:r>
            <a:r>
              <a:rPr lang="en-US" sz="2400" dirty="0">
                <a:latin typeface="Times New Roman" pitchFamily="18" charset="0"/>
                <a:cs typeface="Times New Roman" pitchFamily="18" charset="0"/>
              </a:rPr>
              <a:t> of the surface low - i.e., the area of low pressure must tilt to the northwest with height.</a:t>
            </a:r>
          </a:p>
          <a:p>
            <a:pPr marL="342900" indent="-342900">
              <a:buFont typeface="Arial" pitchFamily="34" charset="0"/>
              <a:buChar char="•"/>
            </a:pPr>
            <a:r>
              <a:rPr lang="en-US" sz="2400" dirty="0">
                <a:latin typeface="Times New Roman" pitchFamily="18" charset="0"/>
                <a:cs typeface="Times New Roman" pitchFamily="18" charset="0"/>
              </a:rPr>
              <a:t>An area of </a:t>
            </a:r>
            <a:r>
              <a:rPr lang="en-US" sz="2400" dirty="0">
                <a:latin typeface="Times New Roman" pitchFamily="18" charset="0"/>
                <a:cs typeface="Times New Roman" pitchFamily="18" charset="0"/>
                <a:hlinkClick r:id="rId2"/>
              </a:rPr>
              <a:t>divergence</a:t>
            </a:r>
            <a:r>
              <a:rPr lang="en-US" sz="2400" dirty="0">
                <a:latin typeface="Times New Roman" pitchFamily="18" charset="0"/>
                <a:cs typeface="Times New Roman" pitchFamily="18" charset="0"/>
              </a:rPr>
              <a:t> MUST be directly above the surface </a:t>
            </a:r>
            <a:r>
              <a:rPr lang="en-US" sz="2400" dirty="0" smtClean="0">
                <a:latin typeface="Times New Roman" pitchFamily="18" charset="0"/>
                <a:cs typeface="Times New Roman" pitchFamily="18" charset="0"/>
              </a:rPr>
              <a:t>low</a:t>
            </a:r>
          </a:p>
          <a:p>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If divergence aloft &gt; </a:t>
            </a:r>
            <a:r>
              <a:rPr lang="en-US" sz="2400" dirty="0">
                <a:latin typeface="Times New Roman" pitchFamily="18" charset="0"/>
                <a:cs typeface="Times New Roman" pitchFamily="18" charset="0"/>
                <a:hlinkClick r:id="rId3"/>
              </a:rPr>
              <a:t>convergence</a:t>
            </a:r>
            <a:r>
              <a:rPr lang="en-US" sz="2400" dirty="0">
                <a:latin typeface="Times New Roman" pitchFamily="18" charset="0"/>
                <a:cs typeface="Times New Roman" pitchFamily="18" charset="0"/>
              </a:rPr>
              <a:t> at surface, will the low will deepen, intensifying the storm, or will it decay</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if divergence aloft &lt; convergence at surface, will the low will deepen, or decay? </a:t>
            </a:r>
          </a:p>
        </p:txBody>
      </p:sp>
      <p:pic>
        <p:nvPicPr>
          <p:cNvPr id="4" name="Picture 5" descr="13-05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042" y="381000"/>
            <a:ext cx="354995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64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042" y="381000"/>
            <a:ext cx="3549958"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52400"/>
            <a:ext cx="5257800" cy="5262979"/>
          </a:xfrm>
          <a:prstGeom prst="rect">
            <a:avLst/>
          </a:prstGeom>
          <a:noFill/>
        </p:spPr>
        <p:txBody>
          <a:bodyPr wrap="square" rtlCol="0">
            <a:spAutoFit/>
          </a:bodyPr>
          <a:lstStyle/>
          <a:p>
            <a:pPr marL="342900" indent="-342900">
              <a:buFont typeface="Arial" pitchFamily="34" charset="0"/>
              <a:buChar char="•"/>
            </a:pPr>
            <a:r>
              <a:rPr lang="en-US" sz="2400" dirty="0">
                <a:latin typeface="Times New Roman" pitchFamily="18" charset="0"/>
                <a:cs typeface="Times New Roman" pitchFamily="18" charset="0"/>
              </a:rPr>
              <a:t>The upper-level high MUST be located </a:t>
            </a:r>
            <a:r>
              <a:rPr lang="en-US" sz="2400" b="1" dirty="0">
                <a:latin typeface="Times New Roman" pitchFamily="18" charset="0"/>
                <a:cs typeface="Times New Roman" pitchFamily="18" charset="0"/>
              </a:rPr>
              <a:t>south</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west</a:t>
            </a:r>
            <a:r>
              <a:rPr lang="en-US" sz="2400" dirty="0">
                <a:latin typeface="Times New Roman" pitchFamily="18" charset="0"/>
                <a:cs typeface="Times New Roman" pitchFamily="18" charset="0"/>
              </a:rPr>
              <a:t> of the surface high - i.e., the area of high pressure must tilt to the southwest with height</a:t>
            </a:r>
          </a:p>
          <a:p>
            <a:pPr marL="342900" indent="-342900">
              <a:buFont typeface="Arial" pitchFamily="34" charset="0"/>
              <a:buChar char="•"/>
            </a:pPr>
            <a:r>
              <a:rPr lang="en-US" sz="2400" dirty="0">
                <a:latin typeface="Times New Roman" pitchFamily="18" charset="0"/>
                <a:cs typeface="Times New Roman" pitchFamily="18" charset="0"/>
              </a:rPr>
              <a:t>An area of convergence MUST be directly above the surface high</a:t>
            </a:r>
          </a:p>
          <a:p>
            <a:pPr marL="342900" indent="-342900">
              <a:buFont typeface="Arial" pitchFamily="34" charset="0"/>
              <a:buChar char="•"/>
            </a:pPr>
            <a:r>
              <a:rPr lang="en-US" sz="2400" dirty="0">
                <a:latin typeface="Times New Roman" pitchFamily="18" charset="0"/>
                <a:cs typeface="Times New Roman" pitchFamily="18" charset="0"/>
              </a:rPr>
              <a:t>if convergence aloft &gt; divergence at surface, pressure at surface will increase and the high will build (intensify)</a:t>
            </a:r>
          </a:p>
          <a:p>
            <a:pPr marL="342900" indent="-342900">
              <a:buFont typeface="Arial" pitchFamily="34" charset="0"/>
              <a:buChar char="•"/>
            </a:pPr>
            <a:r>
              <a:rPr lang="en-US" sz="2400" dirty="0">
                <a:latin typeface="Times New Roman" pitchFamily="18" charset="0"/>
                <a:cs typeface="Times New Roman" pitchFamily="18" charset="0"/>
              </a:rPr>
              <a:t>if convergence aloft &lt; divergence at surface, pressure at surface will decrease and the high will decrease in intensity</a:t>
            </a:r>
          </a:p>
        </p:txBody>
      </p:sp>
    </p:spTree>
    <p:extLst>
      <p:ext uri="{BB962C8B-B14F-4D97-AF65-F5344CB8AC3E}">
        <p14:creationId xmlns:p14="http://schemas.microsoft.com/office/powerpoint/2010/main" val="325172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r>
              <a:rPr lang="en-US" sz="4000"/>
              <a:t>Jet Streams and Developing Mid-latitude Cyclones</a:t>
            </a:r>
          </a:p>
        </p:txBody>
      </p:sp>
      <p:sp>
        <p:nvSpPr>
          <p:cNvPr id="103427" name="Rectangle 3"/>
          <p:cNvSpPr>
            <a:spLocks noGrp="1" noChangeArrowheads="1"/>
          </p:cNvSpPr>
          <p:nvPr>
            <p:ph type="body" idx="1"/>
          </p:nvPr>
        </p:nvSpPr>
        <p:spPr/>
        <p:txBody>
          <a:bodyPr/>
          <a:lstStyle/>
          <a:p>
            <a:pPr>
              <a:lnSpc>
                <a:spcPct val="90000"/>
              </a:lnSpc>
            </a:pPr>
            <a:r>
              <a:rPr lang="en-US"/>
              <a:t>Jet streams play an additional part in the formation of surface mid-latitude cyclones and anticyclones.  </a:t>
            </a:r>
          </a:p>
          <a:p>
            <a:pPr>
              <a:lnSpc>
                <a:spcPct val="90000"/>
              </a:lnSpc>
            </a:pPr>
            <a:r>
              <a:rPr lang="en-US"/>
              <a:t>When the polar jet stream flows in a wavy west to east pattern, deep troughs and ridges exist in the flow aloft.</a:t>
            </a:r>
          </a:p>
          <a:p>
            <a:pPr>
              <a:lnSpc>
                <a:spcPct val="90000"/>
              </a:lnSpc>
            </a:pPr>
            <a:r>
              <a:rPr lang="en-US"/>
              <a:t>Jet maxima or jet streaks produce regions of strong convergence and divergence along the flanks of the jet.</a:t>
            </a:r>
          </a:p>
        </p:txBody>
      </p:sp>
    </p:spTree>
    <p:extLst>
      <p:ext uri="{BB962C8B-B14F-4D97-AF65-F5344CB8AC3E}">
        <p14:creationId xmlns:p14="http://schemas.microsoft.com/office/powerpoint/2010/main" val="208043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نتيجة بحث الصور عن ‪cyclone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36" y="768408"/>
            <a:ext cx="7623464" cy="494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59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3" name="Picture 5" descr="13-10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20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58374" name="Rectangle 6"/>
          <p:cNvSpPr>
            <a:spLocks noChangeArrowheads="1"/>
          </p:cNvSpPr>
          <p:nvPr/>
        </p:nvSpPr>
        <p:spPr bwMode="auto">
          <a:xfrm>
            <a:off x="685800" y="5029200"/>
            <a:ext cx="792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As the polar jet stream and its area of maximum winds (the jet streak, or MAX). Swings over a developing mid-latitude cyclone, an area of divergence (</a:t>
            </a:r>
            <a:r>
              <a:rPr lang="en-US" i="1"/>
              <a:t>D</a:t>
            </a:r>
            <a:r>
              <a:rPr lang="en-US"/>
              <a:t>) draws warm surface air upward, and an area of convergence (</a:t>
            </a:r>
            <a:r>
              <a:rPr lang="en-US" i="1"/>
              <a:t>C</a:t>
            </a:r>
            <a:r>
              <a:rPr lang="en-US"/>
              <a:t>) allows cold air to sink. The jet stream removes air above the surface storm, which causes surface pressures to drop and the storm to intensify. </a:t>
            </a:r>
          </a:p>
        </p:txBody>
      </p:sp>
    </p:spTree>
    <p:extLst>
      <p:ext uri="{BB962C8B-B14F-4D97-AF65-F5344CB8AC3E}">
        <p14:creationId xmlns:p14="http://schemas.microsoft.com/office/powerpoint/2010/main" val="120178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7" name="Picture 5" descr="13-10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620000" cy="4410075"/>
          </a:xfrm>
          <a:prstGeom prst="rect">
            <a:avLst/>
          </a:prstGeom>
          <a:noFill/>
          <a:extLst>
            <a:ext uri="{909E8E84-426E-40DD-AFC4-6F175D3DCCD1}">
              <a14:hiddenFill xmlns:a14="http://schemas.microsoft.com/office/drawing/2010/main">
                <a:solidFill>
                  <a:srgbClr val="FFFFFF"/>
                </a:solidFill>
              </a14:hiddenFill>
            </a:ext>
          </a:extLst>
        </p:spPr>
      </p:pic>
      <p:sp>
        <p:nvSpPr>
          <p:cNvPr id="59398" name="Rectangle 6"/>
          <p:cNvSpPr>
            <a:spLocks noChangeArrowheads="1"/>
          </p:cNvSpPr>
          <p:nvPr/>
        </p:nvSpPr>
        <p:spPr bwMode="auto">
          <a:xfrm>
            <a:off x="1143000" y="5181600"/>
            <a:ext cx="662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When the surface storm moves northeastward and occludes, it no longer has the upper-level support of diverging air, and the surface storm gradually dies out. </a:t>
            </a:r>
          </a:p>
        </p:txBody>
      </p:sp>
    </p:spTree>
    <p:extLst>
      <p:ext uri="{BB962C8B-B14F-4D97-AF65-F5344CB8AC3E}">
        <p14:creationId xmlns:p14="http://schemas.microsoft.com/office/powerpoint/2010/main" val="424268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9" name="Picture 5" descr="13-0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4486275" cy="5715000"/>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p:cNvSpPr>
            <a:spLocks noChangeArrowheads="1"/>
          </p:cNvSpPr>
          <p:nvPr/>
        </p:nvSpPr>
        <p:spPr bwMode="auto">
          <a:xfrm>
            <a:off x="5334000" y="2514600"/>
            <a:ext cx="365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Water vapor satellite image showing a jet streak (heavy arrow) situated off the coast of Southern California. </a:t>
            </a:r>
          </a:p>
        </p:txBody>
      </p:sp>
    </p:spTree>
    <p:extLst>
      <p:ext uri="{BB962C8B-B14F-4D97-AF65-F5344CB8AC3E}">
        <p14:creationId xmlns:p14="http://schemas.microsoft.com/office/powerpoint/2010/main" val="139772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Upper level Support</a:t>
            </a:r>
          </a:p>
        </p:txBody>
      </p:sp>
      <p:sp>
        <p:nvSpPr>
          <p:cNvPr id="104451" name="Rectangle 3"/>
          <p:cNvSpPr>
            <a:spLocks noGrp="1" noChangeArrowheads="1"/>
          </p:cNvSpPr>
          <p:nvPr>
            <p:ph type="body" idx="1"/>
          </p:nvPr>
        </p:nvSpPr>
        <p:spPr/>
        <p:txBody>
          <a:bodyPr/>
          <a:lstStyle/>
          <a:p>
            <a:r>
              <a:rPr lang="en-US" sz="2800"/>
              <a:t>Upper air support – For a storm to intensify an upper level counterpart – a trough of low pressure that lies to the west of the surface low is necessary.  </a:t>
            </a:r>
          </a:p>
          <a:p>
            <a:r>
              <a:rPr lang="en-US" sz="2800"/>
              <a:t>At the same time, the PFJ must form into waves and swing slightly south of the developing storm.  When these conditions exist, zones of convergence and divergence along with rising and sinking air provide energy conversions for the storms growth.</a:t>
            </a:r>
          </a:p>
        </p:txBody>
      </p:sp>
    </p:spTree>
    <p:extLst>
      <p:ext uri="{BB962C8B-B14F-4D97-AF65-F5344CB8AC3E}">
        <p14:creationId xmlns:p14="http://schemas.microsoft.com/office/powerpoint/2010/main" val="2797266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21" name="Picture 5" descr="13-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620000" cy="5524500"/>
          </a:xfrm>
          <a:prstGeom prst="rect">
            <a:avLst/>
          </a:prstGeom>
          <a:noFill/>
          <a:extLst>
            <a:ext uri="{909E8E84-426E-40DD-AFC4-6F175D3DCCD1}">
              <a14:hiddenFill xmlns:a14="http://schemas.microsoft.com/office/drawing/2010/main">
                <a:solidFill>
                  <a:srgbClr val="FFFFFF"/>
                </a:solidFill>
              </a14:hiddenFill>
            </a:ext>
          </a:extLst>
        </p:spPr>
      </p:pic>
      <p:sp>
        <p:nvSpPr>
          <p:cNvPr id="60422" name="Rectangle 6"/>
          <p:cNvSpPr>
            <a:spLocks noChangeArrowheads="1"/>
          </p:cNvSpPr>
          <p:nvPr/>
        </p:nvSpPr>
        <p:spPr bwMode="auto">
          <a:xfrm>
            <a:off x="1295400" y="59436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Summary of clouds, weather, and vertical motions associated with a developing wave cyclone. </a:t>
            </a:r>
          </a:p>
        </p:txBody>
      </p:sp>
    </p:spTree>
    <p:extLst>
      <p:ext uri="{BB962C8B-B14F-4D97-AF65-F5344CB8AC3E}">
        <p14:creationId xmlns:p14="http://schemas.microsoft.com/office/powerpoint/2010/main" val="275646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Long waves and Short Waves</a:t>
            </a:r>
          </a:p>
        </p:txBody>
      </p:sp>
      <p:sp>
        <p:nvSpPr>
          <p:cNvPr id="105475" name="Rectangle 3"/>
          <p:cNvSpPr>
            <a:spLocks noGrp="1" noChangeArrowheads="1"/>
          </p:cNvSpPr>
          <p:nvPr>
            <p:ph type="body" idx="1"/>
          </p:nvPr>
        </p:nvSpPr>
        <p:spPr/>
        <p:txBody>
          <a:bodyPr/>
          <a:lstStyle/>
          <a:p>
            <a:r>
              <a:rPr lang="en-US" b="1">
                <a:solidFill>
                  <a:schemeClr val="accent2"/>
                </a:solidFill>
              </a:rPr>
              <a:t>Long waves</a:t>
            </a:r>
            <a:r>
              <a:rPr lang="en-US"/>
              <a:t> – a wave in the major belt of westerlies characterized by a long length (thousands of km) and significant amplitude.  </a:t>
            </a:r>
            <a:r>
              <a:rPr lang="en-US" i="1">
                <a:solidFill>
                  <a:schemeClr val="accent2"/>
                </a:solidFill>
              </a:rPr>
              <a:t>Rossby Waves</a:t>
            </a:r>
          </a:p>
          <a:p>
            <a:r>
              <a:rPr lang="en-US" b="1">
                <a:solidFill>
                  <a:schemeClr val="accent2"/>
                </a:solidFill>
              </a:rPr>
              <a:t>Short Waves</a:t>
            </a:r>
            <a:r>
              <a:rPr lang="en-US"/>
              <a:t> – a small wave that moves around longwaves in the same direction as the air flow in the middle and upper troposphere.  </a:t>
            </a:r>
            <a:r>
              <a:rPr lang="en-US" i="1">
                <a:solidFill>
                  <a:schemeClr val="accent2"/>
                </a:solidFill>
              </a:rPr>
              <a:t>Shortwave troughs</a:t>
            </a:r>
          </a:p>
        </p:txBody>
      </p:sp>
    </p:spTree>
    <p:extLst>
      <p:ext uri="{BB962C8B-B14F-4D97-AF65-F5344CB8AC3E}">
        <p14:creationId xmlns:p14="http://schemas.microsoft.com/office/powerpoint/2010/main" val="219749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9" name="Picture 5" descr="13-0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533400"/>
            <a:ext cx="4745037" cy="4800600"/>
          </a:xfrm>
          <a:prstGeom prst="rect">
            <a:avLst/>
          </a:prstGeom>
          <a:noFill/>
          <a:extLst>
            <a:ext uri="{909E8E84-426E-40DD-AFC4-6F175D3DCCD1}">
              <a14:hiddenFill xmlns:a14="http://schemas.microsoft.com/office/drawing/2010/main">
                <a:solidFill>
                  <a:srgbClr val="FFFFFF"/>
                </a:solidFill>
              </a14:hiddenFill>
            </a:ext>
          </a:extLst>
        </p:spPr>
      </p:pic>
      <p:sp>
        <p:nvSpPr>
          <p:cNvPr id="52230" name="Rectangle 6"/>
          <p:cNvSpPr>
            <a:spLocks noChangeArrowheads="1"/>
          </p:cNvSpPr>
          <p:nvPr/>
        </p:nvSpPr>
        <p:spPr bwMode="auto">
          <a:xfrm>
            <a:off x="990600" y="54864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A 500-mb map of the Northern Hemisphere from a polar perspective shows five longwaves encircling the globe. Note that the wavelength of wave number 3 is greater than the width of the United States. Solid lines are contours. Dashed lines show the position of longwave troughs. </a:t>
            </a:r>
          </a:p>
        </p:txBody>
      </p:sp>
    </p:spTree>
    <p:extLst>
      <p:ext uri="{BB962C8B-B14F-4D97-AF65-F5344CB8AC3E}">
        <p14:creationId xmlns:p14="http://schemas.microsoft.com/office/powerpoint/2010/main" val="181841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53" name="Picture 5" descr="13-07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47700"/>
            <a:ext cx="7620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53254" name="Rectangle 6"/>
          <p:cNvSpPr>
            <a:spLocks noChangeArrowheads="1"/>
          </p:cNvSpPr>
          <p:nvPr/>
        </p:nvSpPr>
        <p:spPr bwMode="auto">
          <a:xfrm>
            <a:off x="2590800" y="594360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Upper-air chart showing a longwave with three shortwaves (heavy dashed lines) embedded in the flow. </a:t>
            </a:r>
          </a:p>
        </p:txBody>
      </p:sp>
    </p:spTree>
    <p:extLst>
      <p:ext uri="{BB962C8B-B14F-4D97-AF65-F5344CB8AC3E}">
        <p14:creationId xmlns:p14="http://schemas.microsoft.com/office/powerpoint/2010/main" val="85481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7" name="Picture 5" descr="13-07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010400" cy="5222875"/>
          </a:xfrm>
          <a:prstGeom prst="rect">
            <a:avLst/>
          </a:prstGeom>
          <a:noFill/>
          <a:extLst>
            <a:ext uri="{909E8E84-426E-40DD-AFC4-6F175D3DCCD1}">
              <a14:hiddenFill xmlns:a14="http://schemas.microsoft.com/office/drawing/2010/main">
                <a:solidFill>
                  <a:srgbClr val="FFFFFF"/>
                </a:solidFill>
              </a14:hiddenFill>
            </a:ext>
          </a:extLst>
        </p:spPr>
      </p:pic>
      <p:sp>
        <p:nvSpPr>
          <p:cNvPr id="54278" name="Rectangle 6"/>
          <p:cNvSpPr>
            <a:spLocks noChangeArrowheads="1"/>
          </p:cNvSpPr>
          <p:nvPr/>
        </p:nvSpPr>
        <p:spPr bwMode="auto">
          <a:xfrm>
            <a:off x="304800" y="5454650"/>
            <a:ext cx="8534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a:t>Twenty-four hours later the shortwaves have moved rapidly around the longwave. Notice that the shortwaves labeled 1 and 3 tend to deepen the longwave trough, while shortwave 2 has weakened as it moves into a ridge. Notice also that as the longwave deepens in diagram, its length actually shortens. Dashed lines are isotherms in °C. Solid lines are contours. Blue arrows indicate cold advection and red arrows warm advection. </a:t>
            </a:r>
          </a:p>
        </p:txBody>
      </p:sp>
    </p:spTree>
    <p:extLst>
      <p:ext uri="{BB962C8B-B14F-4D97-AF65-F5344CB8AC3E}">
        <p14:creationId xmlns:p14="http://schemas.microsoft.com/office/powerpoint/2010/main" val="109408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301" name="Picture 5" descr="13-08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391275" cy="5715000"/>
          </a:xfrm>
          <a:prstGeom prst="rect">
            <a:avLst/>
          </a:prstGeom>
          <a:noFill/>
          <a:extLst>
            <a:ext uri="{909E8E84-426E-40DD-AFC4-6F175D3DCCD1}">
              <a14:hiddenFill xmlns:a14="http://schemas.microsoft.com/office/drawing/2010/main">
                <a:solidFill>
                  <a:srgbClr val="FFFFFF"/>
                </a:solidFill>
              </a14:hiddenFill>
            </a:ext>
          </a:extLst>
        </p:spPr>
      </p:pic>
      <p:sp>
        <p:nvSpPr>
          <p:cNvPr id="55302" name="Rectangle 6"/>
          <p:cNvSpPr>
            <a:spLocks noChangeArrowheads="1"/>
          </p:cNvSpPr>
          <p:nvPr/>
        </p:nvSpPr>
        <p:spPr bwMode="auto">
          <a:xfrm>
            <a:off x="228600" y="5803900"/>
            <a:ext cx="876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A shortwave (not shown) disturbs the flow aloft, initiating temperature advection. The upper trough intensifies and provides the necessary vertical motions (as shown by vertical arrows) for the development of the surface cyclone. </a:t>
            </a:r>
          </a:p>
        </p:txBody>
      </p:sp>
    </p:spTree>
    <p:extLst>
      <p:ext uri="{BB962C8B-B14F-4D97-AF65-F5344CB8AC3E}">
        <p14:creationId xmlns:p14="http://schemas.microsoft.com/office/powerpoint/2010/main" val="82627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Polar Front Theory</a:t>
            </a:r>
          </a:p>
        </p:txBody>
      </p:sp>
      <p:sp>
        <p:nvSpPr>
          <p:cNvPr id="92163" name="Rectangle 3"/>
          <p:cNvSpPr>
            <a:spLocks noGrp="1" noChangeArrowheads="1"/>
          </p:cNvSpPr>
          <p:nvPr>
            <p:ph type="body" idx="1"/>
          </p:nvPr>
        </p:nvSpPr>
        <p:spPr>
          <a:xfrm>
            <a:off x="0" y="1600200"/>
            <a:ext cx="9144000" cy="4525963"/>
          </a:xfrm>
        </p:spPr>
        <p:txBody>
          <a:bodyPr>
            <a:normAutofit/>
          </a:bodyPr>
          <a:lstStyle/>
          <a:p>
            <a:pPr>
              <a:lnSpc>
                <a:spcPct val="80000"/>
              </a:lnSpc>
            </a:pPr>
            <a:r>
              <a:rPr lang="en-US" sz="2400" dirty="0">
                <a:latin typeface="Times New Roman" pitchFamily="18" charset="0"/>
                <a:cs typeface="Times New Roman" pitchFamily="18" charset="0"/>
              </a:rPr>
              <a:t>Developed by Norwegian scientists (</a:t>
            </a:r>
            <a:r>
              <a:rPr lang="en-US" sz="2400" dirty="0" err="1">
                <a:latin typeface="Times New Roman" pitchFamily="18" charset="0"/>
                <a:cs typeface="Times New Roman" pitchFamily="18" charset="0"/>
              </a:rPr>
              <a:t>Bjerknes</a:t>
            </a:r>
            <a:r>
              <a:rPr lang="en-US" sz="2400" dirty="0">
                <a:latin typeface="Times New Roman" pitchFamily="18" charset="0"/>
                <a:cs typeface="Times New Roman" pitchFamily="18" charset="0"/>
              </a:rPr>
              <a:t>, Solberg, Bergeron)</a:t>
            </a:r>
          </a:p>
          <a:p>
            <a:pPr>
              <a:lnSpc>
                <a:spcPct val="80000"/>
              </a:lnSpc>
            </a:pPr>
            <a:r>
              <a:rPr lang="en-US" sz="2400" dirty="0">
                <a:latin typeface="Times New Roman" pitchFamily="18" charset="0"/>
                <a:cs typeface="Times New Roman" pitchFamily="18" charset="0"/>
              </a:rPr>
              <a:t>Published shortly after WW I</a:t>
            </a:r>
          </a:p>
          <a:p>
            <a:pPr>
              <a:lnSpc>
                <a:spcPct val="80000"/>
              </a:lnSpc>
            </a:pPr>
            <a:r>
              <a:rPr lang="en-US" sz="2400" dirty="0">
                <a:latin typeface="Times New Roman" pitchFamily="18" charset="0"/>
                <a:cs typeface="Times New Roman" pitchFamily="18" charset="0"/>
              </a:rPr>
              <a:t>Polar front theory of a developing </a:t>
            </a:r>
            <a:r>
              <a:rPr lang="en-US" sz="2400" b="1" dirty="0">
                <a:latin typeface="Times New Roman" pitchFamily="18" charset="0"/>
                <a:cs typeface="Times New Roman" pitchFamily="18" charset="0"/>
              </a:rPr>
              <a:t>wave cyclone</a:t>
            </a:r>
          </a:p>
          <a:p>
            <a:pPr>
              <a:lnSpc>
                <a:spcPct val="80000"/>
              </a:lnSpc>
            </a:pPr>
            <a:r>
              <a:rPr lang="en-US" sz="2400" dirty="0">
                <a:latin typeface="Times New Roman" pitchFamily="18" charset="0"/>
                <a:cs typeface="Times New Roman" pitchFamily="18" charset="0"/>
              </a:rPr>
              <a:t>Working model of how a </a:t>
            </a:r>
            <a:r>
              <a:rPr lang="en-US" sz="2400" b="1" dirty="0">
                <a:latin typeface="Times New Roman" pitchFamily="18" charset="0"/>
                <a:cs typeface="Times New Roman" pitchFamily="18" charset="0"/>
              </a:rPr>
              <a:t>mid-latitude cyclone </a:t>
            </a:r>
            <a:r>
              <a:rPr lang="en-US" sz="2400" dirty="0">
                <a:latin typeface="Times New Roman" pitchFamily="18" charset="0"/>
                <a:cs typeface="Times New Roman" pitchFamily="18" charset="0"/>
              </a:rPr>
              <a:t>progresses through stages of birth, growth, decay.</a:t>
            </a:r>
          </a:p>
          <a:p>
            <a:pPr>
              <a:lnSpc>
                <a:spcPct val="80000"/>
              </a:lnSpc>
            </a:pPr>
            <a:r>
              <a:rPr lang="en-US" sz="2400" dirty="0">
                <a:latin typeface="Times New Roman" pitchFamily="18" charset="0"/>
                <a:cs typeface="Times New Roman" pitchFamily="18" charset="0"/>
              </a:rPr>
              <a:t>Today the work has been modified to serve as a convenient way to describe the structure and weather associated with migratory storm systems.</a:t>
            </a:r>
          </a:p>
        </p:txBody>
      </p:sp>
    </p:spTree>
    <p:extLst>
      <p:ext uri="{BB962C8B-B14F-4D97-AF65-F5344CB8AC3E}">
        <p14:creationId xmlns:p14="http://schemas.microsoft.com/office/powerpoint/2010/main" val="1368599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n-US" sz="4000"/>
              <a:t>What happens when it all comes together just right!</a:t>
            </a:r>
          </a:p>
        </p:txBody>
      </p:sp>
      <p:sp>
        <p:nvSpPr>
          <p:cNvPr id="106499" name="Rectangle 3"/>
          <p:cNvSpPr>
            <a:spLocks noGrp="1" noChangeArrowheads="1"/>
          </p:cNvSpPr>
          <p:nvPr>
            <p:ph type="body" idx="1"/>
          </p:nvPr>
        </p:nvSpPr>
        <p:spPr/>
        <p:txBody>
          <a:bodyPr/>
          <a:lstStyle/>
          <a:p>
            <a:pPr>
              <a:lnSpc>
                <a:spcPct val="80000"/>
              </a:lnSpc>
            </a:pPr>
            <a:r>
              <a:rPr lang="en-US" sz="2800"/>
              <a:t>Storm of the Century</a:t>
            </a:r>
          </a:p>
          <a:p>
            <a:pPr>
              <a:lnSpc>
                <a:spcPct val="80000"/>
              </a:lnSpc>
            </a:pPr>
            <a:r>
              <a:rPr lang="en-US" sz="2800"/>
              <a:t>Approx. 270 people killed, 48 at sea, three times greater than the death toll for Hurricanes Hugo and Andrew</a:t>
            </a:r>
          </a:p>
          <a:p>
            <a:pPr>
              <a:lnSpc>
                <a:spcPct val="80000"/>
              </a:lnSpc>
            </a:pPr>
            <a:r>
              <a:rPr lang="en-US" sz="2800"/>
              <a:t>Asheville airport closed for three days.  Every airport on east coast was closed for some period of time</a:t>
            </a:r>
          </a:p>
          <a:p>
            <a:pPr>
              <a:lnSpc>
                <a:spcPct val="80000"/>
              </a:lnSpc>
            </a:pPr>
            <a:r>
              <a:rPr lang="en-US" sz="2800"/>
              <a:t>160 people rescued at sea</a:t>
            </a:r>
          </a:p>
          <a:p>
            <a:pPr>
              <a:lnSpc>
                <a:spcPct val="80000"/>
              </a:lnSpc>
            </a:pPr>
            <a:r>
              <a:rPr lang="en-US" sz="2800"/>
              <a:t>Mount Mitchell- 50 inches of snow 14 ft drifts</a:t>
            </a:r>
          </a:p>
          <a:p>
            <a:pPr>
              <a:lnSpc>
                <a:spcPct val="80000"/>
              </a:lnSpc>
            </a:pPr>
            <a:r>
              <a:rPr lang="en-US" sz="2800"/>
              <a:t>Myrtle Beach had 90 mph winds</a:t>
            </a:r>
          </a:p>
          <a:p>
            <a:pPr>
              <a:lnSpc>
                <a:spcPct val="80000"/>
              </a:lnSpc>
            </a:pPr>
            <a:r>
              <a:rPr lang="en-US" sz="2800"/>
              <a:t>Temperature reached 2</a:t>
            </a:r>
            <a:r>
              <a:rPr lang="en-US" sz="2800">
                <a:cs typeface="Arial" pitchFamily="34" charset="0"/>
              </a:rPr>
              <a:t>°</a:t>
            </a:r>
            <a:r>
              <a:rPr lang="en-US" sz="2800"/>
              <a:t>F in Asheville</a:t>
            </a:r>
          </a:p>
        </p:txBody>
      </p:sp>
    </p:spTree>
    <p:extLst>
      <p:ext uri="{BB962C8B-B14F-4D97-AF65-F5344CB8AC3E}">
        <p14:creationId xmlns:p14="http://schemas.microsoft.com/office/powerpoint/2010/main" val="290921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5" name="Picture 5" descr="13-1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620000" cy="5219700"/>
          </a:xfrm>
          <a:prstGeom prst="rect">
            <a:avLst/>
          </a:prstGeom>
          <a:noFill/>
          <a:extLst>
            <a:ext uri="{909E8E84-426E-40DD-AFC4-6F175D3DCCD1}">
              <a14:hiddenFill xmlns:a14="http://schemas.microsoft.com/office/drawing/2010/main">
                <a:solidFill>
                  <a:srgbClr val="FFFFFF"/>
                </a:solidFill>
              </a14:hiddenFill>
            </a:ext>
          </a:extLst>
        </p:spPr>
      </p:pic>
      <p:sp>
        <p:nvSpPr>
          <p:cNvPr id="61446" name="Rectangle 6"/>
          <p:cNvSpPr>
            <a:spLocks noChangeArrowheads="1"/>
          </p:cNvSpPr>
          <p:nvPr/>
        </p:nvSpPr>
        <p:spPr bwMode="auto">
          <a:xfrm>
            <a:off x="381000" y="5392738"/>
            <a:ext cx="8534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A color-enhanced infrared satellite picture that shows a developing wave cyclone at 2 A.M. (EST) on March 13, 1993. The darkest shades represent clouds with the coldest and highest tops. The dark cloud band moving through Florida represents a line of severe thunderstorms. Notice that the cloud pattern is in the shape of a comma. </a:t>
            </a:r>
          </a:p>
        </p:txBody>
      </p:sp>
    </p:spTree>
    <p:extLst>
      <p:ext uri="{BB962C8B-B14F-4D97-AF65-F5344CB8AC3E}">
        <p14:creationId xmlns:p14="http://schemas.microsoft.com/office/powerpoint/2010/main" val="290730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9" name="Picture 5" descr="13-1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620000" cy="4772025"/>
          </a:xfrm>
          <a:prstGeom prst="rect">
            <a:avLst/>
          </a:prstGeom>
          <a:noFill/>
          <a:extLst>
            <a:ext uri="{909E8E84-426E-40DD-AFC4-6F175D3DCCD1}">
              <a14:hiddenFill xmlns:a14="http://schemas.microsoft.com/office/drawing/2010/main">
                <a:solidFill>
                  <a:srgbClr val="FFFFFF"/>
                </a:solidFill>
              </a14:hiddenFill>
            </a:ext>
          </a:extLst>
        </p:spPr>
      </p:pic>
      <p:sp>
        <p:nvSpPr>
          <p:cNvPr id="62470" name="Rectangle 6"/>
          <p:cNvSpPr>
            <a:spLocks noChangeArrowheads="1"/>
          </p:cNvSpPr>
          <p:nvPr/>
        </p:nvSpPr>
        <p:spPr bwMode="auto">
          <a:xfrm>
            <a:off x="0" y="4953000"/>
            <a:ext cx="87630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a:t>Surface weather map for 4 A.M. (EST) on March 13, 1993. Lines on the map are isobars. To obtain the proper pressure in millibars, place a 9 before those readings of 96 or lower, and place a 10 before those readings of 00 or higher. Green shaded areas are receiving precipitation. (The large orange arrow represents warm humid air and the warm conveyor belt. The light blue arrow represents cold moist air and the cold conveyor belt; the dark blue arrow represents cold dry air and the dry conveyor belt.) </a:t>
            </a:r>
          </a:p>
        </p:txBody>
      </p:sp>
    </p:spTree>
    <p:extLst>
      <p:ext uri="{BB962C8B-B14F-4D97-AF65-F5344CB8AC3E}">
        <p14:creationId xmlns:p14="http://schemas.microsoft.com/office/powerpoint/2010/main" val="397199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p:txBody>
          <a:bodyPr/>
          <a:lstStyle/>
          <a:p>
            <a:r>
              <a:rPr lang="en-US"/>
              <a:t>Storm of the Century</a:t>
            </a:r>
          </a:p>
        </p:txBody>
      </p:sp>
      <p:sp>
        <p:nvSpPr>
          <p:cNvPr id="63498" name="Rectangle 10"/>
          <p:cNvSpPr>
            <a:spLocks noGrp="1" noChangeArrowheads="1"/>
          </p:cNvSpPr>
          <p:nvPr>
            <p:ph type="body" sz="half" idx="2"/>
          </p:nvPr>
        </p:nvSpPr>
        <p:spPr>
          <a:noFill/>
          <a:ln/>
        </p:spPr>
        <p:txBody>
          <a:bodyPr/>
          <a:lstStyle/>
          <a:p>
            <a:pPr>
              <a:lnSpc>
                <a:spcPct val="80000"/>
              </a:lnSpc>
              <a:spcBef>
                <a:spcPct val="0"/>
              </a:spcBef>
              <a:buFontTx/>
              <a:buNone/>
            </a:pPr>
            <a:r>
              <a:rPr lang="en-US" sz="1800"/>
              <a:t>The development of a wave cyclone into the ferocious storm of March, 1993. A small wave in the western Gulf of Mexico intensifies into a deep open-wave cyclone over Florida. It moves northeastward and becomes occluded over Virginia where its central pressure drops to 960 mb (28.35 in.). As the occluded storm continues its northeastward movement, it gradually fills. The number next to the storm is central pressure in millibars. Arrows show direction of movement. Time is Eastern Standard Time (EST). </a:t>
            </a:r>
          </a:p>
        </p:txBody>
      </p:sp>
      <p:pic>
        <p:nvPicPr>
          <p:cNvPr id="63499" name="Picture 11" descr="13-16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52600"/>
            <a:ext cx="40386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155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23637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6553200" y="31877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7655" name="Picture 7" descr="13-01b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838200"/>
            <a:ext cx="31242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85800"/>
            <a:ext cx="26670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657600"/>
            <a:ext cx="24384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3733800"/>
            <a:ext cx="2141538"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505200"/>
            <a:ext cx="2055813" cy="2590800"/>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1355725" y="300831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27661" name="Text Box 13"/>
          <p:cNvSpPr txBox="1">
            <a:spLocks noChangeArrowheads="1"/>
          </p:cNvSpPr>
          <p:nvPr/>
        </p:nvSpPr>
        <p:spPr bwMode="auto">
          <a:xfrm>
            <a:off x="4191000" y="28956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7662" name="Text Box 14"/>
          <p:cNvSpPr txBox="1">
            <a:spLocks noChangeArrowheads="1"/>
          </p:cNvSpPr>
          <p:nvPr/>
        </p:nvSpPr>
        <p:spPr bwMode="auto">
          <a:xfrm>
            <a:off x="7391400" y="2971800"/>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a:t>
            </a:r>
          </a:p>
        </p:txBody>
      </p:sp>
      <p:sp>
        <p:nvSpPr>
          <p:cNvPr id="27663" name="Text Box 15"/>
          <p:cNvSpPr txBox="1">
            <a:spLocks noChangeArrowheads="1"/>
          </p:cNvSpPr>
          <p:nvPr/>
        </p:nvSpPr>
        <p:spPr bwMode="auto">
          <a:xfrm>
            <a:off x="1295400" y="60960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a:t>
            </a:r>
          </a:p>
        </p:txBody>
      </p:sp>
      <p:sp>
        <p:nvSpPr>
          <p:cNvPr id="27664" name="Text Box 16"/>
          <p:cNvSpPr txBox="1">
            <a:spLocks noChangeArrowheads="1"/>
          </p:cNvSpPr>
          <p:nvPr/>
        </p:nvSpPr>
        <p:spPr bwMode="auto">
          <a:xfrm>
            <a:off x="4572000" y="61722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t>
            </a:r>
          </a:p>
        </p:txBody>
      </p:sp>
      <p:sp>
        <p:nvSpPr>
          <p:cNvPr id="27665" name="Text Box 17"/>
          <p:cNvSpPr txBox="1">
            <a:spLocks noChangeArrowheads="1"/>
          </p:cNvSpPr>
          <p:nvPr/>
        </p:nvSpPr>
        <p:spPr bwMode="auto">
          <a:xfrm>
            <a:off x="7467600" y="617220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a:t>
            </a:r>
          </a:p>
        </p:txBody>
      </p:sp>
    </p:spTree>
    <p:extLst>
      <p:ext uri="{BB962C8B-B14F-4D97-AF65-F5344CB8AC3E}">
        <p14:creationId xmlns:p14="http://schemas.microsoft.com/office/powerpoint/2010/main" val="3876261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4180344"/>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a:latin typeface="Times New Roman" pitchFamily="18" charset="0"/>
                <a:cs typeface="Times New Roman" pitchFamily="18" charset="0"/>
              </a:rPr>
              <a:t>A segment of the polar front as a stationary front.  (Trough of low pressure with higher pressure on both sides.  Cold air to the North, warm air to the south.  Parallel flow along the front</a:t>
            </a:r>
            <a:r>
              <a:rPr lang="en-US" sz="2400" dirty="0" smtClean="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This type of flow sets up a cyclonic wind shear</a:t>
            </a:r>
            <a:r>
              <a:rPr lang="en-US" sz="2400" b="1" dirty="0" smtClean="0">
                <a:latin typeface="Times New Roman" pitchFamily="18" charset="0"/>
                <a:cs typeface="Times New Roman" pitchFamily="18" charset="0"/>
              </a:rPr>
              <a:t>.</a:t>
            </a:r>
          </a:p>
          <a:p>
            <a:pPr algn="just"/>
            <a:r>
              <a:rPr lang="en-US" sz="2400" b="1" i="1" dirty="0" smtClean="0">
                <a:solidFill>
                  <a:schemeClr val="tx2"/>
                </a:solidFill>
                <a:latin typeface="Times New Roman" pitchFamily="18" charset="0"/>
                <a:cs typeface="Times New Roman" pitchFamily="18" charset="0"/>
              </a:rPr>
              <a:t>HINT: </a:t>
            </a:r>
            <a:r>
              <a:rPr lang="en-US" sz="2400" b="1" i="1" dirty="0">
                <a:solidFill>
                  <a:schemeClr val="tx2"/>
                </a:solidFill>
                <a:latin typeface="Times New Roman" pitchFamily="18" charset="0"/>
                <a:cs typeface="Times New Roman" pitchFamily="18" charset="0"/>
              </a:rPr>
              <a:t>if you place a pen between the palms of your hands and move your left hand toward your body; the pen turns counterclockwise, cyclonically.</a:t>
            </a:r>
          </a:p>
        </p:txBody>
      </p:sp>
      <p:pic>
        <p:nvPicPr>
          <p:cNvPr id="28679" name="Picture 7"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33400"/>
            <a:ext cx="3367088" cy="3581400"/>
          </a:xfrm>
          <a:prstGeom prst="rect">
            <a:avLst/>
          </a:prstGeom>
          <a:noFill/>
          <a:extLst>
            <a:ext uri="{909E8E84-426E-40DD-AFC4-6F175D3DCCD1}">
              <a14:hiddenFill xmlns:a14="http://schemas.microsoft.com/office/drawing/2010/main">
                <a:solidFill>
                  <a:srgbClr val="FFFFFF"/>
                </a:solidFill>
              </a14:hiddenFill>
            </a:ext>
          </a:extLst>
        </p:spPr>
      </p:pic>
      <p:sp>
        <p:nvSpPr>
          <p:cNvPr id="28680" name="Text Box 8"/>
          <p:cNvSpPr txBox="1">
            <a:spLocks noChangeArrowheads="1"/>
          </p:cNvSpPr>
          <p:nvPr/>
        </p:nvSpPr>
        <p:spPr bwMode="auto">
          <a:xfrm>
            <a:off x="4038600" y="0"/>
            <a:ext cx="1390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One</a:t>
            </a:r>
          </a:p>
        </p:txBody>
      </p:sp>
    </p:spTree>
    <p:extLst>
      <p:ext uri="{BB962C8B-B14F-4D97-AF65-F5344CB8AC3E}">
        <p14:creationId xmlns:p14="http://schemas.microsoft.com/office/powerpoint/2010/main" val="186622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0" y="49530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a:latin typeface="Times New Roman" pitchFamily="18" charset="0"/>
                <a:cs typeface="Times New Roman" pitchFamily="18" charset="0"/>
              </a:rPr>
              <a:t>Under the </a:t>
            </a:r>
            <a:r>
              <a:rPr lang="en-US" sz="2400" b="1" u="sng" dirty="0">
                <a:latin typeface="Times New Roman" pitchFamily="18" charset="0"/>
                <a:cs typeface="Times New Roman" pitchFamily="18" charset="0"/>
              </a:rPr>
              <a:t>right conditions </a:t>
            </a:r>
            <a:r>
              <a:rPr lang="en-US" sz="2400" dirty="0">
                <a:latin typeface="Times New Roman" pitchFamily="18" charset="0"/>
                <a:cs typeface="Times New Roman" pitchFamily="18" charset="0"/>
              </a:rPr>
              <a:t>a wavelike kink forms on the front.  The wave that forms is known as a </a:t>
            </a:r>
            <a:r>
              <a:rPr lang="en-US" sz="2400" b="1" dirty="0">
                <a:latin typeface="Times New Roman" pitchFamily="18" charset="0"/>
                <a:cs typeface="Times New Roman" pitchFamily="18" charset="0"/>
              </a:rPr>
              <a:t>frontal wave</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Wave cyclone – an </a:t>
            </a:r>
            <a:r>
              <a:rPr lang="en-US" sz="2400" i="1" dirty="0" err="1">
                <a:latin typeface="Times New Roman" pitchFamily="18" charset="0"/>
                <a:cs typeface="Times New Roman" pitchFamily="18" charset="0"/>
              </a:rPr>
              <a:t>extratropical</a:t>
            </a:r>
            <a:r>
              <a:rPr lang="en-US" sz="2400" i="1" dirty="0">
                <a:latin typeface="Times New Roman" pitchFamily="18" charset="0"/>
                <a:cs typeface="Times New Roman" pitchFamily="18" charset="0"/>
              </a:rPr>
              <a:t> cyclone that forms and moves along a front</a:t>
            </a:r>
            <a:r>
              <a:rPr lang="en-US" sz="2400" dirty="0">
                <a:latin typeface="Times New Roman" pitchFamily="18" charset="0"/>
                <a:cs typeface="Times New Roman" pitchFamily="18" charset="0"/>
              </a:rPr>
              <a:t>.  The circulation of winds about the cyclone tends to produce a wavelike deformation on the front</a:t>
            </a:r>
          </a:p>
        </p:txBody>
      </p:sp>
      <p:pic>
        <p:nvPicPr>
          <p:cNvPr id="29703" name="Picture 7" descr="13-01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715000" cy="3694113"/>
          </a:xfrm>
          <a:prstGeom prst="rect">
            <a:avLst/>
          </a:prstGeom>
          <a:noFill/>
          <a:extLst>
            <a:ext uri="{909E8E84-426E-40DD-AFC4-6F175D3DCCD1}">
              <a14:hiddenFill xmlns:a14="http://schemas.microsoft.com/office/drawing/2010/main">
                <a:solidFill>
                  <a:srgbClr val="FFFFFF"/>
                </a:solidFill>
              </a14:hiddenFill>
            </a:ext>
          </a:extLst>
        </p:spPr>
      </p:pic>
      <p:sp>
        <p:nvSpPr>
          <p:cNvPr id="29704" name="Text Box 8"/>
          <p:cNvSpPr txBox="1">
            <a:spLocks noChangeArrowheads="1"/>
          </p:cNvSpPr>
          <p:nvPr/>
        </p:nvSpPr>
        <p:spPr bwMode="auto">
          <a:xfrm>
            <a:off x="4038600" y="457200"/>
            <a:ext cx="14739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Two </a:t>
            </a:r>
          </a:p>
        </p:txBody>
      </p:sp>
    </p:spTree>
    <p:extLst>
      <p:ext uri="{BB962C8B-B14F-4D97-AF65-F5344CB8AC3E}">
        <p14:creationId xmlns:p14="http://schemas.microsoft.com/office/powerpoint/2010/main" val="374567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44958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Steered by the winds aloft, the system typically moves east or </a:t>
            </a:r>
            <a:r>
              <a:rPr lang="en-US" sz="2400" dirty="0" smtClean="0">
                <a:latin typeface="Times New Roman" pitchFamily="18" charset="0"/>
                <a:cs typeface="Times New Roman" pitchFamily="18" charset="0"/>
              </a:rPr>
              <a:t>northeastward </a:t>
            </a:r>
            <a:r>
              <a:rPr lang="en-US" sz="2400" dirty="0">
                <a:latin typeface="Times New Roman" pitchFamily="18" charset="0"/>
                <a:cs typeface="Times New Roman" pitchFamily="18" charset="0"/>
              </a:rPr>
              <a:t>and gradually becomes a fully developed open wave in 12 to 24 hours.  Open wave – the stage of development of a wave cyclone where a cold front and a warm front exist, but no occluded front.  The center of lowest pressure in the wave is located at the junction of two fronts.</a:t>
            </a:r>
          </a:p>
        </p:txBody>
      </p:sp>
      <p:pic>
        <p:nvPicPr>
          <p:cNvPr id="30727" name="Picture 7" descr="13-01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
            <a:ext cx="4724400" cy="4022725"/>
          </a:xfrm>
          <a:prstGeom prst="rect">
            <a:avLst/>
          </a:prstGeom>
          <a:noFill/>
          <a:extLst>
            <a:ext uri="{909E8E84-426E-40DD-AFC4-6F175D3DCCD1}">
              <a14:hiddenFill xmlns:a14="http://schemas.microsoft.com/office/drawing/2010/main">
                <a:solidFill>
                  <a:srgbClr val="FFFFFF"/>
                </a:solidFill>
              </a14:hiddenFill>
            </a:ext>
          </a:extLst>
        </p:spPr>
      </p:pic>
      <p:sp>
        <p:nvSpPr>
          <p:cNvPr id="30728" name="Text Box 8"/>
          <p:cNvSpPr txBox="1">
            <a:spLocks noChangeArrowheads="1"/>
          </p:cNvSpPr>
          <p:nvPr/>
        </p:nvSpPr>
        <p:spPr bwMode="auto">
          <a:xfrm>
            <a:off x="3962400" y="0"/>
            <a:ext cx="1617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Three</a:t>
            </a:r>
          </a:p>
        </p:txBody>
      </p:sp>
    </p:spTree>
    <p:extLst>
      <p:ext uri="{BB962C8B-B14F-4D97-AF65-F5344CB8AC3E}">
        <p14:creationId xmlns:p14="http://schemas.microsoft.com/office/powerpoint/2010/main" val="349458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0" y="3734812"/>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Central pressure is now lower, several isobars encircle the wave.  The more tightly packed isobars create a stronger cyclonic flow, winds swirl </a:t>
            </a:r>
            <a:r>
              <a:rPr lang="en-US" sz="2400" dirty="0" err="1">
                <a:latin typeface="Times New Roman" pitchFamily="18" charset="0"/>
                <a:cs typeface="Times New Roman" pitchFamily="18" charset="0"/>
              </a:rPr>
              <a:t>counterclock</a:t>
            </a:r>
            <a:r>
              <a:rPr lang="en-US" sz="2400" dirty="0">
                <a:latin typeface="Times New Roman" pitchFamily="18" charset="0"/>
                <a:cs typeface="Times New Roman" pitchFamily="18" charset="0"/>
              </a:rPr>
              <a:t>-wise and inward toward the low’s center.  Energy for the storm is derived rising warm air and sinking cold air transforming potential energy to kinetic energy (energy of motion).  Condensation supplies energy in the form of latent heat.  Converging surface winds produce an increase of kinetic energy.  The cold front advances on the warm front</a:t>
            </a:r>
            <a:r>
              <a:rPr lang="en-US" sz="2400" dirty="0" smtClean="0">
                <a:latin typeface="Times New Roman" pitchFamily="18" charset="0"/>
                <a:cs typeface="Times New Roman" pitchFamily="18" charset="0"/>
              </a:rPr>
              <a:t>…</a:t>
            </a:r>
            <a:endParaRPr lang="en-US" dirty="0"/>
          </a:p>
        </p:txBody>
      </p:sp>
      <p:pic>
        <p:nvPicPr>
          <p:cNvPr id="31751" name="Picture 7" descr="13-01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33400"/>
            <a:ext cx="3733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1752" name="Text Box 8"/>
          <p:cNvSpPr txBox="1">
            <a:spLocks noChangeArrowheads="1"/>
          </p:cNvSpPr>
          <p:nvPr/>
        </p:nvSpPr>
        <p:spPr bwMode="auto">
          <a:xfrm>
            <a:off x="3870325" y="0"/>
            <a:ext cx="1492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Four</a:t>
            </a:r>
          </a:p>
        </p:txBody>
      </p:sp>
    </p:spTree>
    <p:extLst>
      <p:ext uri="{BB962C8B-B14F-4D97-AF65-F5344CB8AC3E}">
        <p14:creationId xmlns:p14="http://schemas.microsoft.com/office/powerpoint/2010/main" val="319533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24000"/>
            <a:ext cx="666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069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1878</Words>
  <Application>Microsoft Office PowerPoint</Application>
  <PresentationFormat>On-screen Show (4:3)</PresentationFormat>
  <Paragraphs>90</Paragraphs>
  <Slides>33</Slides>
  <Notes>0</Notes>
  <HiddenSlides>15</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Course of Synoptic Meteorology</vt:lpstr>
      <vt:lpstr>PowerPoint Presentation</vt:lpstr>
      <vt:lpstr>Polar Front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Mid-Latitude Cyclones and Anticyclones</vt:lpstr>
      <vt:lpstr>PowerPoint Presentation</vt:lpstr>
      <vt:lpstr>PowerPoint Presentation</vt:lpstr>
      <vt:lpstr>PowerPoint Presentation</vt:lpstr>
      <vt:lpstr>PowerPoint Presentation</vt:lpstr>
      <vt:lpstr>PowerPoint Presentation</vt:lpstr>
      <vt:lpstr>Jet Streams and Developing Mid-latitude Cyclones</vt:lpstr>
      <vt:lpstr>PowerPoint Presentation</vt:lpstr>
      <vt:lpstr>PowerPoint Presentation</vt:lpstr>
      <vt:lpstr>PowerPoint Presentation</vt:lpstr>
      <vt:lpstr>Upper level Support</vt:lpstr>
      <vt:lpstr>PowerPoint Presentation</vt:lpstr>
      <vt:lpstr>Long waves and Short Waves</vt:lpstr>
      <vt:lpstr>PowerPoint Presentation</vt:lpstr>
      <vt:lpstr>PowerPoint Presentation</vt:lpstr>
      <vt:lpstr>PowerPoint Presentation</vt:lpstr>
      <vt:lpstr>PowerPoint Presentation</vt:lpstr>
      <vt:lpstr>What happens when it all comes together just right!</vt:lpstr>
      <vt:lpstr>PowerPoint Presentation</vt:lpstr>
      <vt:lpstr>PowerPoint Presentation</vt:lpstr>
      <vt:lpstr>Storm of the Century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2</cp:revision>
  <dcterms:created xsi:type="dcterms:W3CDTF">2017-05-01T19:42:36Z</dcterms:created>
  <dcterms:modified xsi:type="dcterms:W3CDTF">2017-05-02T05:55:30Z</dcterms:modified>
</cp:coreProperties>
</file>