
<file path=[Content_Types].xml><?xml version="1.0" encoding="utf-8"?>
<Types xmlns="http://schemas.openxmlformats.org/package/2006/content-types">
  <Default Extension="png" ContentType="image/png"/>
  <Default Extension="bin" ContentType="audio/unknown"/>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1.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2.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5.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embeddings/oleObject6.bin" ContentType="application/vnd.openxmlformats-officedocument.oleObject"/>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824" r:id="rId2"/>
    <p:sldMasterId id="2147483837" r:id="rId3"/>
  </p:sldMasterIdLst>
  <p:notesMasterIdLst>
    <p:notesMasterId r:id="rId106"/>
  </p:notesMasterIdLst>
  <p:sldIdLst>
    <p:sldId id="388" r:id="rId4"/>
    <p:sldId id="271" r:id="rId5"/>
    <p:sldId id="314" r:id="rId6"/>
    <p:sldId id="324" r:id="rId7"/>
    <p:sldId id="384" r:id="rId8"/>
    <p:sldId id="361" r:id="rId9"/>
    <p:sldId id="284" r:id="rId10"/>
    <p:sldId id="286" r:id="rId11"/>
    <p:sldId id="256" r:id="rId12"/>
    <p:sldId id="347" r:id="rId13"/>
    <p:sldId id="366" r:id="rId14"/>
    <p:sldId id="385" r:id="rId15"/>
    <p:sldId id="383" r:id="rId16"/>
    <p:sldId id="369" r:id="rId17"/>
    <p:sldId id="318" r:id="rId18"/>
    <p:sldId id="362" r:id="rId19"/>
    <p:sldId id="322" r:id="rId20"/>
    <p:sldId id="328" r:id="rId21"/>
    <p:sldId id="372" r:id="rId22"/>
    <p:sldId id="371" r:id="rId23"/>
    <p:sldId id="340" r:id="rId24"/>
    <p:sldId id="316" r:id="rId25"/>
    <p:sldId id="344" r:id="rId26"/>
    <p:sldId id="363" r:id="rId27"/>
    <p:sldId id="342" r:id="rId28"/>
    <p:sldId id="341" r:id="rId29"/>
    <p:sldId id="320" r:id="rId30"/>
    <p:sldId id="376" r:id="rId31"/>
    <p:sldId id="343" r:id="rId32"/>
    <p:sldId id="259" r:id="rId33"/>
    <p:sldId id="260" r:id="rId34"/>
    <p:sldId id="272" r:id="rId35"/>
    <p:sldId id="257" r:id="rId36"/>
    <p:sldId id="327" r:id="rId37"/>
    <p:sldId id="291" r:id="rId38"/>
    <p:sldId id="293" r:id="rId39"/>
    <p:sldId id="287" r:id="rId40"/>
    <p:sldId id="288" r:id="rId41"/>
    <p:sldId id="345" r:id="rId42"/>
    <p:sldId id="261" r:id="rId43"/>
    <p:sldId id="386" r:id="rId44"/>
    <p:sldId id="262" r:id="rId45"/>
    <p:sldId id="331" r:id="rId46"/>
    <p:sldId id="330" r:id="rId47"/>
    <p:sldId id="263" r:id="rId48"/>
    <p:sldId id="373" r:id="rId49"/>
    <p:sldId id="375" r:id="rId50"/>
    <p:sldId id="273" r:id="rId51"/>
    <p:sldId id="346" r:id="rId52"/>
    <p:sldId id="264" r:id="rId53"/>
    <p:sldId id="274" r:id="rId54"/>
    <p:sldId id="378" r:id="rId55"/>
    <p:sldId id="295" r:id="rId56"/>
    <p:sldId id="377" r:id="rId57"/>
    <p:sldId id="297" r:id="rId58"/>
    <p:sldId id="265" r:id="rId59"/>
    <p:sldId id="339" r:id="rId60"/>
    <p:sldId id="267" r:id="rId61"/>
    <p:sldId id="350" r:id="rId62"/>
    <p:sldId id="266" r:id="rId63"/>
    <p:sldId id="334" r:id="rId64"/>
    <p:sldId id="336" r:id="rId65"/>
    <p:sldId id="354" r:id="rId66"/>
    <p:sldId id="275" r:id="rId67"/>
    <p:sldId id="268" r:id="rId68"/>
    <p:sldId id="276" r:id="rId69"/>
    <p:sldId id="352" r:id="rId70"/>
    <p:sldId id="360" r:id="rId71"/>
    <p:sldId id="301" r:id="rId72"/>
    <p:sldId id="299" r:id="rId73"/>
    <p:sldId id="269" r:id="rId74"/>
    <p:sldId id="277" r:id="rId75"/>
    <p:sldId id="270" r:id="rId76"/>
    <p:sldId id="387" r:id="rId77"/>
    <p:sldId id="379" r:id="rId78"/>
    <p:sldId id="381" r:id="rId79"/>
    <p:sldId id="356" r:id="rId80"/>
    <p:sldId id="278" r:id="rId81"/>
    <p:sldId id="358" r:id="rId82"/>
    <p:sldId id="279" r:id="rId83"/>
    <p:sldId id="359" r:id="rId84"/>
    <p:sldId id="280" r:id="rId85"/>
    <p:sldId id="282" r:id="rId86"/>
    <p:sldId id="306" r:id="rId87"/>
    <p:sldId id="305" r:id="rId88"/>
    <p:sldId id="311" r:id="rId89"/>
    <p:sldId id="308" r:id="rId90"/>
    <p:sldId id="348" r:id="rId91"/>
    <p:sldId id="310" r:id="rId92"/>
    <p:sldId id="392" r:id="rId93"/>
    <p:sldId id="393" r:id="rId94"/>
    <p:sldId id="394" r:id="rId95"/>
    <p:sldId id="396" r:id="rId96"/>
    <p:sldId id="397" r:id="rId97"/>
    <p:sldId id="398" r:id="rId98"/>
    <p:sldId id="399" r:id="rId99"/>
    <p:sldId id="400" r:id="rId100"/>
    <p:sldId id="401" r:id="rId101"/>
    <p:sldId id="402" r:id="rId102"/>
    <p:sldId id="403" r:id="rId103"/>
    <p:sldId id="404" r:id="rId104"/>
    <p:sldId id="389" r:id="rId10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r" defTabSz="914400" rtl="1" eaLnBrk="1" latinLnBrk="0" hangingPunct="1">
      <a:defRPr sz="2400" kern="1200">
        <a:solidFill>
          <a:schemeClr val="tx1"/>
        </a:solidFill>
        <a:latin typeface="Arial" pitchFamily="34" charset="0"/>
        <a:ea typeface="+mn-ea"/>
        <a:cs typeface="+mn-cs"/>
      </a:defRPr>
    </a:lvl6pPr>
    <a:lvl7pPr marL="2743200" algn="r" defTabSz="914400" rtl="1" eaLnBrk="1" latinLnBrk="0" hangingPunct="1">
      <a:defRPr sz="2400" kern="1200">
        <a:solidFill>
          <a:schemeClr val="tx1"/>
        </a:solidFill>
        <a:latin typeface="Arial" pitchFamily="34" charset="0"/>
        <a:ea typeface="+mn-ea"/>
        <a:cs typeface="+mn-cs"/>
      </a:defRPr>
    </a:lvl7pPr>
    <a:lvl8pPr marL="3200400" algn="r" defTabSz="914400" rtl="1" eaLnBrk="1" latinLnBrk="0" hangingPunct="1">
      <a:defRPr sz="2400" kern="1200">
        <a:solidFill>
          <a:schemeClr val="tx1"/>
        </a:solidFill>
        <a:latin typeface="Arial" pitchFamily="34" charset="0"/>
        <a:ea typeface="+mn-ea"/>
        <a:cs typeface="+mn-cs"/>
      </a:defRPr>
    </a:lvl8pPr>
    <a:lvl9pPr marL="3657600" algn="r" defTabSz="914400" rtl="1"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00FF"/>
    <a:srgbClr val="FF66CC"/>
    <a:srgbClr val="99FF33"/>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2787"/>
    <p:restoredTop sz="90452" autoAdjust="0"/>
  </p:normalViewPr>
  <p:slideViewPr>
    <p:cSldViewPr>
      <p:cViewPr>
        <p:scale>
          <a:sx n="81" d="100"/>
          <a:sy n="81" d="100"/>
        </p:scale>
        <p:origin x="-4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2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presProps" Target="presProp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heme" Target="theme/theme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45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45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E1CA109-8C04-4BB8-B90C-540A3DB954A1}" type="slidenum">
              <a:rPr lang="en-US"/>
              <a:pPr>
                <a:defRPr/>
              </a:pPr>
              <a:t>‹#›</a:t>
            </a:fld>
            <a:endParaRPr lang="en-US"/>
          </a:p>
        </p:txBody>
      </p:sp>
    </p:spTree>
    <p:extLst>
      <p:ext uri="{BB962C8B-B14F-4D97-AF65-F5344CB8AC3E}">
        <p14:creationId xmlns:p14="http://schemas.microsoft.com/office/powerpoint/2010/main" val="700859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6B488DD7-5898-469D-9BDD-AFB2C8DDDD42}" type="slidenum">
              <a:rPr lang="en-US" sz="1200" smtClean="0"/>
              <a:pPr eaLnBrk="1" hangingPunct="1"/>
              <a:t>3</a:t>
            </a:fld>
            <a:endParaRPr lang="en-US" sz="120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50938" y="692150"/>
            <a:ext cx="4556125" cy="3416300"/>
          </a:xfrm>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50938" y="692150"/>
            <a:ext cx="4556125" cy="3416300"/>
          </a:xfrm>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C2A77BCD-207E-4776-AD02-A0DB345E9C1C}" type="slidenum">
              <a:rPr lang="en-US" sz="1200" smtClean="0"/>
              <a:pPr eaLnBrk="1" hangingPunct="1"/>
              <a:t>21</a:t>
            </a:fld>
            <a:endParaRPr lang="en-US" sz="120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BE792471-5F44-46CD-8BED-29792F439F91}" type="slidenum">
              <a:rPr lang="en-US" sz="1200" smtClean="0"/>
              <a:pPr eaLnBrk="1" hangingPunct="1"/>
              <a:t>22</a:t>
            </a:fld>
            <a:endParaRPr lang="en-US"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عنصر نائب لصورة الشريحة 1"/>
          <p:cNvSpPr>
            <a:spLocks noGrp="1" noRot="1" noChangeAspect="1" noTextEdit="1"/>
          </p:cNvSpPr>
          <p:nvPr>
            <p:ph type="sldImg"/>
          </p:nvPr>
        </p:nvSpPr>
        <p:spPr>
          <a:ln/>
        </p:spPr>
      </p:sp>
      <p:sp>
        <p:nvSpPr>
          <p:cNvPr id="110595"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smtClean="0">
              <a:latin typeface="Arial" pitchFamily="34" charset="0"/>
            </a:endParaRPr>
          </a:p>
        </p:txBody>
      </p:sp>
      <p:sp>
        <p:nvSpPr>
          <p:cNvPr id="110596" name="عنصر نائب لرقم الشريحة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7D98B8C0-5E09-482E-866B-302EAE4DF579}" type="slidenum">
              <a:rPr lang="en-US" sz="1200" smtClean="0"/>
              <a:pPr eaLnBrk="1" hangingPunct="1"/>
              <a:t>24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FE866AD6-37CA-44DD-A82C-9ACDE3E71035}" type="slidenum">
              <a:rPr lang="en-US" sz="1200" smtClean="0"/>
              <a:pPr eaLnBrk="1" hangingPunct="1"/>
              <a:t>25</a:t>
            </a:fld>
            <a:endParaRPr lang="en-US" sz="120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6C2AC9BB-A094-4A0A-B44E-0F0193DE43FD}" type="slidenum">
              <a:rPr lang="en-US" sz="1200" smtClean="0"/>
              <a:pPr eaLnBrk="1" hangingPunct="1"/>
              <a:t>26</a:t>
            </a:fld>
            <a:endParaRPr lang="en-US" sz="120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60732B17-30E2-4F2B-BBA7-2D307E4363A1}" type="slidenum">
              <a:rPr lang="en-US" sz="1200" smtClean="0"/>
              <a:pPr eaLnBrk="1" hangingPunct="1"/>
              <a:t>27</a:t>
            </a:fld>
            <a:endParaRPr lang="en-US" sz="120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50938" y="692150"/>
            <a:ext cx="4556125" cy="3416300"/>
          </a:xfrm>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284C05B3-A288-47C5-B45D-F0A7ED71072C}" type="slidenum">
              <a:rPr lang="en-US" sz="1200" smtClean="0"/>
              <a:pPr eaLnBrk="1" hangingPunct="1"/>
              <a:t>34</a:t>
            </a:fld>
            <a:endParaRPr lang="en-US" sz="120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591BB5F8-33DA-48AF-AF58-B1208CBA3A24}" type="slidenum">
              <a:rPr lang="en-US" sz="1200" smtClean="0"/>
              <a:pPr eaLnBrk="1" hangingPunct="1"/>
              <a:t>4</a:t>
            </a:fld>
            <a:endParaRPr 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DED274E6-8658-42F4-AD11-ADE2D0C507AE}" type="slidenum">
              <a:rPr lang="en-US" sz="1200" smtClean="0"/>
              <a:pPr eaLnBrk="1" hangingPunct="1"/>
              <a:t>43</a:t>
            </a:fld>
            <a:endParaRPr lang="en-US" sz="120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3784A707-9B0B-4D46-94A2-40E4D35A9D34}" type="slidenum">
              <a:rPr lang="en-US" sz="1200" smtClean="0"/>
              <a:pPr eaLnBrk="1" hangingPunct="1"/>
              <a:t>44</a:t>
            </a:fld>
            <a:endParaRPr lang="en-US" sz="120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50938" y="692150"/>
            <a:ext cx="4556125" cy="3416300"/>
          </a:xfrm>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50938" y="692150"/>
            <a:ext cx="4556125" cy="3416300"/>
          </a:xfrm>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50938" y="692150"/>
            <a:ext cx="4556125" cy="3416300"/>
          </a:xfrm>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50938" y="692150"/>
            <a:ext cx="4556125" cy="3416300"/>
          </a:xfrm>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CEDF3878-233F-4247-A5AB-0198BAF7DBBE}" type="slidenum">
              <a:rPr lang="en-US" sz="1200" smtClean="0"/>
              <a:pPr eaLnBrk="1" hangingPunct="1"/>
              <a:t>57</a:t>
            </a:fld>
            <a:endParaRPr lang="en-US" sz="120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71D4DD9E-6AB9-4C4A-9CAC-442188D521FC}" type="slidenum">
              <a:rPr lang="en-US" sz="1200" smtClean="0"/>
              <a:pPr eaLnBrk="1" hangingPunct="1"/>
              <a:t>61</a:t>
            </a:fld>
            <a:endParaRPr lang="en-US" sz="120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C5EDB616-7AB5-4DA7-8851-AB95F65E0FC5}" type="slidenum">
              <a:rPr lang="en-US" sz="1200" smtClean="0"/>
              <a:pPr eaLnBrk="1" hangingPunct="1"/>
              <a:t>62</a:t>
            </a:fld>
            <a:endParaRPr lang="en-US" sz="120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50938" y="692150"/>
            <a:ext cx="4556125" cy="3416300"/>
          </a:xfrm>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50938" y="692150"/>
            <a:ext cx="4556125" cy="3416300"/>
          </a:xfrm>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50938" y="692150"/>
            <a:ext cx="4556125" cy="3416300"/>
          </a:xfrm>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95B3CEED-6B6B-4E75-AAF4-5D2D5DE4E0DC}" type="slidenum">
              <a:rPr lang="en-US" sz="1200" smtClean="0"/>
              <a:pPr eaLnBrk="1" hangingPunct="1"/>
              <a:t>84</a:t>
            </a:fld>
            <a:endParaRPr lang="en-US" sz="120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E895E6E9-57F5-4A8E-8A7F-E73F2D500647}" type="slidenum">
              <a:rPr lang="en-US" sz="1200" smtClean="0"/>
              <a:pPr eaLnBrk="1" hangingPunct="1"/>
              <a:t>85</a:t>
            </a:fld>
            <a:endParaRPr lang="en-US" sz="120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A4590F03-DA6E-4358-B3AE-B70200098091}" type="slidenum">
              <a:rPr lang="en-US" sz="1200" smtClean="0"/>
              <a:pPr eaLnBrk="1" hangingPunct="1"/>
              <a:t>86</a:t>
            </a:fld>
            <a:endParaRPr lang="en-US" sz="120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85BE6B79-761D-405C-BB17-E0C6EA012699}" type="slidenum">
              <a:rPr lang="en-US" sz="1200" smtClean="0"/>
              <a:pPr eaLnBrk="1" hangingPunct="1"/>
              <a:t>87</a:t>
            </a:fld>
            <a:endParaRPr lang="en-US" sz="1200"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300">
                <a:solidFill>
                  <a:schemeClr val="tx1"/>
                </a:solidFill>
                <a:latin typeface="Times New Roman" pitchFamily="18" charset="0"/>
                <a:ea typeface="SimSun" pitchFamily="2" charset="-122"/>
              </a:defRPr>
            </a:lvl1pPr>
            <a:lvl2pPr marL="833441" indent="-320554">
              <a:defRPr kumimoji="1" sz="1300">
                <a:solidFill>
                  <a:schemeClr val="tx1"/>
                </a:solidFill>
                <a:latin typeface="Times New Roman" pitchFamily="18" charset="0"/>
                <a:ea typeface="SimSun" pitchFamily="2" charset="-122"/>
              </a:defRPr>
            </a:lvl2pPr>
            <a:lvl3pPr marL="1282217" indent="-256443">
              <a:defRPr kumimoji="1" sz="1300">
                <a:solidFill>
                  <a:schemeClr val="tx1"/>
                </a:solidFill>
                <a:latin typeface="Times New Roman" pitchFamily="18" charset="0"/>
                <a:ea typeface="SimSun" pitchFamily="2" charset="-122"/>
              </a:defRPr>
            </a:lvl3pPr>
            <a:lvl4pPr marL="1795104" indent="-256443">
              <a:defRPr kumimoji="1" sz="1300">
                <a:solidFill>
                  <a:schemeClr val="tx1"/>
                </a:solidFill>
                <a:latin typeface="Times New Roman" pitchFamily="18" charset="0"/>
                <a:ea typeface="SimSun" pitchFamily="2" charset="-122"/>
              </a:defRPr>
            </a:lvl4pPr>
            <a:lvl5pPr marL="2307991" indent="-256443">
              <a:defRPr kumimoji="1" sz="1300">
                <a:solidFill>
                  <a:schemeClr val="tx1"/>
                </a:solidFill>
                <a:latin typeface="Times New Roman" pitchFamily="18" charset="0"/>
                <a:ea typeface="SimSun" pitchFamily="2" charset="-122"/>
              </a:defRPr>
            </a:lvl5pPr>
            <a:lvl6pPr marL="2820878" indent="-256443" algn="l" rtl="0" eaLnBrk="0" fontAlgn="base" hangingPunct="0">
              <a:spcBef>
                <a:spcPct val="30000"/>
              </a:spcBef>
              <a:spcAft>
                <a:spcPct val="0"/>
              </a:spcAft>
              <a:defRPr kumimoji="1" sz="1300">
                <a:solidFill>
                  <a:schemeClr val="tx1"/>
                </a:solidFill>
                <a:latin typeface="Times New Roman" pitchFamily="18" charset="0"/>
                <a:ea typeface="SimSun" pitchFamily="2" charset="-122"/>
              </a:defRPr>
            </a:lvl6pPr>
            <a:lvl7pPr marL="3333765" indent="-256443" algn="l" rtl="0" eaLnBrk="0" fontAlgn="base" hangingPunct="0">
              <a:spcBef>
                <a:spcPct val="30000"/>
              </a:spcBef>
              <a:spcAft>
                <a:spcPct val="0"/>
              </a:spcAft>
              <a:defRPr kumimoji="1" sz="1300">
                <a:solidFill>
                  <a:schemeClr val="tx1"/>
                </a:solidFill>
                <a:latin typeface="Times New Roman" pitchFamily="18" charset="0"/>
                <a:ea typeface="SimSun" pitchFamily="2" charset="-122"/>
              </a:defRPr>
            </a:lvl7pPr>
            <a:lvl8pPr marL="3846652" indent="-256443" algn="l" rtl="0" eaLnBrk="0" fontAlgn="base" hangingPunct="0">
              <a:spcBef>
                <a:spcPct val="30000"/>
              </a:spcBef>
              <a:spcAft>
                <a:spcPct val="0"/>
              </a:spcAft>
              <a:defRPr kumimoji="1" sz="1300">
                <a:solidFill>
                  <a:schemeClr val="tx1"/>
                </a:solidFill>
                <a:latin typeface="Times New Roman" pitchFamily="18" charset="0"/>
                <a:ea typeface="SimSun" pitchFamily="2" charset="-122"/>
              </a:defRPr>
            </a:lvl8pPr>
            <a:lvl9pPr marL="4359539" indent="-256443" algn="l" rtl="0" eaLnBrk="0" fontAlgn="base" hangingPunct="0">
              <a:spcBef>
                <a:spcPct val="30000"/>
              </a:spcBef>
              <a:spcAft>
                <a:spcPct val="0"/>
              </a:spcAft>
              <a:defRPr kumimoji="1" sz="1300">
                <a:solidFill>
                  <a:schemeClr val="tx1"/>
                </a:solidFill>
                <a:latin typeface="Times New Roman" pitchFamily="18" charset="0"/>
                <a:ea typeface="SimSun" pitchFamily="2" charset="-122"/>
              </a:defRPr>
            </a:lvl9pPr>
          </a:lstStyle>
          <a:p>
            <a:fld id="{D2929F63-294C-4A6B-91E5-378936072485}" type="slidenum">
              <a:rPr lang="en-US" altLang="zh-CN" smtClean="0"/>
              <a:pPr/>
              <a:t>96</a:t>
            </a:fld>
            <a:endParaRPr lang="en-US" altLang="zh-CN" smtClean="0"/>
          </a:p>
        </p:txBody>
      </p:sp>
      <p:sp>
        <p:nvSpPr>
          <p:cNvPr id="33795" name="Rectangle 2"/>
          <p:cNvSpPr>
            <a:spLocks noGrp="1" noRot="1" noChangeAspect="1" noChangeArrowheads="1" noTextEdit="1"/>
          </p:cNvSpPr>
          <p:nvPr>
            <p:ph type="sldImg"/>
          </p:nvPr>
        </p:nvSpPr>
        <p:spPr>
          <a:xfrm>
            <a:off x="917037" y="687982"/>
            <a:ext cx="5023928" cy="3424508"/>
          </a:xfrm>
          <a:ln w="12700" cap="flat"/>
        </p:spPr>
      </p:sp>
      <p:sp>
        <p:nvSpPr>
          <p:cNvPr id="33796" name="Rectangle 3"/>
          <p:cNvSpPr>
            <a:spLocks noGrp="1" noChangeArrowheads="1"/>
          </p:cNvSpPr>
          <p:nvPr>
            <p:ph type="body" idx="1"/>
          </p:nvPr>
        </p:nvSpPr>
        <p:spPr>
          <a:xfrm>
            <a:off x="915154" y="4343528"/>
            <a:ext cx="5027694" cy="4114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84" tIns="48403" rIns="93684" bIns="48403"/>
          <a:lstStyle/>
          <a:p>
            <a:pPr eaLnBrk="1" hangingPunct="1"/>
            <a:endParaRPr lang="zh-TW" altLang="en-US" smtClean="0">
              <a:ea typeface="PMingLiU" pitchFamily="18"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50938" y="692150"/>
            <a:ext cx="4556125" cy="3416300"/>
          </a:xfrm>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50938" y="692150"/>
            <a:ext cx="4556125" cy="3416300"/>
          </a:xfrm>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50938" y="692150"/>
            <a:ext cx="4556125" cy="3416300"/>
          </a:xfrm>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057926F1-8C28-40BC-A931-E0ED70E79745}" type="slidenum">
              <a:rPr lang="en-US" sz="1200" smtClean="0"/>
              <a:pPr eaLnBrk="1" hangingPunct="1"/>
              <a:t>15</a:t>
            </a:fld>
            <a:endParaRPr lang="en-US" sz="120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88C010FC-3321-49F6-8104-E015192D4C7E}" type="slidenum">
              <a:rPr lang="en-US" sz="1200" smtClean="0"/>
              <a:pPr eaLnBrk="1" hangingPunct="1"/>
              <a:t>17</a:t>
            </a:fld>
            <a:endParaRPr lang="en-US" sz="120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81EBBF79-A480-4AB4-9682-647B76E92801}" type="slidenum">
              <a:rPr lang="en-US" sz="1200" smtClean="0"/>
              <a:pPr eaLnBrk="1" hangingPunct="1"/>
              <a:t>18</a:t>
            </a:fld>
            <a:endParaRPr lang="en-US" sz="120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D4BA15AF-E338-42FC-8D26-F703F6A87D1D}" type="datetimeFigureOut">
              <a:rPr lang="en-US"/>
              <a:pPr>
                <a:defRPr/>
              </a:pPr>
              <a:t>9/27/2017</a:t>
            </a:fld>
            <a:endParaRPr lang="en-US"/>
          </a:p>
        </p:txBody>
      </p:sp>
      <p:sp>
        <p:nvSpPr>
          <p:cNvPr id="5" name="Footer Placeholder 4"/>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35838205-CF17-4BDD-908D-7979E2F99042}" type="slidenum">
              <a:rPr lang="en-US"/>
              <a:pPr>
                <a:defRPr/>
              </a:pPr>
              <a:t>‹#›</a:t>
            </a:fld>
            <a:endParaRPr lang="en-US"/>
          </a:p>
        </p:txBody>
      </p:sp>
    </p:spTree>
    <p:extLst>
      <p:ext uri="{BB962C8B-B14F-4D97-AF65-F5344CB8AC3E}">
        <p14:creationId xmlns:p14="http://schemas.microsoft.com/office/powerpoint/2010/main" val="264097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FCB117C6-1D0A-4BDB-A040-4C430C7DA15D}" type="datetimeFigureOut">
              <a:rPr lang="en-US"/>
              <a:pPr>
                <a:defRPr/>
              </a:pPr>
              <a:t>9/27/2017</a:t>
            </a:fld>
            <a:endParaRPr lang="en-US"/>
          </a:p>
        </p:txBody>
      </p:sp>
      <p:sp>
        <p:nvSpPr>
          <p:cNvPr id="5" name="Footer Placeholder 4"/>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18BE5A3E-4FB1-4452-8615-FA91E0D0686C}" type="slidenum">
              <a:rPr lang="en-US"/>
              <a:pPr>
                <a:defRPr/>
              </a:pPr>
              <a:t>‹#›</a:t>
            </a:fld>
            <a:endParaRPr lang="en-US"/>
          </a:p>
        </p:txBody>
      </p:sp>
    </p:spTree>
    <p:extLst>
      <p:ext uri="{BB962C8B-B14F-4D97-AF65-F5344CB8AC3E}">
        <p14:creationId xmlns:p14="http://schemas.microsoft.com/office/powerpoint/2010/main" val="2064300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5589D5FE-C842-44A2-9678-C35083816B6D}" type="datetimeFigureOut">
              <a:rPr lang="en-US"/>
              <a:pPr>
                <a:defRPr/>
              </a:pPr>
              <a:t>9/27/2017</a:t>
            </a:fld>
            <a:endParaRPr lang="en-US"/>
          </a:p>
        </p:txBody>
      </p:sp>
      <p:sp>
        <p:nvSpPr>
          <p:cNvPr id="5" name="Footer Placeholder 4"/>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13575C9E-5737-4AE1-8A71-9286AE2DF9E0}" type="slidenum">
              <a:rPr lang="en-US"/>
              <a:pPr>
                <a:defRPr/>
              </a:pPr>
              <a:t>‹#›</a:t>
            </a:fld>
            <a:endParaRPr lang="en-US"/>
          </a:p>
        </p:txBody>
      </p:sp>
    </p:spTree>
    <p:extLst>
      <p:ext uri="{BB962C8B-B14F-4D97-AF65-F5344CB8AC3E}">
        <p14:creationId xmlns:p14="http://schemas.microsoft.com/office/powerpoint/2010/main" val="85967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33400"/>
            <a:ext cx="8229600" cy="1143000"/>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457200" y="1828800"/>
            <a:ext cx="4038600" cy="43021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828800"/>
            <a:ext cx="4038600" cy="43021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fr-FR"/>
          </a:p>
        </p:txBody>
      </p:sp>
      <p:sp>
        <p:nvSpPr>
          <p:cNvPr id="6" name="Rectangle 5"/>
          <p:cNvSpPr>
            <a:spLocks noGrp="1" noChangeArrowheads="1"/>
          </p:cNvSpPr>
          <p:nvPr>
            <p:ph type="ftr" sz="quarter" idx="11"/>
          </p:nvPr>
        </p:nvSpPr>
        <p:spPr/>
        <p:txBody>
          <a:bodyPr/>
          <a:lstStyle>
            <a:lvl1pPr>
              <a:defRPr/>
            </a:lvl1pPr>
          </a:lstStyle>
          <a:p>
            <a:pPr>
              <a:defRPr/>
            </a:pPr>
            <a:endParaRPr lang="fr-FR"/>
          </a:p>
        </p:txBody>
      </p:sp>
      <p:sp>
        <p:nvSpPr>
          <p:cNvPr id="7" name="Rectangle 6"/>
          <p:cNvSpPr>
            <a:spLocks noGrp="1" noChangeArrowheads="1"/>
          </p:cNvSpPr>
          <p:nvPr>
            <p:ph type="sldNum" sz="quarter" idx="12"/>
          </p:nvPr>
        </p:nvSpPr>
        <p:spPr/>
        <p:txBody>
          <a:bodyPr/>
          <a:lstStyle>
            <a:lvl1pPr>
              <a:defRPr/>
            </a:lvl1pPr>
          </a:lstStyle>
          <a:p>
            <a:pPr>
              <a:defRPr/>
            </a:pPr>
            <a:fld id="{4EF8CDB1-4365-4C7D-A070-BD04E83AFF05}" type="slidenum">
              <a:rPr lang="fr-FR"/>
              <a:pPr>
                <a:defRPr/>
              </a:pPr>
              <a:t>‹#›</a:t>
            </a:fld>
            <a:endParaRPr lang="fr-FR"/>
          </a:p>
        </p:txBody>
      </p:sp>
    </p:spTree>
    <p:extLst>
      <p:ext uri="{BB962C8B-B14F-4D97-AF65-F5344CB8AC3E}">
        <p14:creationId xmlns:p14="http://schemas.microsoft.com/office/powerpoint/2010/main" val="2955360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عنوان، ونص، وقصاصة فن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685800" y="19812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قصاصة الفنية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47C01E9D-B8DA-428D-B5D3-1EBD49F1A147}" type="slidenum">
              <a:rPr lang="en-GB"/>
              <a:pPr>
                <a:defRPr/>
              </a:pPr>
              <a:t>‹#›</a:t>
            </a:fld>
            <a:endParaRPr lang="en-GB"/>
          </a:p>
        </p:txBody>
      </p:sp>
    </p:spTree>
    <p:extLst>
      <p:ext uri="{BB962C8B-B14F-4D97-AF65-F5344CB8AC3E}">
        <p14:creationId xmlns:p14="http://schemas.microsoft.com/office/powerpoint/2010/main" val="1241498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عنوان ومحتوى فوق نص">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33400"/>
            <a:ext cx="8229600" cy="1143000"/>
          </a:xfrm>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828800"/>
            <a:ext cx="8229600" cy="20748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4056063"/>
            <a:ext cx="8229600" cy="207486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fr-FR"/>
          </a:p>
        </p:txBody>
      </p:sp>
      <p:sp>
        <p:nvSpPr>
          <p:cNvPr id="6" name="Rectangle 5"/>
          <p:cNvSpPr>
            <a:spLocks noGrp="1" noChangeArrowheads="1"/>
          </p:cNvSpPr>
          <p:nvPr>
            <p:ph type="ftr" sz="quarter" idx="11"/>
          </p:nvPr>
        </p:nvSpPr>
        <p:spPr/>
        <p:txBody>
          <a:bodyPr/>
          <a:lstStyle>
            <a:lvl1pPr>
              <a:defRPr/>
            </a:lvl1pPr>
          </a:lstStyle>
          <a:p>
            <a:pPr>
              <a:defRPr/>
            </a:pPr>
            <a:endParaRPr lang="fr-FR"/>
          </a:p>
        </p:txBody>
      </p:sp>
      <p:sp>
        <p:nvSpPr>
          <p:cNvPr id="7" name="Rectangle 6"/>
          <p:cNvSpPr>
            <a:spLocks noGrp="1" noChangeArrowheads="1"/>
          </p:cNvSpPr>
          <p:nvPr>
            <p:ph type="sldNum" sz="quarter" idx="12"/>
          </p:nvPr>
        </p:nvSpPr>
        <p:spPr/>
        <p:txBody>
          <a:bodyPr/>
          <a:lstStyle>
            <a:lvl1pPr>
              <a:defRPr/>
            </a:lvl1pPr>
          </a:lstStyle>
          <a:p>
            <a:pPr>
              <a:defRPr/>
            </a:pPr>
            <a:fld id="{397F7A6D-C274-4C18-B6D2-68A196763813}" type="slidenum">
              <a:rPr lang="fr-FR"/>
              <a:pPr>
                <a:defRPr/>
              </a:pPr>
              <a:t>‹#›</a:t>
            </a:fld>
            <a:endParaRPr lang="fr-FR"/>
          </a:p>
        </p:txBody>
      </p:sp>
    </p:spTree>
    <p:extLst>
      <p:ext uri="{BB962C8B-B14F-4D97-AF65-F5344CB8AC3E}">
        <p14:creationId xmlns:p14="http://schemas.microsoft.com/office/powerpoint/2010/main" val="1793832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عنوان، ومحتوى،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33400"/>
            <a:ext cx="8229600" cy="1143000"/>
          </a:xfrm>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828800"/>
            <a:ext cx="4038600" cy="43021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648200" y="1828800"/>
            <a:ext cx="4038600" cy="43021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fr-FR"/>
          </a:p>
        </p:txBody>
      </p:sp>
      <p:sp>
        <p:nvSpPr>
          <p:cNvPr id="6" name="Rectangle 5"/>
          <p:cNvSpPr>
            <a:spLocks noGrp="1" noChangeArrowheads="1"/>
          </p:cNvSpPr>
          <p:nvPr>
            <p:ph type="ftr" sz="quarter" idx="11"/>
          </p:nvPr>
        </p:nvSpPr>
        <p:spPr/>
        <p:txBody>
          <a:bodyPr/>
          <a:lstStyle>
            <a:lvl1pPr>
              <a:defRPr/>
            </a:lvl1pPr>
          </a:lstStyle>
          <a:p>
            <a:pPr>
              <a:defRPr/>
            </a:pPr>
            <a:endParaRPr lang="fr-FR"/>
          </a:p>
        </p:txBody>
      </p:sp>
      <p:sp>
        <p:nvSpPr>
          <p:cNvPr id="7" name="Rectangle 6"/>
          <p:cNvSpPr>
            <a:spLocks noGrp="1" noChangeArrowheads="1"/>
          </p:cNvSpPr>
          <p:nvPr>
            <p:ph type="sldNum" sz="quarter" idx="12"/>
          </p:nvPr>
        </p:nvSpPr>
        <p:spPr/>
        <p:txBody>
          <a:bodyPr/>
          <a:lstStyle>
            <a:lvl1pPr>
              <a:defRPr/>
            </a:lvl1pPr>
          </a:lstStyle>
          <a:p>
            <a:pPr>
              <a:defRPr/>
            </a:pPr>
            <a:fld id="{14FC79D5-48E2-40EF-82A2-888AD0F14CD6}" type="slidenum">
              <a:rPr lang="fr-FR"/>
              <a:pPr>
                <a:defRPr/>
              </a:pPr>
              <a:t>‹#›</a:t>
            </a:fld>
            <a:endParaRPr lang="fr-FR"/>
          </a:p>
        </p:txBody>
      </p:sp>
    </p:spTree>
    <p:extLst>
      <p:ext uri="{BB962C8B-B14F-4D97-AF65-F5344CB8AC3E}">
        <p14:creationId xmlns:p14="http://schemas.microsoft.com/office/powerpoint/2010/main" val="4048511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a:defRPr/>
            </a:pPr>
            <a:fld id="{6AFB2745-67D4-461D-B70B-3214CD08C042}" type="datetimeFigureOut">
              <a:rPr lang="ar-SA" smtClean="0"/>
              <a:pPr>
                <a:defRPr/>
              </a:pPr>
              <a:t>07/01/1439</a:t>
            </a:fld>
            <a:endParaRPr lang="ar-S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ar-S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a:defRPr/>
            </a:pPr>
            <a:fld id="{F830B03D-03AC-47F3-ACBE-1E3A855A3331}" type="slidenum">
              <a:rPr lang="ar-SA" smtClean="0"/>
              <a:pPr>
                <a:defRPr/>
              </a:pPr>
              <a:t>‹#›</a:t>
            </a:fld>
            <a:endParaRPr lang="ar-S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CBFE6AB-93E0-47AB-A434-86F4500BC16F}" type="datetimeFigureOut">
              <a:rPr lang="ar-SA" smtClean="0"/>
              <a:pPr>
                <a:defRPr/>
              </a:pPr>
              <a:t>07/01/1439</a:t>
            </a:fld>
            <a:endParaRPr lang="ar-SA"/>
          </a:p>
        </p:txBody>
      </p:sp>
      <p:sp>
        <p:nvSpPr>
          <p:cNvPr id="5" name="Footer Placeholder 4"/>
          <p:cNvSpPr>
            <a:spLocks noGrp="1"/>
          </p:cNvSpPr>
          <p:nvPr>
            <p:ph type="ftr" sz="quarter" idx="11"/>
          </p:nvPr>
        </p:nvSpPr>
        <p:spPr/>
        <p:txBody>
          <a:bodyPr/>
          <a:lstStyle/>
          <a:p>
            <a:pPr>
              <a:defRPr/>
            </a:pPr>
            <a:endParaRPr lang="ar-SA"/>
          </a:p>
        </p:txBody>
      </p:sp>
      <p:sp>
        <p:nvSpPr>
          <p:cNvPr id="6" name="Slide Number Placeholder 5"/>
          <p:cNvSpPr>
            <a:spLocks noGrp="1"/>
          </p:cNvSpPr>
          <p:nvPr>
            <p:ph type="sldNum" sz="quarter" idx="12"/>
          </p:nvPr>
        </p:nvSpPr>
        <p:spPr/>
        <p:txBody>
          <a:bodyPr/>
          <a:lstStyle/>
          <a:p>
            <a:pPr>
              <a:defRPr/>
            </a:pPr>
            <a:fld id="{C645634E-ABBC-4A9D-834D-FE28AB46682E}" type="slidenum">
              <a:rPr lang="ar-SA" smtClean="0"/>
              <a:pPr>
                <a:defRPr/>
              </a:pPr>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655A23F-3623-442C-BF4E-3000C449A23F}" type="datetimeFigureOut">
              <a:rPr lang="ar-SA" smtClean="0"/>
              <a:pPr>
                <a:defRPr/>
              </a:pPr>
              <a:t>07/01/1439</a:t>
            </a:fld>
            <a:endParaRPr lang="ar-SA"/>
          </a:p>
        </p:txBody>
      </p:sp>
      <p:sp>
        <p:nvSpPr>
          <p:cNvPr id="5" name="Footer Placeholder 4"/>
          <p:cNvSpPr>
            <a:spLocks noGrp="1"/>
          </p:cNvSpPr>
          <p:nvPr>
            <p:ph type="ftr" sz="quarter" idx="11"/>
          </p:nvPr>
        </p:nvSpPr>
        <p:spPr/>
        <p:txBody>
          <a:bodyPr/>
          <a:lstStyle/>
          <a:p>
            <a:pPr>
              <a:defRPr/>
            </a:pPr>
            <a:endParaRPr lang="ar-SA"/>
          </a:p>
        </p:txBody>
      </p:sp>
      <p:sp>
        <p:nvSpPr>
          <p:cNvPr id="6" name="Slide Number Placeholder 5"/>
          <p:cNvSpPr>
            <a:spLocks noGrp="1"/>
          </p:cNvSpPr>
          <p:nvPr>
            <p:ph type="sldNum" sz="quarter" idx="12"/>
          </p:nvPr>
        </p:nvSpPr>
        <p:spPr/>
        <p:txBody>
          <a:bodyPr/>
          <a:lstStyle/>
          <a:p>
            <a:pPr>
              <a:defRPr/>
            </a:pPr>
            <a:fld id="{6E6A74A0-E469-4F7A-B607-C4B88D1447B8}" type="slidenum">
              <a:rPr lang="ar-SA" smtClean="0"/>
              <a:pPr>
                <a:defRPr/>
              </a:pPr>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fld id="{2F11DA56-4A1D-43D2-8863-27E0AB683BC6}" type="datetimeFigureOut">
              <a:rPr lang="ar-SA" smtClean="0"/>
              <a:pPr>
                <a:defRPr/>
              </a:pPr>
              <a:t>07/01/1439</a:t>
            </a:fld>
            <a:endParaRPr lang="ar-SA"/>
          </a:p>
        </p:txBody>
      </p:sp>
      <p:sp>
        <p:nvSpPr>
          <p:cNvPr id="6" name="Footer Placeholder 5"/>
          <p:cNvSpPr>
            <a:spLocks noGrp="1"/>
          </p:cNvSpPr>
          <p:nvPr>
            <p:ph type="ftr" sz="quarter" idx="11"/>
          </p:nvPr>
        </p:nvSpPr>
        <p:spPr/>
        <p:txBody>
          <a:bodyPr/>
          <a:lstStyle/>
          <a:p>
            <a:pPr>
              <a:defRPr/>
            </a:pPr>
            <a:endParaRPr lang="ar-SA"/>
          </a:p>
        </p:txBody>
      </p:sp>
      <p:sp>
        <p:nvSpPr>
          <p:cNvPr id="7" name="Slide Number Placeholder 6"/>
          <p:cNvSpPr>
            <a:spLocks noGrp="1"/>
          </p:cNvSpPr>
          <p:nvPr>
            <p:ph type="sldNum" sz="quarter" idx="12"/>
          </p:nvPr>
        </p:nvSpPr>
        <p:spPr/>
        <p:txBody>
          <a:bodyPr/>
          <a:lstStyle/>
          <a:p>
            <a:pPr>
              <a:defRPr/>
            </a:pPr>
            <a:fld id="{CDA53763-2738-4CD0-9EBF-C62236F82333}" type="slidenum">
              <a:rPr lang="ar-SA" smtClean="0"/>
              <a:pPr>
                <a:defRPr/>
              </a:pPr>
              <a:t>‹#›</a:t>
            </a:fld>
            <a:endParaRPr lang="ar-SA"/>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12227CB9-F025-4B87-8594-2FB2087F372E}" type="datetimeFigureOut">
              <a:rPr lang="en-US"/>
              <a:pPr>
                <a:defRPr/>
              </a:pPr>
              <a:t>9/27/2017</a:t>
            </a:fld>
            <a:endParaRPr lang="en-US"/>
          </a:p>
        </p:txBody>
      </p:sp>
      <p:sp>
        <p:nvSpPr>
          <p:cNvPr id="5" name="Footer Placeholder 4"/>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66833C7C-C0AE-40F6-B17C-B36EA3A4BD6B}" type="slidenum">
              <a:rPr lang="en-US"/>
              <a:pPr>
                <a:defRPr/>
              </a:pPr>
              <a:t>‹#›</a:t>
            </a:fld>
            <a:endParaRPr lang="en-US"/>
          </a:p>
        </p:txBody>
      </p:sp>
    </p:spTree>
    <p:extLst>
      <p:ext uri="{BB962C8B-B14F-4D97-AF65-F5344CB8AC3E}">
        <p14:creationId xmlns:p14="http://schemas.microsoft.com/office/powerpoint/2010/main" val="717361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E2C83C1-D56E-49E9-8E3D-6927CBC5E932}" type="datetimeFigureOut">
              <a:rPr lang="ar-SA" smtClean="0"/>
              <a:pPr>
                <a:defRPr/>
              </a:pPr>
              <a:t>07/01/1439</a:t>
            </a:fld>
            <a:endParaRPr lang="ar-SA"/>
          </a:p>
        </p:txBody>
      </p:sp>
      <p:sp>
        <p:nvSpPr>
          <p:cNvPr id="8" name="Footer Placeholder 7"/>
          <p:cNvSpPr>
            <a:spLocks noGrp="1"/>
          </p:cNvSpPr>
          <p:nvPr>
            <p:ph type="ftr" sz="quarter" idx="11"/>
          </p:nvPr>
        </p:nvSpPr>
        <p:spPr/>
        <p:txBody>
          <a:bodyPr/>
          <a:lstStyle/>
          <a:p>
            <a:pPr>
              <a:defRPr/>
            </a:pPr>
            <a:endParaRPr lang="ar-SA"/>
          </a:p>
        </p:txBody>
      </p:sp>
      <p:sp>
        <p:nvSpPr>
          <p:cNvPr id="9" name="Slide Number Placeholder 8"/>
          <p:cNvSpPr>
            <a:spLocks noGrp="1"/>
          </p:cNvSpPr>
          <p:nvPr>
            <p:ph type="sldNum" sz="quarter" idx="12"/>
          </p:nvPr>
        </p:nvSpPr>
        <p:spPr/>
        <p:txBody>
          <a:bodyPr/>
          <a:lstStyle/>
          <a:p>
            <a:pPr>
              <a:defRPr/>
            </a:pPr>
            <a:fld id="{142C4126-E73A-491A-906E-EB0F89ABA744}" type="slidenum">
              <a:rPr lang="ar-SA" smtClean="0"/>
              <a:pPr>
                <a:defRPr/>
              </a:pPr>
              <a:t>‹#›</a:t>
            </a:fld>
            <a:endParaRPr lang="ar-S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3DFCC6D-A4CD-4C61-83C1-C15800D78869}" type="datetimeFigureOut">
              <a:rPr lang="ar-SA" smtClean="0"/>
              <a:pPr>
                <a:defRPr/>
              </a:pPr>
              <a:t>07/01/1439</a:t>
            </a:fld>
            <a:endParaRPr lang="ar-SA"/>
          </a:p>
        </p:txBody>
      </p:sp>
      <p:sp>
        <p:nvSpPr>
          <p:cNvPr id="4" name="Footer Placeholder 3"/>
          <p:cNvSpPr>
            <a:spLocks noGrp="1"/>
          </p:cNvSpPr>
          <p:nvPr>
            <p:ph type="ftr" sz="quarter" idx="11"/>
          </p:nvPr>
        </p:nvSpPr>
        <p:spPr/>
        <p:txBody>
          <a:bodyPr/>
          <a:lstStyle/>
          <a:p>
            <a:pPr>
              <a:defRPr/>
            </a:pPr>
            <a:endParaRPr lang="ar-SA"/>
          </a:p>
        </p:txBody>
      </p:sp>
      <p:sp>
        <p:nvSpPr>
          <p:cNvPr id="5" name="Slide Number Placeholder 4"/>
          <p:cNvSpPr>
            <a:spLocks noGrp="1"/>
          </p:cNvSpPr>
          <p:nvPr>
            <p:ph type="sldNum" sz="quarter" idx="12"/>
          </p:nvPr>
        </p:nvSpPr>
        <p:spPr/>
        <p:txBody>
          <a:bodyPr/>
          <a:lstStyle/>
          <a:p>
            <a:pPr>
              <a:defRPr/>
            </a:pPr>
            <a:fld id="{69A4AF1C-5D2F-4642-9CF9-432CC516FA4E}" type="slidenum">
              <a:rPr lang="ar-SA" smtClean="0"/>
              <a:pPr>
                <a:defRPr/>
              </a:pPr>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FAA240C-503C-4F99-9C2B-DEC53EE7EA7C}" type="datetimeFigureOut">
              <a:rPr lang="ar-SA" smtClean="0"/>
              <a:pPr>
                <a:defRPr/>
              </a:pPr>
              <a:t>07/01/1439</a:t>
            </a:fld>
            <a:endParaRPr lang="ar-SA"/>
          </a:p>
        </p:txBody>
      </p:sp>
      <p:sp>
        <p:nvSpPr>
          <p:cNvPr id="3" name="Footer Placeholder 2"/>
          <p:cNvSpPr>
            <a:spLocks noGrp="1"/>
          </p:cNvSpPr>
          <p:nvPr>
            <p:ph type="ftr" sz="quarter" idx="11"/>
          </p:nvPr>
        </p:nvSpPr>
        <p:spPr/>
        <p:txBody>
          <a:bodyPr/>
          <a:lstStyle/>
          <a:p>
            <a:pPr>
              <a:defRPr/>
            </a:pPr>
            <a:endParaRPr lang="ar-SA"/>
          </a:p>
        </p:txBody>
      </p:sp>
      <p:sp>
        <p:nvSpPr>
          <p:cNvPr id="4" name="Slide Number Placeholder 3"/>
          <p:cNvSpPr>
            <a:spLocks noGrp="1"/>
          </p:cNvSpPr>
          <p:nvPr>
            <p:ph type="sldNum" sz="quarter" idx="12"/>
          </p:nvPr>
        </p:nvSpPr>
        <p:spPr/>
        <p:txBody>
          <a:bodyPr/>
          <a:lstStyle/>
          <a:p>
            <a:pPr>
              <a:defRPr/>
            </a:pPr>
            <a:fld id="{3392E39B-6FB8-489A-8E39-C38A9507D0B9}" type="slidenum">
              <a:rPr lang="ar-SA" smtClean="0"/>
              <a:pPr>
                <a:defRPr/>
              </a:pPr>
              <a:t>‹#›</a:t>
            </a:fld>
            <a:endParaRPr lang="ar-S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B562223C-03E5-4329-9198-A2EE6F819908}" type="datetimeFigureOut">
              <a:rPr lang="ar-SA" smtClean="0"/>
              <a:pPr>
                <a:defRPr/>
              </a:pPr>
              <a:t>07/01/1439</a:t>
            </a:fld>
            <a:endParaRPr lang="ar-SA"/>
          </a:p>
        </p:txBody>
      </p:sp>
      <p:sp>
        <p:nvSpPr>
          <p:cNvPr id="7" name="Slide Number Placeholder 6"/>
          <p:cNvSpPr>
            <a:spLocks noGrp="1"/>
          </p:cNvSpPr>
          <p:nvPr>
            <p:ph type="sldNum" sz="quarter" idx="12"/>
          </p:nvPr>
        </p:nvSpPr>
        <p:spPr/>
        <p:txBody>
          <a:bodyPr/>
          <a:lstStyle/>
          <a:p>
            <a:pPr>
              <a:defRPr/>
            </a:pPr>
            <a:fld id="{BD2CB13F-223C-4FAC-8B5E-D04C42ACB154}" type="slidenum">
              <a:rPr lang="ar-SA" smtClean="0"/>
              <a:pPr>
                <a:defRPr/>
              </a:pPr>
              <a:t>‹#›</a:t>
            </a:fld>
            <a:endParaRPr lang="ar-S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ar-S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59A2BC3-6DB1-423B-82F0-4196F431787B}" type="datetimeFigureOut">
              <a:rPr lang="ar-SA" smtClean="0"/>
              <a:pPr>
                <a:defRPr/>
              </a:pPr>
              <a:t>07/01/1439</a:t>
            </a:fld>
            <a:endParaRPr lang="ar-SA"/>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ar-SA"/>
          </a:p>
        </p:txBody>
      </p:sp>
      <p:sp>
        <p:nvSpPr>
          <p:cNvPr id="7" name="Slide Number Placeholder 6"/>
          <p:cNvSpPr>
            <a:spLocks noGrp="1"/>
          </p:cNvSpPr>
          <p:nvPr>
            <p:ph type="sldNum" sz="quarter" idx="12"/>
          </p:nvPr>
        </p:nvSpPr>
        <p:spPr/>
        <p:txBody>
          <a:bodyPr/>
          <a:lstStyle/>
          <a:p>
            <a:pPr>
              <a:defRPr/>
            </a:pPr>
            <a:fld id="{0B353C34-191C-495D-89CC-550B5691072E}" type="slidenum">
              <a:rPr lang="ar-SA" smtClean="0"/>
              <a:pPr>
                <a:defRPr/>
              </a:pPr>
              <a:t>‹#›</a:t>
            </a:fld>
            <a:endParaRPr lang="ar-S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D654FE0-2925-47CD-A03C-AEB150CD7954}" type="datetimeFigureOut">
              <a:rPr lang="ar-SA" smtClean="0"/>
              <a:pPr>
                <a:defRPr/>
              </a:pPr>
              <a:t>07/01/1439</a:t>
            </a:fld>
            <a:endParaRPr lang="ar-SA"/>
          </a:p>
        </p:txBody>
      </p:sp>
      <p:sp>
        <p:nvSpPr>
          <p:cNvPr id="5" name="Footer Placeholder 4"/>
          <p:cNvSpPr>
            <a:spLocks noGrp="1"/>
          </p:cNvSpPr>
          <p:nvPr>
            <p:ph type="ftr" sz="quarter" idx="11"/>
          </p:nvPr>
        </p:nvSpPr>
        <p:spPr/>
        <p:txBody>
          <a:bodyPr/>
          <a:lstStyle/>
          <a:p>
            <a:pPr>
              <a:defRPr/>
            </a:pPr>
            <a:endParaRPr lang="ar-SA"/>
          </a:p>
        </p:txBody>
      </p:sp>
      <p:sp>
        <p:nvSpPr>
          <p:cNvPr id="6" name="Slide Number Placeholder 5"/>
          <p:cNvSpPr>
            <a:spLocks noGrp="1"/>
          </p:cNvSpPr>
          <p:nvPr>
            <p:ph type="sldNum" sz="quarter" idx="12"/>
          </p:nvPr>
        </p:nvSpPr>
        <p:spPr/>
        <p:txBody>
          <a:bodyPr/>
          <a:lstStyle/>
          <a:p>
            <a:pPr>
              <a:defRPr/>
            </a:pPr>
            <a:fld id="{D56328EB-981B-4626-928E-F7992081B525}" type="slidenum">
              <a:rPr lang="ar-SA" smtClean="0"/>
              <a:pPr>
                <a:defRPr/>
              </a:pPr>
              <a:t>‹#›</a:t>
            </a:fld>
            <a:endParaRPr lang="ar-S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2CE8FD1-CF1D-4A99-8E5C-74BEBF3691FD}" type="datetimeFigureOut">
              <a:rPr lang="ar-SA" smtClean="0"/>
              <a:pPr>
                <a:defRPr/>
              </a:pPr>
              <a:t>07/01/1439</a:t>
            </a:fld>
            <a:endParaRPr lang="ar-SA"/>
          </a:p>
        </p:txBody>
      </p:sp>
      <p:sp>
        <p:nvSpPr>
          <p:cNvPr id="5" name="Footer Placeholder 4"/>
          <p:cNvSpPr>
            <a:spLocks noGrp="1"/>
          </p:cNvSpPr>
          <p:nvPr>
            <p:ph type="ftr" sz="quarter" idx="11"/>
          </p:nvPr>
        </p:nvSpPr>
        <p:spPr/>
        <p:txBody>
          <a:bodyPr/>
          <a:lstStyle/>
          <a:p>
            <a:pPr>
              <a:defRPr/>
            </a:pPr>
            <a:endParaRPr lang="ar-SA"/>
          </a:p>
        </p:txBody>
      </p:sp>
      <p:sp>
        <p:nvSpPr>
          <p:cNvPr id="6" name="Slide Number Placeholder 5"/>
          <p:cNvSpPr>
            <a:spLocks noGrp="1"/>
          </p:cNvSpPr>
          <p:nvPr>
            <p:ph type="sldNum" sz="quarter" idx="12"/>
          </p:nvPr>
        </p:nvSpPr>
        <p:spPr/>
        <p:txBody>
          <a:bodyPr/>
          <a:lstStyle/>
          <a:p>
            <a:pPr>
              <a:defRPr/>
            </a:pPr>
            <a:fld id="{5838665E-6EC3-45D7-B859-017E37EA3A54}" type="slidenum">
              <a:rPr lang="ar-SA" smtClean="0"/>
              <a:pPr>
                <a:defRPr/>
              </a:pPr>
              <a:t>‹#›</a:t>
            </a:fld>
            <a:endParaRPr lang="ar-S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B96D34-48BA-4685-BBC3-9C0E42A5C8F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853841229"/>
      </p:ext>
    </p:extLst>
  </p:cSld>
  <p:clrMapOvr>
    <a:masterClrMapping/>
  </p:clrMapOvr>
  <p:transition spd="slow">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B45DC2-0490-41A8-BF66-4AD2A7A8617C}"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74286604"/>
      </p:ext>
    </p:extLst>
  </p:cSld>
  <p:clrMapOvr>
    <a:masterClrMapping/>
  </p:clrMapOvr>
  <p:transition spd="slow">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08C44C-60CE-42C7-B3D9-BB81644B7B19}"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2173819053"/>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C3AB86F2-D3C6-45EA-9980-DDC2F59F0E7F}" type="datetimeFigureOut">
              <a:rPr lang="en-US"/>
              <a:pPr>
                <a:defRPr/>
              </a:pPr>
              <a:t>9/27/2017</a:t>
            </a:fld>
            <a:endParaRPr lang="en-US"/>
          </a:p>
        </p:txBody>
      </p:sp>
      <p:sp>
        <p:nvSpPr>
          <p:cNvPr id="5" name="Footer Placeholder 4"/>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7F88C32C-001C-4409-AD6B-19319E42CADD}" type="slidenum">
              <a:rPr lang="en-US"/>
              <a:pPr>
                <a:defRPr/>
              </a:pPr>
              <a:t>‹#›</a:t>
            </a:fld>
            <a:endParaRPr lang="en-US"/>
          </a:p>
        </p:txBody>
      </p:sp>
    </p:spTree>
    <p:extLst>
      <p:ext uri="{BB962C8B-B14F-4D97-AF65-F5344CB8AC3E}">
        <p14:creationId xmlns:p14="http://schemas.microsoft.com/office/powerpoint/2010/main" val="3704417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FF17D5-093D-4ABA-A1A1-C207180D1E2A}"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2171271337"/>
      </p:ext>
    </p:extLst>
  </p:cSld>
  <p:clrMapOvr>
    <a:masterClrMapping/>
  </p:clrMapOvr>
  <p:transition spd="slow">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2ADD269-77E4-47C3-B3CB-C390BD5828F8}"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2657713396"/>
      </p:ext>
    </p:extLst>
  </p:cSld>
  <p:clrMapOvr>
    <a:masterClrMapping/>
  </p:clrMapOvr>
  <p:transition spd="slow">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E36851-FBEA-4DDC-87E1-3CD27C0194C5}"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3254058911"/>
      </p:ext>
    </p:extLst>
  </p:cSld>
  <p:clrMapOvr>
    <a:masterClrMapping/>
  </p:clrMapOvr>
  <p:transition spd="slow">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E0FE6D6-CD5B-4A25-A49B-EF69E3AABD6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1810580527"/>
      </p:ext>
    </p:extLst>
  </p:cSld>
  <p:clrMapOvr>
    <a:masterClrMapping/>
  </p:clrMapOvr>
  <p:transition spd="slow">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CFF1A1-A505-49BF-93AE-D8A6C299440F}"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3493994076"/>
      </p:ext>
    </p:extLst>
  </p:cSld>
  <p:clrMapOvr>
    <a:masterClrMapping/>
  </p:clrMapOvr>
  <p:transition spd="slow">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CB8061-ACAC-487F-B005-662E34D23402}"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3728178754"/>
      </p:ext>
    </p:extLst>
  </p:cSld>
  <p:clrMapOvr>
    <a:masterClrMapping/>
  </p:clrMapOvr>
  <p:transition spd="slow">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79C439-4B40-4EEE-85E0-26EA42BBD37D}"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2690814639"/>
      </p:ext>
    </p:extLst>
  </p:cSld>
  <p:clrMapOvr>
    <a:masterClrMapping/>
  </p:clrMapOvr>
  <p:transition spd="slow">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078F3E-9FFF-4284-B609-12B7824DC307}"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3125435681"/>
      </p:ext>
    </p:extLst>
  </p:cSld>
  <p:clrMapOvr>
    <a:masterClrMapping/>
  </p:clrMapOvr>
  <p:transition spd="slow">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EA3CA4-A4BF-4F17-A876-7BB87C6D9454}"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3176806896"/>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D8AEED47-A1A6-4577-A191-7876660CA88B}" type="datetimeFigureOut">
              <a:rPr lang="en-US"/>
              <a:pPr>
                <a:defRPr/>
              </a:pPr>
              <a:t>9/27/2017</a:t>
            </a:fld>
            <a:endParaRPr lang="en-US"/>
          </a:p>
        </p:txBody>
      </p:sp>
      <p:sp>
        <p:nvSpPr>
          <p:cNvPr id="6" name="Footer Placeholder 5"/>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73398447-B4C6-47B7-BE5B-8CD8DFA8886C}" type="slidenum">
              <a:rPr lang="en-US"/>
              <a:pPr>
                <a:defRPr/>
              </a:pPr>
              <a:t>‹#›</a:t>
            </a:fld>
            <a:endParaRPr lang="en-US"/>
          </a:p>
        </p:txBody>
      </p:sp>
    </p:spTree>
    <p:extLst>
      <p:ext uri="{BB962C8B-B14F-4D97-AF65-F5344CB8AC3E}">
        <p14:creationId xmlns:p14="http://schemas.microsoft.com/office/powerpoint/2010/main" val="170705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DA7D2A2C-3976-4DFB-9DB0-4B7D5CEC9AB8}" type="datetimeFigureOut">
              <a:rPr lang="en-US"/>
              <a:pPr>
                <a:defRPr/>
              </a:pPr>
              <a:t>9/27/2017</a:t>
            </a:fld>
            <a:endParaRPr lang="en-US"/>
          </a:p>
        </p:txBody>
      </p:sp>
      <p:sp>
        <p:nvSpPr>
          <p:cNvPr id="8" name="Footer Placeholder 7"/>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F91120D7-48A5-4E12-A93C-82D2354E4019}" type="slidenum">
              <a:rPr lang="en-US"/>
              <a:pPr>
                <a:defRPr/>
              </a:pPr>
              <a:t>‹#›</a:t>
            </a:fld>
            <a:endParaRPr lang="en-US"/>
          </a:p>
        </p:txBody>
      </p:sp>
    </p:spTree>
    <p:extLst>
      <p:ext uri="{BB962C8B-B14F-4D97-AF65-F5344CB8AC3E}">
        <p14:creationId xmlns:p14="http://schemas.microsoft.com/office/powerpoint/2010/main" val="40987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74141DF3-DCD6-4F13-91D5-029B13619468}" type="datetimeFigureOut">
              <a:rPr lang="en-US"/>
              <a:pPr>
                <a:defRPr/>
              </a:pPr>
              <a:t>9/27/2017</a:t>
            </a:fld>
            <a:endParaRPr lang="en-US"/>
          </a:p>
        </p:txBody>
      </p:sp>
      <p:sp>
        <p:nvSpPr>
          <p:cNvPr id="4" name="Footer Placeholder 3"/>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20A77795-C7D2-402E-B34E-9AA4F44D4E25}" type="slidenum">
              <a:rPr lang="en-US"/>
              <a:pPr>
                <a:defRPr/>
              </a:pPr>
              <a:t>‹#›</a:t>
            </a:fld>
            <a:endParaRPr lang="en-US"/>
          </a:p>
        </p:txBody>
      </p:sp>
    </p:spTree>
    <p:extLst>
      <p:ext uri="{BB962C8B-B14F-4D97-AF65-F5344CB8AC3E}">
        <p14:creationId xmlns:p14="http://schemas.microsoft.com/office/powerpoint/2010/main" val="274632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C7B25BB3-7EF0-408D-9CC9-9EB7FCE0433F}" type="datetimeFigureOut">
              <a:rPr lang="en-US"/>
              <a:pPr>
                <a:defRPr/>
              </a:pPr>
              <a:t>9/27/2017</a:t>
            </a:fld>
            <a:endParaRPr lang="en-US"/>
          </a:p>
        </p:txBody>
      </p:sp>
      <p:sp>
        <p:nvSpPr>
          <p:cNvPr id="3" name="Footer Placeholder 2"/>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55A256EA-F0A0-4645-BA37-4B38880B1325}" type="slidenum">
              <a:rPr lang="en-US"/>
              <a:pPr>
                <a:defRPr/>
              </a:pPr>
              <a:t>‹#›</a:t>
            </a:fld>
            <a:endParaRPr lang="en-US"/>
          </a:p>
        </p:txBody>
      </p:sp>
    </p:spTree>
    <p:extLst>
      <p:ext uri="{BB962C8B-B14F-4D97-AF65-F5344CB8AC3E}">
        <p14:creationId xmlns:p14="http://schemas.microsoft.com/office/powerpoint/2010/main" val="50447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5371576E-E068-490A-89A2-6E6FA38A9274}" type="datetimeFigureOut">
              <a:rPr lang="en-US"/>
              <a:pPr>
                <a:defRPr/>
              </a:pPr>
              <a:t>9/27/2017</a:t>
            </a:fld>
            <a:endParaRPr lang="en-US"/>
          </a:p>
        </p:txBody>
      </p:sp>
      <p:sp>
        <p:nvSpPr>
          <p:cNvPr id="6" name="Footer Placeholder 5"/>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6A0548A0-1964-40A9-96AF-4D0A1B7C4CC2}" type="slidenum">
              <a:rPr lang="en-US"/>
              <a:pPr>
                <a:defRPr/>
              </a:pPr>
              <a:t>‹#›</a:t>
            </a:fld>
            <a:endParaRPr lang="en-US"/>
          </a:p>
        </p:txBody>
      </p:sp>
    </p:spTree>
    <p:extLst>
      <p:ext uri="{BB962C8B-B14F-4D97-AF65-F5344CB8AC3E}">
        <p14:creationId xmlns:p14="http://schemas.microsoft.com/office/powerpoint/2010/main" val="392649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87C54A14-F597-4C58-AC40-BAA3DA477B8D}" type="datetimeFigureOut">
              <a:rPr lang="en-US"/>
              <a:pPr>
                <a:defRPr/>
              </a:pPr>
              <a:t>9/27/2017</a:t>
            </a:fld>
            <a:endParaRPr lang="en-US"/>
          </a:p>
        </p:txBody>
      </p:sp>
      <p:sp>
        <p:nvSpPr>
          <p:cNvPr id="6" name="Footer Placeholder 5"/>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32DFE224-A7F7-4DA3-91D9-4AC9463E857E}" type="slidenum">
              <a:rPr lang="en-US"/>
              <a:pPr>
                <a:defRPr/>
              </a:pPr>
              <a:t>‹#›</a:t>
            </a:fld>
            <a:endParaRPr lang="en-US"/>
          </a:p>
        </p:txBody>
      </p:sp>
    </p:spTree>
    <p:extLst>
      <p:ext uri="{BB962C8B-B14F-4D97-AF65-F5344CB8AC3E}">
        <p14:creationId xmlns:p14="http://schemas.microsoft.com/office/powerpoint/2010/main" val="403535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prstClr val="black">
                    <a:tint val="75000"/>
                  </a:prstClr>
                </a:solidFill>
                <a:latin typeface="Calibri"/>
                <a:cs typeface="+mn-cs"/>
              </a:defRPr>
            </a:lvl1pPr>
          </a:lstStyle>
          <a:p>
            <a:pPr>
              <a:defRPr/>
            </a:pPr>
            <a:fld id="{5E2F3E39-3CF2-4000-9968-388016414282}" type="datetimeFigureOut">
              <a:rPr lang="en-US"/>
              <a:pPr>
                <a:defRPr/>
              </a:pPr>
              <a:t>9/27/2017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a:solidFill>
                  <a:prstClr val="black">
                    <a:tint val="75000"/>
                  </a:prstClr>
                </a:solidFill>
                <a:latin typeface="Calibri"/>
                <a:cs typeface="+mn-cs"/>
              </a:defRPr>
            </a:lvl1pPr>
          </a:lstStyle>
          <a:p>
            <a:pPr>
              <a:defRPr/>
            </a:pPr>
            <a:fld id="{08E1084F-18FF-4FBB-9A45-BDA7B856175B}" type="slidenum">
              <a:rPr lang="en-US"/>
              <a:pPr>
                <a:defRPr/>
              </a:pPr>
              <a:t>‹#›</a:t>
            </a:fld>
            <a:endParaRPr lang="en-US"/>
          </a:p>
        </p:txBody>
      </p:sp>
    </p:spTree>
    <p:extLst>
      <p:ext uri="{BB962C8B-B14F-4D97-AF65-F5344CB8AC3E}">
        <p14:creationId xmlns:p14="http://schemas.microsoft.com/office/powerpoint/2010/main" val="59181221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850" r:id="rId12"/>
    <p:sldLayoutId id="2147483851" r:id="rId13"/>
    <p:sldLayoutId id="2147483852" r:id="rId14"/>
    <p:sldLayoutId id="2147483853"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a:defRPr/>
            </a:pPr>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a:defRPr/>
            </a:pPr>
            <a:fld id="{A5A369E7-E412-4080-BE37-4CDF3951AF6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hdr="0" ftr="0" dt="0"/>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cs-CZ">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cs-CZ">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0AB6F97-2F67-46BF-91A6-98A84B4DBA8E}" type="slidenum">
              <a:rPr lang="cs-CZ">
                <a:solidFill>
                  <a:srgbClr val="000000"/>
                </a:solidFill>
                <a:latin typeface="Arial" charset="0"/>
              </a:rPr>
              <a:pPr>
                <a:defRPr/>
              </a:pPr>
              <a:t>‹#›</a:t>
            </a:fld>
            <a:endParaRPr lang="cs-CZ">
              <a:solidFill>
                <a:srgbClr val="000000"/>
              </a:solidFill>
              <a:latin typeface="Arial" charset="0"/>
            </a:endParaRPr>
          </a:p>
        </p:txBody>
      </p:sp>
    </p:spTree>
    <p:extLst>
      <p:ext uri="{BB962C8B-B14F-4D97-AF65-F5344CB8AC3E}">
        <p14:creationId xmlns:p14="http://schemas.microsoft.com/office/powerpoint/2010/main" val="2866122811"/>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transition spd="slow">
    <p:zoom/>
  </p:transition>
  <p:hf hdr="0" ftr="0" dt="0"/>
  <p:txStyles>
    <p:titleStyle>
      <a:lvl1pPr algn="ctr" rtl="0" eaLnBrk="0" fontAlgn="base" hangingPunct="0">
        <a:spcBef>
          <a:spcPct val="0"/>
        </a:spcBef>
        <a:spcAft>
          <a:spcPct val="0"/>
        </a:spcAft>
        <a:defRPr sz="4400" b="1">
          <a:solidFill>
            <a:srgbClr val="0000CC"/>
          </a:solidFill>
          <a:latin typeface="+mj-lt"/>
          <a:ea typeface="+mj-ea"/>
          <a:cs typeface="+mj-cs"/>
        </a:defRPr>
      </a:lvl1pPr>
      <a:lvl2pPr algn="ctr" rtl="0" eaLnBrk="0" fontAlgn="base" hangingPunct="0">
        <a:spcBef>
          <a:spcPct val="0"/>
        </a:spcBef>
        <a:spcAft>
          <a:spcPct val="0"/>
        </a:spcAft>
        <a:defRPr sz="4400" b="1">
          <a:solidFill>
            <a:srgbClr val="0000CC"/>
          </a:solidFill>
          <a:latin typeface="Times New Roman" pitchFamily="18" charset="0"/>
        </a:defRPr>
      </a:lvl2pPr>
      <a:lvl3pPr algn="ctr" rtl="0" eaLnBrk="0" fontAlgn="base" hangingPunct="0">
        <a:spcBef>
          <a:spcPct val="0"/>
        </a:spcBef>
        <a:spcAft>
          <a:spcPct val="0"/>
        </a:spcAft>
        <a:defRPr sz="4400" b="1">
          <a:solidFill>
            <a:srgbClr val="0000CC"/>
          </a:solidFill>
          <a:latin typeface="Times New Roman" pitchFamily="18" charset="0"/>
        </a:defRPr>
      </a:lvl3pPr>
      <a:lvl4pPr algn="ctr" rtl="0" eaLnBrk="0" fontAlgn="base" hangingPunct="0">
        <a:spcBef>
          <a:spcPct val="0"/>
        </a:spcBef>
        <a:spcAft>
          <a:spcPct val="0"/>
        </a:spcAft>
        <a:defRPr sz="4400" b="1">
          <a:solidFill>
            <a:srgbClr val="0000CC"/>
          </a:solidFill>
          <a:latin typeface="Times New Roman" pitchFamily="18" charset="0"/>
        </a:defRPr>
      </a:lvl4pPr>
      <a:lvl5pPr algn="ctr" rtl="0" eaLnBrk="0" fontAlgn="base" hangingPunct="0">
        <a:spcBef>
          <a:spcPct val="0"/>
        </a:spcBef>
        <a:spcAft>
          <a:spcPct val="0"/>
        </a:spcAft>
        <a:defRPr sz="4400" b="1">
          <a:solidFill>
            <a:srgbClr val="0000CC"/>
          </a:solidFill>
          <a:latin typeface="Times New Roman" pitchFamily="18" charset="0"/>
        </a:defRPr>
      </a:lvl5pPr>
      <a:lvl6pPr marL="457200" algn="ctr" rtl="0" fontAlgn="base">
        <a:spcBef>
          <a:spcPct val="0"/>
        </a:spcBef>
        <a:spcAft>
          <a:spcPct val="0"/>
        </a:spcAft>
        <a:defRPr sz="4400" b="1">
          <a:solidFill>
            <a:srgbClr val="0000CC"/>
          </a:solidFill>
          <a:latin typeface="Times New Roman" pitchFamily="18" charset="0"/>
        </a:defRPr>
      </a:lvl6pPr>
      <a:lvl7pPr marL="914400" algn="ctr" rtl="0" fontAlgn="base">
        <a:spcBef>
          <a:spcPct val="0"/>
        </a:spcBef>
        <a:spcAft>
          <a:spcPct val="0"/>
        </a:spcAft>
        <a:defRPr sz="4400" b="1">
          <a:solidFill>
            <a:srgbClr val="0000CC"/>
          </a:solidFill>
          <a:latin typeface="Times New Roman" pitchFamily="18" charset="0"/>
        </a:defRPr>
      </a:lvl7pPr>
      <a:lvl8pPr marL="1371600" algn="ctr" rtl="0" fontAlgn="base">
        <a:spcBef>
          <a:spcPct val="0"/>
        </a:spcBef>
        <a:spcAft>
          <a:spcPct val="0"/>
        </a:spcAft>
        <a:defRPr sz="4400" b="1">
          <a:solidFill>
            <a:srgbClr val="0000CC"/>
          </a:solidFill>
          <a:latin typeface="Times New Roman" pitchFamily="18" charset="0"/>
        </a:defRPr>
      </a:lvl8pPr>
      <a:lvl9pPr marL="1828800" algn="ctr" rtl="0" fontAlgn="base">
        <a:spcBef>
          <a:spcPct val="0"/>
        </a:spcBef>
        <a:spcAft>
          <a:spcPct val="0"/>
        </a:spcAft>
        <a:defRPr sz="4400" b="1">
          <a:solidFill>
            <a:srgbClr val="0000CC"/>
          </a:solidFill>
          <a:latin typeface="Times New Roman" pitchFamily="18" charset="0"/>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500">
          <a:solidFill>
            <a:schemeClr val="tx1"/>
          </a:solidFill>
          <a:latin typeface="+mn-lt"/>
        </a:defRPr>
      </a:lvl2pPr>
      <a:lvl3pPr marL="1143000" indent="-228600" algn="l" rtl="0" eaLnBrk="0" fontAlgn="base" hangingPunct="0">
        <a:spcBef>
          <a:spcPct val="20000"/>
        </a:spcBef>
        <a:spcAft>
          <a:spcPct val="0"/>
        </a:spcAft>
        <a:buChar char="•"/>
        <a:defRPr sz="2500">
          <a:solidFill>
            <a:schemeClr val="tx1"/>
          </a:solidFill>
          <a:latin typeface="+mn-lt"/>
        </a:defRPr>
      </a:lvl3pPr>
      <a:lvl4pPr marL="1600200" indent="-228600" algn="l" rtl="0" eaLnBrk="0" fontAlgn="base" hangingPunct="0">
        <a:spcBef>
          <a:spcPct val="20000"/>
        </a:spcBef>
        <a:spcAft>
          <a:spcPct val="0"/>
        </a:spcAft>
        <a:buChar char="–"/>
        <a:defRPr sz="2500">
          <a:solidFill>
            <a:schemeClr val="tx1"/>
          </a:solidFill>
          <a:latin typeface="+mn-lt"/>
        </a:defRPr>
      </a:lvl4pPr>
      <a:lvl5pPr marL="2057400" indent="-228600" algn="l" rtl="0" eaLnBrk="0" fontAlgn="base" hangingPunct="0">
        <a:spcBef>
          <a:spcPct val="20000"/>
        </a:spcBef>
        <a:spcAft>
          <a:spcPct val="0"/>
        </a:spcAft>
        <a:buChar char="»"/>
        <a:defRPr sz="2500">
          <a:solidFill>
            <a:schemeClr val="tx1"/>
          </a:solidFill>
          <a:latin typeface="+mn-lt"/>
        </a:defRPr>
      </a:lvl5pPr>
      <a:lvl6pPr marL="2514600" indent="-228600" algn="l" rtl="0" fontAlgn="base">
        <a:spcBef>
          <a:spcPct val="20000"/>
        </a:spcBef>
        <a:spcAft>
          <a:spcPct val="0"/>
        </a:spcAft>
        <a:buChar char="»"/>
        <a:defRPr sz="2500">
          <a:solidFill>
            <a:schemeClr val="tx1"/>
          </a:solidFill>
          <a:latin typeface="+mn-lt"/>
        </a:defRPr>
      </a:lvl6pPr>
      <a:lvl7pPr marL="2971800" indent="-228600" algn="l" rtl="0" fontAlgn="base">
        <a:spcBef>
          <a:spcPct val="20000"/>
        </a:spcBef>
        <a:spcAft>
          <a:spcPct val="0"/>
        </a:spcAft>
        <a:buChar char="»"/>
        <a:defRPr sz="2500">
          <a:solidFill>
            <a:schemeClr val="tx1"/>
          </a:solidFill>
          <a:latin typeface="+mn-lt"/>
        </a:defRPr>
      </a:lvl7pPr>
      <a:lvl8pPr marL="3429000" indent="-228600" algn="l" rtl="0" fontAlgn="base">
        <a:spcBef>
          <a:spcPct val="20000"/>
        </a:spcBef>
        <a:spcAft>
          <a:spcPct val="0"/>
        </a:spcAft>
        <a:buChar char="»"/>
        <a:defRPr sz="2500">
          <a:solidFill>
            <a:schemeClr val="tx1"/>
          </a:solidFill>
          <a:latin typeface="+mn-lt"/>
        </a:defRPr>
      </a:lvl8pPr>
      <a:lvl9pPr marL="3886200" indent="-228600" algn="l" rtl="0" fontAlgn="base">
        <a:spcBef>
          <a:spcPct val="20000"/>
        </a:spcBef>
        <a:spcAft>
          <a:spcPct val="0"/>
        </a:spcAft>
        <a:buChar char="»"/>
        <a:defRPr sz="2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steve.gb.com/science/nitrogen_metabolism/nitrogenase.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7.png"/><Relationship Id="rId4" Type="http://schemas.openxmlformats.org/officeDocument/2006/relationships/oleObject" Target="../embeddings/oleObject3.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082108.jpg%20%20%20%20%20%20%20%20%20%20%20%20%20%20%20%20%20%20%20%20%20%20%20%20%20%20%20%20%20%20%20%20%20%20%20%20%20%20%20%20%20%20%20%20%20%20%20%20%20%20%20%20%20%20%200001C664%0cMacintosh%20HD%20%20%20%20%20%20%20%20%20%20%20%20%20%20%20%20%20%20%20BA03BFAA:"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5.png"/><Relationship Id="rId4" Type="http://schemas.openxmlformats.org/officeDocument/2006/relationships/oleObject" Target="../embeddings/oleObject5.bin"/></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25"/>
            <a:ext cx="8534400" cy="6048375"/>
          </a:xfrm>
        </p:spPr>
        <p:txBody>
          <a:bodyPr>
            <a:normAutofit/>
          </a:bodyPr>
          <a:lstStyle/>
          <a:p>
            <a:pPr marL="365760" indent="-283464" eaLnBrk="1" fontAlgn="auto" hangingPunct="1">
              <a:spcAft>
                <a:spcPts val="0"/>
              </a:spcAft>
              <a:buFont typeface="Wingdings 2"/>
              <a:buNone/>
              <a:defRPr/>
            </a:pPr>
            <a:r>
              <a:rPr lang="ar-IQ" b="1" dirty="0" smtClean="0">
                <a:solidFill>
                  <a:srgbClr val="00B050"/>
                </a:solidFill>
                <a:ea typeface="+mn-ea"/>
                <a:cs typeface="PT Bold Heading" pitchFamily="2" charset="-78"/>
              </a:rPr>
              <a:t>                                </a:t>
            </a:r>
          </a:p>
          <a:p>
            <a:pPr marL="365760" indent="-283464" algn="ctr" eaLnBrk="1" fontAlgn="auto" hangingPunct="1">
              <a:spcAft>
                <a:spcPts val="0"/>
              </a:spcAft>
              <a:buFont typeface="Wingdings 2"/>
              <a:buNone/>
              <a:defRPr/>
            </a:pPr>
            <a:r>
              <a:rPr lang="ar-IQ" b="1" dirty="0" smtClean="0">
                <a:solidFill>
                  <a:srgbClr val="00B050"/>
                </a:solidFill>
                <a:ea typeface="+mn-ea"/>
                <a:cs typeface="PT Bold Heading" pitchFamily="2" charset="-78"/>
              </a:rPr>
              <a:t>    </a:t>
            </a:r>
          </a:p>
          <a:p>
            <a:pPr algn="ctr" eaLnBrk="1" hangingPunct="1">
              <a:buFontTx/>
              <a:buNone/>
            </a:pPr>
            <a:r>
              <a:rPr lang="en-US" sz="5400" b="1" dirty="0"/>
              <a:t>Enzymes</a:t>
            </a:r>
          </a:p>
          <a:p>
            <a:pPr marL="0" indent="0" algn="ctr" eaLnBrk="1" hangingPunct="1">
              <a:spcBef>
                <a:spcPct val="50000"/>
              </a:spcBef>
              <a:buClrTx/>
              <a:buSzTx/>
              <a:buFont typeface="Wingdings 2"/>
              <a:buNone/>
              <a:defRPr/>
            </a:pPr>
            <a:endParaRPr lang="ar-IQ" sz="2000" dirty="0">
              <a:latin typeface="Times New Roman" pitchFamily="18" charset="0"/>
              <a:cs typeface="Times New Roman" pitchFamily="18" charset="0"/>
            </a:endParaRPr>
          </a:p>
          <a:p>
            <a:pPr marL="0" indent="0" algn="ctr" rtl="0" eaLnBrk="1" hangingPunct="1">
              <a:spcBef>
                <a:spcPct val="50000"/>
              </a:spcBef>
              <a:buClrTx/>
              <a:buSzTx/>
              <a:buFont typeface="Wingdings 2"/>
              <a:buNone/>
              <a:defRPr/>
            </a:pPr>
            <a:r>
              <a:rPr lang="en-US" sz="2400" b="1" dirty="0" smtClean="0">
                <a:latin typeface="+mj-lt"/>
                <a:cs typeface="PT Bold Heading" pitchFamily="2" charset="-78"/>
              </a:rPr>
              <a:t>Assistant professor</a:t>
            </a:r>
          </a:p>
          <a:p>
            <a:pPr marL="0" indent="0" algn="ctr" rtl="0" eaLnBrk="1" hangingPunct="1">
              <a:spcBef>
                <a:spcPct val="50000"/>
              </a:spcBef>
              <a:buClrTx/>
              <a:buSzTx/>
              <a:buFont typeface="Wingdings 2"/>
              <a:buNone/>
              <a:defRPr/>
            </a:pPr>
            <a:r>
              <a:rPr lang="en-US" sz="2400" b="1" dirty="0" smtClean="0">
                <a:latin typeface="+mj-lt"/>
                <a:ea typeface="+mn-ea"/>
                <a:cs typeface="PT Bold Heading" pitchFamily="2" charset="-78"/>
              </a:rPr>
              <a:t> Dr. Mustafa </a:t>
            </a:r>
            <a:r>
              <a:rPr lang="en-US" sz="2400" b="1" dirty="0" err="1" smtClean="0">
                <a:latin typeface="+mj-lt"/>
                <a:ea typeface="+mn-ea"/>
                <a:cs typeface="PT Bold Heading" pitchFamily="2" charset="-78"/>
              </a:rPr>
              <a:t>Taha</a:t>
            </a:r>
            <a:r>
              <a:rPr lang="en-US" sz="2400" b="1" dirty="0" smtClean="0">
                <a:latin typeface="+mj-lt"/>
                <a:ea typeface="+mn-ea"/>
                <a:cs typeface="PT Bold Heading" pitchFamily="2" charset="-78"/>
              </a:rPr>
              <a:t> Mohammed   </a:t>
            </a:r>
            <a:endParaRPr lang="ar-IQ" sz="2400" b="1" dirty="0" smtClean="0">
              <a:latin typeface="+mj-lt"/>
              <a:ea typeface="+mn-ea"/>
              <a:cs typeface="PT Bold Heading" pitchFamily="2" charset="-78"/>
            </a:endParaRPr>
          </a:p>
        </p:txBody>
      </p:sp>
      <p:pic>
        <p:nvPicPr>
          <p:cNvPr id="614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2" descr="C:\Users\Fateh\Desktop\rose.norm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92600"/>
            <a:ext cx="1955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3" descr="C:\Users\Fateh\Desktop\66609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3226" y="4292600"/>
            <a:ext cx="21002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 name="Picture 2" descr="C:\Users\Fateh\Desktop\Untitl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0397" y="0"/>
            <a:ext cx="209077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243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52400"/>
            <a:ext cx="7772400" cy="533400"/>
          </a:xfrm>
        </p:spPr>
        <p:txBody>
          <a:bodyPr/>
          <a:lstStyle/>
          <a:p>
            <a:pPr eaLnBrk="1" hangingPunct="1"/>
            <a:r>
              <a:rPr lang="en-US" sz="2800" smtClean="0"/>
              <a:t>Enzyme Catalyzed Reactions</a:t>
            </a:r>
          </a:p>
        </p:txBody>
      </p:sp>
      <p:sp>
        <p:nvSpPr>
          <p:cNvPr id="11267" name="Rectangle 3"/>
          <p:cNvSpPr>
            <a:spLocks noGrp="1" noChangeArrowheads="1"/>
          </p:cNvSpPr>
          <p:nvPr>
            <p:ph idx="1"/>
          </p:nvPr>
        </p:nvSpPr>
        <p:spPr>
          <a:xfrm>
            <a:off x="685800" y="762000"/>
            <a:ext cx="7772400" cy="5715000"/>
          </a:xfrm>
        </p:spPr>
        <p:txBody>
          <a:bodyPr/>
          <a:lstStyle/>
          <a:p>
            <a:pPr eaLnBrk="1" hangingPunct="1">
              <a:lnSpc>
                <a:spcPct val="105000"/>
              </a:lnSpc>
              <a:spcBef>
                <a:spcPct val="10000"/>
              </a:spcBef>
              <a:defRPr/>
            </a:pPr>
            <a:r>
              <a:rPr lang="en-US" sz="2400" dirty="0" smtClean="0"/>
              <a:t>When a </a:t>
            </a:r>
            <a:r>
              <a:rPr lang="en-US" sz="2400" dirty="0" smtClean="0">
                <a:solidFill>
                  <a:srgbClr val="FF0000"/>
                </a:solidFill>
              </a:rPr>
              <a:t>substrate (S) fits properly in an active site, an </a:t>
            </a:r>
            <a:r>
              <a:rPr lang="en-US" sz="2400" b="1" dirty="0" smtClean="0">
                <a:solidFill>
                  <a:srgbClr val="FF0000"/>
                </a:solidFill>
              </a:rPr>
              <a:t>enzyme-substrate (ES) complex</a:t>
            </a:r>
            <a:r>
              <a:rPr lang="en-US" sz="2400" dirty="0" smtClean="0">
                <a:solidFill>
                  <a:srgbClr val="FF0000"/>
                </a:solidFill>
              </a:rPr>
              <a:t> is formed:</a:t>
            </a:r>
          </a:p>
          <a:p>
            <a:pPr eaLnBrk="1" hangingPunct="1">
              <a:lnSpc>
                <a:spcPct val="105000"/>
              </a:lnSpc>
              <a:spcBef>
                <a:spcPct val="10000"/>
              </a:spcBef>
              <a:buFontTx/>
              <a:buNone/>
              <a:defRPr/>
            </a:pPr>
            <a:r>
              <a:rPr lang="en-US" sz="2400" b="1" dirty="0" smtClean="0"/>
              <a:t>		E  +  S  </a:t>
            </a:r>
            <a:r>
              <a:rPr lang="en-US" sz="2400" b="1" dirty="0" smtClean="0">
                <a:sym typeface="Wingdings 3" charset="2"/>
              </a:rPr>
              <a:t></a:t>
            </a:r>
            <a:r>
              <a:rPr lang="en-US" sz="2400" b="1" dirty="0" smtClean="0">
                <a:sym typeface="Symbol" charset="2"/>
              </a:rPr>
              <a:t> </a:t>
            </a:r>
            <a:r>
              <a:rPr lang="en-US" sz="2400" b="1" dirty="0" smtClean="0"/>
              <a:t> ES</a:t>
            </a:r>
          </a:p>
          <a:p>
            <a:pPr eaLnBrk="1" hangingPunct="1">
              <a:lnSpc>
                <a:spcPct val="105000"/>
              </a:lnSpc>
              <a:spcBef>
                <a:spcPct val="10000"/>
              </a:spcBef>
              <a:defRPr/>
            </a:pPr>
            <a:r>
              <a:rPr lang="en-US" sz="2400" dirty="0" smtClean="0">
                <a:solidFill>
                  <a:srgbClr val="FF0000"/>
                </a:solidFill>
              </a:rPr>
              <a:t>Within the active site of the ES complex, the reaction occurs to convert substrate to product (P):</a:t>
            </a:r>
          </a:p>
          <a:p>
            <a:pPr eaLnBrk="1" hangingPunct="1">
              <a:lnSpc>
                <a:spcPct val="105000"/>
              </a:lnSpc>
              <a:spcBef>
                <a:spcPct val="10000"/>
              </a:spcBef>
              <a:defRPr/>
            </a:pPr>
            <a:endParaRPr lang="en-US" sz="2400" dirty="0" smtClean="0">
              <a:solidFill>
                <a:schemeClr val="accent4">
                  <a:lumMod val="40000"/>
                  <a:lumOff val="60000"/>
                </a:schemeClr>
              </a:solidFill>
            </a:endParaRPr>
          </a:p>
          <a:p>
            <a:pPr eaLnBrk="1" hangingPunct="1">
              <a:lnSpc>
                <a:spcPct val="105000"/>
              </a:lnSpc>
              <a:spcBef>
                <a:spcPct val="10000"/>
              </a:spcBef>
              <a:buFontTx/>
              <a:buNone/>
              <a:defRPr/>
            </a:pPr>
            <a:r>
              <a:rPr lang="en-US" sz="2400" b="1" dirty="0" smtClean="0"/>
              <a:t>		ES  </a:t>
            </a:r>
            <a:r>
              <a:rPr lang="en-US" sz="2400" b="1" dirty="0" smtClean="0">
                <a:sym typeface="Symbol" charset="2"/>
              </a:rPr>
              <a:t> </a:t>
            </a:r>
            <a:r>
              <a:rPr lang="en-US" sz="2400" b="1" dirty="0" smtClean="0"/>
              <a:t> E  +  P</a:t>
            </a:r>
          </a:p>
          <a:p>
            <a:pPr eaLnBrk="1" hangingPunct="1">
              <a:lnSpc>
                <a:spcPct val="105000"/>
              </a:lnSpc>
              <a:spcBef>
                <a:spcPct val="10000"/>
              </a:spcBef>
              <a:defRPr/>
            </a:pPr>
            <a:r>
              <a:rPr lang="en-US" sz="2400" dirty="0" smtClean="0"/>
              <a:t>The products are then released, allowing another substrate molecule to bind the enzyme</a:t>
            </a:r>
          </a:p>
          <a:p>
            <a:pPr eaLnBrk="1" hangingPunct="1">
              <a:lnSpc>
                <a:spcPct val="105000"/>
              </a:lnSpc>
              <a:spcBef>
                <a:spcPct val="10000"/>
              </a:spcBef>
              <a:buFontTx/>
              <a:buNone/>
              <a:defRPr/>
            </a:pPr>
            <a:r>
              <a:rPr lang="en-US" sz="2400" dirty="0" smtClean="0"/>
              <a:t>	- this cycle can be repeated millions (or even more) times per minute</a:t>
            </a:r>
          </a:p>
          <a:p>
            <a:pPr eaLnBrk="1" hangingPunct="1">
              <a:lnSpc>
                <a:spcPct val="105000"/>
              </a:lnSpc>
              <a:spcBef>
                <a:spcPct val="10000"/>
              </a:spcBef>
              <a:buFontTx/>
              <a:buNone/>
              <a:defRPr/>
            </a:pPr>
            <a:endParaRPr lang="en-US" sz="2400" dirty="0" smtClean="0"/>
          </a:p>
          <a:p>
            <a:pPr eaLnBrk="1" hangingPunct="1">
              <a:lnSpc>
                <a:spcPct val="105000"/>
              </a:lnSpc>
              <a:spcBef>
                <a:spcPct val="10000"/>
              </a:spcBef>
              <a:defRPr/>
            </a:pPr>
            <a:r>
              <a:rPr lang="en-US" sz="2400" dirty="0" smtClean="0"/>
              <a:t>The overall  reaction for the conversion of substrate to product can be written as follows:</a:t>
            </a:r>
          </a:p>
          <a:p>
            <a:pPr eaLnBrk="1" hangingPunct="1">
              <a:lnSpc>
                <a:spcPct val="105000"/>
              </a:lnSpc>
              <a:spcBef>
                <a:spcPct val="10000"/>
              </a:spcBef>
              <a:buFontTx/>
              <a:buNone/>
              <a:defRPr/>
            </a:pPr>
            <a:r>
              <a:rPr lang="en-US" sz="2400" b="1" dirty="0" smtClean="0"/>
              <a:t>		E  +  S  </a:t>
            </a:r>
            <a:r>
              <a:rPr lang="en-US" sz="2400" b="1" dirty="0" smtClean="0">
                <a:sym typeface="Wingdings 3" charset="2"/>
              </a:rPr>
              <a:t></a:t>
            </a:r>
            <a:r>
              <a:rPr lang="en-US" sz="2400" b="1" dirty="0" smtClean="0"/>
              <a:t>  ES  </a:t>
            </a:r>
            <a:r>
              <a:rPr lang="en-US" sz="2400" b="1" dirty="0" smtClean="0">
                <a:sym typeface="Symbol" charset="2"/>
              </a:rPr>
              <a:t> </a:t>
            </a:r>
            <a:r>
              <a:rPr lang="en-US" sz="2400" b="1" dirty="0" smtClean="0"/>
              <a:t> E  +  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7">
                                            <p:txEl>
                                              <p:pRg st="4" end="4"/>
                                            </p:txEl>
                                          </p:spTgt>
                                        </p:tgtEl>
                                        <p:attrNameLst>
                                          <p:attrName>style.visibility</p:attrName>
                                        </p:attrNameLst>
                                      </p:cBhvr>
                                      <p:to>
                                        <p:strVal val="visible"/>
                                      </p:to>
                                    </p:set>
                                    <p:anim calcmode="lin" valueType="num">
                                      <p:cBhvr additive="base">
                                        <p:cTn id="25"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7">
                                            <p:txEl>
                                              <p:pRg st="5" end="5"/>
                                            </p:txEl>
                                          </p:spTgt>
                                        </p:tgtEl>
                                        <p:attrNameLst>
                                          <p:attrName>style.visibility</p:attrName>
                                        </p:attrNameLst>
                                      </p:cBhvr>
                                      <p:to>
                                        <p:strVal val="visible"/>
                                      </p:to>
                                    </p:set>
                                    <p:anim calcmode="lin" valueType="num">
                                      <p:cBhvr additive="base">
                                        <p:cTn id="31" dur="500" fill="hold"/>
                                        <p:tgtEl>
                                          <p:spTgt spid="1126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 calcmode="lin" valueType="num">
                                      <p:cBhvr additive="base">
                                        <p:cTn id="37" dur="500" fill="hold"/>
                                        <p:tgtEl>
                                          <p:spTgt spid="1126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6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267">
                                            <p:txEl>
                                              <p:pRg st="8" end="8"/>
                                            </p:txEl>
                                          </p:spTgt>
                                        </p:tgtEl>
                                        <p:attrNameLst>
                                          <p:attrName>style.visibility</p:attrName>
                                        </p:attrNameLst>
                                      </p:cBhvr>
                                      <p:to>
                                        <p:strVal val="visible"/>
                                      </p:to>
                                    </p:set>
                                    <p:anim calcmode="lin" valueType="num">
                                      <p:cBhvr additive="base">
                                        <p:cTn id="43" dur="500" fill="hold"/>
                                        <p:tgtEl>
                                          <p:spTgt spid="11267">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26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267">
                                            <p:txEl>
                                              <p:pRg st="9" end="9"/>
                                            </p:txEl>
                                          </p:spTgt>
                                        </p:tgtEl>
                                        <p:attrNameLst>
                                          <p:attrName>style.visibility</p:attrName>
                                        </p:attrNameLst>
                                      </p:cBhvr>
                                      <p:to>
                                        <p:strVal val="visible"/>
                                      </p:to>
                                    </p:set>
                                    <p:anim calcmode="lin" valueType="num">
                                      <p:cBhvr additive="base">
                                        <p:cTn id="49" dur="500" fill="hold"/>
                                        <p:tgtEl>
                                          <p:spTgt spid="11267">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267">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714375" y="2714625"/>
            <a:ext cx="7772400" cy="3233738"/>
          </a:xfrm>
        </p:spPr>
        <p:txBody>
          <a:bodyPr/>
          <a:lstStyle/>
          <a:p>
            <a:pPr>
              <a:buFontTx/>
              <a:buNone/>
              <a:defRPr/>
            </a:pPr>
            <a:r>
              <a:rPr lang="en-US" dirty="0" smtClean="0">
                <a:solidFill>
                  <a:srgbClr val="990000"/>
                </a:solidFill>
                <a:latin typeface="+mj-lt"/>
              </a:rPr>
              <a:t>The main role of glutathione is immune system boosters. </a:t>
            </a:r>
            <a:endParaRPr lang="ar-IQ" dirty="0" smtClean="0">
              <a:solidFill>
                <a:srgbClr val="990000"/>
              </a:solidFill>
              <a:latin typeface="+mj-lt"/>
            </a:endParaRPr>
          </a:p>
        </p:txBody>
      </p:sp>
      <p:sp>
        <p:nvSpPr>
          <p:cNvPr id="26627" name="Rectangle 3"/>
          <p:cNvSpPr>
            <a:spLocks noChangeArrowheads="1"/>
          </p:cNvSpPr>
          <p:nvPr/>
        </p:nvSpPr>
        <p:spPr bwMode="auto">
          <a:xfrm>
            <a:off x="560388" y="428625"/>
            <a:ext cx="7583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FontTx/>
              <a:buNone/>
            </a:pPr>
            <a:r>
              <a:rPr kumimoji="0" lang="en-US" altLang="zh-CN" sz="3600">
                <a:solidFill>
                  <a:schemeClr val="accent2"/>
                </a:solidFill>
                <a:latin typeface="Times New Roman" pitchFamily="18" charset="0"/>
              </a:rPr>
              <a:t>Application of Enzymatic antioxidant</a:t>
            </a:r>
          </a:p>
        </p:txBody>
      </p:sp>
      <p:sp>
        <p:nvSpPr>
          <p:cNvPr id="26628" name="Rectangle 3"/>
          <p:cNvSpPr>
            <a:spLocks noChangeArrowheads="1"/>
          </p:cNvSpPr>
          <p:nvPr/>
        </p:nvSpPr>
        <p:spPr bwMode="auto">
          <a:xfrm>
            <a:off x="107950" y="1338263"/>
            <a:ext cx="4837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FontTx/>
              <a:buNone/>
            </a:pPr>
            <a:r>
              <a:rPr kumimoji="0" lang="en-US" altLang="zh-CN">
                <a:solidFill>
                  <a:srgbClr val="000066"/>
                </a:solidFill>
                <a:latin typeface="Times New Roman" pitchFamily="18" charset="0"/>
              </a:rPr>
              <a:t>3. </a:t>
            </a:r>
            <a:r>
              <a:rPr kumimoji="0" lang="en-US" altLang="en-US">
                <a:solidFill>
                  <a:srgbClr val="000066"/>
                </a:solidFill>
                <a:latin typeface="Times New Roman" pitchFamily="18" charset="0"/>
              </a:rPr>
              <a:t>glutathione peroxidase</a:t>
            </a:r>
            <a:r>
              <a:rPr kumimoji="0" lang="en-US" altLang="zh-CN">
                <a:solidFill>
                  <a:srgbClr val="000066"/>
                </a:solidFill>
                <a:latin typeface="Times New Roman" pitchFamily="18" charset="0"/>
              </a:rPr>
              <a:t>, GPx</a:t>
            </a:r>
          </a:p>
        </p:txBody>
      </p:sp>
    </p:spTree>
    <p:extLst>
      <p:ext uri="{BB962C8B-B14F-4D97-AF65-F5344CB8AC3E}">
        <p14:creationId xmlns:p14="http://schemas.microsoft.com/office/powerpoint/2010/main" val="3015779475"/>
      </p:ext>
    </p:extLst>
  </p:cSld>
  <p:clrMapOvr>
    <a:masterClrMapping/>
  </p:clrMapOvr>
  <p:transition spd="slow">
    <p:zo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Clinical applications of </a:t>
            </a:r>
            <a:r>
              <a:rPr lang="en-US" sz="4000" dirty="0">
                <a:solidFill>
                  <a:srgbClr val="00B050"/>
                </a:solidFill>
              </a:rPr>
              <a:t>antioxidant enzymes</a:t>
            </a:r>
          </a:p>
        </p:txBody>
      </p:sp>
      <p:sp>
        <p:nvSpPr>
          <p:cNvPr id="3" name="Content Placeholder 2"/>
          <p:cNvSpPr>
            <a:spLocks noGrp="1"/>
          </p:cNvSpPr>
          <p:nvPr>
            <p:ph idx="1"/>
          </p:nvPr>
        </p:nvSpPr>
        <p:spPr/>
        <p:txBody>
          <a:bodyPr/>
          <a:lstStyle/>
          <a:p>
            <a:r>
              <a:rPr lang="en-US" dirty="0">
                <a:solidFill>
                  <a:srgbClr val="FF0000"/>
                </a:solidFill>
              </a:rPr>
              <a:t>1</a:t>
            </a:r>
            <a:r>
              <a:rPr lang="en-US" dirty="0" smtClean="0">
                <a:solidFill>
                  <a:srgbClr val="FF0000"/>
                </a:solidFill>
              </a:rPr>
              <a:t>. </a:t>
            </a:r>
            <a:r>
              <a:rPr lang="en-US" b="1" dirty="0">
                <a:solidFill>
                  <a:srgbClr val="FF0000"/>
                </a:solidFill>
              </a:rPr>
              <a:t>Chronic </a:t>
            </a:r>
            <a:r>
              <a:rPr lang="en-US" b="1" dirty="0" smtClean="0">
                <a:solidFill>
                  <a:srgbClr val="FF0000"/>
                </a:solidFill>
              </a:rPr>
              <a:t>Inflammation. </a:t>
            </a:r>
          </a:p>
          <a:p>
            <a:r>
              <a:rPr lang="en-US" dirty="0" smtClean="0">
                <a:solidFill>
                  <a:srgbClr val="FF0000"/>
                </a:solidFill>
              </a:rPr>
              <a:t>2. </a:t>
            </a:r>
            <a:r>
              <a:rPr lang="en-US" b="1" dirty="0">
                <a:solidFill>
                  <a:srgbClr val="FF0000"/>
                </a:solidFill>
              </a:rPr>
              <a:t>Acute </a:t>
            </a:r>
            <a:r>
              <a:rPr lang="en-US" b="1" dirty="0" smtClean="0">
                <a:solidFill>
                  <a:srgbClr val="FF0000"/>
                </a:solidFill>
              </a:rPr>
              <a:t>Inflammation.</a:t>
            </a:r>
            <a:endParaRPr lang="en-US" dirty="0">
              <a:solidFill>
                <a:srgbClr val="FF0000"/>
              </a:solidFill>
            </a:endParaRPr>
          </a:p>
          <a:p>
            <a:r>
              <a:rPr lang="en-US" dirty="0" smtClean="0">
                <a:solidFill>
                  <a:srgbClr val="FF0000"/>
                </a:solidFill>
              </a:rPr>
              <a:t>3. </a:t>
            </a:r>
            <a:r>
              <a:rPr lang="en-US" b="1" dirty="0">
                <a:solidFill>
                  <a:srgbClr val="FF0000"/>
                </a:solidFill>
              </a:rPr>
              <a:t>Respiratory </a:t>
            </a:r>
            <a:r>
              <a:rPr lang="en-US" b="1" dirty="0" smtClean="0">
                <a:solidFill>
                  <a:srgbClr val="FF0000"/>
                </a:solidFill>
              </a:rPr>
              <a:t>Diseases.</a:t>
            </a:r>
            <a:endParaRPr lang="en-US" dirty="0">
              <a:solidFill>
                <a:srgbClr val="FF0000"/>
              </a:solidFill>
            </a:endParaRPr>
          </a:p>
          <a:p>
            <a:r>
              <a:rPr lang="en-US" dirty="0">
                <a:solidFill>
                  <a:srgbClr val="FF0000"/>
                </a:solidFill>
              </a:rPr>
              <a:t>4</a:t>
            </a:r>
            <a:r>
              <a:rPr lang="en-US" dirty="0" smtClean="0">
                <a:solidFill>
                  <a:srgbClr val="FF0000"/>
                </a:solidFill>
              </a:rPr>
              <a:t>. </a:t>
            </a:r>
            <a:r>
              <a:rPr lang="en-US" b="1" dirty="0">
                <a:solidFill>
                  <a:srgbClr val="FF0000"/>
                </a:solidFill>
              </a:rPr>
              <a:t>Diseases of the </a:t>
            </a:r>
            <a:r>
              <a:rPr lang="en-US" b="1" dirty="0" smtClean="0">
                <a:solidFill>
                  <a:srgbClr val="FF0000"/>
                </a:solidFill>
              </a:rPr>
              <a:t>Eye.</a:t>
            </a:r>
          </a:p>
          <a:p>
            <a:r>
              <a:rPr lang="en-US" dirty="0">
                <a:solidFill>
                  <a:srgbClr val="FF0000"/>
                </a:solidFill>
              </a:rPr>
              <a:t>5</a:t>
            </a:r>
            <a:r>
              <a:rPr lang="en-US" dirty="0" smtClean="0">
                <a:solidFill>
                  <a:srgbClr val="FF0000"/>
                </a:solidFill>
              </a:rPr>
              <a:t>. </a:t>
            </a:r>
            <a:r>
              <a:rPr lang="en-US" b="1" dirty="0">
                <a:solidFill>
                  <a:srgbClr val="FF0000"/>
                </a:solidFill>
              </a:rPr>
              <a:t>Shock Related </a:t>
            </a:r>
            <a:r>
              <a:rPr lang="en-US" b="1" dirty="0" smtClean="0">
                <a:solidFill>
                  <a:srgbClr val="FF0000"/>
                </a:solidFill>
              </a:rPr>
              <a:t>Injury. </a:t>
            </a:r>
          </a:p>
          <a:p>
            <a:r>
              <a:rPr lang="en-US" dirty="0" smtClean="0">
                <a:solidFill>
                  <a:srgbClr val="FF0000"/>
                </a:solidFill>
              </a:rPr>
              <a:t>6. </a:t>
            </a:r>
            <a:r>
              <a:rPr lang="en-US" b="1" dirty="0">
                <a:solidFill>
                  <a:srgbClr val="FF0000"/>
                </a:solidFill>
              </a:rPr>
              <a:t>Arthrosclerosis and Myocardial </a:t>
            </a:r>
            <a:r>
              <a:rPr lang="en-US" b="1" dirty="0" smtClean="0">
                <a:solidFill>
                  <a:srgbClr val="FF0000"/>
                </a:solidFill>
              </a:rPr>
              <a:t>Infraction.</a:t>
            </a:r>
            <a:endParaRPr lang="en-US" dirty="0">
              <a:solidFill>
                <a:srgbClr val="FF0000"/>
              </a:solidFill>
            </a:endParaRPr>
          </a:p>
          <a:p>
            <a:r>
              <a:rPr lang="en-US" dirty="0" smtClean="0">
                <a:solidFill>
                  <a:srgbClr val="FF0000"/>
                </a:solidFill>
              </a:rPr>
              <a:t>7. </a:t>
            </a:r>
            <a:r>
              <a:rPr lang="en-US" b="1" dirty="0">
                <a:solidFill>
                  <a:srgbClr val="FF0000"/>
                </a:solidFill>
              </a:rPr>
              <a:t>Peptic </a:t>
            </a:r>
            <a:r>
              <a:rPr lang="en-US" b="1" dirty="0" smtClean="0">
                <a:solidFill>
                  <a:srgbClr val="FF0000"/>
                </a:solidFill>
              </a:rPr>
              <a:t>Ulcer.</a:t>
            </a:r>
          </a:p>
          <a:p>
            <a:r>
              <a:rPr lang="en-US" b="1" dirty="0" smtClean="0">
                <a:solidFill>
                  <a:srgbClr val="FF0000"/>
                </a:solidFill>
              </a:rPr>
              <a:t> </a:t>
            </a:r>
            <a:r>
              <a:rPr lang="en-US" dirty="0" smtClean="0">
                <a:solidFill>
                  <a:srgbClr val="FF0000"/>
                </a:solidFill>
              </a:rPr>
              <a:t>8. </a:t>
            </a:r>
            <a:r>
              <a:rPr lang="en-US" b="1" dirty="0">
                <a:solidFill>
                  <a:srgbClr val="FF0000"/>
                </a:solidFill>
              </a:rPr>
              <a:t>Skin </a:t>
            </a:r>
            <a:r>
              <a:rPr lang="en-US" b="1" dirty="0" smtClean="0">
                <a:solidFill>
                  <a:srgbClr val="FF0000"/>
                </a:solidFill>
              </a:rPr>
              <a:t>Diseases.</a:t>
            </a:r>
          </a:p>
          <a:p>
            <a:r>
              <a:rPr lang="en-US" b="1" dirty="0" smtClean="0">
                <a:solidFill>
                  <a:srgbClr val="FF0000"/>
                </a:solidFill>
              </a:rPr>
              <a:t> </a:t>
            </a:r>
            <a:r>
              <a:rPr lang="en-US" dirty="0" smtClean="0">
                <a:solidFill>
                  <a:srgbClr val="FF0000"/>
                </a:solidFill>
              </a:rPr>
              <a:t>9. </a:t>
            </a:r>
            <a:r>
              <a:rPr lang="en-US" b="1" dirty="0">
                <a:solidFill>
                  <a:srgbClr val="FF0000"/>
                </a:solidFill>
              </a:rPr>
              <a:t>Cancer </a:t>
            </a:r>
            <a:r>
              <a:rPr lang="en-US" b="1" dirty="0" smtClean="0">
                <a:solidFill>
                  <a:srgbClr val="FF0000"/>
                </a:solidFill>
              </a:rPr>
              <a:t>Treatment.</a:t>
            </a:r>
            <a:endParaRPr lang="en-US" dirty="0">
              <a:solidFill>
                <a:srgbClr val="FF0000"/>
              </a:solidFill>
            </a:endParaRPr>
          </a:p>
        </p:txBody>
      </p:sp>
      <p:sp>
        <p:nvSpPr>
          <p:cNvPr id="4" name="Slide Number Placeholder 3"/>
          <p:cNvSpPr>
            <a:spLocks noGrp="1"/>
          </p:cNvSpPr>
          <p:nvPr>
            <p:ph type="sldNum" sz="quarter" idx="12"/>
          </p:nvPr>
        </p:nvSpPr>
        <p:spPr/>
        <p:txBody>
          <a:bodyPr/>
          <a:lstStyle/>
          <a:p>
            <a:pPr>
              <a:defRPr/>
            </a:pPr>
            <a:fld id="{03B45DC2-0490-41A8-BF66-4AD2A7A8617C}" type="slidenum">
              <a:rPr lang="cs-CZ" smtClean="0">
                <a:solidFill>
                  <a:srgbClr val="000000"/>
                </a:solidFill>
              </a:rPr>
              <a:pPr>
                <a:defRPr/>
              </a:pPr>
              <a:t>101</a:t>
            </a:fld>
            <a:endParaRPr lang="cs-CZ" dirty="0">
              <a:solidFill>
                <a:srgbClr val="000000"/>
              </a:solidFill>
            </a:endParaRPr>
          </a:p>
        </p:txBody>
      </p:sp>
    </p:spTree>
    <p:extLst>
      <p:ext uri="{BB962C8B-B14F-4D97-AF65-F5344CB8AC3E}">
        <p14:creationId xmlns:p14="http://schemas.microsoft.com/office/powerpoint/2010/main" val="87250953"/>
      </p:ext>
    </p:extLst>
  </p:cSld>
  <p:clrMapOvr>
    <a:masterClrMapping/>
  </p:clrMapOvr>
  <p:transition spd="slow">
    <p:zo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rtlCol="0">
            <a:normAutofit fontScale="92500" lnSpcReduction="20000"/>
          </a:bodyPr>
          <a:lstStyle/>
          <a:p>
            <a:pPr marL="0" indent="0" algn="ctr" eaLnBrk="1" fontAlgn="auto" hangingPunct="1">
              <a:spcAft>
                <a:spcPts val="0"/>
              </a:spcAft>
              <a:buFont typeface="Arial" pitchFamily="34" charset="0"/>
              <a:buNone/>
              <a:defRPr/>
            </a:pPr>
            <a:endParaRPr lang="ar-IQ" sz="9600" dirty="0" smtClean="0">
              <a:solidFill>
                <a:srgbClr val="FF0000"/>
              </a:solidFill>
              <a:cs typeface="PT Bold Dusky" pitchFamily="2" charset="-78"/>
            </a:endParaRPr>
          </a:p>
          <a:p>
            <a:pPr marL="0" indent="0" algn="ctr" eaLnBrk="1" fontAlgn="auto" hangingPunct="1">
              <a:spcAft>
                <a:spcPts val="0"/>
              </a:spcAft>
              <a:buFont typeface="Arial" pitchFamily="34" charset="0"/>
              <a:buNone/>
              <a:defRPr/>
            </a:pPr>
            <a:r>
              <a:rPr lang="ar-IQ" sz="9600" dirty="0" smtClean="0">
                <a:solidFill>
                  <a:srgbClr val="FF0000"/>
                </a:solidFill>
                <a:cs typeface="PT Bold Dusky" pitchFamily="2" charset="-78"/>
              </a:rPr>
              <a:t>شكرا لاصغائكم</a:t>
            </a:r>
          </a:p>
          <a:p>
            <a:pPr marL="0" indent="0" algn="ctr" eaLnBrk="1" fontAlgn="auto" hangingPunct="1">
              <a:spcAft>
                <a:spcPts val="0"/>
              </a:spcAft>
              <a:buFont typeface="Arial" pitchFamily="34" charset="0"/>
              <a:buNone/>
              <a:defRPr/>
            </a:pPr>
            <a:endParaRPr lang="ar-IQ" sz="9600" dirty="0" smtClean="0">
              <a:solidFill>
                <a:srgbClr val="FF0000"/>
              </a:solidFill>
              <a:cs typeface="PT Bold Dusky" pitchFamily="2" charset="-78"/>
            </a:endParaRPr>
          </a:p>
          <a:p>
            <a:pPr marL="0" indent="0" algn="r" rtl="1" eaLnBrk="1" fontAlgn="auto" hangingPunct="1">
              <a:spcAft>
                <a:spcPts val="0"/>
              </a:spcAft>
              <a:buFont typeface="Arial" pitchFamily="34" charset="0"/>
              <a:buNone/>
              <a:defRPr/>
            </a:pPr>
            <a:r>
              <a:rPr lang="ar-IQ" sz="4000" dirty="0" smtClean="0">
                <a:solidFill>
                  <a:srgbClr val="00B0F0"/>
                </a:solidFill>
                <a:cs typeface="PT Bold Dusky" pitchFamily="2" charset="-78"/>
              </a:rPr>
              <a:t>الفيس بوك: </a:t>
            </a:r>
            <a:r>
              <a:rPr lang="ar-IQ" sz="4000" dirty="0" smtClean="0">
                <a:solidFill>
                  <a:srgbClr val="002060"/>
                </a:solidFill>
                <a:cs typeface="PT Bold Dusky" pitchFamily="2" charset="-78"/>
              </a:rPr>
              <a:t>د. مصطفى طه محمد</a:t>
            </a:r>
          </a:p>
          <a:p>
            <a:pPr marL="0" indent="0" algn="r" rtl="1" eaLnBrk="1" fontAlgn="auto" hangingPunct="1">
              <a:spcAft>
                <a:spcPts val="0"/>
              </a:spcAft>
              <a:buFont typeface="Arial" pitchFamily="34" charset="0"/>
              <a:buNone/>
              <a:defRPr/>
            </a:pPr>
            <a:r>
              <a:rPr lang="ar-IQ" sz="4000" dirty="0" smtClean="0">
                <a:solidFill>
                  <a:srgbClr val="002060"/>
                </a:solidFill>
                <a:cs typeface="PT Bold Dusky" pitchFamily="2" charset="-78"/>
              </a:rPr>
              <a:t>البريد الالكتروني: </a:t>
            </a:r>
            <a:r>
              <a:rPr lang="en-US" sz="4000" dirty="0" smtClean="0">
                <a:solidFill>
                  <a:srgbClr val="002060"/>
                </a:solidFill>
                <a:cs typeface="PT Bold Dusky" pitchFamily="2" charset="-78"/>
              </a:rPr>
              <a:t>Tahabiochem@yahoo.com</a:t>
            </a:r>
            <a:endParaRPr lang="ar-IQ" sz="4000" dirty="0" smtClean="0">
              <a:solidFill>
                <a:srgbClr val="002060"/>
              </a:solidFill>
              <a:cs typeface="PT Bold Dusky" pitchFamily="2" charset="-78"/>
            </a:endParaRPr>
          </a:p>
        </p:txBody>
      </p:sp>
      <p:pic>
        <p:nvPicPr>
          <p:cNvPr id="1198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1524000"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8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238" y="381000"/>
            <a:ext cx="1858962"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015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pPr eaLnBrk="1" hangingPunct="1">
              <a:defRPr/>
            </a:pPr>
            <a:r>
              <a:rPr lang="en-US" sz="4800" b="1" smtClean="0">
                <a:solidFill>
                  <a:schemeClr val="tx1"/>
                </a:solidFill>
                <a:effectLst>
                  <a:outerShdw blurRad="38100" dist="38100" dir="2700000" algn="tl">
                    <a:srgbClr val="C0C0C0"/>
                  </a:outerShdw>
                </a:effectLst>
                <a:latin typeface="Comic Sans MS" pitchFamily="66" charset="0"/>
              </a:rPr>
              <a:t>Enzymes</a:t>
            </a:r>
          </a:p>
        </p:txBody>
      </p:sp>
      <p:sp>
        <p:nvSpPr>
          <p:cNvPr id="1030" name="Rectangle 6"/>
          <p:cNvSpPr>
            <a:spLocks noGrp="1" noChangeArrowheads="1"/>
          </p:cNvSpPr>
          <p:nvPr>
            <p:ph type="body" sz="half" idx="1"/>
          </p:nvPr>
        </p:nvSpPr>
        <p:spPr/>
        <p:txBody>
          <a:bodyPr/>
          <a:lstStyle/>
          <a:p>
            <a:pPr eaLnBrk="1" hangingPunct="1">
              <a:lnSpc>
                <a:spcPct val="90000"/>
              </a:lnSpc>
              <a:defRPr/>
            </a:pPr>
            <a:r>
              <a:rPr lang="en-US" sz="3600" b="1" smtClean="0">
                <a:latin typeface="Comic Sans MS" pitchFamily="66" charset="0"/>
              </a:rPr>
              <a:t>Are specific  for what they will </a:t>
            </a:r>
            <a:r>
              <a:rPr lang="en-US" sz="3600" b="1" smtClean="0">
                <a:solidFill>
                  <a:srgbClr val="CC9900"/>
                </a:solidFill>
                <a:effectLst>
                  <a:outerShdw blurRad="38100" dist="38100" dir="2700000" algn="tl">
                    <a:srgbClr val="C0C0C0"/>
                  </a:outerShdw>
                </a:effectLst>
                <a:latin typeface="Comic Sans MS" pitchFamily="66" charset="0"/>
              </a:rPr>
              <a:t>catalyze</a:t>
            </a:r>
          </a:p>
          <a:p>
            <a:pPr eaLnBrk="1" hangingPunct="1">
              <a:lnSpc>
                <a:spcPct val="90000"/>
              </a:lnSpc>
              <a:defRPr/>
            </a:pPr>
            <a:r>
              <a:rPr lang="en-US" sz="3600" b="1" smtClean="0">
                <a:latin typeface="Comic Sans MS" pitchFamily="66" charset="0"/>
              </a:rPr>
              <a:t>Are</a:t>
            </a:r>
            <a:r>
              <a:rPr lang="en-US" sz="3600" b="1" smtClean="0">
                <a:effectLst>
                  <a:outerShdw blurRad="38100" dist="38100" dir="2700000" algn="tl">
                    <a:srgbClr val="C0C0C0"/>
                  </a:outerShdw>
                </a:effectLst>
                <a:latin typeface="Comic Sans MS" pitchFamily="66" charset="0"/>
              </a:rPr>
              <a:t> </a:t>
            </a:r>
            <a:r>
              <a:rPr lang="en-US" sz="3600" b="1" smtClean="0">
                <a:solidFill>
                  <a:srgbClr val="CC9900"/>
                </a:solidFill>
                <a:effectLst>
                  <a:outerShdw blurRad="38100" dist="38100" dir="2700000" algn="tl">
                    <a:srgbClr val="C0C0C0"/>
                  </a:outerShdw>
                </a:effectLst>
                <a:latin typeface="Comic Sans MS" pitchFamily="66" charset="0"/>
              </a:rPr>
              <a:t>Reusable</a:t>
            </a:r>
          </a:p>
          <a:p>
            <a:pPr eaLnBrk="1" hangingPunct="1">
              <a:lnSpc>
                <a:spcPct val="90000"/>
              </a:lnSpc>
              <a:defRPr/>
            </a:pPr>
            <a:r>
              <a:rPr lang="en-US" sz="3600" b="1" smtClean="0">
                <a:latin typeface="Comic Sans MS" pitchFamily="66" charset="0"/>
              </a:rPr>
              <a:t>End in –</a:t>
            </a:r>
            <a:r>
              <a:rPr lang="en-US" sz="3600" b="1" i="1" smtClean="0">
                <a:solidFill>
                  <a:srgbClr val="CC9900"/>
                </a:solidFill>
                <a:effectLst>
                  <a:outerShdw blurRad="38100" dist="38100" dir="2700000" algn="tl">
                    <a:srgbClr val="C0C0C0"/>
                  </a:outerShdw>
                </a:effectLst>
                <a:latin typeface="Comic Sans MS" pitchFamily="66" charset="0"/>
              </a:rPr>
              <a:t>ase</a:t>
            </a:r>
          </a:p>
          <a:p>
            <a:pPr eaLnBrk="1" hangingPunct="1">
              <a:lnSpc>
                <a:spcPct val="90000"/>
              </a:lnSpc>
              <a:buFontTx/>
              <a:buNone/>
              <a:defRPr/>
            </a:pPr>
            <a:r>
              <a:rPr lang="en-US" sz="3600" b="1" i="1" smtClean="0">
                <a:solidFill>
                  <a:srgbClr val="CC9900"/>
                </a:solidFill>
                <a:effectLst>
                  <a:outerShdw blurRad="38100" dist="38100" dir="2700000" algn="tl">
                    <a:srgbClr val="C0C0C0"/>
                  </a:outerShdw>
                </a:effectLst>
                <a:latin typeface="Comic Sans MS" pitchFamily="66" charset="0"/>
              </a:rPr>
              <a:t>	-Sucrase</a:t>
            </a:r>
          </a:p>
          <a:p>
            <a:pPr eaLnBrk="1" hangingPunct="1">
              <a:lnSpc>
                <a:spcPct val="90000"/>
              </a:lnSpc>
              <a:buFontTx/>
              <a:buNone/>
              <a:defRPr/>
            </a:pPr>
            <a:r>
              <a:rPr lang="en-US" sz="3600" b="1" i="1" smtClean="0">
                <a:solidFill>
                  <a:srgbClr val="CC9900"/>
                </a:solidFill>
                <a:effectLst>
                  <a:outerShdw blurRad="38100" dist="38100" dir="2700000" algn="tl">
                    <a:srgbClr val="C0C0C0"/>
                  </a:outerShdw>
                </a:effectLst>
                <a:latin typeface="Comic Sans MS" pitchFamily="66" charset="0"/>
              </a:rPr>
              <a:t>	-Lactase</a:t>
            </a:r>
          </a:p>
          <a:p>
            <a:pPr eaLnBrk="1" hangingPunct="1">
              <a:lnSpc>
                <a:spcPct val="90000"/>
              </a:lnSpc>
              <a:buFontTx/>
              <a:buNone/>
              <a:defRPr/>
            </a:pPr>
            <a:r>
              <a:rPr lang="en-US" sz="3600" b="1" i="1" smtClean="0">
                <a:solidFill>
                  <a:srgbClr val="CC9900"/>
                </a:solidFill>
                <a:effectLst>
                  <a:outerShdw blurRad="38100" dist="38100" dir="2700000" algn="tl">
                    <a:srgbClr val="C0C0C0"/>
                  </a:outerShdw>
                </a:effectLst>
                <a:latin typeface="Comic Sans MS" pitchFamily="66" charset="0"/>
              </a:rPr>
              <a:t>	-Maltase</a:t>
            </a:r>
          </a:p>
          <a:p>
            <a:pPr eaLnBrk="1" hangingPunct="1">
              <a:lnSpc>
                <a:spcPct val="90000"/>
              </a:lnSpc>
              <a:defRPr/>
            </a:pPr>
            <a:endParaRPr lang="en-US" sz="3600" b="1" smtClean="0">
              <a:solidFill>
                <a:srgbClr val="CC9900"/>
              </a:solidFill>
              <a:effectLst>
                <a:outerShdw blurRad="38100" dist="38100" dir="2700000" algn="tl">
                  <a:srgbClr val="C0C0C0"/>
                </a:outerShdw>
              </a:effectLst>
              <a:latin typeface="Comic Sans MS" pitchFamily="66" charset="0"/>
            </a:endParaRPr>
          </a:p>
        </p:txBody>
      </p:sp>
      <p:pic>
        <p:nvPicPr>
          <p:cNvPr id="1033" name="Picture 9" descr="enzyme[1]"/>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5419725" y="2971800"/>
            <a:ext cx="2266950" cy="2133600"/>
          </a:xfrm>
          <a:noFill/>
        </p:spPr>
      </p:pic>
      <p:sp>
        <p:nvSpPr>
          <p:cNvPr id="2150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31BE30C5-4FE0-4666-A16B-F4AED48EC0B7}" type="slidenum">
              <a:rPr lang="en-US" sz="1400" smtClean="0"/>
              <a:pPr eaLnBrk="1" hangingPunct="1"/>
              <a:t>11</a:t>
            </a:fld>
            <a:endParaRPr lang="en-US" sz="1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barn(inHorizontal)">
                                      <p:cBhvr>
                                        <p:cTn id="7" dur="500"/>
                                        <p:tgtEl>
                                          <p:spTgt spid="10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30">
                                            <p:txEl>
                                              <p:pRg st="1" end="1"/>
                                            </p:txEl>
                                          </p:spTgt>
                                        </p:tgtEl>
                                        <p:attrNameLst>
                                          <p:attrName>style.visibility</p:attrName>
                                        </p:attrNameLst>
                                      </p:cBhvr>
                                      <p:to>
                                        <p:strVal val="visible"/>
                                      </p:to>
                                    </p:set>
                                    <p:animEffect transition="in" filter="barn(inHorizontal)">
                                      <p:cBhvr>
                                        <p:cTn id="12" dur="500"/>
                                        <p:tgtEl>
                                          <p:spTgt spid="10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30">
                                            <p:txEl>
                                              <p:pRg st="2" end="2"/>
                                            </p:txEl>
                                          </p:spTgt>
                                        </p:tgtEl>
                                        <p:attrNameLst>
                                          <p:attrName>style.visibility</p:attrName>
                                        </p:attrNameLst>
                                      </p:cBhvr>
                                      <p:to>
                                        <p:strVal val="visible"/>
                                      </p:to>
                                    </p:set>
                                    <p:animEffect transition="in" filter="barn(inHorizontal)">
                                      <p:cBhvr>
                                        <p:cTn id="17" dur="500"/>
                                        <p:tgtEl>
                                          <p:spTgt spid="10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030">
                                            <p:txEl>
                                              <p:pRg st="3" end="3"/>
                                            </p:txEl>
                                          </p:spTgt>
                                        </p:tgtEl>
                                        <p:attrNameLst>
                                          <p:attrName>style.visibility</p:attrName>
                                        </p:attrNameLst>
                                      </p:cBhvr>
                                      <p:to>
                                        <p:strVal val="visible"/>
                                      </p:to>
                                    </p:set>
                                    <p:animEffect transition="in" filter="barn(inHorizontal)">
                                      <p:cBhvr>
                                        <p:cTn id="22" dur="500"/>
                                        <p:tgtEl>
                                          <p:spTgt spid="103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030">
                                            <p:txEl>
                                              <p:pRg st="4" end="4"/>
                                            </p:txEl>
                                          </p:spTgt>
                                        </p:tgtEl>
                                        <p:attrNameLst>
                                          <p:attrName>style.visibility</p:attrName>
                                        </p:attrNameLst>
                                      </p:cBhvr>
                                      <p:to>
                                        <p:strVal val="visible"/>
                                      </p:to>
                                    </p:set>
                                    <p:animEffect transition="in" filter="barn(inHorizontal)">
                                      <p:cBhvr>
                                        <p:cTn id="27" dur="500"/>
                                        <p:tgtEl>
                                          <p:spTgt spid="103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030">
                                            <p:txEl>
                                              <p:pRg st="5" end="5"/>
                                            </p:txEl>
                                          </p:spTgt>
                                        </p:tgtEl>
                                        <p:attrNameLst>
                                          <p:attrName>style.visibility</p:attrName>
                                        </p:attrNameLst>
                                      </p:cBhvr>
                                      <p:to>
                                        <p:strVal val="visible"/>
                                      </p:to>
                                    </p:set>
                                    <p:animEffect transition="in" filter="barn(inHorizontal)">
                                      <p:cBhvr>
                                        <p:cTn id="32" dur="500"/>
                                        <p:tgtEl>
                                          <p:spTgt spid="103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033"/>
                                        </p:tgtEl>
                                        <p:attrNameLst>
                                          <p:attrName>style.visibility</p:attrName>
                                        </p:attrNameLst>
                                      </p:cBhvr>
                                      <p:to>
                                        <p:strVal val="visible"/>
                                      </p:to>
                                    </p:set>
                                    <p:animEffect transition="in" filter="box(in)">
                                      <p:cBhvr>
                                        <p:cTn id="37"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وان 1"/>
          <p:cNvSpPr>
            <a:spLocks noGrp="1"/>
          </p:cNvSpPr>
          <p:nvPr>
            <p:ph type="title"/>
          </p:nvPr>
        </p:nvSpPr>
        <p:spPr/>
        <p:txBody>
          <a:bodyPr/>
          <a:lstStyle/>
          <a:p>
            <a:r>
              <a:rPr lang="en-US" sz="7200" b="1" smtClean="0"/>
              <a:t>A</a:t>
            </a:r>
            <a:r>
              <a:rPr lang="en-US" smtClean="0"/>
              <a:t>    E      </a:t>
            </a:r>
            <a:r>
              <a:rPr lang="en-US" sz="6600" smtClean="0"/>
              <a:t>B</a:t>
            </a:r>
          </a:p>
        </p:txBody>
      </p:sp>
      <p:sp>
        <p:nvSpPr>
          <p:cNvPr id="22531" name="عنصر نائب لرقم الشريحة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B3813B0B-3005-4CBB-9760-8D523580204C}" type="slidenum">
              <a:rPr lang="en-GB" sz="1400" smtClean="0"/>
              <a:pPr eaLnBrk="1" hangingPunct="1"/>
              <a:t>12</a:t>
            </a:fld>
            <a:endParaRPr lang="en-GB" sz="1400" smtClean="0"/>
          </a:p>
        </p:txBody>
      </p:sp>
      <p:sp>
        <p:nvSpPr>
          <p:cNvPr id="6" name="سهم إلى اليمين 5"/>
          <p:cNvSpPr/>
          <p:nvPr/>
        </p:nvSpPr>
        <p:spPr>
          <a:xfrm>
            <a:off x="4114800" y="14478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533" name="Picture 2" descr="https://encrypted-tbn3.gstatic.com/images?q=tbn:ANd9GcR9_fAMnsWU7Fvuj5bdoD6kfSRDV3OLu977C0GOQ4nuJcjl2zAf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524125"/>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0"/>
            <a:ext cx="7772400" cy="1143000"/>
          </a:xfrm>
        </p:spPr>
        <p:txBody>
          <a:bodyPr/>
          <a:lstStyle/>
          <a:p>
            <a:pPr eaLnBrk="1" hangingPunct="1">
              <a:defRPr/>
            </a:pPr>
            <a:r>
              <a:rPr lang="en-US" sz="4800" b="1" dirty="0" smtClean="0">
                <a:solidFill>
                  <a:schemeClr val="tx1"/>
                </a:solidFill>
                <a:effectLst>
                  <a:outerShdw blurRad="38100" dist="38100" dir="2700000" algn="tl">
                    <a:srgbClr val="C0C0C0"/>
                  </a:outerShdw>
                </a:effectLst>
                <a:latin typeface="Comic Sans MS" pitchFamily="66" charset="0"/>
              </a:rPr>
              <a:t>How do enzymes Work?</a:t>
            </a:r>
          </a:p>
        </p:txBody>
      </p:sp>
      <p:sp>
        <p:nvSpPr>
          <p:cNvPr id="45059" name="Rectangle 3"/>
          <p:cNvSpPr>
            <a:spLocks noGrp="1" noChangeArrowheads="1"/>
          </p:cNvSpPr>
          <p:nvPr>
            <p:ph type="body" sz="half" idx="1"/>
          </p:nvPr>
        </p:nvSpPr>
        <p:spPr>
          <a:xfrm>
            <a:off x="0" y="1143000"/>
            <a:ext cx="4495800" cy="4114800"/>
          </a:xfrm>
        </p:spPr>
        <p:txBody>
          <a:bodyPr/>
          <a:lstStyle/>
          <a:p>
            <a:pPr eaLnBrk="1" hangingPunct="1">
              <a:buFontTx/>
              <a:buNone/>
              <a:defRPr/>
            </a:pPr>
            <a:r>
              <a:rPr lang="en-US" sz="4000" b="1" smtClean="0">
                <a:latin typeface="Comic Sans MS" pitchFamily="66" charset="0"/>
              </a:rPr>
              <a:t>Enzymes work by </a:t>
            </a:r>
            <a:r>
              <a:rPr lang="en-US" sz="4000" b="1" smtClean="0">
                <a:solidFill>
                  <a:srgbClr val="CC9900"/>
                </a:solidFill>
                <a:effectLst>
                  <a:outerShdw blurRad="38100" dist="38100" dir="2700000" algn="tl">
                    <a:srgbClr val="C0C0C0"/>
                  </a:outerShdw>
                </a:effectLst>
                <a:latin typeface="Comic Sans MS" pitchFamily="66" charset="0"/>
              </a:rPr>
              <a:t>weakening bonds</a:t>
            </a:r>
            <a:r>
              <a:rPr lang="en-US" sz="4000" b="1" smtClean="0">
                <a:effectLst>
                  <a:outerShdw blurRad="38100" dist="38100" dir="2700000" algn="tl">
                    <a:srgbClr val="C0C0C0"/>
                  </a:outerShdw>
                </a:effectLst>
                <a:latin typeface="Comic Sans MS" pitchFamily="66" charset="0"/>
              </a:rPr>
              <a:t> which </a:t>
            </a:r>
            <a:r>
              <a:rPr lang="en-US" sz="4000" b="1" smtClean="0">
                <a:solidFill>
                  <a:srgbClr val="CC9900"/>
                </a:solidFill>
                <a:effectLst>
                  <a:outerShdw blurRad="38100" dist="38100" dir="2700000" algn="tl">
                    <a:srgbClr val="C0C0C0"/>
                  </a:outerShdw>
                </a:effectLst>
                <a:latin typeface="Comic Sans MS" pitchFamily="66" charset="0"/>
              </a:rPr>
              <a:t>lowers activation energy</a:t>
            </a:r>
            <a:endParaRPr lang="en-US" sz="4000" smtClean="0">
              <a:solidFill>
                <a:srgbClr val="CC9900"/>
              </a:solidFill>
              <a:effectLst>
                <a:outerShdw blurRad="38100" dist="38100" dir="2700000" algn="tl">
                  <a:srgbClr val="C0C0C0"/>
                </a:outerShdw>
              </a:effectLst>
            </a:endParaRPr>
          </a:p>
        </p:txBody>
      </p:sp>
      <p:pic>
        <p:nvPicPr>
          <p:cNvPr id="23557" name="Picture 8" descr="ecb3x13Ea[1]"/>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4232910" y="1828800"/>
            <a:ext cx="4480560" cy="4267200"/>
          </a:xfrm>
          <a:noFill/>
        </p:spPr>
      </p:pic>
      <p:sp>
        <p:nvSpPr>
          <p:cNvPr id="2355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BCDD9789-DF67-43C4-9959-7F83F42347E5}" type="slidenum">
              <a:rPr lang="en-US" sz="1400" smtClean="0"/>
              <a:pPr eaLnBrk="1" hangingPunct="1"/>
              <a:t>13</a:t>
            </a:fld>
            <a:endParaRPr lang="en-US" sz="14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0"/>
            <a:ext cx="7772400" cy="1295400"/>
          </a:xfrm>
        </p:spPr>
        <p:txBody>
          <a:bodyPr/>
          <a:lstStyle/>
          <a:p>
            <a:pPr eaLnBrk="1" hangingPunct="1">
              <a:defRPr/>
            </a:pPr>
            <a:r>
              <a:rPr lang="en-US" sz="5400" b="1" dirty="0" smtClean="0">
                <a:solidFill>
                  <a:schemeClr val="tx1"/>
                </a:solidFill>
                <a:effectLst>
                  <a:outerShdw blurRad="38100" dist="38100" dir="2700000" algn="tl">
                    <a:srgbClr val="FFFFFF"/>
                  </a:outerShdw>
                </a:effectLst>
                <a:latin typeface="Comic Sans MS" pitchFamily="66" charset="0"/>
              </a:rPr>
              <a:t>Enzymes</a:t>
            </a:r>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52CD77B3-344A-4B09-AD91-06860B60D454}" type="slidenum">
              <a:rPr lang="en-US" sz="1400" smtClean="0"/>
              <a:pPr eaLnBrk="1" hangingPunct="1"/>
              <a:t>14</a:t>
            </a:fld>
            <a:endParaRPr lang="en-US" sz="1400" smtClean="0"/>
          </a:p>
        </p:txBody>
      </p:sp>
      <p:grpSp>
        <p:nvGrpSpPr>
          <p:cNvPr id="2" name="Group 4"/>
          <p:cNvGrpSpPr>
            <a:grpSpLocks/>
          </p:cNvGrpSpPr>
          <p:nvPr/>
        </p:nvGrpSpPr>
        <p:grpSpPr bwMode="auto">
          <a:xfrm>
            <a:off x="519113" y="2590800"/>
            <a:ext cx="7839075" cy="3716338"/>
            <a:chOff x="327" y="1632"/>
            <a:chExt cx="4938" cy="2341"/>
          </a:xfrm>
        </p:grpSpPr>
        <p:sp>
          <p:nvSpPr>
            <p:cNvPr id="24590" name="Line 5"/>
            <p:cNvSpPr>
              <a:spLocks noChangeShapeType="1"/>
            </p:cNvSpPr>
            <p:nvPr/>
          </p:nvSpPr>
          <p:spPr bwMode="auto">
            <a:xfrm>
              <a:off x="1296" y="1632"/>
              <a:ext cx="0" cy="192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sp>
          <p:nvSpPr>
            <p:cNvPr id="24591" name="Line 6"/>
            <p:cNvSpPr>
              <a:spLocks noChangeShapeType="1"/>
            </p:cNvSpPr>
            <p:nvPr/>
          </p:nvSpPr>
          <p:spPr bwMode="auto">
            <a:xfrm>
              <a:off x="1296" y="3552"/>
              <a:ext cx="32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sp>
          <p:nvSpPr>
            <p:cNvPr id="24592" name="Rectangle 7"/>
            <p:cNvSpPr>
              <a:spLocks noChangeArrowheads="1"/>
            </p:cNvSpPr>
            <p:nvPr/>
          </p:nvSpPr>
          <p:spPr bwMode="auto">
            <a:xfrm>
              <a:off x="327" y="2103"/>
              <a:ext cx="765"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b="1"/>
                <a:t>Free</a:t>
              </a:r>
            </a:p>
            <a:p>
              <a:pPr eaLnBrk="0" hangingPunct="0"/>
              <a:r>
                <a:rPr lang="en-US" b="1"/>
                <a:t>Energy</a:t>
              </a:r>
            </a:p>
          </p:txBody>
        </p:sp>
        <p:sp>
          <p:nvSpPr>
            <p:cNvPr id="24593" name="Rectangle 8"/>
            <p:cNvSpPr>
              <a:spLocks noChangeArrowheads="1"/>
            </p:cNvSpPr>
            <p:nvPr/>
          </p:nvSpPr>
          <p:spPr bwMode="auto">
            <a:xfrm>
              <a:off x="1479" y="3687"/>
              <a:ext cx="232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b="1"/>
                <a:t>Progress of the reaction</a:t>
              </a:r>
            </a:p>
          </p:txBody>
        </p:sp>
        <p:sp>
          <p:nvSpPr>
            <p:cNvPr id="24594" name="Line 9"/>
            <p:cNvSpPr>
              <a:spLocks noChangeShapeType="1"/>
            </p:cNvSpPr>
            <p:nvPr/>
          </p:nvSpPr>
          <p:spPr bwMode="auto">
            <a:xfrm>
              <a:off x="3808" y="3840"/>
              <a:ext cx="352" cy="0"/>
            </a:xfrm>
            <a:prstGeom prst="line">
              <a:avLst/>
            </a:prstGeom>
            <a:noFill/>
            <a:ln w="508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IQ"/>
            </a:p>
          </p:txBody>
        </p:sp>
        <p:sp>
          <p:nvSpPr>
            <p:cNvPr id="24595" name="Line 10"/>
            <p:cNvSpPr>
              <a:spLocks noChangeShapeType="1"/>
            </p:cNvSpPr>
            <p:nvPr/>
          </p:nvSpPr>
          <p:spPr bwMode="auto">
            <a:xfrm>
              <a:off x="1312" y="2544"/>
              <a:ext cx="3136"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sp>
          <p:nvSpPr>
            <p:cNvPr id="24596" name="Line 11"/>
            <p:cNvSpPr>
              <a:spLocks noChangeShapeType="1"/>
            </p:cNvSpPr>
            <p:nvPr/>
          </p:nvSpPr>
          <p:spPr bwMode="auto">
            <a:xfrm>
              <a:off x="1312" y="2064"/>
              <a:ext cx="3136" cy="0"/>
            </a:xfrm>
            <a:prstGeom prst="line">
              <a:avLst/>
            </a:prstGeom>
            <a:noFill/>
            <a:ln w="508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ar-IQ"/>
            </a:p>
          </p:txBody>
        </p:sp>
        <p:sp>
          <p:nvSpPr>
            <p:cNvPr id="24597" name="Rectangle 12"/>
            <p:cNvSpPr>
              <a:spLocks noChangeArrowheads="1"/>
            </p:cNvSpPr>
            <p:nvPr/>
          </p:nvSpPr>
          <p:spPr bwMode="auto">
            <a:xfrm>
              <a:off x="1287" y="2578"/>
              <a:ext cx="80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1"/>
                <a:t>Reactants</a:t>
              </a:r>
            </a:p>
          </p:txBody>
        </p:sp>
        <p:sp>
          <p:nvSpPr>
            <p:cNvPr id="24598" name="Rectangle 13"/>
            <p:cNvSpPr>
              <a:spLocks noChangeArrowheads="1"/>
            </p:cNvSpPr>
            <p:nvPr/>
          </p:nvSpPr>
          <p:spPr bwMode="auto">
            <a:xfrm>
              <a:off x="3399" y="3298"/>
              <a:ext cx="73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1"/>
                <a:t>Products</a:t>
              </a:r>
            </a:p>
          </p:txBody>
        </p:sp>
        <p:sp>
          <p:nvSpPr>
            <p:cNvPr id="40974" name="Rectangle 14"/>
            <p:cNvSpPr>
              <a:spLocks noChangeArrowheads="1"/>
            </p:cNvSpPr>
            <p:nvPr/>
          </p:nvSpPr>
          <p:spPr bwMode="auto">
            <a:xfrm>
              <a:off x="3447" y="2194"/>
              <a:ext cx="1818" cy="229"/>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800" b="1">
                  <a:solidFill>
                    <a:srgbClr val="DC0081"/>
                  </a:solidFill>
                  <a:effectLst>
                    <a:outerShdw blurRad="38100" dist="38100" dir="2700000" algn="tl">
                      <a:srgbClr val="000000"/>
                    </a:outerShdw>
                  </a:effectLst>
                  <a:latin typeface="Arial" charset="0"/>
                </a:rPr>
                <a:t>Free energy of activation</a:t>
              </a:r>
              <a:endParaRPr lang="en-US" sz="1800" b="1">
                <a:latin typeface="Arial" charset="0"/>
              </a:endParaRPr>
            </a:p>
          </p:txBody>
        </p:sp>
        <p:sp>
          <p:nvSpPr>
            <p:cNvPr id="24600" name="AutoShape 15"/>
            <p:cNvSpPr>
              <a:spLocks/>
            </p:cNvSpPr>
            <p:nvPr/>
          </p:nvSpPr>
          <p:spPr bwMode="auto">
            <a:xfrm>
              <a:off x="3216" y="2064"/>
              <a:ext cx="144" cy="480"/>
            </a:xfrm>
            <a:prstGeom prst="rightBrace">
              <a:avLst>
                <a:gd name="adj1" fmla="val 27778"/>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IQ"/>
            </a:p>
          </p:txBody>
        </p:sp>
      </p:grpSp>
      <p:grpSp>
        <p:nvGrpSpPr>
          <p:cNvPr id="3" name="Group 16"/>
          <p:cNvGrpSpPr>
            <a:grpSpLocks/>
          </p:cNvGrpSpPr>
          <p:nvPr/>
        </p:nvGrpSpPr>
        <p:grpSpPr bwMode="auto">
          <a:xfrm>
            <a:off x="4495800" y="1676400"/>
            <a:ext cx="3911600" cy="1092200"/>
            <a:chOff x="2848" y="1072"/>
            <a:chExt cx="2464" cy="688"/>
          </a:xfrm>
        </p:grpSpPr>
        <p:sp>
          <p:nvSpPr>
            <p:cNvPr id="24584" name="Rectangle 17"/>
            <p:cNvSpPr>
              <a:spLocks noChangeArrowheads="1"/>
            </p:cNvSpPr>
            <p:nvPr/>
          </p:nvSpPr>
          <p:spPr bwMode="auto">
            <a:xfrm>
              <a:off x="3446" y="1142"/>
              <a:ext cx="1609"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24585" name="Rectangle 18"/>
            <p:cNvSpPr>
              <a:spLocks noChangeArrowheads="1"/>
            </p:cNvSpPr>
            <p:nvPr/>
          </p:nvSpPr>
          <p:spPr bwMode="auto">
            <a:xfrm>
              <a:off x="2848" y="1072"/>
              <a:ext cx="2464" cy="6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24586" name="Line 19"/>
            <p:cNvSpPr>
              <a:spLocks noChangeShapeType="1"/>
            </p:cNvSpPr>
            <p:nvPr/>
          </p:nvSpPr>
          <p:spPr bwMode="auto">
            <a:xfrm>
              <a:off x="2992" y="1248"/>
              <a:ext cx="304" cy="0"/>
            </a:xfrm>
            <a:prstGeom prst="lin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24587" name="Rectangle 20"/>
            <p:cNvSpPr>
              <a:spLocks noChangeArrowheads="1"/>
            </p:cNvSpPr>
            <p:nvPr/>
          </p:nvSpPr>
          <p:spPr bwMode="auto">
            <a:xfrm>
              <a:off x="3351" y="1095"/>
              <a:ext cx="1629" cy="28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lIns="90488" tIns="44450" rIns="90488" bIns="44450">
              <a:spAutoFit/>
            </a:bodyPr>
            <a:lstStyle/>
            <a:p>
              <a:pPr eaLnBrk="0" hangingPunct="0">
                <a:defRPr/>
              </a:pPr>
              <a:r>
                <a:rPr lang="en-US" b="1" dirty="0"/>
                <a:t>Without Enzyme</a:t>
              </a:r>
            </a:p>
          </p:txBody>
        </p:sp>
        <p:sp>
          <p:nvSpPr>
            <p:cNvPr id="24588" name="Line 21"/>
            <p:cNvSpPr>
              <a:spLocks noChangeShapeType="1"/>
            </p:cNvSpPr>
            <p:nvPr/>
          </p:nvSpPr>
          <p:spPr bwMode="auto">
            <a:xfrm>
              <a:off x="2992" y="1536"/>
              <a:ext cx="304" cy="0"/>
            </a:xfrm>
            <a:prstGeom prst="lin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24589" name="Rectangle 22"/>
            <p:cNvSpPr>
              <a:spLocks noChangeArrowheads="1"/>
            </p:cNvSpPr>
            <p:nvPr/>
          </p:nvSpPr>
          <p:spPr bwMode="auto">
            <a:xfrm>
              <a:off x="3351" y="1383"/>
              <a:ext cx="1338" cy="286"/>
            </a:xfrm>
            <a:prstGeom prst="rect">
              <a:avLst/>
            </a:prstGeom>
            <a:ln>
              <a:solidFill>
                <a:schemeClr val="accent1"/>
              </a:solidFill>
              <a:headEnd/>
              <a:tailEnd/>
            </a:ln>
          </p:spPr>
          <p:style>
            <a:lnRef idx="2">
              <a:schemeClr val="accent2"/>
            </a:lnRef>
            <a:fillRef idx="1">
              <a:schemeClr val="lt1"/>
            </a:fillRef>
            <a:effectRef idx="0">
              <a:schemeClr val="accent2"/>
            </a:effectRef>
            <a:fontRef idx="minor">
              <a:schemeClr val="dk1"/>
            </a:fontRef>
          </p:style>
          <p:txBody>
            <a:bodyPr wrap="none" lIns="90488" tIns="44450" rIns="90488" bIns="44450">
              <a:spAutoFit/>
            </a:bodyPr>
            <a:lstStyle/>
            <a:p>
              <a:pPr eaLnBrk="0" hangingPunct="0">
                <a:defRPr/>
              </a:pPr>
              <a:r>
                <a:rPr lang="en-US" b="1" dirty="0"/>
                <a:t>With Enzyme</a:t>
              </a:r>
            </a:p>
          </p:txBody>
        </p:sp>
      </p:grpSp>
      <p:sp>
        <p:nvSpPr>
          <p:cNvPr id="40984" name="Freeform 24"/>
          <p:cNvSpPr>
            <a:spLocks/>
          </p:cNvSpPr>
          <p:nvPr/>
        </p:nvSpPr>
        <p:spPr bwMode="auto">
          <a:xfrm>
            <a:off x="2057400" y="2362200"/>
            <a:ext cx="3429000" cy="3276600"/>
          </a:xfrm>
          <a:custGeom>
            <a:avLst/>
            <a:gdLst>
              <a:gd name="T0" fmla="*/ 0 w 2112"/>
              <a:gd name="T1" fmla="*/ 2147483647 h 2128"/>
              <a:gd name="T2" fmla="*/ 2147483647 w 2112"/>
              <a:gd name="T3" fmla="*/ 2147483647 h 2128"/>
              <a:gd name="T4" fmla="*/ 2147483647 w 2112"/>
              <a:gd name="T5" fmla="*/ 2147483647 h 2128"/>
              <a:gd name="T6" fmla="*/ 0 60000 65536"/>
              <a:gd name="T7" fmla="*/ 0 60000 65536"/>
              <a:gd name="T8" fmla="*/ 0 60000 65536"/>
              <a:gd name="T9" fmla="*/ 0 w 2112"/>
              <a:gd name="T10" fmla="*/ 0 h 2128"/>
              <a:gd name="T11" fmla="*/ 2112 w 2112"/>
              <a:gd name="T12" fmla="*/ 2128 h 2128"/>
            </a:gdLst>
            <a:ahLst/>
            <a:cxnLst>
              <a:cxn ang="T6">
                <a:pos x="T0" y="T1"/>
              </a:cxn>
              <a:cxn ang="T7">
                <a:pos x="T2" y="T3"/>
              </a:cxn>
              <a:cxn ang="T8">
                <a:pos x="T4" y="T5"/>
              </a:cxn>
            </a:cxnLst>
            <a:rect l="T9" t="T10" r="T11" b="T12"/>
            <a:pathLst>
              <a:path w="2112" h="2128">
                <a:moveTo>
                  <a:pt x="0" y="1168"/>
                </a:moveTo>
                <a:cubicBezTo>
                  <a:pt x="184" y="584"/>
                  <a:pt x="368" y="0"/>
                  <a:pt x="720" y="160"/>
                </a:cubicBezTo>
                <a:cubicBezTo>
                  <a:pt x="1072" y="320"/>
                  <a:pt x="1880" y="1800"/>
                  <a:pt x="2112" y="2128"/>
                </a:cubicBezTo>
              </a:path>
            </a:pathLst>
          </a:custGeom>
          <a:ln>
            <a:headEnd/>
            <a:tailEnd/>
          </a:ln>
        </p:spPr>
        <p:style>
          <a:lnRef idx="1">
            <a:schemeClr val="accent1"/>
          </a:lnRef>
          <a:fillRef idx="0">
            <a:schemeClr val="accent1"/>
          </a:fillRef>
          <a:effectRef idx="0">
            <a:schemeClr val="accent1"/>
          </a:effectRef>
          <a:fontRef idx="minor">
            <a:schemeClr val="tx1"/>
          </a:fontRef>
        </p:style>
        <p:txBody>
          <a:bodyPr wrap="none" anchor="ctr"/>
          <a:lstStyle/>
          <a:p>
            <a:pPr>
              <a:defRPr/>
            </a:pPr>
            <a:endParaRPr lang="en-US"/>
          </a:p>
        </p:txBody>
      </p:sp>
      <p:sp>
        <p:nvSpPr>
          <p:cNvPr id="40987" name="Freeform 27"/>
          <p:cNvSpPr>
            <a:spLocks/>
          </p:cNvSpPr>
          <p:nvPr/>
        </p:nvSpPr>
        <p:spPr bwMode="auto">
          <a:xfrm>
            <a:off x="2057400" y="3124200"/>
            <a:ext cx="3429000" cy="2514600"/>
          </a:xfrm>
          <a:custGeom>
            <a:avLst/>
            <a:gdLst>
              <a:gd name="T0" fmla="*/ 0 w 2160"/>
              <a:gd name="T1" fmla="*/ 2147483647 h 1656"/>
              <a:gd name="T2" fmla="*/ 2147483647 w 2160"/>
              <a:gd name="T3" fmla="*/ 2147483647 h 1656"/>
              <a:gd name="T4" fmla="*/ 2147483647 w 2160"/>
              <a:gd name="T5" fmla="*/ 2147483647 h 1656"/>
              <a:gd name="T6" fmla="*/ 0 60000 65536"/>
              <a:gd name="T7" fmla="*/ 0 60000 65536"/>
              <a:gd name="T8" fmla="*/ 0 60000 65536"/>
              <a:gd name="T9" fmla="*/ 0 w 2160"/>
              <a:gd name="T10" fmla="*/ 0 h 1656"/>
              <a:gd name="T11" fmla="*/ 2160 w 2160"/>
              <a:gd name="T12" fmla="*/ 1656 h 1656"/>
            </a:gdLst>
            <a:ahLst/>
            <a:cxnLst>
              <a:cxn ang="T6">
                <a:pos x="T0" y="T1"/>
              </a:cxn>
              <a:cxn ang="T7">
                <a:pos x="T2" y="T3"/>
              </a:cxn>
              <a:cxn ang="T8">
                <a:pos x="T4" y="T5"/>
              </a:cxn>
            </a:cxnLst>
            <a:rect l="T9" t="T10" r="T11" b="T12"/>
            <a:pathLst>
              <a:path w="2160" h="1656">
                <a:moveTo>
                  <a:pt x="0" y="648"/>
                </a:moveTo>
                <a:cubicBezTo>
                  <a:pt x="204" y="324"/>
                  <a:pt x="408" y="0"/>
                  <a:pt x="768" y="168"/>
                </a:cubicBezTo>
                <a:cubicBezTo>
                  <a:pt x="1128" y="336"/>
                  <a:pt x="1644" y="996"/>
                  <a:pt x="2160" y="165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IQ"/>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40984"/>
                                        </p:tgtEl>
                                        <p:attrNameLst>
                                          <p:attrName>style.visibility</p:attrName>
                                        </p:attrNameLst>
                                      </p:cBhvr>
                                      <p:to>
                                        <p:strVal val="visible"/>
                                      </p:to>
                                    </p:set>
                                    <p:animEffect transition="in" filter="wipe(left)">
                                      <p:cBhvr>
                                        <p:cTn id="18" dur="500"/>
                                        <p:tgtEl>
                                          <p:spTgt spid="4098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0987"/>
                                        </p:tgtEl>
                                        <p:attrNameLst>
                                          <p:attrName>style.visibility</p:attrName>
                                        </p:attrNameLst>
                                      </p:cBhvr>
                                      <p:to>
                                        <p:strVal val="visible"/>
                                      </p:to>
                                    </p:set>
                                    <p:animEffect transition="in" filter="wipe(left)">
                                      <p:cBhvr>
                                        <p:cTn id="23" dur="500"/>
                                        <p:tgtEl>
                                          <p:spTgt spid="40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fr-FR" b="1" smtClean="0"/>
              <a:t>Reaction pathway</a:t>
            </a:r>
          </a:p>
        </p:txBody>
      </p:sp>
      <p:pic>
        <p:nvPicPr>
          <p:cNvPr id="25603" name="Picture 5" descr="ReactionPathExoB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63638" y="1828800"/>
            <a:ext cx="6816725" cy="4302125"/>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609600"/>
            <a:ext cx="7772400" cy="762000"/>
          </a:xfrm>
          <a:solidFill>
            <a:schemeClr val="bg1"/>
          </a:solidFill>
        </p:spPr>
        <p:txBody>
          <a:bodyPr/>
          <a:lstStyle/>
          <a:p>
            <a:pPr eaLnBrk="1" hangingPunct="1"/>
            <a:r>
              <a:rPr lang="en-GB" sz="3200" b="1" smtClean="0">
                <a:solidFill>
                  <a:srgbClr val="FF00FF"/>
                </a:solidFill>
                <a:latin typeface="Comic Sans MS" pitchFamily="66" charset="0"/>
              </a:rPr>
              <a:t>HOW ENZYMES WORK</a:t>
            </a:r>
            <a:r>
              <a:rPr lang="en-GB" b="1" smtClean="0"/>
              <a:t/>
            </a:r>
            <a:br>
              <a:rPr lang="en-GB" b="1" smtClean="0"/>
            </a:br>
            <a:endParaRPr lang="en-GB" b="1" smtClean="0"/>
          </a:p>
        </p:txBody>
      </p:sp>
      <p:sp>
        <p:nvSpPr>
          <p:cNvPr id="3075" name="Rectangle 3"/>
          <p:cNvSpPr>
            <a:spLocks noGrp="1" noChangeArrowheads="1"/>
          </p:cNvSpPr>
          <p:nvPr>
            <p:ph sz="half" idx="1"/>
          </p:nvPr>
        </p:nvSpPr>
        <p:spPr>
          <a:xfrm>
            <a:off x="0" y="1066800"/>
            <a:ext cx="4648200" cy="5791200"/>
          </a:xfrm>
          <a:solidFill>
            <a:schemeClr val="tx1">
              <a:lumMod val="40000"/>
              <a:lumOff val="60000"/>
            </a:schemeClr>
          </a:solidFill>
        </p:spPr>
        <p:txBody>
          <a:bodyPr/>
          <a:lstStyle/>
          <a:p>
            <a:pPr eaLnBrk="1" hangingPunct="1">
              <a:defRPr/>
            </a:pPr>
            <a:r>
              <a:rPr lang="en-GB" sz="2000" b="1" dirty="0" smtClean="0">
                <a:solidFill>
                  <a:srgbClr val="9933FF"/>
                </a:solidFill>
                <a:latin typeface="Comic Sans MS" pitchFamily="66" charset="0"/>
              </a:rPr>
              <a:t>Enzymes are ORGANIC CATALYSTS. A CATALYST is anything that speeds up a chemical reaction that is occurring slowly.           </a:t>
            </a:r>
            <a:r>
              <a:rPr lang="en-GB" sz="2000" b="1" i="1" dirty="0" smtClean="0">
                <a:solidFill>
                  <a:srgbClr val="FF0000"/>
                </a:solidFill>
                <a:latin typeface="Comic Sans MS" pitchFamily="66" charset="0"/>
              </a:rPr>
              <a:t>How does a catalyst work?</a:t>
            </a:r>
          </a:p>
          <a:p>
            <a:pPr eaLnBrk="1" hangingPunct="1">
              <a:defRPr/>
            </a:pPr>
            <a:r>
              <a:rPr lang="en-GB" sz="2000" b="1" dirty="0" smtClean="0">
                <a:solidFill>
                  <a:srgbClr val="9933FF"/>
                </a:solidFill>
                <a:latin typeface="Comic Sans MS" pitchFamily="66" charset="0"/>
              </a:rPr>
              <a:t>The explanation of what happens lies in the fact that most chemical reactions that </a:t>
            </a:r>
            <a:r>
              <a:rPr lang="en-GB" sz="2000" b="1" dirty="0" smtClean="0">
                <a:solidFill>
                  <a:srgbClr val="FF0000"/>
                </a:solidFill>
                <a:latin typeface="Comic Sans MS" pitchFamily="66" charset="0"/>
              </a:rPr>
              <a:t>RELEASE ENERGY </a:t>
            </a:r>
            <a:r>
              <a:rPr lang="en-GB" sz="2000" b="1" dirty="0" smtClean="0">
                <a:solidFill>
                  <a:srgbClr val="9933FF"/>
                </a:solidFill>
                <a:latin typeface="Comic Sans MS" pitchFamily="66" charset="0"/>
              </a:rPr>
              <a:t>(</a:t>
            </a:r>
            <a:r>
              <a:rPr lang="en-GB" sz="2000" b="1" dirty="0" smtClean="0">
                <a:solidFill>
                  <a:srgbClr val="FF0000"/>
                </a:solidFill>
                <a:latin typeface="Comic Sans MS" pitchFamily="66" charset="0"/>
              </a:rPr>
              <a:t>exothermic </a:t>
            </a:r>
            <a:r>
              <a:rPr lang="en-GB" sz="2000" b="1" dirty="0" smtClean="0">
                <a:solidFill>
                  <a:srgbClr val="9933FF"/>
                </a:solidFill>
                <a:latin typeface="Comic Sans MS" pitchFamily="66" charset="0"/>
              </a:rPr>
              <a:t>reactions) require an </a:t>
            </a:r>
            <a:r>
              <a:rPr lang="en-GB" sz="2000" b="1" dirty="0" smtClean="0">
                <a:solidFill>
                  <a:srgbClr val="FF0000"/>
                </a:solidFill>
                <a:latin typeface="Comic Sans MS" pitchFamily="66" charset="0"/>
              </a:rPr>
              <a:t>INPUT</a:t>
            </a:r>
            <a:r>
              <a:rPr lang="en-GB" sz="2000" b="1" dirty="0" smtClean="0">
                <a:solidFill>
                  <a:srgbClr val="9933FF"/>
                </a:solidFill>
                <a:latin typeface="Comic Sans MS" pitchFamily="66" charset="0"/>
              </a:rPr>
              <a:t> of some energy to get them going. The initial input of energy is called the </a:t>
            </a:r>
            <a:r>
              <a:rPr lang="en-GB" sz="2000" b="1" dirty="0" smtClean="0">
                <a:solidFill>
                  <a:srgbClr val="FF0000"/>
                </a:solidFill>
                <a:latin typeface="Comic Sans MS" pitchFamily="66" charset="0"/>
              </a:rPr>
              <a:t>ACTIVATION ENERGY</a:t>
            </a:r>
            <a:endParaRPr lang="en-GB" sz="2000" b="1" dirty="0" smtClean="0">
              <a:solidFill>
                <a:srgbClr val="9933FF"/>
              </a:solidFill>
              <a:latin typeface="Comic Sans MS" pitchFamily="66" charset="0"/>
            </a:endParaRPr>
          </a:p>
          <a:p>
            <a:pPr eaLnBrk="1" hangingPunct="1">
              <a:defRPr/>
            </a:pPr>
            <a:endParaRPr lang="en-GB" sz="2000" b="1" dirty="0" smtClean="0">
              <a:solidFill>
                <a:srgbClr val="9933FF"/>
              </a:solidFill>
              <a:latin typeface="Comic Sans MS" pitchFamily="66" charset="0"/>
            </a:endParaRPr>
          </a:p>
          <a:p>
            <a:pPr eaLnBrk="1" hangingPunct="1">
              <a:defRPr/>
            </a:pPr>
            <a:endParaRPr lang="en-GB" sz="2000" b="1" dirty="0" smtClean="0">
              <a:solidFill>
                <a:srgbClr val="9933FF"/>
              </a:solidFill>
              <a:latin typeface="Comic Sans MS" pitchFamily="66" charset="0"/>
            </a:endParaRPr>
          </a:p>
          <a:p>
            <a:pPr eaLnBrk="1" hangingPunct="1">
              <a:defRPr/>
            </a:pPr>
            <a:endParaRPr lang="en-GB" sz="2000" b="1" dirty="0" smtClean="0">
              <a:solidFill>
                <a:srgbClr val="9933FF"/>
              </a:solidFill>
              <a:latin typeface="Comic Sans MS" pitchFamily="66" charset="0"/>
            </a:endParaRPr>
          </a:p>
          <a:p>
            <a:pPr eaLnBrk="1" hangingPunct="1">
              <a:defRPr/>
            </a:pPr>
            <a:endParaRPr lang="en-GB" sz="2000" b="1" dirty="0" smtClean="0">
              <a:solidFill>
                <a:srgbClr val="9933FF"/>
              </a:solidFill>
              <a:latin typeface="Comic Sans MS" pitchFamily="66" charset="0"/>
            </a:endParaRPr>
          </a:p>
        </p:txBody>
      </p:sp>
      <p:sp>
        <p:nvSpPr>
          <p:cNvPr id="26628" name="Rectangle 4"/>
          <p:cNvSpPr>
            <a:spLocks noGrp="1" noChangeArrowheads="1"/>
          </p:cNvSpPr>
          <p:nvPr>
            <p:ph sz="half" idx="2"/>
          </p:nvPr>
        </p:nvSpPr>
        <p:spPr/>
        <p:txBody>
          <a:bodyPr/>
          <a:lstStyle/>
          <a:p>
            <a:pPr algn="ctr" eaLnBrk="1" hangingPunct="1">
              <a:buFontTx/>
              <a:buNone/>
            </a:pPr>
            <a:r>
              <a:rPr lang="en-GB" b="1" smtClean="0">
                <a:solidFill>
                  <a:srgbClr val="FF0000"/>
                </a:solidFill>
              </a:rPr>
              <a:t> </a:t>
            </a:r>
          </a:p>
        </p:txBody>
      </p:sp>
      <p:sp>
        <p:nvSpPr>
          <p:cNvPr id="26629" name="Rectangle 5"/>
          <p:cNvSpPr>
            <a:spLocks noChangeArrowheads="1"/>
          </p:cNvSpPr>
          <p:nvPr/>
        </p:nvSpPr>
        <p:spPr bwMode="auto">
          <a:xfrm>
            <a:off x="228600" y="3429000"/>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ar-IQ" sz="1400"/>
          </a:p>
        </p:txBody>
      </p:sp>
      <p:pic>
        <p:nvPicPr>
          <p:cNvPr id="26630" name="Picture 7" descr="http://www.slic2.wsu.edu:82/hurlbert/micro101/images/metab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4092575" cy="4572000"/>
          </a:xfrm>
          <a:prstGeom prst="rect">
            <a:avLst/>
          </a:prstGeom>
          <a:solidFill>
            <a:schemeClr val="accent2"/>
          </a:solid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fr-FR" b="1" smtClean="0"/>
              <a:t>An enzyme controlled pathway</a:t>
            </a:r>
          </a:p>
        </p:txBody>
      </p:sp>
      <p:pic>
        <p:nvPicPr>
          <p:cNvPr id="27651" name="Picture 5" descr="EnzymePath0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914400" y="1828800"/>
            <a:ext cx="7010400" cy="3810000"/>
          </a:xfrm>
          <a:noFill/>
        </p:spPr>
      </p:pic>
      <p:sp>
        <p:nvSpPr>
          <p:cNvPr id="27652" name="Rectangle 6"/>
          <p:cNvSpPr>
            <a:spLocks noGrp="1" noChangeArrowheads="1"/>
          </p:cNvSpPr>
          <p:nvPr>
            <p:ph type="body" sz="half" idx="2"/>
          </p:nvPr>
        </p:nvSpPr>
        <p:spPr>
          <a:xfrm>
            <a:off x="395288" y="5759450"/>
            <a:ext cx="8229600" cy="896938"/>
          </a:xfrm>
        </p:spPr>
        <p:txBody>
          <a:bodyPr/>
          <a:lstStyle/>
          <a:p>
            <a:pPr eaLnBrk="1" hangingPunct="1"/>
            <a:r>
              <a:rPr lang="en-GB" sz="2400" smtClean="0"/>
              <a:t>Enzyme controlled reactions proceed 108 to 1011 times faster than corresponding non-enzymic reactions.</a:t>
            </a:r>
            <a:endParaRPr lang="fr-FR" sz="2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fr-FR" b="1" smtClean="0"/>
              <a:t>The </a:t>
            </a:r>
            <a:r>
              <a:rPr lang="en-GB" b="1" smtClean="0"/>
              <a:t>substrate</a:t>
            </a:r>
            <a:r>
              <a:rPr lang="fr-FR" smtClean="0"/>
              <a:t> </a:t>
            </a:r>
          </a:p>
        </p:txBody>
      </p:sp>
      <p:sp>
        <p:nvSpPr>
          <p:cNvPr id="28675" name="Rectangle 3"/>
          <p:cNvSpPr>
            <a:spLocks noGrp="1" noChangeArrowheads="1"/>
          </p:cNvSpPr>
          <p:nvPr>
            <p:ph idx="1"/>
          </p:nvPr>
        </p:nvSpPr>
        <p:spPr/>
        <p:txBody>
          <a:bodyPr/>
          <a:lstStyle/>
          <a:p>
            <a:pPr eaLnBrk="1" hangingPunct="1"/>
            <a:r>
              <a:rPr lang="en-GB" smtClean="0"/>
              <a:t>The substrate of an enzyme are the </a:t>
            </a:r>
            <a:r>
              <a:rPr lang="en-GB" b="1" smtClean="0"/>
              <a:t>reactants</a:t>
            </a:r>
            <a:r>
              <a:rPr lang="en-GB" smtClean="0"/>
              <a:t> that are activated by the enzyme</a:t>
            </a:r>
            <a:r>
              <a:rPr lang="fr-FR" smtClean="0"/>
              <a:t> </a:t>
            </a:r>
          </a:p>
          <a:p>
            <a:pPr eaLnBrk="1" hangingPunct="1"/>
            <a:r>
              <a:rPr lang="fr-FR" smtClean="0"/>
              <a:t>Enzymes are </a:t>
            </a:r>
            <a:r>
              <a:rPr lang="fr-FR" b="1" smtClean="0"/>
              <a:t>specific</a:t>
            </a:r>
            <a:r>
              <a:rPr lang="fr-FR" smtClean="0"/>
              <a:t> to their substrates</a:t>
            </a:r>
          </a:p>
          <a:p>
            <a:pPr eaLnBrk="1" hangingPunct="1"/>
            <a:r>
              <a:rPr lang="fr-FR" smtClean="0"/>
              <a:t>The specificity is determined by the </a:t>
            </a:r>
            <a:r>
              <a:rPr lang="fr-FR" b="1" smtClean="0"/>
              <a:t>active site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990600"/>
          </a:xfrm>
        </p:spPr>
        <p:txBody>
          <a:bodyPr lIns="90488" tIns="44450" rIns="90488" bIns="44450"/>
          <a:lstStyle/>
          <a:p>
            <a:pPr eaLnBrk="1" hangingPunct="1">
              <a:defRPr/>
            </a:pPr>
            <a:r>
              <a:rPr lang="en-US" b="1" dirty="0" smtClean="0">
                <a:solidFill>
                  <a:schemeClr val="tx1"/>
                </a:solidFill>
                <a:effectLst>
                  <a:outerShdw blurRad="38100" dist="38100" dir="2700000" algn="tl">
                    <a:srgbClr val="C0C0C0"/>
                  </a:outerShdw>
                </a:effectLst>
                <a:latin typeface="Comic Sans MS" pitchFamily="66" charset="0"/>
              </a:rPr>
              <a:t>Active Site</a:t>
            </a:r>
            <a:endParaRPr lang="en-US" b="1" dirty="0" smtClean="0">
              <a:solidFill>
                <a:schemeClr val="tx1"/>
              </a:solidFill>
              <a:latin typeface="Comic Sans MS" pitchFamily="66" charset="0"/>
            </a:endParaRPr>
          </a:p>
        </p:txBody>
      </p:sp>
      <p:sp>
        <p:nvSpPr>
          <p:cNvPr id="27651" name="Rectangle 3"/>
          <p:cNvSpPr>
            <a:spLocks noGrp="1" noChangeArrowheads="1"/>
          </p:cNvSpPr>
          <p:nvPr>
            <p:ph idx="1"/>
          </p:nvPr>
        </p:nvSpPr>
        <p:spPr>
          <a:xfrm>
            <a:off x="609600" y="1143000"/>
            <a:ext cx="7848600" cy="4953000"/>
          </a:xfrm>
        </p:spPr>
        <p:txBody>
          <a:bodyPr lIns="90488" tIns="44450" rIns="90488" bIns="44450"/>
          <a:lstStyle/>
          <a:p>
            <a:pPr eaLnBrk="1" hangingPunct="1">
              <a:defRPr/>
            </a:pPr>
            <a:r>
              <a:rPr lang="en-US" sz="3600" dirty="0" smtClean="0">
                <a:latin typeface="Comic Sans MS" pitchFamily="66" charset="0"/>
              </a:rPr>
              <a:t>A </a:t>
            </a:r>
            <a:r>
              <a:rPr lang="en-US" sz="3600" b="1" dirty="0" smtClean="0">
                <a:solidFill>
                  <a:srgbClr val="CC9900"/>
                </a:solidFill>
                <a:effectLst>
                  <a:outerShdw blurRad="38100" dist="38100" dir="2700000" algn="tl">
                    <a:srgbClr val="C0C0C0"/>
                  </a:outerShdw>
                </a:effectLst>
                <a:latin typeface="Comic Sans MS" pitchFamily="66" charset="0"/>
              </a:rPr>
              <a:t>restricted region</a:t>
            </a:r>
            <a:r>
              <a:rPr lang="en-US" sz="3600" dirty="0" smtClean="0">
                <a:effectLst>
                  <a:outerShdw blurRad="38100" dist="38100" dir="2700000" algn="tl">
                    <a:srgbClr val="C0C0C0"/>
                  </a:outerShdw>
                </a:effectLst>
                <a:latin typeface="Comic Sans MS" pitchFamily="66" charset="0"/>
              </a:rPr>
              <a:t> </a:t>
            </a:r>
            <a:r>
              <a:rPr lang="en-US" sz="3600" dirty="0" smtClean="0">
                <a:latin typeface="Comic Sans MS" pitchFamily="66" charset="0"/>
              </a:rPr>
              <a:t>of an </a:t>
            </a:r>
            <a:r>
              <a:rPr lang="en-US" sz="3600" b="1" dirty="0" smtClean="0">
                <a:effectLst>
                  <a:outerShdw blurRad="38100" dist="38100" dir="2700000" algn="tl">
                    <a:srgbClr val="C0C0C0"/>
                  </a:outerShdw>
                </a:effectLst>
                <a:latin typeface="Comic Sans MS" pitchFamily="66" charset="0"/>
              </a:rPr>
              <a:t>enzyme</a:t>
            </a:r>
            <a:r>
              <a:rPr lang="en-US" sz="3600" dirty="0" smtClean="0">
                <a:latin typeface="Comic Sans MS" pitchFamily="66" charset="0"/>
              </a:rPr>
              <a:t> molecule which </a:t>
            </a:r>
            <a:r>
              <a:rPr lang="en-US" sz="3600" b="1" dirty="0" smtClean="0">
                <a:solidFill>
                  <a:srgbClr val="CC9900"/>
                </a:solidFill>
                <a:effectLst>
                  <a:outerShdw blurRad="38100" dist="38100" dir="2700000" algn="tl">
                    <a:srgbClr val="C0C0C0"/>
                  </a:outerShdw>
                </a:effectLst>
                <a:latin typeface="Comic Sans MS" pitchFamily="66" charset="0"/>
              </a:rPr>
              <a:t>binds</a:t>
            </a:r>
            <a:r>
              <a:rPr lang="en-US" sz="3600" dirty="0" smtClean="0">
                <a:latin typeface="Comic Sans MS" pitchFamily="66" charset="0"/>
              </a:rPr>
              <a:t> to the </a:t>
            </a:r>
            <a:r>
              <a:rPr lang="en-US" sz="3600" b="1" dirty="0" smtClean="0">
                <a:effectLst>
                  <a:outerShdw blurRad="38100" dist="38100" dir="2700000" algn="tl">
                    <a:srgbClr val="C0C0C0"/>
                  </a:outerShdw>
                </a:effectLst>
                <a:latin typeface="Comic Sans MS" pitchFamily="66" charset="0"/>
              </a:rPr>
              <a:t>substrate</a:t>
            </a:r>
            <a:r>
              <a:rPr lang="en-US" sz="3600" dirty="0" smtClean="0">
                <a:latin typeface="Comic Sans MS" pitchFamily="66" charset="0"/>
              </a:rPr>
              <a:t>.</a:t>
            </a:r>
          </a:p>
        </p:txBody>
      </p:sp>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20680400-0875-47B1-99FE-560DEF511477}" type="slidenum">
              <a:rPr lang="en-US" sz="1400" smtClean="0"/>
              <a:pPr eaLnBrk="1" hangingPunct="1"/>
              <a:t>19</a:t>
            </a:fld>
            <a:endParaRPr lang="en-US" sz="1400" smtClean="0"/>
          </a:p>
        </p:txBody>
      </p:sp>
      <p:grpSp>
        <p:nvGrpSpPr>
          <p:cNvPr id="2" name="Group 11"/>
          <p:cNvGrpSpPr>
            <a:grpSpLocks/>
          </p:cNvGrpSpPr>
          <p:nvPr/>
        </p:nvGrpSpPr>
        <p:grpSpPr bwMode="auto">
          <a:xfrm>
            <a:off x="4343400" y="3505200"/>
            <a:ext cx="4440238" cy="3144838"/>
            <a:chOff x="1920" y="2100"/>
            <a:chExt cx="2797" cy="1981"/>
          </a:xfrm>
        </p:grpSpPr>
        <p:sp>
          <p:nvSpPr>
            <p:cNvPr id="29705" name="Freeform 4"/>
            <p:cNvSpPr>
              <a:spLocks/>
            </p:cNvSpPr>
            <p:nvPr/>
          </p:nvSpPr>
          <p:spPr bwMode="auto">
            <a:xfrm>
              <a:off x="1920" y="2100"/>
              <a:ext cx="2797" cy="1981"/>
            </a:xfrm>
            <a:custGeom>
              <a:avLst/>
              <a:gdLst>
                <a:gd name="T0" fmla="*/ 264 w 2797"/>
                <a:gd name="T1" fmla="*/ 408 h 1981"/>
                <a:gd name="T2" fmla="*/ 372 w 2797"/>
                <a:gd name="T3" fmla="*/ 420 h 1981"/>
                <a:gd name="T4" fmla="*/ 492 w 2797"/>
                <a:gd name="T5" fmla="*/ 432 h 1981"/>
                <a:gd name="T6" fmla="*/ 600 w 2797"/>
                <a:gd name="T7" fmla="*/ 432 h 1981"/>
                <a:gd name="T8" fmla="*/ 708 w 2797"/>
                <a:gd name="T9" fmla="*/ 480 h 1981"/>
                <a:gd name="T10" fmla="*/ 720 w 2797"/>
                <a:gd name="T11" fmla="*/ 588 h 1981"/>
                <a:gd name="T12" fmla="*/ 720 w 2797"/>
                <a:gd name="T13" fmla="*/ 708 h 1981"/>
                <a:gd name="T14" fmla="*/ 720 w 2797"/>
                <a:gd name="T15" fmla="*/ 816 h 1981"/>
                <a:gd name="T16" fmla="*/ 720 w 2797"/>
                <a:gd name="T17" fmla="*/ 924 h 1981"/>
                <a:gd name="T18" fmla="*/ 708 w 2797"/>
                <a:gd name="T19" fmla="*/ 1032 h 1981"/>
                <a:gd name="T20" fmla="*/ 588 w 2797"/>
                <a:gd name="T21" fmla="*/ 1056 h 1981"/>
                <a:gd name="T22" fmla="*/ 432 w 2797"/>
                <a:gd name="T23" fmla="*/ 1056 h 1981"/>
                <a:gd name="T24" fmla="*/ 324 w 2797"/>
                <a:gd name="T25" fmla="*/ 1056 h 1981"/>
                <a:gd name="T26" fmla="*/ 216 w 2797"/>
                <a:gd name="T27" fmla="*/ 1056 h 1981"/>
                <a:gd name="T28" fmla="*/ 108 w 2797"/>
                <a:gd name="T29" fmla="*/ 1140 h 1981"/>
                <a:gd name="T30" fmla="*/ 72 w 2797"/>
                <a:gd name="T31" fmla="*/ 1296 h 1981"/>
                <a:gd name="T32" fmla="*/ 96 w 2797"/>
                <a:gd name="T33" fmla="*/ 1440 h 1981"/>
                <a:gd name="T34" fmla="*/ 216 w 2797"/>
                <a:gd name="T35" fmla="*/ 1536 h 1981"/>
                <a:gd name="T36" fmla="*/ 276 w 2797"/>
                <a:gd name="T37" fmla="*/ 1680 h 1981"/>
                <a:gd name="T38" fmla="*/ 324 w 2797"/>
                <a:gd name="T39" fmla="*/ 1812 h 1981"/>
                <a:gd name="T40" fmla="*/ 564 w 2797"/>
                <a:gd name="T41" fmla="*/ 1848 h 1981"/>
                <a:gd name="T42" fmla="*/ 720 w 2797"/>
                <a:gd name="T43" fmla="*/ 1824 h 1981"/>
                <a:gd name="T44" fmla="*/ 816 w 2797"/>
                <a:gd name="T45" fmla="*/ 1680 h 1981"/>
                <a:gd name="T46" fmla="*/ 1068 w 2797"/>
                <a:gd name="T47" fmla="*/ 1692 h 1981"/>
                <a:gd name="T48" fmla="*/ 1152 w 2797"/>
                <a:gd name="T49" fmla="*/ 1824 h 1981"/>
                <a:gd name="T50" fmla="*/ 1308 w 2797"/>
                <a:gd name="T51" fmla="*/ 1884 h 1981"/>
                <a:gd name="T52" fmla="*/ 1524 w 2797"/>
                <a:gd name="T53" fmla="*/ 1896 h 1981"/>
                <a:gd name="T54" fmla="*/ 1788 w 2797"/>
                <a:gd name="T55" fmla="*/ 1848 h 1981"/>
                <a:gd name="T56" fmla="*/ 2148 w 2797"/>
                <a:gd name="T57" fmla="*/ 1884 h 1981"/>
                <a:gd name="T58" fmla="*/ 2436 w 2797"/>
                <a:gd name="T59" fmla="*/ 1932 h 1981"/>
                <a:gd name="T60" fmla="*/ 2592 w 2797"/>
                <a:gd name="T61" fmla="*/ 1980 h 1981"/>
                <a:gd name="T62" fmla="*/ 2736 w 2797"/>
                <a:gd name="T63" fmla="*/ 1884 h 1981"/>
                <a:gd name="T64" fmla="*/ 2784 w 2797"/>
                <a:gd name="T65" fmla="*/ 1644 h 1981"/>
                <a:gd name="T66" fmla="*/ 2796 w 2797"/>
                <a:gd name="T67" fmla="*/ 1404 h 1981"/>
                <a:gd name="T68" fmla="*/ 2748 w 2797"/>
                <a:gd name="T69" fmla="*/ 1188 h 1981"/>
                <a:gd name="T70" fmla="*/ 2700 w 2797"/>
                <a:gd name="T71" fmla="*/ 948 h 1981"/>
                <a:gd name="T72" fmla="*/ 2676 w 2797"/>
                <a:gd name="T73" fmla="*/ 708 h 1981"/>
                <a:gd name="T74" fmla="*/ 2676 w 2797"/>
                <a:gd name="T75" fmla="*/ 492 h 1981"/>
                <a:gd name="T76" fmla="*/ 2712 w 2797"/>
                <a:gd name="T77" fmla="*/ 252 h 1981"/>
                <a:gd name="T78" fmla="*/ 2652 w 2797"/>
                <a:gd name="T79" fmla="*/ 144 h 1981"/>
                <a:gd name="T80" fmla="*/ 2508 w 2797"/>
                <a:gd name="T81" fmla="*/ 132 h 1981"/>
                <a:gd name="T82" fmla="*/ 2244 w 2797"/>
                <a:gd name="T83" fmla="*/ 120 h 1981"/>
                <a:gd name="T84" fmla="*/ 2004 w 2797"/>
                <a:gd name="T85" fmla="*/ 108 h 1981"/>
                <a:gd name="T86" fmla="*/ 1764 w 2797"/>
                <a:gd name="T87" fmla="*/ 108 h 1981"/>
                <a:gd name="T88" fmla="*/ 1500 w 2797"/>
                <a:gd name="T89" fmla="*/ 96 h 1981"/>
                <a:gd name="T90" fmla="*/ 1236 w 2797"/>
                <a:gd name="T91" fmla="*/ 60 h 1981"/>
                <a:gd name="T92" fmla="*/ 996 w 2797"/>
                <a:gd name="T93" fmla="*/ 48 h 1981"/>
                <a:gd name="T94" fmla="*/ 888 w 2797"/>
                <a:gd name="T95" fmla="*/ 60 h 1981"/>
                <a:gd name="T96" fmla="*/ 756 w 2797"/>
                <a:gd name="T97" fmla="*/ 36 h 1981"/>
                <a:gd name="T98" fmla="*/ 552 w 2797"/>
                <a:gd name="T99" fmla="*/ 12 h 1981"/>
                <a:gd name="T100" fmla="*/ 396 w 2797"/>
                <a:gd name="T101" fmla="*/ 0 h 1981"/>
                <a:gd name="T102" fmla="*/ 288 w 2797"/>
                <a:gd name="T103" fmla="*/ 24 h 1981"/>
                <a:gd name="T104" fmla="*/ 180 w 2797"/>
                <a:gd name="T105" fmla="*/ 60 h 1981"/>
                <a:gd name="T106" fmla="*/ 72 w 2797"/>
                <a:gd name="T107" fmla="*/ 168 h 1981"/>
                <a:gd name="T108" fmla="*/ 0 w 2797"/>
                <a:gd name="T109" fmla="*/ 276 h 1981"/>
                <a:gd name="T110" fmla="*/ 0 w 2797"/>
                <a:gd name="T111" fmla="*/ 384 h 1981"/>
                <a:gd name="T112" fmla="*/ 108 w 2797"/>
                <a:gd name="T113" fmla="*/ 420 h 1981"/>
                <a:gd name="T114" fmla="*/ 192 w 2797"/>
                <a:gd name="T115" fmla="*/ 396 h 19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97"/>
                <a:gd name="T175" fmla="*/ 0 h 1981"/>
                <a:gd name="T176" fmla="*/ 2797 w 2797"/>
                <a:gd name="T177" fmla="*/ 1981 h 19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97" h="1981">
                  <a:moveTo>
                    <a:pt x="192" y="396"/>
                  </a:moveTo>
                  <a:lnTo>
                    <a:pt x="228" y="396"/>
                  </a:lnTo>
                  <a:lnTo>
                    <a:pt x="264" y="408"/>
                  </a:lnTo>
                  <a:lnTo>
                    <a:pt x="300" y="408"/>
                  </a:lnTo>
                  <a:lnTo>
                    <a:pt x="336" y="408"/>
                  </a:lnTo>
                  <a:lnTo>
                    <a:pt x="372" y="420"/>
                  </a:lnTo>
                  <a:lnTo>
                    <a:pt x="408" y="420"/>
                  </a:lnTo>
                  <a:lnTo>
                    <a:pt x="444" y="432"/>
                  </a:lnTo>
                  <a:lnTo>
                    <a:pt x="492" y="432"/>
                  </a:lnTo>
                  <a:lnTo>
                    <a:pt x="528" y="432"/>
                  </a:lnTo>
                  <a:lnTo>
                    <a:pt x="564" y="432"/>
                  </a:lnTo>
                  <a:lnTo>
                    <a:pt x="600" y="432"/>
                  </a:lnTo>
                  <a:lnTo>
                    <a:pt x="648" y="444"/>
                  </a:lnTo>
                  <a:lnTo>
                    <a:pt x="684" y="444"/>
                  </a:lnTo>
                  <a:lnTo>
                    <a:pt x="708" y="480"/>
                  </a:lnTo>
                  <a:lnTo>
                    <a:pt x="720" y="516"/>
                  </a:lnTo>
                  <a:lnTo>
                    <a:pt x="720" y="552"/>
                  </a:lnTo>
                  <a:lnTo>
                    <a:pt x="720" y="588"/>
                  </a:lnTo>
                  <a:lnTo>
                    <a:pt x="720" y="624"/>
                  </a:lnTo>
                  <a:lnTo>
                    <a:pt x="720" y="660"/>
                  </a:lnTo>
                  <a:lnTo>
                    <a:pt x="720" y="708"/>
                  </a:lnTo>
                  <a:lnTo>
                    <a:pt x="720" y="744"/>
                  </a:lnTo>
                  <a:lnTo>
                    <a:pt x="720" y="780"/>
                  </a:lnTo>
                  <a:lnTo>
                    <a:pt x="720" y="816"/>
                  </a:lnTo>
                  <a:lnTo>
                    <a:pt x="720" y="852"/>
                  </a:lnTo>
                  <a:lnTo>
                    <a:pt x="720" y="888"/>
                  </a:lnTo>
                  <a:lnTo>
                    <a:pt x="720" y="924"/>
                  </a:lnTo>
                  <a:lnTo>
                    <a:pt x="720" y="960"/>
                  </a:lnTo>
                  <a:lnTo>
                    <a:pt x="720" y="996"/>
                  </a:lnTo>
                  <a:lnTo>
                    <a:pt x="708" y="1032"/>
                  </a:lnTo>
                  <a:lnTo>
                    <a:pt x="672" y="1056"/>
                  </a:lnTo>
                  <a:lnTo>
                    <a:pt x="636" y="1056"/>
                  </a:lnTo>
                  <a:lnTo>
                    <a:pt x="588" y="1056"/>
                  </a:lnTo>
                  <a:lnTo>
                    <a:pt x="516" y="1056"/>
                  </a:lnTo>
                  <a:lnTo>
                    <a:pt x="468" y="1056"/>
                  </a:lnTo>
                  <a:lnTo>
                    <a:pt x="432" y="1056"/>
                  </a:lnTo>
                  <a:lnTo>
                    <a:pt x="396" y="1056"/>
                  </a:lnTo>
                  <a:lnTo>
                    <a:pt x="360" y="1056"/>
                  </a:lnTo>
                  <a:lnTo>
                    <a:pt x="324" y="1056"/>
                  </a:lnTo>
                  <a:lnTo>
                    <a:pt x="288" y="1056"/>
                  </a:lnTo>
                  <a:lnTo>
                    <a:pt x="252" y="1056"/>
                  </a:lnTo>
                  <a:lnTo>
                    <a:pt x="216" y="1056"/>
                  </a:lnTo>
                  <a:lnTo>
                    <a:pt x="180" y="1068"/>
                  </a:lnTo>
                  <a:lnTo>
                    <a:pt x="144" y="1092"/>
                  </a:lnTo>
                  <a:lnTo>
                    <a:pt x="108" y="1140"/>
                  </a:lnTo>
                  <a:lnTo>
                    <a:pt x="96" y="1176"/>
                  </a:lnTo>
                  <a:lnTo>
                    <a:pt x="84" y="1248"/>
                  </a:lnTo>
                  <a:lnTo>
                    <a:pt x="72" y="1296"/>
                  </a:lnTo>
                  <a:lnTo>
                    <a:pt x="72" y="1344"/>
                  </a:lnTo>
                  <a:lnTo>
                    <a:pt x="72" y="1392"/>
                  </a:lnTo>
                  <a:lnTo>
                    <a:pt x="96" y="1440"/>
                  </a:lnTo>
                  <a:lnTo>
                    <a:pt x="144" y="1464"/>
                  </a:lnTo>
                  <a:lnTo>
                    <a:pt x="180" y="1500"/>
                  </a:lnTo>
                  <a:lnTo>
                    <a:pt x="216" y="1536"/>
                  </a:lnTo>
                  <a:lnTo>
                    <a:pt x="252" y="1584"/>
                  </a:lnTo>
                  <a:lnTo>
                    <a:pt x="276" y="1632"/>
                  </a:lnTo>
                  <a:lnTo>
                    <a:pt x="276" y="1680"/>
                  </a:lnTo>
                  <a:lnTo>
                    <a:pt x="288" y="1728"/>
                  </a:lnTo>
                  <a:lnTo>
                    <a:pt x="300" y="1776"/>
                  </a:lnTo>
                  <a:lnTo>
                    <a:pt x="324" y="1812"/>
                  </a:lnTo>
                  <a:lnTo>
                    <a:pt x="396" y="1824"/>
                  </a:lnTo>
                  <a:lnTo>
                    <a:pt x="468" y="1848"/>
                  </a:lnTo>
                  <a:lnTo>
                    <a:pt x="564" y="1848"/>
                  </a:lnTo>
                  <a:lnTo>
                    <a:pt x="636" y="1860"/>
                  </a:lnTo>
                  <a:lnTo>
                    <a:pt x="672" y="1860"/>
                  </a:lnTo>
                  <a:lnTo>
                    <a:pt x="720" y="1824"/>
                  </a:lnTo>
                  <a:lnTo>
                    <a:pt x="744" y="1752"/>
                  </a:lnTo>
                  <a:lnTo>
                    <a:pt x="780" y="1704"/>
                  </a:lnTo>
                  <a:lnTo>
                    <a:pt x="816" y="1680"/>
                  </a:lnTo>
                  <a:lnTo>
                    <a:pt x="900" y="1668"/>
                  </a:lnTo>
                  <a:lnTo>
                    <a:pt x="972" y="1680"/>
                  </a:lnTo>
                  <a:lnTo>
                    <a:pt x="1068" y="1692"/>
                  </a:lnTo>
                  <a:lnTo>
                    <a:pt x="1116" y="1740"/>
                  </a:lnTo>
                  <a:lnTo>
                    <a:pt x="1140" y="1788"/>
                  </a:lnTo>
                  <a:lnTo>
                    <a:pt x="1152" y="1824"/>
                  </a:lnTo>
                  <a:lnTo>
                    <a:pt x="1188" y="1872"/>
                  </a:lnTo>
                  <a:lnTo>
                    <a:pt x="1236" y="1884"/>
                  </a:lnTo>
                  <a:lnTo>
                    <a:pt x="1308" y="1884"/>
                  </a:lnTo>
                  <a:lnTo>
                    <a:pt x="1380" y="1884"/>
                  </a:lnTo>
                  <a:lnTo>
                    <a:pt x="1476" y="1884"/>
                  </a:lnTo>
                  <a:lnTo>
                    <a:pt x="1524" y="1896"/>
                  </a:lnTo>
                  <a:lnTo>
                    <a:pt x="1596" y="1884"/>
                  </a:lnTo>
                  <a:lnTo>
                    <a:pt x="1692" y="1860"/>
                  </a:lnTo>
                  <a:lnTo>
                    <a:pt x="1788" y="1848"/>
                  </a:lnTo>
                  <a:lnTo>
                    <a:pt x="1908" y="1848"/>
                  </a:lnTo>
                  <a:lnTo>
                    <a:pt x="2028" y="1872"/>
                  </a:lnTo>
                  <a:lnTo>
                    <a:pt x="2148" y="1884"/>
                  </a:lnTo>
                  <a:lnTo>
                    <a:pt x="2268" y="1908"/>
                  </a:lnTo>
                  <a:lnTo>
                    <a:pt x="2364" y="1920"/>
                  </a:lnTo>
                  <a:lnTo>
                    <a:pt x="2436" y="1932"/>
                  </a:lnTo>
                  <a:lnTo>
                    <a:pt x="2508" y="1956"/>
                  </a:lnTo>
                  <a:lnTo>
                    <a:pt x="2544" y="1968"/>
                  </a:lnTo>
                  <a:lnTo>
                    <a:pt x="2592" y="1980"/>
                  </a:lnTo>
                  <a:lnTo>
                    <a:pt x="2640" y="1956"/>
                  </a:lnTo>
                  <a:lnTo>
                    <a:pt x="2688" y="1932"/>
                  </a:lnTo>
                  <a:lnTo>
                    <a:pt x="2736" y="1884"/>
                  </a:lnTo>
                  <a:lnTo>
                    <a:pt x="2748" y="1812"/>
                  </a:lnTo>
                  <a:lnTo>
                    <a:pt x="2772" y="1716"/>
                  </a:lnTo>
                  <a:lnTo>
                    <a:pt x="2784" y="1644"/>
                  </a:lnTo>
                  <a:lnTo>
                    <a:pt x="2784" y="1572"/>
                  </a:lnTo>
                  <a:lnTo>
                    <a:pt x="2796" y="1500"/>
                  </a:lnTo>
                  <a:lnTo>
                    <a:pt x="2796" y="1404"/>
                  </a:lnTo>
                  <a:lnTo>
                    <a:pt x="2784" y="1308"/>
                  </a:lnTo>
                  <a:lnTo>
                    <a:pt x="2760" y="1260"/>
                  </a:lnTo>
                  <a:lnTo>
                    <a:pt x="2748" y="1188"/>
                  </a:lnTo>
                  <a:lnTo>
                    <a:pt x="2724" y="1116"/>
                  </a:lnTo>
                  <a:lnTo>
                    <a:pt x="2712" y="1044"/>
                  </a:lnTo>
                  <a:lnTo>
                    <a:pt x="2700" y="948"/>
                  </a:lnTo>
                  <a:lnTo>
                    <a:pt x="2688" y="876"/>
                  </a:lnTo>
                  <a:lnTo>
                    <a:pt x="2676" y="780"/>
                  </a:lnTo>
                  <a:lnTo>
                    <a:pt x="2676" y="708"/>
                  </a:lnTo>
                  <a:lnTo>
                    <a:pt x="2676" y="636"/>
                  </a:lnTo>
                  <a:lnTo>
                    <a:pt x="2676" y="564"/>
                  </a:lnTo>
                  <a:lnTo>
                    <a:pt x="2676" y="492"/>
                  </a:lnTo>
                  <a:lnTo>
                    <a:pt x="2688" y="396"/>
                  </a:lnTo>
                  <a:lnTo>
                    <a:pt x="2700" y="348"/>
                  </a:lnTo>
                  <a:lnTo>
                    <a:pt x="2712" y="252"/>
                  </a:lnTo>
                  <a:lnTo>
                    <a:pt x="2712" y="204"/>
                  </a:lnTo>
                  <a:lnTo>
                    <a:pt x="2688" y="168"/>
                  </a:lnTo>
                  <a:lnTo>
                    <a:pt x="2652" y="144"/>
                  </a:lnTo>
                  <a:lnTo>
                    <a:pt x="2616" y="132"/>
                  </a:lnTo>
                  <a:lnTo>
                    <a:pt x="2580" y="132"/>
                  </a:lnTo>
                  <a:lnTo>
                    <a:pt x="2508" y="132"/>
                  </a:lnTo>
                  <a:lnTo>
                    <a:pt x="2436" y="120"/>
                  </a:lnTo>
                  <a:lnTo>
                    <a:pt x="2364" y="120"/>
                  </a:lnTo>
                  <a:lnTo>
                    <a:pt x="2244" y="120"/>
                  </a:lnTo>
                  <a:lnTo>
                    <a:pt x="2148" y="120"/>
                  </a:lnTo>
                  <a:lnTo>
                    <a:pt x="2076" y="120"/>
                  </a:lnTo>
                  <a:lnTo>
                    <a:pt x="2004" y="108"/>
                  </a:lnTo>
                  <a:lnTo>
                    <a:pt x="1932" y="108"/>
                  </a:lnTo>
                  <a:lnTo>
                    <a:pt x="1836" y="108"/>
                  </a:lnTo>
                  <a:lnTo>
                    <a:pt x="1764" y="108"/>
                  </a:lnTo>
                  <a:lnTo>
                    <a:pt x="1692" y="108"/>
                  </a:lnTo>
                  <a:lnTo>
                    <a:pt x="1596" y="108"/>
                  </a:lnTo>
                  <a:lnTo>
                    <a:pt x="1500" y="96"/>
                  </a:lnTo>
                  <a:lnTo>
                    <a:pt x="1404" y="84"/>
                  </a:lnTo>
                  <a:lnTo>
                    <a:pt x="1308" y="72"/>
                  </a:lnTo>
                  <a:lnTo>
                    <a:pt x="1236" y="60"/>
                  </a:lnTo>
                  <a:lnTo>
                    <a:pt x="1164" y="60"/>
                  </a:lnTo>
                  <a:lnTo>
                    <a:pt x="1092" y="48"/>
                  </a:lnTo>
                  <a:lnTo>
                    <a:pt x="996" y="48"/>
                  </a:lnTo>
                  <a:lnTo>
                    <a:pt x="960" y="48"/>
                  </a:lnTo>
                  <a:lnTo>
                    <a:pt x="924" y="48"/>
                  </a:lnTo>
                  <a:lnTo>
                    <a:pt x="888" y="60"/>
                  </a:lnTo>
                  <a:lnTo>
                    <a:pt x="840" y="60"/>
                  </a:lnTo>
                  <a:lnTo>
                    <a:pt x="792" y="60"/>
                  </a:lnTo>
                  <a:lnTo>
                    <a:pt x="756" y="36"/>
                  </a:lnTo>
                  <a:lnTo>
                    <a:pt x="708" y="24"/>
                  </a:lnTo>
                  <a:lnTo>
                    <a:pt x="624" y="12"/>
                  </a:lnTo>
                  <a:lnTo>
                    <a:pt x="552" y="12"/>
                  </a:lnTo>
                  <a:lnTo>
                    <a:pt x="480" y="12"/>
                  </a:lnTo>
                  <a:lnTo>
                    <a:pt x="432" y="0"/>
                  </a:lnTo>
                  <a:lnTo>
                    <a:pt x="396" y="0"/>
                  </a:lnTo>
                  <a:lnTo>
                    <a:pt x="360" y="12"/>
                  </a:lnTo>
                  <a:lnTo>
                    <a:pt x="324" y="12"/>
                  </a:lnTo>
                  <a:lnTo>
                    <a:pt x="288" y="24"/>
                  </a:lnTo>
                  <a:lnTo>
                    <a:pt x="252" y="24"/>
                  </a:lnTo>
                  <a:lnTo>
                    <a:pt x="216" y="36"/>
                  </a:lnTo>
                  <a:lnTo>
                    <a:pt x="180" y="60"/>
                  </a:lnTo>
                  <a:lnTo>
                    <a:pt x="144" y="84"/>
                  </a:lnTo>
                  <a:lnTo>
                    <a:pt x="108" y="120"/>
                  </a:lnTo>
                  <a:lnTo>
                    <a:pt x="72" y="168"/>
                  </a:lnTo>
                  <a:lnTo>
                    <a:pt x="36" y="204"/>
                  </a:lnTo>
                  <a:lnTo>
                    <a:pt x="12" y="240"/>
                  </a:lnTo>
                  <a:lnTo>
                    <a:pt x="0" y="276"/>
                  </a:lnTo>
                  <a:lnTo>
                    <a:pt x="0" y="312"/>
                  </a:lnTo>
                  <a:lnTo>
                    <a:pt x="0" y="348"/>
                  </a:lnTo>
                  <a:lnTo>
                    <a:pt x="0" y="384"/>
                  </a:lnTo>
                  <a:lnTo>
                    <a:pt x="36" y="396"/>
                  </a:lnTo>
                  <a:lnTo>
                    <a:pt x="72" y="408"/>
                  </a:lnTo>
                  <a:lnTo>
                    <a:pt x="108" y="420"/>
                  </a:lnTo>
                  <a:lnTo>
                    <a:pt x="144" y="432"/>
                  </a:lnTo>
                  <a:lnTo>
                    <a:pt x="180" y="420"/>
                  </a:lnTo>
                  <a:lnTo>
                    <a:pt x="192" y="396"/>
                  </a:lnTo>
                </a:path>
              </a:pathLst>
            </a:custGeom>
            <a:solidFill>
              <a:schemeClr val="accent1"/>
            </a:solidFill>
            <a:ln w="50800" cap="rnd">
              <a:solidFill>
                <a:schemeClr val="tx1"/>
              </a:solidFill>
              <a:round/>
              <a:headEnd/>
              <a:tailEnd/>
            </a:ln>
          </p:spPr>
          <p:txBody>
            <a:bodyPr/>
            <a:lstStyle/>
            <a:p>
              <a:endParaRPr lang="ar-IQ"/>
            </a:p>
          </p:txBody>
        </p:sp>
        <p:sp>
          <p:nvSpPr>
            <p:cNvPr id="29706" name="Rectangle 5"/>
            <p:cNvSpPr>
              <a:spLocks noChangeArrowheads="1"/>
            </p:cNvSpPr>
            <p:nvPr/>
          </p:nvSpPr>
          <p:spPr bwMode="auto">
            <a:xfrm>
              <a:off x="2967" y="2775"/>
              <a:ext cx="101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3200"/>
                <a:t>Enzyme</a:t>
              </a:r>
            </a:p>
          </p:txBody>
        </p:sp>
      </p:grpSp>
      <p:sp>
        <p:nvSpPr>
          <p:cNvPr id="27664" name="Rectangle 16"/>
          <p:cNvSpPr>
            <a:spLocks noChangeArrowheads="1"/>
          </p:cNvSpPr>
          <p:nvPr/>
        </p:nvSpPr>
        <p:spPr bwMode="auto">
          <a:xfrm>
            <a:off x="1524000" y="4343400"/>
            <a:ext cx="1828800" cy="10668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dirty="0"/>
              <a:t>Substrate</a:t>
            </a:r>
          </a:p>
        </p:txBody>
      </p:sp>
      <p:sp>
        <p:nvSpPr>
          <p:cNvPr id="27666" name="Text Box 18"/>
          <p:cNvSpPr txBox="1">
            <a:spLocks noChangeArrowheads="1"/>
          </p:cNvSpPr>
          <p:nvPr/>
        </p:nvSpPr>
        <p:spPr bwMode="auto">
          <a:xfrm>
            <a:off x="2971800" y="2286000"/>
            <a:ext cx="160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50000"/>
              </a:spcBef>
            </a:pPr>
            <a:r>
              <a:rPr lang="en-US" b="1">
                <a:solidFill>
                  <a:srgbClr val="CC9900"/>
                </a:solidFill>
              </a:rPr>
              <a:t>Active Site</a:t>
            </a:r>
          </a:p>
        </p:txBody>
      </p:sp>
      <p:sp>
        <p:nvSpPr>
          <p:cNvPr id="27667" name="Line 19"/>
          <p:cNvSpPr>
            <a:spLocks noChangeShapeType="1"/>
          </p:cNvSpPr>
          <p:nvPr/>
        </p:nvSpPr>
        <p:spPr bwMode="auto">
          <a:xfrm>
            <a:off x="3810000" y="3200400"/>
            <a:ext cx="1752600" cy="990600"/>
          </a:xfrm>
          <a:prstGeom prst="line">
            <a:avLst/>
          </a:prstGeom>
          <a:noFill/>
          <a:ln w="76200">
            <a:solidFill>
              <a:srgbClr val="CC9900"/>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66"/>
                                        </p:tgtEl>
                                        <p:attrNameLst>
                                          <p:attrName>style.visibility</p:attrName>
                                        </p:attrNameLst>
                                      </p:cBhvr>
                                      <p:to>
                                        <p:strVal val="visible"/>
                                      </p:to>
                                    </p:set>
                                    <p:anim calcmode="lin" valueType="num">
                                      <p:cBhvr additive="base">
                                        <p:cTn id="19" dur="500" fill="hold"/>
                                        <p:tgtEl>
                                          <p:spTgt spid="27666"/>
                                        </p:tgtEl>
                                        <p:attrNameLst>
                                          <p:attrName>ppt_x</p:attrName>
                                        </p:attrNameLst>
                                      </p:cBhvr>
                                      <p:tavLst>
                                        <p:tav tm="0">
                                          <p:val>
                                            <p:strVal val="0-#ppt_w/2"/>
                                          </p:val>
                                        </p:tav>
                                        <p:tav tm="100000">
                                          <p:val>
                                            <p:strVal val="#ppt_x"/>
                                          </p:val>
                                        </p:tav>
                                      </p:tavLst>
                                    </p:anim>
                                    <p:anim calcmode="lin" valueType="num">
                                      <p:cBhvr additive="base">
                                        <p:cTn id="20" dur="500" fill="hold"/>
                                        <p:tgtEl>
                                          <p:spTgt spid="2766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67"/>
                                        </p:tgtEl>
                                        <p:attrNameLst>
                                          <p:attrName>style.visibility</p:attrName>
                                        </p:attrNameLst>
                                      </p:cBhvr>
                                      <p:to>
                                        <p:strVal val="visible"/>
                                      </p:to>
                                    </p:set>
                                    <p:anim calcmode="lin" valueType="num">
                                      <p:cBhvr additive="base">
                                        <p:cTn id="25" dur="500" fill="hold"/>
                                        <p:tgtEl>
                                          <p:spTgt spid="27667"/>
                                        </p:tgtEl>
                                        <p:attrNameLst>
                                          <p:attrName>ppt_x</p:attrName>
                                        </p:attrNameLst>
                                      </p:cBhvr>
                                      <p:tavLst>
                                        <p:tav tm="0">
                                          <p:val>
                                            <p:strVal val="0-#ppt_w/2"/>
                                          </p:val>
                                        </p:tav>
                                        <p:tav tm="100000">
                                          <p:val>
                                            <p:strVal val="#ppt_x"/>
                                          </p:val>
                                        </p:tav>
                                      </p:tavLst>
                                    </p:anim>
                                    <p:anim calcmode="lin" valueType="num">
                                      <p:cBhvr additive="base">
                                        <p:cTn id="26" dur="500" fill="hold"/>
                                        <p:tgtEl>
                                          <p:spTgt spid="2766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664"/>
                                        </p:tgtEl>
                                        <p:attrNameLst>
                                          <p:attrName>style.visibility</p:attrName>
                                        </p:attrNameLst>
                                      </p:cBhvr>
                                      <p:to>
                                        <p:strVal val="visible"/>
                                      </p:to>
                                    </p:set>
                                    <p:anim calcmode="lin" valueType="num">
                                      <p:cBhvr additive="base">
                                        <p:cTn id="31" dur="500" fill="hold"/>
                                        <p:tgtEl>
                                          <p:spTgt spid="27664"/>
                                        </p:tgtEl>
                                        <p:attrNameLst>
                                          <p:attrName>ppt_x</p:attrName>
                                        </p:attrNameLst>
                                      </p:cBhvr>
                                      <p:tavLst>
                                        <p:tav tm="0">
                                          <p:val>
                                            <p:strVal val="0-#ppt_w/2"/>
                                          </p:val>
                                        </p:tav>
                                        <p:tav tm="100000">
                                          <p:val>
                                            <p:strVal val="#ppt_x"/>
                                          </p:val>
                                        </p:tav>
                                      </p:tavLst>
                                    </p:anim>
                                    <p:anim calcmode="lin" valueType="num">
                                      <p:cBhvr additive="base">
                                        <p:cTn id="32" dur="500" fill="hold"/>
                                        <p:tgtEl>
                                          <p:spTgt spid="276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P spid="27664" grpId="0" animBg="1" autoUpdateAnimBg="0"/>
      <p:bldP spid="27666" grpId="0" autoUpdateAnimBg="0"/>
      <p:bldP spid="276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027"/>
          <p:cNvSpPr>
            <a:spLocks noGrp="1" noChangeArrowheads="1"/>
          </p:cNvSpPr>
          <p:nvPr>
            <p:ph idx="1"/>
          </p:nvPr>
        </p:nvSpPr>
        <p:spPr/>
        <p:txBody>
          <a:bodyPr/>
          <a:lstStyle/>
          <a:p>
            <a:pPr algn="ctr" eaLnBrk="1" hangingPunct="1">
              <a:buFontTx/>
              <a:buNone/>
            </a:pPr>
            <a:r>
              <a:rPr lang="en-US" sz="2800" b="1" dirty="0" smtClean="0"/>
              <a:t>Enzymes</a:t>
            </a:r>
          </a:p>
          <a:p>
            <a:pPr algn="ctr" eaLnBrk="1" hangingPunct="1">
              <a:buFontTx/>
              <a:buNone/>
            </a:pPr>
            <a:r>
              <a:rPr lang="en-US" sz="2800" b="1" dirty="0" smtClean="0"/>
              <a:t>Enzyme Action</a:t>
            </a:r>
          </a:p>
          <a:p>
            <a:pPr algn="ctr" eaLnBrk="1" hangingPunct="1">
              <a:buFontTx/>
              <a:buNone/>
            </a:pPr>
            <a:r>
              <a:rPr lang="en-US" sz="2800" b="1" dirty="0" smtClean="0"/>
              <a:t>Factors Affecting Enzyme Action</a:t>
            </a:r>
          </a:p>
          <a:p>
            <a:pPr algn="ctr" eaLnBrk="1" hangingPunct="1">
              <a:buFontTx/>
              <a:buNone/>
            </a:pPr>
            <a:r>
              <a:rPr lang="en-US" sz="2800" b="1" dirty="0" smtClean="0"/>
              <a:t>Enzyme Inhibition</a:t>
            </a:r>
          </a:p>
        </p:txBody>
      </p:sp>
      <p:sp>
        <p:nvSpPr>
          <p:cNvPr id="12290"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3B2E1516-1C82-4AF0-ACA4-FF3B45641DB2}" type="slidenum">
              <a:rPr lang="en-US" sz="1400" smtClean="0"/>
              <a:pPr eaLnBrk="1" hangingPunct="1"/>
              <a:t>2</a:t>
            </a:fld>
            <a:endParaRPr lang="en-US" sz="1400" smtClean="0"/>
          </a:p>
        </p:txBody>
      </p:sp>
      <p:pic>
        <p:nvPicPr>
          <p:cNvPr id="12293" name="Picture 1028" descr="C:\Program Files\Microsoft Office\Clipart\smbusbas\bd19677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810000"/>
            <a:ext cx="19954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lIns="90488" tIns="44450" rIns="90488" bIns="44450"/>
          <a:lstStyle/>
          <a:p>
            <a:pPr eaLnBrk="1" hangingPunct="1">
              <a:defRPr/>
            </a:pPr>
            <a:r>
              <a:rPr lang="en-US" b="1" smtClean="0">
                <a:solidFill>
                  <a:schemeClr val="tx1"/>
                </a:solidFill>
                <a:effectLst>
                  <a:outerShdw blurRad="38100" dist="38100" dir="2700000" algn="tl">
                    <a:srgbClr val="C0C0C0"/>
                  </a:outerShdw>
                </a:effectLst>
                <a:latin typeface="Comic Sans MS" pitchFamily="66" charset="0"/>
              </a:rPr>
              <a:t>Enzyme-Substrate Complex</a:t>
            </a:r>
            <a:endParaRPr lang="en-US" b="1" smtClean="0">
              <a:solidFill>
                <a:schemeClr val="tx1"/>
              </a:solidFill>
              <a:latin typeface="Comic Sans MS" pitchFamily="66" charset="0"/>
            </a:endParaRPr>
          </a:p>
        </p:txBody>
      </p:sp>
      <p:sp>
        <p:nvSpPr>
          <p:cNvPr id="26627" name="Rectangle 3"/>
          <p:cNvSpPr>
            <a:spLocks noGrp="1" noChangeArrowheads="1"/>
          </p:cNvSpPr>
          <p:nvPr>
            <p:ph type="body" sz="half" idx="1"/>
          </p:nvPr>
        </p:nvSpPr>
        <p:spPr>
          <a:xfrm>
            <a:off x="685800" y="1600200"/>
            <a:ext cx="3581400" cy="3657600"/>
          </a:xfrm>
        </p:spPr>
        <p:txBody>
          <a:bodyPr lIns="90488" tIns="44450" rIns="90488" bIns="44450"/>
          <a:lstStyle/>
          <a:p>
            <a:pPr eaLnBrk="1" hangingPunct="1">
              <a:buFontTx/>
              <a:buNone/>
              <a:defRPr/>
            </a:pPr>
            <a:r>
              <a:rPr lang="en-US" dirty="0" smtClean="0">
                <a:latin typeface="Comic Sans MS" pitchFamily="66" charset="0"/>
              </a:rPr>
              <a:t>The </a:t>
            </a:r>
            <a:r>
              <a:rPr lang="en-US" b="1" dirty="0" smtClean="0">
                <a:effectLst>
                  <a:outerShdw blurRad="38100" dist="38100" dir="2700000" algn="tl">
                    <a:srgbClr val="C0C0C0"/>
                  </a:outerShdw>
                </a:effectLst>
                <a:latin typeface="Comic Sans MS" pitchFamily="66" charset="0"/>
              </a:rPr>
              <a:t>substance</a:t>
            </a:r>
            <a:r>
              <a:rPr lang="en-US" dirty="0" smtClean="0">
                <a:latin typeface="Comic Sans MS" pitchFamily="66" charset="0"/>
              </a:rPr>
              <a:t> (reactant) an </a:t>
            </a:r>
            <a:r>
              <a:rPr lang="en-US" b="1" dirty="0" smtClean="0">
                <a:effectLst>
                  <a:outerShdw blurRad="38100" dist="38100" dir="2700000" algn="tl">
                    <a:srgbClr val="C0C0C0"/>
                  </a:outerShdw>
                </a:effectLst>
                <a:latin typeface="Comic Sans MS" pitchFamily="66" charset="0"/>
              </a:rPr>
              <a:t>enzyme</a:t>
            </a:r>
            <a:r>
              <a:rPr lang="en-US" dirty="0" smtClean="0">
                <a:latin typeface="Comic Sans MS" pitchFamily="66" charset="0"/>
              </a:rPr>
              <a:t> acts on is the </a:t>
            </a:r>
            <a:r>
              <a:rPr lang="en-US" b="1" dirty="0" smtClean="0">
                <a:solidFill>
                  <a:srgbClr val="CC9900"/>
                </a:solidFill>
                <a:effectLst>
                  <a:outerShdw blurRad="38100" dist="38100" dir="2700000" algn="tl">
                    <a:srgbClr val="C0C0C0"/>
                  </a:outerShdw>
                </a:effectLst>
                <a:latin typeface="Comic Sans MS" pitchFamily="66" charset="0"/>
              </a:rPr>
              <a:t>substrate</a:t>
            </a:r>
          </a:p>
        </p:txBody>
      </p:sp>
      <p:sp>
        <p:nvSpPr>
          <p:cNvPr id="3072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37B1D22F-9FAF-4B70-8796-2E2E7789DA8A}" type="slidenum">
              <a:rPr lang="en-US" sz="1400" smtClean="0"/>
              <a:pPr eaLnBrk="1" hangingPunct="1"/>
              <a:t>20</a:t>
            </a:fld>
            <a:endParaRPr lang="en-US" sz="1400" smtClean="0"/>
          </a:p>
        </p:txBody>
      </p:sp>
      <p:grpSp>
        <p:nvGrpSpPr>
          <p:cNvPr id="2" name="Group 9"/>
          <p:cNvGrpSpPr>
            <a:grpSpLocks/>
          </p:cNvGrpSpPr>
          <p:nvPr/>
        </p:nvGrpSpPr>
        <p:grpSpPr bwMode="auto">
          <a:xfrm>
            <a:off x="4343400" y="3255963"/>
            <a:ext cx="4440238" cy="3602037"/>
            <a:chOff x="2016" y="2016"/>
            <a:chExt cx="2797" cy="1981"/>
          </a:xfrm>
        </p:grpSpPr>
        <p:sp>
          <p:nvSpPr>
            <p:cNvPr id="30728" name="Freeform 4"/>
            <p:cNvSpPr>
              <a:spLocks/>
            </p:cNvSpPr>
            <p:nvPr/>
          </p:nvSpPr>
          <p:spPr bwMode="auto">
            <a:xfrm>
              <a:off x="2016" y="2016"/>
              <a:ext cx="2797" cy="1981"/>
            </a:xfrm>
            <a:custGeom>
              <a:avLst/>
              <a:gdLst>
                <a:gd name="T0" fmla="*/ 264 w 2797"/>
                <a:gd name="T1" fmla="*/ 408 h 1981"/>
                <a:gd name="T2" fmla="*/ 372 w 2797"/>
                <a:gd name="T3" fmla="*/ 420 h 1981"/>
                <a:gd name="T4" fmla="*/ 492 w 2797"/>
                <a:gd name="T5" fmla="*/ 432 h 1981"/>
                <a:gd name="T6" fmla="*/ 600 w 2797"/>
                <a:gd name="T7" fmla="*/ 432 h 1981"/>
                <a:gd name="T8" fmla="*/ 708 w 2797"/>
                <a:gd name="T9" fmla="*/ 480 h 1981"/>
                <a:gd name="T10" fmla="*/ 720 w 2797"/>
                <a:gd name="T11" fmla="*/ 588 h 1981"/>
                <a:gd name="T12" fmla="*/ 720 w 2797"/>
                <a:gd name="T13" fmla="*/ 708 h 1981"/>
                <a:gd name="T14" fmla="*/ 720 w 2797"/>
                <a:gd name="T15" fmla="*/ 816 h 1981"/>
                <a:gd name="T16" fmla="*/ 720 w 2797"/>
                <a:gd name="T17" fmla="*/ 924 h 1981"/>
                <a:gd name="T18" fmla="*/ 708 w 2797"/>
                <a:gd name="T19" fmla="*/ 1032 h 1981"/>
                <a:gd name="T20" fmla="*/ 588 w 2797"/>
                <a:gd name="T21" fmla="*/ 1056 h 1981"/>
                <a:gd name="T22" fmla="*/ 432 w 2797"/>
                <a:gd name="T23" fmla="*/ 1056 h 1981"/>
                <a:gd name="T24" fmla="*/ 324 w 2797"/>
                <a:gd name="T25" fmla="*/ 1056 h 1981"/>
                <a:gd name="T26" fmla="*/ 216 w 2797"/>
                <a:gd name="T27" fmla="*/ 1056 h 1981"/>
                <a:gd name="T28" fmla="*/ 108 w 2797"/>
                <a:gd name="T29" fmla="*/ 1140 h 1981"/>
                <a:gd name="T30" fmla="*/ 72 w 2797"/>
                <a:gd name="T31" fmla="*/ 1296 h 1981"/>
                <a:gd name="T32" fmla="*/ 96 w 2797"/>
                <a:gd name="T33" fmla="*/ 1440 h 1981"/>
                <a:gd name="T34" fmla="*/ 216 w 2797"/>
                <a:gd name="T35" fmla="*/ 1536 h 1981"/>
                <a:gd name="T36" fmla="*/ 276 w 2797"/>
                <a:gd name="T37" fmla="*/ 1680 h 1981"/>
                <a:gd name="T38" fmla="*/ 324 w 2797"/>
                <a:gd name="T39" fmla="*/ 1812 h 1981"/>
                <a:gd name="T40" fmla="*/ 564 w 2797"/>
                <a:gd name="T41" fmla="*/ 1848 h 1981"/>
                <a:gd name="T42" fmla="*/ 720 w 2797"/>
                <a:gd name="T43" fmla="*/ 1824 h 1981"/>
                <a:gd name="T44" fmla="*/ 816 w 2797"/>
                <a:gd name="T45" fmla="*/ 1680 h 1981"/>
                <a:gd name="T46" fmla="*/ 1068 w 2797"/>
                <a:gd name="T47" fmla="*/ 1692 h 1981"/>
                <a:gd name="T48" fmla="*/ 1152 w 2797"/>
                <a:gd name="T49" fmla="*/ 1824 h 1981"/>
                <a:gd name="T50" fmla="*/ 1308 w 2797"/>
                <a:gd name="T51" fmla="*/ 1884 h 1981"/>
                <a:gd name="T52" fmla="*/ 1524 w 2797"/>
                <a:gd name="T53" fmla="*/ 1896 h 1981"/>
                <a:gd name="T54" fmla="*/ 1788 w 2797"/>
                <a:gd name="T55" fmla="*/ 1848 h 1981"/>
                <a:gd name="T56" fmla="*/ 2148 w 2797"/>
                <a:gd name="T57" fmla="*/ 1884 h 1981"/>
                <a:gd name="T58" fmla="*/ 2436 w 2797"/>
                <a:gd name="T59" fmla="*/ 1932 h 1981"/>
                <a:gd name="T60" fmla="*/ 2592 w 2797"/>
                <a:gd name="T61" fmla="*/ 1980 h 1981"/>
                <a:gd name="T62" fmla="*/ 2736 w 2797"/>
                <a:gd name="T63" fmla="*/ 1884 h 1981"/>
                <a:gd name="T64" fmla="*/ 2784 w 2797"/>
                <a:gd name="T65" fmla="*/ 1644 h 1981"/>
                <a:gd name="T66" fmla="*/ 2796 w 2797"/>
                <a:gd name="T67" fmla="*/ 1404 h 1981"/>
                <a:gd name="T68" fmla="*/ 2748 w 2797"/>
                <a:gd name="T69" fmla="*/ 1188 h 1981"/>
                <a:gd name="T70" fmla="*/ 2700 w 2797"/>
                <a:gd name="T71" fmla="*/ 948 h 1981"/>
                <a:gd name="T72" fmla="*/ 2676 w 2797"/>
                <a:gd name="T73" fmla="*/ 708 h 1981"/>
                <a:gd name="T74" fmla="*/ 2676 w 2797"/>
                <a:gd name="T75" fmla="*/ 492 h 1981"/>
                <a:gd name="T76" fmla="*/ 2712 w 2797"/>
                <a:gd name="T77" fmla="*/ 252 h 1981"/>
                <a:gd name="T78" fmla="*/ 2652 w 2797"/>
                <a:gd name="T79" fmla="*/ 144 h 1981"/>
                <a:gd name="T80" fmla="*/ 2508 w 2797"/>
                <a:gd name="T81" fmla="*/ 132 h 1981"/>
                <a:gd name="T82" fmla="*/ 2244 w 2797"/>
                <a:gd name="T83" fmla="*/ 120 h 1981"/>
                <a:gd name="T84" fmla="*/ 2004 w 2797"/>
                <a:gd name="T85" fmla="*/ 108 h 1981"/>
                <a:gd name="T86" fmla="*/ 1764 w 2797"/>
                <a:gd name="T87" fmla="*/ 108 h 1981"/>
                <a:gd name="T88" fmla="*/ 1500 w 2797"/>
                <a:gd name="T89" fmla="*/ 96 h 1981"/>
                <a:gd name="T90" fmla="*/ 1236 w 2797"/>
                <a:gd name="T91" fmla="*/ 60 h 1981"/>
                <a:gd name="T92" fmla="*/ 996 w 2797"/>
                <a:gd name="T93" fmla="*/ 48 h 1981"/>
                <a:gd name="T94" fmla="*/ 888 w 2797"/>
                <a:gd name="T95" fmla="*/ 60 h 1981"/>
                <a:gd name="T96" fmla="*/ 756 w 2797"/>
                <a:gd name="T97" fmla="*/ 36 h 1981"/>
                <a:gd name="T98" fmla="*/ 552 w 2797"/>
                <a:gd name="T99" fmla="*/ 12 h 1981"/>
                <a:gd name="T100" fmla="*/ 396 w 2797"/>
                <a:gd name="T101" fmla="*/ 0 h 1981"/>
                <a:gd name="T102" fmla="*/ 288 w 2797"/>
                <a:gd name="T103" fmla="*/ 24 h 1981"/>
                <a:gd name="T104" fmla="*/ 180 w 2797"/>
                <a:gd name="T105" fmla="*/ 60 h 1981"/>
                <a:gd name="T106" fmla="*/ 72 w 2797"/>
                <a:gd name="T107" fmla="*/ 168 h 1981"/>
                <a:gd name="T108" fmla="*/ 0 w 2797"/>
                <a:gd name="T109" fmla="*/ 276 h 1981"/>
                <a:gd name="T110" fmla="*/ 0 w 2797"/>
                <a:gd name="T111" fmla="*/ 384 h 1981"/>
                <a:gd name="T112" fmla="*/ 108 w 2797"/>
                <a:gd name="T113" fmla="*/ 420 h 1981"/>
                <a:gd name="T114" fmla="*/ 192 w 2797"/>
                <a:gd name="T115" fmla="*/ 396 h 19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97"/>
                <a:gd name="T175" fmla="*/ 0 h 1981"/>
                <a:gd name="T176" fmla="*/ 2797 w 2797"/>
                <a:gd name="T177" fmla="*/ 1981 h 19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97" h="1981">
                  <a:moveTo>
                    <a:pt x="192" y="396"/>
                  </a:moveTo>
                  <a:lnTo>
                    <a:pt x="228" y="396"/>
                  </a:lnTo>
                  <a:lnTo>
                    <a:pt x="264" y="408"/>
                  </a:lnTo>
                  <a:lnTo>
                    <a:pt x="300" y="408"/>
                  </a:lnTo>
                  <a:lnTo>
                    <a:pt x="336" y="408"/>
                  </a:lnTo>
                  <a:lnTo>
                    <a:pt x="372" y="420"/>
                  </a:lnTo>
                  <a:lnTo>
                    <a:pt x="408" y="420"/>
                  </a:lnTo>
                  <a:lnTo>
                    <a:pt x="444" y="432"/>
                  </a:lnTo>
                  <a:lnTo>
                    <a:pt x="492" y="432"/>
                  </a:lnTo>
                  <a:lnTo>
                    <a:pt x="528" y="432"/>
                  </a:lnTo>
                  <a:lnTo>
                    <a:pt x="564" y="432"/>
                  </a:lnTo>
                  <a:lnTo>
                    <a:pt x="600" y="432"/>
                  </a:lnTo>
                  <a:lnTo>
                    <a:pt x="648" y="444"/>
                  </a:lnTo>
                  <a:lnTo>
                    <a:pt x="684" y="444"/>
                  </a:lnTo>
                  <a:lnTo>
                    <a:pt x="708" y="480"/>
                  </a:lnTo>
                  <a:lnTo>
                    <a:pt x="720" y="516"/>
                  </a:lnTo>
                  <a:lnTo>
                    <a:pt x="720" y="552"/>
                  </a:lnTo>
                  <a:lnTo>
                    <a:pt x="720" y="588"/>
                  </a:lnTo>
                  <a:lnTo>
                    <a:pt x="720" y="624"/>
                  </a:lnTo>
                  <a:lnTo>
                    <a:pt x="720" y="660"/>
                  </a:lnTo>
                  <a:lnTo>
                    <a:pt x="720" y="708"/>
                  </a:lnTo>
                  <a:lnTo>
                    <a:pt x="720" y="744"/>
                  </a:lnTo>
                  <a:lnTo>
                    <a:pt x="720" y="780"/>
                  </a:lnTo>
                  <a:lnTo>
                    <a:pt x="720" y="816"/>
                  </a:lnTo>
                  <a:lnTo>
                    <a:pt x="720" y="852"/>
                  </a:lnTo>
                  <a:lnTo>
                    <a:pt x="720" y="888"/>
                  </a:lnTo>
                  <a:lnTo>
                    <a:pt x="720" y="924"/>
                  </a:lnTo>
                  <a:lnTo>
                    <a:pt x="720" y="960"/>
                  </a:lnTo>
                  <a:lnTo>
                    <a:pt x="720" y="996"/>
                  </a:lnTo>
                  <a:lnTo>
                    <a:pt x="708" y="1032"/>
                  </a:lnTo>
                  <a:lnTo>
                    <a:pt x="672" y="1056"/>
                  </a:lnTo>
                  <a:lnTo>
                    <a:pt x="636" y="1056"/>
                  </a:lnTo>
                  <a:lnTo>
                    <a:pt x="588" y="1056"/>
                  </a:lnTo>
                  <a:lnTo>
                    <a:pt x="516" y="1056"/>
                  </a:lnTo>
                  <a:lnTo>
                    <a:pt x="468" y="1056"/>
                  </a:lnTo>
                  <a:lnTo>
                    <a:pt x="432" y="1056"/>
                  </a:lnTo>
                  <a:lnTo>
                    <a:pt x="396" y="1056"/>
                  </a:lnTo>
                  <a:lnTo>
                    <a:pt x="360" y="1056"/>
                  </a:lnTo>
                  <a:lnTo>
                    <a:pt x="324" y="1056"/>
                  </a:lnTo>
                  <a:lnTo>
                    <a:pt x="288" y="1056"/>
                  </a:lnTo>
                  <a:lnTo>
                    <a:pt x="252" y="1056"/>
                  </a:lnTo>
                  <a:lnTo>
                    <a:pt x="216" y="1056"/>
                  </a:lnTo>
                  <a:lnTo>
                    <a:pt x="180" y="1068"/>
                  </a:lnTo>
                  <a:lnTo>
                    <a:pt x="144" y="1092"/>
                  </a:lnTo>
                  <a:lnTo>
                    <a:pt x="108" y="1140"/>
                  </a:lnTo>
                  <a:lnTo>
                    <a:pt x="96" y="1176"/>
                  </a:lnTo>
                  <a:lnTo>
                    <a:pt x="84" y="1248"/>
                  </a:lnTo>
                  <a:lnTo>
                    <a:pt x="72" y="1296"/>
                  </a:lnTo>
                  <a:lnTo>
                    <a:pt x="72" y="1344"/>
                  </a:lnTo>
                  <a:lnTo>
                    <a:pt x="72" y="1392"/>
                  </a:lnTo>
                  <a:lnTo>
                    <a:pt x="96" y="1440"/>
                  </a:lnTo>
                  <a:lnTo>
                    <a:pt x="144" y="1464"/>
                  </a:lnTo>
                  <a:lnTo>
                    <a:pt x="180" y="1500"/>
                  </a:lnTo>
                  <a:lnTo>
                    <a:pt x="216" y="1536"/>
                  </a:lnTo>
                  <a:lnTo>
                    <a:pt x="252" y="1584"/>
                  </a:lnTo>
                  <a:lnTo>
                    <a:pt x="276" y="1632"/>
                  </a:lnTo>
                  <a:lnTo>
                    <a:pt x="276" y="1680"/>
                  </a:lnTo>
                  <a:lnTo>
                    <a:pt x="288" y="1728"/>
                  </a:lnTo>
                  <a:lnTo>
                    <a:pt x="300" y="1776"/>
                  </a:lnTo>
                  <a:lnTo>
                    <a:pt x="324" y="1812"/>
                  </a:lnTo>
                  <a:lnTo>
                    <a:pt x="396" y="1824"/>
                  </a:lnTo>
                  <a:lnTo>
                    <a:pt x="468" y="1848"/>
                  </a:lnTo>
                  <a:lnTo>
                    <a:pt x="564" y="1848"/>
                  </a:lnTo>
                  <a:lnTo>
                    <a:pt x="636" y="1860"/>
                  </a:lnTo>
                  <a:lnTo>
                    <a:pt x="672" y="1860"/>
                  </a:lnTo>
                  <a:lnTo>
                    <a:pt x="720" y="1824"/>
                  </a:lnTo>
                  <a:lnTo>
                    <a:pt x="744" y="1752"/>
                  </a:lnTo>
                  <a:lnTo>
                    <a:pt x="780" y="1704"/>
                  </a:lnTo>
                  <a:lnTo>
                    <a:pt x="816" y="1680"/>
                  </a:lnTo>
                  <a:lnTo>
                    <a:pt x="900" y="1668"/>
                  </a:lnTo>
                  <a:lnTo>
                    <a:pt x="972" y="1680"/>
                  </a:lnTo>
                  <a:lnTo>
                    <a:pt x="1068" y="1692"/>
                  </a:lnTo>
                  <a:lnTo>
                    <a:pt x="1116" y="1740"/>
                  </a:lnTo>
                  <a:lnTo>
                    <a:pt x="1140" y="1788"/>
                  </a:lnTo>
                  <a:lnTo>
                    <a:pt x="1152" y="1824"/>
                  </a:lnTo>
                  <a:lnTo>
                    <a:pt x="1188" y="1872"/>
                  </a:lnTo>
                  <a:lnTo>
                    <a:pt x="1236" y="1884"/>
                  </a:lnTo>
                  <a:lnTo>
                    <a:pt x="1308" y="1884"/>
                  </a:lnTo>
                  <a:lnTo>
                    <a:pt x="1380" y="1884"/>
                  </a:lnTo>
                  <a:lnTo>
                    <a:pt x="1476" y="1884"/>
                  </a:lnTo>
                  <a:lnTo>
                    <a:pt x="1524" y="1896"/>
                  </a:lnTo>
                  <a:lnTo>
                    <a:pt x="1596" y="1884"/>
                  </a:lnTo>
                  <a:lnTo>
                    <a:pt x="1692" y="1860"/>
                  </a:lnTo>
                  <a:lnTo>
                    <a:pt x="1788" y="1848"/>
                  </a:lnTo>
                  <a:lnTo>
                    <a:pt x="1908" y="1848"/>
                  </a:lnTo>
                  <a:lnTo>
                    <a:pt x="2028" y="1872"/>
                  </a:lnTo>
                  <a:lnTo>
                    <a:pt x="2148" y="1884"/>
                  </a:lnTo>
                  <a:lnTo>
                    <a:pt x="2268" y="1908"/>
                  </a:lnTo>
                  <a:lnTo>
                    <a:pt x="2364" y="1920"/>
                  </a:lnTo>
                  <a:lnTo>
                    <a:pt x="2436" y="1932"/>
                  </a:lnTo>
                  <a:lnTo>
                    <a:pt x="2508" y="1956"/>
                  </a:lnTo>
                  <a:lnTo>
                    <a:pt x="2544" y="1968"/>
                  </a:lnTo>
                  <a:lnTo>
                    <a:pt x="2592" y="1980"/>
                  </a:lnTo>
                  <a:lnTo>
                    <a:pt x="2640" y="1956"/>
                  </a:lnTo>
                  <a:lnTo>
                    <a:pt x="2688" y="1932"/>
                  </a:lnTo>
                  <a:lnTo>
                    <a:pt x="2736" y="1884"/>
                  </a:lnTo>
                  <a:lnTo>
                    <a:pt x="2748" y="1812"/>
                  </a:lnTo>
                  <a:lnTo>
                    <a:pt x="2772" y="1716"/>
                  </a:lnTo>
                  <a:lnTo>
                    <a:pt x="2784" y="1644"/>
                  </a:lnTo>
                  <a:lnTo>
                    <a:pt x="2784" y="1572"/>
                  </a:lnTo>
                  <a:lnTo>
                    <a:pt x="2796" y="1500"/>
                  </a:lnTo>
                  <a:lnTo>
                    <a:pt x="2796" y="1404"/>
                  </a:lnTo>
                  <a:lnTo>
                    <a:pt x="2784" y="1308"/>
                  </a:lnTo>
                  <a:lnTo>
                    <a:pt x="2760" y="1260"/>
                  </a:lnTo>
                  <a:lnTo>
                    <a:pt x="2748" y="1188"/>
                  </a:lnTo>
                  <a:lnTo>
                    <a:pt x="2724" y="1116"/>
                  </a:lnTo>
                  <a:lnTo>
                    <a:pt x="2712" y="1044"/>
                  </a:lnTo>
                  <a:lnTo>
                    <a:pt x="2700" y="948"/>
                  </a:lnTo>
                  <a:lnTo>
                    <a:pt x="2688" y="876"/>
                  </a:lnTo>
                  <a:lnTo>
                    <a:pt x="2676" y="780"/>
                  </a:lnTo>
                  <a:lnTo>
                    <a:pt x="2676" y="708"/>
                  </a:lnTo>
                  <a:lnTo>
                    <a:pt x="2676" y="636"/>
                  </a:lnTo>
                  <a:lnTo>
                    <a:pt x="2676" y="564"/>
                  </a:lnTo>
                  <a:lnTo>
                    <a:pt x="2676" y="492"/>
                  </a:lnTo>
                  <a:lnTo>
                    <a:pt x="2688" y="396"/>
                  </a:lnTo>
                  <a:lnTo>
                    <a:pt x="2700" y="348"/>
                  </a:lnTo>
                  <a:lnTo>
                    <a:pt x="2712" y="252"/>
                  </a:lnTo>
                  <a:lnTo>
                    <a:pt x="2712" y="204"/>
                  </a:lnTo>
                  <a:lnTo>
                    <a:pt x="2688" y="168"/>
                  </a:lnTo>
                  <a:lnTo>
                    <a:pt x="2652" y="144"/>
                  </a:lnTo>
                  <a:lnTo>
                    <a:pt x="2616" y="132"/>
                  </a:lnTo>
                  <a:lnTo>
                    <a:pt x="2580" y="132"/>
                  </a:lnTo>
                  <a:lnTo>
                    <a:pt x="2508" y="132"/>
                  </a:lnTo>
                  <a:lnTo>
                    <a:pt x="2436" y="120"/>
                  </a:lnTo>
                  <a:lnTo>
                    <a:pt x="2364" y="120"/>
                  </a:lnTo>
                  <a:lnTo>
                    <a:pt x="2244" y="120"/>
                  </a:lnTo>
                  <a:lnTo>
                    <a:pt x="2148" y="120"/>
                  </a:lnTo>
                  <a:lnTo>
                    <a:pt x="2076" y="120"/>
                  </a:lnTo>
                  <a:lnTo>
                    <a:pt x="2004" y="108"/>
                  </a:lnTo>
                  <a:lnTo>
                    <a:pt x="1932" y="108"/>
                  </a:lnTo>
                  <a:lnTo>
                    <a:pt x="1836" y="108"/>
                  </a:lnTo>
                  <a:lnTo>
                    <a:pt x="1764" y="108"/>
                  </a:lnTo>
                  <a:lnTo>
                    <a:pt x="1692" y="108"/>
                  </a:lnTo>
                  <a:lnTo>
                    <a:pt x="1596" y="108"/>
                  </a:lnTo>
                  <a:lnTo>
                    <a:pt x="1500" y="96"/>
                  </a:lnTo>
                  <a:lnTo>
                    <a:pt x="1404" y="84"/>
                  </a:lnTo>
                  <a:lnTo>
                    <a:pt x="1308" y="72"/>
                  </a:lnTo>
                  <a:lnTo>
                    <a:pt x="1236" y="60"/>
                  </a:lnTo>
                  <a:lnTo>
                    <a:pt x="1164" y="60"/>
                  </a:lnTo>
                  <a:lnTo>
                    <a:pt x="1092" y="48"/>
                  </a:lnTo>
                  <a:lnTo>
                    <a:pt x="996" y="48"/>
                  </a:lnTo>
                  <a:lnTo>
                    <a:pt x="960" y="48"/>
                  </a:lnTo>
                  <a:lnTo>
                    <a:pt x="924" y="48"/>
                  </a:lnTo>
                  <a:lnTo>
                    <a:pt x="888" y="60"/>
                  </a:lnTo>
                  <a:lnTo>
                    <a:pt x="840" y="60"/>
                  </a:lnTo>
                  <a:lnTo>
                    <a:pt x="792" y="60"/>
                  </a:lnTo>
                  <a:lnTo>
                    <a:pt x="756" y="36"/>
                  </a:lnTo>
                  <a:lnTo>
                    <a:pt x="708" y="24"/>
                  </a:lnTo>
                  <a:lnTo>
                    <a:pt x="624" y="12"/>
                  </a:lnTo>
                  <a:lnTo>
                    <a:pt x="552" y="12"/>
                  </a:lnTo>
                  <a:lnTo>
                    <a:pt x="480" y="12"/>
                  </a:lnTo>
                  <a:lnTo>
                    <a:pt x="432" y="0"/>
                  </a:lnTo>
                  <a:lnTo>
                    <a:pt x="396" y="0"/>
                  </a:lnTo>
                  <a:lnTo>
                    <a:pt x="360" y="12"/>
                  </a:lnTo>
                  <a:lnTo>
                    <a:pt x="324" y="12"/>
                  </a:lnTo>
                  <a:lnTo>
                    <a:pt x="288" y="24"/>
                  </a:lnTo>
                  <a:lnTo>
                    <a:pt x="252" y="24"/>
                  </a:lnTo>
                  <a:lnTo>
                    <a:pt x="216" y="36"/>
                  </a:lnTo>
                  <a:lnTo>
                    <a:pt x="180" y="60"/>
                  </a:lnTo>
                  <a:lnTo>
                    <a:pt x="144" y="84"/>
                  </a:lnTo>
                  <a:lnTo>
                    <a:pt x="108" y="120"/>
                  </a:lnTo>
                  <a:lnTo>
                    <a:pt x="72" y="168"/>
                  </a:lnTo>
                  <a:lnTo>
                    <a:pt x="36" y="204"/>
                  </a:lnTo>
                  <a:lnTo>
                    <a:pt x="12" y="240"/>
                  </a:lnTo>
                  <a:lnTo>
                    <a:pt x="0" y="276"/>
                  </a:lnTo>
                  <a:lnTo>
                    <a:pt x="0" y="312"/>
                  </a:lnTo>
                  <a:lnTo>
                    <a:pt x="0" y="348"/>
                  </a:lnTo>
                  <a:lnTo>
                    <a:pt x="0" y="384"/>
                  </a:lnTo>
                  <a:lnTo>
                    <a:pt x="36" y="396"/>
                  </a:lnTo>
                  <a:lnTo>
                    <a:pt x="72" y="408"/>
                  </a:lnTo>
                  <a:lnTo>
                    <a:pt x="108" y="420"/>
                  </a:lnTo>
                  <a:lnTo>
                    <a:pt x="144" y="432"/>
                  </a:lnTo>
                  <a:lnTo>
                    <a:pt x="180" y="420"/>
                  </a:lnTo>
                  <a:lnTo>
                    <a:pt x="192" y="396"/>
                  </a:lnTo>
                </a:path>
              </a:pathLst>
            </a:custGeom>
            <a:solidFill>
              <a:schemeClr val="accent1"/>
            </a:solidFill>
            <a:ln w="50800" cap="rnd">
              <a:solidFill>
                <a:schemeClr val="tx1"/>
              </a:solidFill>
              <a:round/>
              <a:headEnd/>
              <a:tailEnd/>
            </a:ln>
          </p:spPr>
          <p:txBody>
            <a:bodyPr/>
            <a:lstStyle/>
            <a:p>
              <a:endParaRPr lang="ar-IQ"/>
            </a:p>
          </p:txBody>
        </p:sp>
        <p:sp>
          <p:nvSpPr>
            <p:cNvPr id="30729" name="Rectangle 5"/>
            <p:cNvSpPr>
              <a:spLocks noChangeArrowheads="1"/>
            </p:cNvSpPr>
            <p:nvPr/>
          </p:nvSpPr>
          <p:spPr bwMode="auto">
            <a:xfrm>
              <a:off x="3063" y="2691"/>
              <a:ext cx="101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3200"/>
                <a:t>Enzyme</a:t>
              </a:r>
            </a:p>
          </p:txBody>
        </p:sp>
      </p:grpSp>
      <p:sp>
        <p:nvSpPr>
          <p:cNvPr id="26638" name="Rectangle 14"/>
          <p:cNvSpPr>
            <a:spLocks noChangeArrowheads="1"/>
          </p:cNvSpPr>
          <p:nvPr/>
        </p:nvSpPr>
        <p:spPr bwMode="auto">
          <a:xfrm>
            <a:off x="1676400" y="4343400"/>
            <a:ext cx="1828800" cy="10668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dirty="0"/>
              <a:t>Substrate</a:t>
            </a:r>
          </a:p>
        </p:txBody>
      </p:sp>
      <p:sp>
        <p:nvSpPr>
          <p:cNvPr id="26640" name="AutoShape 16"/>
          <p:cNvSpPr>
            <a:spLocks noChangeArrowheads="1"/>
          </p:cNvSpPr>
          <p:nvPr/>
        </p:nvSpPr>
        <p:spPr bwMode="auto">
          <a:xfrm>
            <a:off x="3352800" y="4343400"/>
            <a:ext cx="1676400" cy="838200"/>
          </a:xfrm>
          <a:prstGeom prst="rightArrow">
            <a:avLst>
              <a:gd name="adj1" fmla="val 50000"/>
              <a:gd name="adj2" fmla="val 50000"/>
            </a:avLst>
          </a:prstGeom>
          <a:solidFill>
            <a:srgbClr val="00FFFF"/>
          </a:solidFill>
          <a:ln w="12700">
            <a:solidFill>
              <a:schemeClr val="tx1"/>
            </a:solidFill>
            <a:miter lim="800000"/>
            <a:headEnd/>
            <a:tailEnd/>
          </a:ln>
        </p:spPr>
        <p:txBody>
          <a:bodyPr wrap="none" anchor="ctr"/>
          <a:lstStyle/>
          <a:p>
            <a:pPr algn="ctr"/>
            <a:r>
              <a:rPr lang="en-US"/>
              <a:t>Joins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6638"/>
                                        </p:tgtEl>
                                        <p:attrNameLst>
                                          <p:attrName>style.visibility</p:attrName>
                                        </p:attrNameLst>
                                      </p:cBhvr>
                                      <p:to>
                                        <p:strVal val="visible"/>
                                      </p:to>
                                    </p:set>
                                    <p:anim calcmode="lin" valueType="num">
                                      <p:cBhvr additive="base">
                                        <p:cTn id="18" dur="500" fill="hold"/>
                                        <p:tgtEl>
                                          <p:spTgt spid="26638"/>
                                        </p:tgtEl>
                                        <p:attrNameLst>
                                          <p:attrName>ppt_x</p:attrName>
                                        </p:attrNameLst>
                                      </p:cBhvr>
                                      <p:tavLst>
                                        <p:tav tm="0">
                                          <p:val>
                                            <p:strVal val="0-#ppt_w/2"/>
                                          </p:val>
                                        </p:tav>
                                        <p:tav tm="100000">
                                          <p:val>
                                            <p:strVal val="#ppt_x"/>
                                          </p:val>
                                        </p:tav>
                                      </p:tavLst>
                                    </p:anim>
                                    <p:anim calcmode="lin" valueType="num">
                                      <p:cBhvr additive="base">
                                        <p:cTn id="19" dur="500" fill="hold"/>
                                        <p:tgtEl>
                                          <p:spTgt spid="2663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6640"/>
                                        </p:tgtEl>
                                        <p:attrNameLst>
                                          <p:attrName>style.visibility</p:attrName>
                                        </p:attrNameLst>
                                      </p:cBhvr>
                                      <p:to>
                                        <p:strVal val="visible"/>
                                      </p:to>
                                    </p:set>
                                    <p:anim calcmode="lin" valueType="num">
                                      <p:cBhvr additive="base">
                                        <p:cTn id="24" dur="500" fill="hold"/>
                                        <p:tgtEl>
                                          <p:spTgt spid="26640"/>
                                        </p:tgtEl>
                                        <p:attrNameLst>
                                          <p:attrName>ppt_x</p:attrName>
                                        </p:attrNameLst>
                                      </p:cBhvr>
                                      <p:tavLst>
                                        <p:tav tm="0">
                                          <p:val>
                                            <p:strVal val="0-#ppt_w/2"/>
                                          </p:val>
                                        </p:tav>
                                        <p:tav tm="100000">
                                          <p:val>
                                            <p:strVal val="#ppt_x"/>
                                          </p:val>
                                        </p:tav>
                                      </p:tavLst>
                                    </p:anim>
                                    <p:anim calcmode="lin" valueType="num">
                                      <p:cBhvr additive="base">
                                        <p:cTn id="25" dur="500" fill="hold"/>
                                        <p:tgtEl>
                                          <p:spTgt spid="266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P spid="26638" grpId="0" animBg="1" autoUpdateAnimBg="0"/>
      <p:bldP spid="2664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fr-FR" b="1" smtClean="0"/>
              <a:t>Making reactions go faster</a:t>
            </a:r>
          </a:p>
        </p:txBody>
      </p:sp>
      <p:sp>
        <p:nvSpPr>
          <p:cNvPr id="31747" name="Rectangle 3"/>
          <p:cNvSpPr>
            <a:spLocks noGrp="1" noChangeArrowheads="1"/>
          </p:cNvSpPr>
          <p:nvPr>
            <p:ph idx="1"/>
          </p:nvPr>
        </p:nvSpPr>
        <p:spPr>
          <a:xfrm>
            <a:off x="685800" y="1524000"/>
            <a:ext cx="7772400" cy="4572000"/>
          </a:xfrm>
        </p:spPr>
        <p:txBody>
          <a:bodyPr/>
          <a:lstStyle/>
          <a:p>
            <a:pPr eaLnBrk="1" hangingPunct="1"/>
            <a:r>
              <a:rPr lang="en-GB" sz="2800" smtClean="0"/>
              <a:t>Increasing  the  temperature  make molecules move  faster </a:t>
            </a:r>
          </a:p>
          <a:p>
            <a:pPr eaLnBrk="1" hangingPunct="1"/>
            <a:r>
              <a:rPr lang="en-GB" sz="2800" smtClean="0"/>
              <a:t>Biological  systems  are  very  sensitive  to temperature  changes.</a:t>
            </a:r>
            <a:endParaRPr lang="fr-FR" sz="2800" smtClean="0"/>
          </a:p>
          <a:p>
            <a:pPr eaLnBrk="1" hangingPunct="1"/>
            <a:r>
              <a:rPr lang="en-GB" sz="2800" smtClean="0"/>
              <a:t>Enzymes  can  increase  the  rate  of reactions  without   increasing the temperature. </a:t>
            </a:r>
          </a:p>
          <a:p>
            <a:pPr eaLnBrk="1" hangingPunct="1"/>
            <a:r>
              <a:rPr lang="en-GB" sz="2800" smtClean="0"/>
              <a:t>They do  this  by  lowering  the activation energy. </a:t>
            </a:r>
          </a:p>
          <a:p>
            <a:pPr eaLnBrk="1" hangingPunct="1"/>
            <a:r>
              <a:rPr lang="en-GB" sz="2800" smtClean="0"/>
              <a:t>They  create  </a:t>
            </a:r>
            <a:r>
              <a:rPr lang="en-GB" sz="2800" b="1" smtClean="0"/>
              <a:t>a new  reaction  pathway</a:t>
            </a:r>
            <a:r>
              <a:rPr lang="en-GB" sz="2800" smtClean="0"/>
              <a:t> “a short  cut”</a:t>
            </a:r>
            <a:r>
              <a:rPr lang="fr-FR" sz="2800" smtClean="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b="1" smtClean="0"/>
              <a:t>Chemical reactions</a:t>
            </a:r>
            <a:endParaRPr lang="fr-FR" b="1" smtClean="0"/>
          </a:p>
        </p:txBody>
      </p:sp>
      <p:sp>
        <p:nvSpPr>
          <p:cNvPr id="32771" name="Rectangle 4"/>
          <p:cNvSpPr>
            <a:spLocks noGrp="1" noChangeArrowheads="1"/>
          </p:cNvSpPr>
          <p:nvPr>
            <p:ph idx="1"/>
          </p:nvPr>
        </p:nvSpPr>
        <p:spPr/>
        <p:txBody>
          <a:bodyPr/>
          <a:lstStyle/>
          <a:p>
            <a:pPr eaLnBrk="1" hangingPunct="1"/>
            <a:r>
              <a:rPr lang="en-GB" sz="2800" smtClean="0"/>
              <a:t>Chemical reactions need an initial input of energy = </a:t>
            </a:r>
            <a:r>
              <a:rPr lang="en-GB" sz="2800" b="1" smtClean="0"/>
              <a:t>THE ACTIVATION ENERGY</a:t>
            </a:r>
          </a:p>
          <a:p>
            <a:pPr eaLnBrk="1" hangingPunct="1"/>
            <a:endParaRPr lang="fr-FR" sz="2800" b="1" smtClean="0"/>
          </a:p>
          <a:p>
            <a:pPr eaLnBrk="1" hangingPunct="1"/>
            <a:r>
              <a:rPr lang="en-GB" sz="2800" smtClean="0"/>
              <a:t>During this part of the reaction the molecules are said to be in a </a:t>
            </a:r>
            <a:r>
              <a:rPr lang="en-GB" sz="2800" b="1" smtClean="0"/>
              <a:t>transition state</a:t>
            </a:r>
            <a:r>
              <a:rPr lang="en-GB" sz="2800" smtClean="0"/>
              <a:t>.</a:t>
            </a:r>
            <a:r>
              <a:rPr lang="fr-FR"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152400"/>
            <a:ext cx="7772400" cy="533400"/>
          </a:xfrm>
        </p:spPr>
        <p:txBody>
          <a:bodyPr/>
          <a:lstStyle/>
          <a:p>
            <a:pPr eaLnBrk="1" hangingPunct="1"/>
            <a:r>
              <a:rPr lang="en-US" sz="2800" smtClean="0"/>
              <a:t>Enzymes as Biological Catalysts</a:t>
            </a:r>
          </a:p>
        </p:txBody>
      </p:sp>
      <p:sp>
        <p:nvSpPr>
          <p:cNvPr id="2051" name="Rectangle 3"/>
          <p:cNvSpPr>
            <a:spLocks noGrp="1" noChangeArrowheads="1"/>
          </p:cNvSpPr>
          <p:nvPr>
            <p:ph idx="1"/>
          </p:nvPr>
        </p:nvSpPr>
        <p:spPr>
          <a:xfrm>
            <a:off x="381000" y="838200"/>
            <a:ext cx="3200400" cy="5410200"/>
          </a:xfrm>
        </p:spPr>
        <p:txBody>
          <a:bodyPr/>
          <a:lstStyle/>
          <a:p>
            <a:pPr eaLnBrk="1" hangingPunct="1">
              <a:lnSpc>
                <a:spcPct val="90000"/>
              </a:lnSpc>
              <a:spcBef>
                <a:spcPct val="10000"/>
              </a:spcBef>
            </a:pPr>
            <a:r>
              <a:rPr lang="en-US" sz="2400" b="1" smtClean="0"/>
              <a:t>Enzymes</a:t>
            </a:r>
            <a:r>
              <a:rPr lang="en-US" sz="2400" smtClean="0"/>
              <a:t> are proteins that increase the rate of reaction by lowering the energy of activation</a:t>
            </a:r>
          </a:p>
          <a:p>
            <a:pPr eaLnBrk="1" hangingPunct="1">
              <a:lnSpc>
                <a:spcPct val="90000"/>
              </a:lnSpc>
              <a:spcBef>
                <a:spcPct val="10000"/>
              </a:spcBef>
            </a:pPr>
            <a:r>
              <a:rPr lang="en-US" sz="2400" smtClean="0"/>
              <a:t>They catalyze nearly all the chemical reactions taking place in the cells of the body</a:t>
            </a:r>
          </a:p>
          <a:p>
            <a:pPr eaLnBrk="1" hangingPunct="1">
              <a:lnSpc>
                <a:spcPct val="90000"/>
              </a:lnSpc>
              <a:spcBef>
                <a:spcPct val="10000"/>
              </a:spcBef>
            </a:pPr>
            <a:r>
              <a:rPr lang="en-US" sz="2400" smtClean="0"/>
              <a:t>Enzymes have unique three-dimensional shapes that fit the shapes of reactants (</a:t>
            </a:r>
            <a:r>
              <a:rPr lang="en-US" sz="2400" b="1" smtClean="0"/>
              <a:t>substrates</a:t>
            </a:r>
            <a:r>
              <a:rPr lang="en-US" sz="2400" smtClean="0"/>
              <a:t>)</a:t>
            </a:r>
          </a:p>
        </p:txBody>
      </p:sp>
      <p:pic>
        <p:nvPicPr>
          <p:cNvPr id="33796" name="Picture 4" descr=" 21-01.jpg                                                      00032A25Platinum_IPL                   BA1A60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600200"/>
            <a:ext cx="4891088"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 calcmode="lin" valueType="num">
                                      <p:cBhvr additive="base">
                                        <p:cTn id="13" dur="500" fill="hold"/>
                                        <p:tgtEl>
                                          <p:spTgt spid="20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1">
                                            <p:txEl>
                                              <p:pRg st="2" end="2"/>
                                            </p:txEl>
                                          </p:spTgt>
                                        </p:tgtEl>
                                        <p:attrNameLst>
                                          <p:attrName>style.visibility</p:attrName>
                                        </p:attrNameLst>
                                      </p:cBhvr>
                                      <p:to>
                                        <p:strVal val="visible"/>
                                      </p:to>
                                    </p:set>
                                    <p:anim calcmode="lin" valueType="num">
                                      <p:cBhvr additive="base">
                                        <p:cTn id="19" dur="500" fill="hold"/>
                                        <p:tgtEl>
                                          <p:spTgt spid="20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5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609600"/>
            <a:ext cx="7772400" cy="1905000"/>
          </a:xfrm>
        </p:spPr>
        <p:txBody>
          <a:bodyPr/>
          <a:lstStyle/>
          <a:p>
            <a:pPr eaLnBrk="1" hangingPunct="1"/>
            <a:r>
              <a:rPr lang="en-GB" b="1" smtClean="0">
                <a:solidFill>
                  <a:srgbClr val="FF00FF"/>
                </a:solidFill>
                <a:latin typeface="Comic Sans MS" pitchFamily="66" charset="0"/>
              </a:rPr>
              <a:t>Enzyme Activity</a:t>
            </a:r>
          </a:p>
        </p:txBody>
      </p:sp>
      <p:sp>
        <p:nvSpPr>
          <p:cNvPr id="2051" name="Rectangle 3"/>
          <p:cNvSpPr>
            <a:spLocks noGrp="1" noChangeArrowheads="1"/>
          </p:cNvSpPr>
          <p:nvPr>
            <p:ph type="subTitle" idx="1"/>
          </p:nvPr>
        </p:nvSpPr>
        <p:spPr>
          <a:xfrm>
            <a:off x="1371600" y="2971800"/>
            <a:ext cx="6400800" cy="2590800"/>
          </a:xfrm>
          <a:solidFill>
            <a:schemeClr val="accent4">
              <a:lumMod val="20000"/>
              <a:lumOff val="80000"/>
            </a:schemeClr>
          </a:solidFill>
        </p:spPr>
        <p:txBody>
          <a:bodyPr/>
          <a:lstStyle/>
          <a:p>
            <a:pPr eaLnBrk="1" hangingPunct="1">
              <a:defRPr/>
            </a:pPr>
            <a:r>
              <a:rPr lang="en-GB" sz="2400" b="1" dirty="0" smtClean="0">
                <a:solidFill>
                  <a:srgbClr val="9933FF"/>
                </a:solidFill>
              </a:rPr>
              <a:t>The properties of enzymes related to their tertiary </a:t>
            </a:r>
            <a:r>
              <a:rPr lang="en-GB" sz="2400" b="1" dirty="0" err="1" smtClean="0">
                <a:solidFill>
                  <a:srgbClr val="9933FF"/>
                </a:solidFill>
              </a:rPr>
              <a:t>structure.The</a:t>
            </a:r>
            <a:r>
              <a:rPr lang="en-GB" sz="2400" b="1" dirty="0" smtClean="0">
                <a:solidFill>
                  <a:srgbClr val="9933FF"/>
                </a:solidFill>
              </a:rPr>
              <a:t> effects of change in </a:t>
            </a:r>
            <a:r>
              <a:rPr lang="en-GB" sz="2400" b="1" dirty="0" err="1" smtClean="0">
                <a:solidFill>
                  <a:srgbClr val="9933FF"/>
                </a:solidFill>
              </a:rPr>
              <a:t>temperature,pH,substrate</a:t>
            </a:r>
            <a:r>
              <a:rPr lang="en-GB" sz="2400" b="1" dirty="0" smtClean="0">
                <a:solidFill>
                  <a:srgbClr val="9933FF"/>
                </a:solidFill>
              </a:rPr>
              <a:t> </a:t>
            </a:r>
            <a:r>
              <a:rPr lang="en-GB" sz="2400" b="1" dirty="0" err="1" smtClean="0">
                <a:solidFill>
                  <a:srgbClr val="9933FF"/>
                </a:solidFill>
              </a:rPr>
              <a:t>concentration,and</a:t>
            </a:r>
            <a:r>
              <a:rPr lang="en-GB" sz="2400" b="1" dirty="0" smtClean="0">
                <a:solidFill>
                  <a:srgbClr val="9933FF"/>
                </a:solidFill>
              </a:rPr>
              <a:t> competitive and non-competitive inhibition on the rate of enzyme action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fr-FR" b="1" smtClean="0"/>
              <a:t>The </a:t>
            </a:r>
            <a:r>
              <a:rPr lang="en-GB" b="1" smtClean="0"/>
              <a:t>substrate</a:t>
            </a:r>
            <a:r>
              <a:rPr lang="fr-FR" smtClean="0"/>
              <a:t> </a:t>
            </a:r>
          </a:p>
        </p:txBody>
      </p:sp>
      <p:sp>
        <p:nvSpPr>
          <p:cNvPr id="35843" name="Rectangle 3"/>
          <p:cNvSpPr>
            <a:spLocks noGrp="1" noChangeArrowheads="1"/>
          </p:cNvSpPr>
          <p:nvPr>
            <p:ph idx="1"/>
          </p:nvPr>
        </p:nvSpPr>
        <p:spPr>
          <a:xfrm>
            <a:off x="685800" y="1600200"/>
            <a:ext cx="7772400" cy="4800600"/>
          </a:xfrm>
        </p:spPr>
        <p:txBody>
          <a:bodyPr/>
          <a:lstStyle/>
          <a:p>
            <a:pPr eaLnBrk="1" hangingPunct="1"/>
            <a:r>
              <a:rPr lang="en-GB" smtClean="0"/>
              <a:t>The substrate of an enzyme are the </a:t>
            </a:r>
            <a:r>
              <a:rPr lang="en-GB" b="1" smtClean="0"/>
              <a:t>reactants</a:t>
            </a:r>
            <a:r>
              <a:rPr lang="en-GB" smtClean="0"/>
              <a:t> that are activated by the enzyme</a:t>
            </a:r>
            <a:r>
              <a:rPr lang="fr-FR" smtClean="0"/>
              <a:t> </a:t>
            </a:r>
          </a:p>
          <a:p>
            <a:pPr eaLnBrk="1" hangingPunct="1"/>
            <a:r>
              <a:rPr lang="fr-FR" smtClean="0"/>
              <a:t>Enzymes are </a:t>
            </a:r>
            <a:r>
              <a:rPr lang="fr-FR" b="1" smtClean="0"/>
              <a:t>specific</a:t>
            </a:r>
            <a:r>
              <a:rPr lang="fr-FR" smtClean="0"/>
              <a:t> to their substrates</a:t>
            </a:r>
          </a:p>
          <a:p>
            <a:pPr eaLnBrk="1" hangingPunct="1"/>
            <a:r>
              <a:rPr lang="fr-FR" smtClean="0"/>
              <a:t>The specificity is determined by the </a:t>
            </a:r>
            <a:r>
              <a:rPr lang="fr-FR" b="1" smtClean="0"/>
              <a:t>active site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1219200"/>
          </a:xfrm>
        </p:spPr>
        <p:txBody>
          <a:bodyPr/>
          <a:lstStyle/>
          <a:p>
            <a:pPr eaLnBrk="1" hangingPunct="1"/>
            <a:r>
              <a:rPr lang="fr-FR" b="1" smtClean="0"/>
              <a:t>The active site</a:t>
            </a:r>
          </a:p>
        </p:txBody>
      </p:sp>
      <p:sp>
        <p:nvSpPr>
          <p:cNvPr id="36867" name="Rectangle 3"/>
          <p:cNvSpPr>
            <a:spLocks noGrp="1" noChangeArrowheads="1"/>
          </p:cNvSpPr>
          <p:nvPr>
            <p:ph type="body" sz="half" idx="2"/>
          </p:nvPr>
        </p:nvSpPr>
        <p:spPr>
          <a:xfrm>
            <a:off x="4495800" y="1447800"/>
            <a:ext cx="4648200" cy="5410200"/>
          </a:xfrm>
        </p:spPr>
        <p:txBody>
          <a:bodyPr/>
          <a:lstStyle/>
          <a:p>
            <a:pPr eaLnBrk="1" hangingPunct="1"/>
            <a:r>
              <a:rPr lang="fr-FR" sz="2800" smtClean="0"/>
              <a:t>One part of an enzyme,  the active site, is particularly important</a:t>
            </a:r>
          </a:p>
          <a:p>
            <a:pPr eaLnBrk="1" hangingPunct="1"/>
            <a:r>
              <a:rPr lang="fr-FR" sz="2800" smtClean="0"/>
              <a:t>The </a:t>
            </a:r>
            <a:r>
              <a:rPr lang="fr-FR" sz="2800" b="1" smtClean="0"/>
              <a:t>shape</a:t>
            </a:r>
            <a:r>
              <a:rPr lang="fr-FR" sz="2800" smtClean="0"/>
              <a:t> and the </a:t>
            </a:r>
            <a:r>
              <a:rPr lang="fr-FR" sz="2800" b="1" smtClean="0"/>
              <a:t>chemical environment</a:t>
            </a:r>
            <a:r>
              <a:rPr lang="fr-FR" sz="2800" smtClean="0"/>
              <a:t> inside the active site permits a chemical reaction to proceed more easily</a:t>
            </a:r>
          </a:p>
        </p:txBody>
      </p:sp>
      <p:grpSp>
        <p:nvGrpSpPr>
          <p:cNvPr id="36868" name="Group 7"/>
          <p:cNvGrpSpPr>
            <a:grpSpLocks/>
          </p:cNvGrpSpPr>
          <p:nvPr/>
        </p:nvGrpSpPr>
        <p:grpSpPr bwMode="auto">
          <a:xfrm>
            <a:off x="457200" y="2195513"/>
            <a:ext cx="4038600" cy="3400986"/>
            <a:chOff x="2797" y="1171"/>
            <a:chExt cx="2773" cy="2658"/>
          </a:xfrm>
        </p:grpSpPr>
        <p:pic>
          <p:nvPicPr>
            <p:cNvPr id="36870" name="Picture 5" descr="DNApolymer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 y="1171"/>
              <a:ext cx="2773" cy="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6"/>
            <p:cNvSpPr txBox="1">
              <a:spLocks noChangeArrowheads="1"/>
            </p:cNvSpPr>
            <p:nvPr/>
          </p:nvSpPr>
          <p:spPr bwMode="auto">
            <a:xfrm>
              <a:off x="2797" y="3613"/>
              <a:ext cx="276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endParaRPr lang="en-US" sz="1200" dirty="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fr-FR" b="1" smtClean="0"/>
              <a:t>Making reactions go faster</a:t>
            </a:r>
          </a:p>
        </p:txBody>
      </p:sp>
      <p:sp>
        <p:nvSpPr>
          <p:cNvPr id="37891" name="Rectangle 3"/>
          <p:cNvSpPr>
            <a:spLocks noGrp="1" noChangeArrowheads="1"/>
          </p:cNvSpPr>
          <p:nvPr>
            <p:ph idx="1"/>
          </p:nvPr>
        </p:nvSpPr>
        <p:spPr/>
        <p:txBody>
          <a:bodyPr/>
          <a:lstStyle/>
          <a:p>
            <a:pPr eaLnBrk="1" hangingPunct="1"/>
            <a:r>
              <a:rPr lang="en-GB" sz="2800" smtClean="0"/>
              <a:t>Increasing the temperature make molecules move faster </a:t>
            </a:r>
          </a:p>
          <a:p>
            <a:pPr eaLnBrk="1" hangingPunct="1"/>
            <a:r>
              <a:rPr lang="en-GB" sz="2800" smtClean="0"/>
              <a:t>Biological systems are very sensitive to temperature changes.</a:t>
            </a:r>
            <a:endParaRPr lang="fr-FR" sz="2800" smtClean="0"/>
          </a:p>
          <a:p>
            <a:pPr eaLnBrk="1" hangingPunct="1"/>
            <a:r>
              <a:rPr lang="en-GB" sz="2800" smtClean="0"/>
              <a:t>Enzymes can increase the rate of reactions without increasing the temperature. </a:t>
            </a:r>
          </a:p>
          <a:p>
            <a:pPr eaLnBrk="1" hangingPunct="1"/>
            <a:r>
              <a:rPr lang="en-GB" sz="2800" smtClean="0"/>
              <a:t>They do this by lowering the activation energy. </a:t>
            </a:r>
          </a:p>
          <a:p>
            <a:pPr eaLnBrk="1" hangingPunct="1"/>
            <a:r>
              <a:rPr lang="en-GB" sz="2800" smtClean="0"/>
              <a:t>They create </a:t>
            </a:r>
            <a:r>
              <a:rPr lang="en-GB" sz="2800" b="1" smtClean="0"/>
              <a:t>a new reaction pathway</a:t>
            </a:r>
            <a:r>
              <a:rPr lang="en-GB" sz="2800" smtClean="0"/>
              <a:t> “a  ”</a:t>
            </a:r>
            <a:r>
              <a:rPr lang="fr-FR" sz="2800"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lIns="90488" tIns="44450" rIns="90488" bIns="44450"/>
          <a:lstStyle/>
          <a:p>
            <a:pPr eaLnBrk="1" hangingPunct="1">
              <a:defRPr/>
            </a:pPr>
            <a:r>
              <a:rPr lang="en-US" b="1" smtClean="0">
                <a:solidFill>
                  <a:schemeClr val="tx1"/>
                </a:solidFill>
                <a:effectLst>
                  <a:outerShdw blurRad="38100" dist="38100" dir="2700000" algn="tl">
                    <a:srgbClr val="C0C0C0"/>
                  </a:outerShdw>
                </a:effectLst>
                <a:latin typeface="Comic Sans MS" pitchFamily="66" charset="0"/>
              </a:rPr>
              <a:t>What Affects Enzyme Activity?</a:t>
            </a:r>
            <a:endParaRPr lang="en-US" b="1" smtClean="0">
              <a:solidFill>
                <a:schemeClr val="tx1"/>
              </a:solidFill>
              <a:latin typeface="Comic Sans MS" pitchFamily="66" charset="0"/>
            </a:endParaRPr>
          </a:p>
        </p:txBody>
      </p:sp>
      <p:sp>
        <p:nvSpPr>
          <p:cNvPr id="76803" name="Rectangle 3"/>
          <p:cNvSpPr>
            <a:spLocks noGrp="1" noChangeArrowheads="1"/>
          </p:cNvSpPr>
          <p:nvPr>
            <p:ph idx="1"/>
          </p:nvPr>
        </p:nvSpPr>
        <p:spPr>
          <a:xfrm>
            <a:off x="609600" y="1905000"/>
            <a:ext cx="7543800" cy="3505200"/>
          </a:xfrm>
        </p:spPr>
        <p:txBody>
          <a:bodyPr lIns="90488" tIns="44450" rIns="90488" bIns="44450"/>
          <a:lstStyle/>
          <a:p>
            <a:pPr eaLnBrk="1" hangingPunct="1">
              <a:defRPr/>
            </a:pPr>
            <a:r>
              <a:rPr lang="en-US" sz="3600" b="1" dirty="0" smtClean="0">
                <a:effectLst>
                  <a:outerShdw blurRad="38100" dist="38100" dir="2700000" algn="tl">
                    <a:srgbClr val="C0C0C0"/>
                  </a:outerShdw>
                </a:effectLst>
                <a:latin typeface="Comic Sans MS" pitchFamily="66" charset="0"/>
              </a:rPr>
              <a:t>Three factors:</a:t>
            </a:r>
          </a:p>
          <a:p>
            <a:pPr eaLnBrk="1" hangingPunct="1">
              <a:buFontTx/>
              <a:buNone/>
              <a:defRPr/>
            </a:pPr>
            <a:r>
              <a:rPr lang="en-US" sz="3600" b="1" dirty="0" smtClean="0">
                <a:effectLst>
                  <a:outerShdw blurRad="38100" dist="38100" dir="2700000" algn="tl">
                    <a:srgbClr val="C0C0C0"/>
                  </a:outerShdw>
                </a:effectLst>
                <a:latin typeface="Comic Sans MS" pitchFamily="66" charset="0"/>
              </a:rPr>
              <a:t>	1.	Environmental Conditions</a:t>
            </a:r>
          </a:p>
          <a:p>
            <a:pPr eaLnBrk="1" hangingPunct="1">
              <a:buFontTx/>
              <a:buNone/>
              <a:defRPr/>
            </a:pPr>
            <a:endParaRPr lang="en-US" sz="3600" b="1" dirty="0" smtClean="0">
              <a:effectLst>
                <a:outerShdw blurRad="38100" dist="38100" dir="2700000" algn="tl">
                  <a:srgbClr val="C0C0C0"/>
                </a:outerShdw>
              </a:effectLst>
              <a:latin typeface="Comic Sans MS" pitchFamily="66" charset="0"/>
            </a:endParaRPr>
          </a:p>
          <a:p>
            <a:pPr eaLnBrk="1" hangingPunct="1">
              <a:buFontTx/>
              <a:buNone/>
              <a:defRPr/>
            </a:pPr>
            <a:r>
              <a:rPr lang="en-US" sz="3600" b="1" dirty="0" smtClean="0">
                <a:effectLst>
                  <a:outerShdw blurRad="38100" dist="38100" dir="2700000" algn="tl">
                    <a:srgbClr val="C0C0C0"/>
                  </a:outerShdw>
                </a:effectLst>
                <a:latin typeface="Comic Sans MS" pitchFamily="66" charset="0"/>
              </a:rPr>
              <a:t>	2.	Cofactors and Coenzymes</a:t>
            </a:r>
          </a:p>
          <a:p>
            <a:pPr eaLnBrk="1" hangingPunct="1">
              <a:buFontTx/>
              <a:buNone/>
              <a:defRPr/>
            </a:pPr>
            <a:endParaRPr lang="en-US" sz="3600" b="1" dirty="0" smtClean="0">
              <a:effectLst>
                <a:outerShdw blurRad="38100" dist="38100" dir="2700000" algn="tl">
                  <a:srgbClr val="C0C0C0"/>
                </a:outerShdw>
              </a:effectLst>
              <a:latin typeface="Comic Sans MS" pitchFamily="66" charset="0"/>
            </a:endParaRPr>
          </a:p>
          <a:p>
            <a:pPr eaLnBrk="1" hangingPunct="1">
              <a:buFontTx/>
              <a:buNone/>
              <a:defRPr/>
            </a:pPr>
            <a:r>
              <a:rPr lang="en-US" sz="3600" b="1" dirty="0" smtClean="0">
                <a:effectLst>
                  <a:outerShdw blurRad="38100" dist="38100" dir="2700000" algn="tl">
                    <a:srgbClr val="C0C0C0"/>
                  </a:outerShdw>
                </a:effectLst>
                <a:latin typeface="Comic Sans MS" pitchFamily="66" charset="0"/>
              </a:rPr>
              <a:t>	3.	Enzyme Inhibitors</a:t>
            </a:r>
          </a:p>
        </p:txBody>
      </p:sp>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F2D29F59-56B7-408A-8839-9FA8538A366A}" type="slidenum">
              <a:rPr lang="en-US" sz="1400" smtClean="0"/>
              <a:pPr eaLnBrk="1" hangingPunct="1"/>
              <a:t>28</a:t>
            </a:fld>
            <a:endParaRPr lang="en-US" sz="1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76803">
                                            <p:txEl>
                                              <p:pRg st="0" end="0"/>
                                            </p:txEl>
                                          </p:spTgt>
                                        </p:tgtEl>
                                        <p:attrNameLst>
                                          <p:attrName>style.visibility</p:attrName>
                                        </p:attrNameLst>
                                      </p:cBhvr>
                                      <p:to>
                                        <p:strVal val="visible"/>
                                      </p:to>
                                    </p:set>
                                    <p:anim calcmode="lin" valueType="num">
                                      <p:cBhvr additive="base">
                                        <p:cTn id="11" dur="500" fill="hold"/>
                                        <p:tgtEl>
                                          <p:spTgt spid="7680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6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6803">
                                            <p:txEl>
                                              <p:pRg st="1" end="1"/>
                                            </p:txEl>
                                          </p:spTgt>
                                        </p:tgtEl>
                                        <p:attrNameLst>
                                          <p:attrName>style.visibility</p:attrName>
                                        </p:attrNameLst>
                                      </p:cBhvr>
                                      <p:to>
                                        <p:strVal val="visible"/>
                                      </p:to>
                                    </p:set>
                                    <p:anim calcmode="lin" valueType="num">
                                      <p:cBhvr additive="base">
                                        <p:cTn id="17" dur="500" fill="hold"/>
                                        <p:tgtEl>
                                          <p:spTgt spid="7680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6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6803">
                                            <p:txEl>
                                              <p:pRg st="3" end="3"/>
                                            </p:txEl>
                                          </p:spTgt>
                                        </p:tgtEl>
                                        <p:attrNameLst>
                                          <p:attrName>style.visibility</p:attrName>
                                        </p:attrNameLst>
                                      </p:cBhvr>
                                      <p:to>
                                        <p:strVal val="visible"/>
                                      </p:to>
                                    </p:set>
                                    <p:anim calcmode="lin" valueType="num">
                                      <p:cBhvr additive="base">
                                        <p:cTn id="23" dur="500" fill="hold"/>
                                        <p:tgtEl>
                                          <p:spTgt spid="7680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68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6803">
                                            <p:txEl>
                                              <p:pRg st="5" end="5"/>
                                            </p:txEl>
                                          </p:spTgt>
                                        </p:tgtEl>
                                        <p:attrNameLst>
                                          <p:attrName>style.visibility</p:attrName>
                                        </p:attrNameLst>
                                      </p:cBhvr>
                                      <p:to>
                                        <p:strVal val="visible"/>
                                      </p:to>
                                    </p:set>
                                    <p:anim calcmode="lin" valueType="num">
                                      <p:cBhvr additive="base">
                                        <p:cTn id="29" dur="500" fill="hold"/>
                                        <p:tgtEl>
                                          <p:spTgt spid="7680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680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uild="p" autoUpdateAnimBg="0"/>
      <p:bldP spid="7680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52400"/>
            <a:ext cx="7772400" cy="533400"/>
          </a:xfrm>
        </p:spPr>
        <p:txBody>
          <a:bodyPr/>
          <a:lstStyle/>
          <a:p>
            <a:pPr eaLnBrk="1" hangingPunct="1"/>
            <a:r>
              <a:rPr lang="en-US" sz="2800" smtClean="0"/>
              <a:t>Classification of Enzymes</a:t>
            </a:r>
          </a:p>
        </p:txBody>
      </p:sp>
      <p:sp>
        <p:nvSpPr>
          <p:cNvPr id="4099" name="Rectangle 3"/>
          <p:cNvSpPr>
            <a:spLocks noGrp="1" noChangeArrowheads="1"/>
          </p:cNvSpPr>
          <p:nvPr>
            <p:ph idx="1"/>
          </p:nvPr>
        </p:nvSpPr>
        <p:spPr>
          <a:xfrm>
            <a:off x="685800" y="762000"/>
            <a:ext cx="7772400" cy="5410200"/>
          </a:xfrm>
        </p:spPr>
        <p:txBody>
          <a:bodyPr/>
          <a:lstStyle/>
          <a:p>
            <a:pPr eaLnBrk="1" hangingPunct="1">
              <a:lnSpc>
                <a:spcPct val="95000"/>
              </a:lnSpc>
              <a:spcBef>
                <a:spcPct val="5000"/>
              </a:spcBef>
            </a:pPr>
            <a:r>
              <a:rPr lang="en-US" sz="2400" smtClean="0"/>
              <a:t>Enzymes are classified according to the type of reaction they catalyze:</a:t>
            </a:r>
          </a:p>
          <a:p>
            <a:pPr eaLnBrk="1" hangingPunct="1">
              <a:lnSpc>
                <a:spcPct val="95000"/>
              </a:lnSpc>
              <a:spcBef>
                <a:spcPct val="5000"/>
              </a:spcBef>
              <a:buFontTx/>
              <a:buNone/>
            </a:pPr>
            <a:r>
              <a:rPr lang="en-US" sz="2400" b="1" smtClean="0"/>
              <a:t>	    </a:t>
            </a:r>
          </a:p>
          <a:p>
            <a:pPr eaLnBrk="1" hangingPunct="1">
              <a:lnSpc>
                <a:spcPct val="115000"/>
              </a:lnSpc>
              <a:spcBef>
                <a:spcPct val="5000"/>
              </a:spcBef>
              <a:buFontTx/>
              <a:buNone/>
            </a:pPr>
            <a:r>
              <a:rPr lang="en-US" sz="2400" b="1" smtClean="0"/>
              <a:t>	     </a:t>
            </a:r>
            <a:r>
              <a:rPr lang="en-US" sz="2400" b="1" u="sng" smtClean="0"/>
              <a:t>Class			Reactions catalyzed</a:t>
            </a:r>
          </a:p>
          <a:p>
            <a:pPr lvl="1" eaLnBrk="1" hangingPunct="1">
              <a:lnSpc>
                <a:spcPct val="115000"/>
              </a:lnSpc>
              <a:spcBef>
                <a:spcPct val="5000"/>
              </a:spcBef>
              <a:buFont typeface="Wingdings" pitchFamily="2" charset="2"/>
              <a:buChar char="§"/>
            </a:pPr>
            <a:r>
              <a:rPr lang="en-US" sz="2400" smtClean="0"/>
              <a:t>Oxidoreductases	Oxidation-reduction</a:t>
            </a:r>
          </a:p>
          <a:p>
            <a:pPr lvl="1" eaLnBrk="1" hangingPunct="1">
              <a:lnSpc>
                <a:spcPct val="115000"/>
              </a:lnSpc>
              <a:spcBef>
                <a:spcPct val="5000"/>
              </a:spcBef>
              <a:buFont typeface="Wingdings" pitchFamily="2" charset="2"/>
              <a:buChar char="§"/>
            </a:pPr>
            <a:r>
              <a:rPr lang="en-US" sz="2400" smtClean="0"/>
              <a:t>Transferases		Transfer groups of atoms</a:t>
            </a:r>
          </a:p>
          <a:p>
            <a:pPr lvl="1" eaLnBrk="1" hangingPunct="1">
              <a:lnSpc>
                <a:spcPct val="115000"/>
              </a:lnSpc>
              <a:spcBef>
                <a:spcPct val="5000"/>
              </a:spcBef>
              <a:buFont typeface="Wingdings" pitchFamily="2" charset="2"/>
              <a:buChar char="§"/>
            </a:pPr>
            <a:r>
              <a:rPr lang="en-US" sz="2400" smtClean="0"/>
              <a:t>Hydrolases                 	Hydrolysis</a:t>
            </a:r>
          </a:p>
          <a:p>
            <a:pPr lvl="1" eaLnBrk="1" hangingPunct="1">
              <a:lnSpc>
                <a:spcPct val="115000"/>
              </a:lnSpc>
              <a:spcBef>
                <a:spcPct val="5000"/>
              </a:spcBef>
              <a:buFont typeface="Wingdings" pitchFamily="2" charset="2"/>
              <a:buChar char="§"/>
            </a:pPr>
            <a:r>
              <a:rPr lang="en-US" sz="2400" smtClean="0"/>
              <a:t>Lyases			Add atoms/remove atoms 					to/from a double bond</a:t>
            </a:r>
          </a:p>
          <a:p>
            <a:pPr lvl="1" eaLnBrk="1" hangingPunct="1">
              <a:lnSpc>
                <a:spcPct val="115000"/>
              </a:lnSpc>
              <a:spcBef>
                <a:spcPct val="5000"/>
              </a:spcBef>
              <a:buFont typeface="Wingdings" pitchFamily="2" charset="2"/>
              <a:buChar char="§"/>
            </a:pPr>
            <a:r>
              <a:rPr lang="en-US" sz="2400" smtClean="0"/>
              <a:t>Isomerases		Rearrange atoms	</a:t>
            </a:r>
          </a:p>
          <a:p>
            <a:pPr lvl="1" eaLnBrk="1" hangingPunct="1">
              <a:lnSpc>
                <a:spcPct val="115000"/>
              </a:lnSpc>
              <a:spcBef>
                <a:spcPct val="5000"/>
              </a:spcBef>
              <a:buFont typeface="Wingdings" pitchFamily="2" charset="2"/>
              <a:buChar char="§"/>
            </a:pPr>
            <a:r>
              <a:rPr lang="en-US" sz="2400" smtClean="0"/>
              <a:t>Ligases			Use ATP to combine </a:t>
            </a:r>
            <a:br>
              <a:rPr lang="en-US" sz="2400" smtClean="0"/>
            </a:br>
            <a:r>
              <a:rPr lang="en-US" sz="2400" smtClean="0"/>
              <a:t>				molecules</a:t>
            </a:r>
            <a:endParaRPr lang="en-US" sz="1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left)">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wipe(left)">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wipe(left)">
                                      <p:cBhvr>
                                        <p:cTn id="17" dur="500"/>
                                        <p:tgtEl>
                                          <p:spTgt spid="4099">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099">
                                            <p:txEl>
                                              <p:pRg st="3" end="3"/>
                                            </p:txEl>
                                          </p:spTgt>
                                        </p:tgtEl>
                                        <p:attrNameLst>
                                          <p:attrName>style.visibility</p:attrName>
                                        </p:attrNameLst>
                                      </p:cBhvr>
                                      <p:to>
                                        <p:strVal val="visible"/>
                                      </p:to>
                                    </p:set>
                                    <p:animEffect transition="in" filter="wipe(left)">
                                      <p:cBhvr>
                                        <p:cTn id="20" dur="500"/>
                                        <p:tgtEl>
                                          <p:spTgt spid="4099">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Effect transition="in" filter="wipe(left)">
                                      <p:cBhvr>
                                        <p:cTn id="23" dur="500"/>
                                        <p:tgtEl>
                                          <p:spTgt spid="4099">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099">
                                            <p:txEl>
                                              <p:pRg st="5" end="5"/>
                                            </p:txEl>
                                          </p:spTgt>
                                        </p:tgtEl>
                                        <p:attrNameLst>
                                          <p:attrName>style.visibility</p:attrName>
                                        </p:attrNameLst>
                                      </p:cBhvr>
                                      <p:to>
                                        <p:strVal val="visible"/>
                                      </p:to>
                                    </p:set>
                                    <p:animEffect transition="in" filter="wipe(left)">
                                      <p:cBhvr>
                                        <p:cTn id="26" dur="500"/>
                                        <p:tgtEl>
                                          <p:spTgt spid="4099">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099">
                                            <p:txEl>
                                              <p:pRg st="6" end="6"/>
                                            </p:txEl>
                                          </p:spTgt>
                                        </p:tgtEl>
                                        <p:attrNameLst>
                                          <p:attrName>style.visibility</p:attrName>
                                        </p:attrNameLst>
                                      </p:cBhvr>
                                      <p:to>
                                        <p:strVal val="visible"/>
                                      </p:to>
                                    </p:set>
                                    <p:animEffect transition="in" filter="wipe(left)">
                                      <p:cBhvr>
                                        <p:cTn id="29" dur="500"/>
                                        <p:tgtEl>
                                          <p:spTgt spid="4099">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099">
                                            <p:txEl>
                                              <p:pRg st="7" end="7"/>
                                            </p:txEl>
                                          </p:spTgt>
                                        </p:tgtEl>
                                        <p:attrNameLst>
                                          <p:attrName>style.visibility</p:attrName>
                                        </p:attrNameLst>
                                      </p:cBhvr>
                                      <p:to>
                                        <p:strVal val="visible"/>
                                      </p:to>
                                    </p:set>
                                    <p:animEffect transition="in" filter="wipe(left)">
                                      <p:cBhvr>
                                        <p:cTn id="32" dur="500"/>
                                        <p:tgtEl>
                                          <p:spTgt spid="4099">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099">
                                            <p:txEl>
                                              <p:pRg st="8" end="8"/>
                                            </p:txEl>
                                          </p:spTgt>
                                        </p:tgtEl>
                                        <p:attrNameLst>
                                          <p:attrName>style.visibility</p:attrName>
                                        </p:attrNameLst>
                                      </p:cBhvr>
                                      <p:to>
                                        <p:strVal val="visible"/>
                                      </p:to>
                                    </p:set>
                                    <p:animEffect transition="in" filter="wipe(left)">
                                      <p:cBhvr>
                                        <p:cTn id="35" dur="500"/>
                                        <p:tgtEl>
                                          <p:spTgt spid="4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457201"/>
            <a:ext cx="7772400" cy="1676399"/>
          </a:xfrm>
        </p:spPr>
        <p:txBody>
          <a:bodyPr/>
          <a:lstStyle/>
          <a:p>
            <a:pPr eaLnBrk="1" hangingPunct="1"/>
            <a:r>
              <a:rPr lang="en-GB" b="1" dirty="0" smtClean="0"/>
              <a:t>ENZYMES</a:t>
            </a:r>
            <a:endParaRPr lang="fr-FR" b="1" dirty="0" smtClean="0"/>
          </a:p>
        </p:txBody>
      </p:sp>
      <p:sp>
        <p:nvSpPr>
          <p:cNvPr id="13315" name="Rectangle 3"/>
          <p:cNvSpPr>
            <a:spLocks noGrp="1" noChangeArrowheads="1"/>
          </p:cNvSpPr>
          <p:nvPr>
            <p:ph type="subTitle" idx="1"/>
          </p:nvPr>
        </p:nvSpPr>
        <p:spPr>
          <a:xfrm>
            <a:off x="1371600" y="1828800"/>
            <a:ext cx="6400800" cy="3810000"/>
          </a:xfrm>
        </p:spPr>
        <p:txBody>
          <a:bodyPr/>
          <a:lstStyle/>
          <a:p>
            <a:pPr eaLnBrk="1" hangingPunct="1"/>
            <a:r>
              <a:rPr lang="en-GB" b="1" dirty="0" smtClean="0">
                <a:solidFill>
                  <a:srgbClr val="FF0000"/>
                </a:solidFill>
                <a:latin typeface="Times New Roman" pitchFamily="18" charset="0"/>
                <a:cs typeface="Times New Roman" pitchFamily="18" charset="0"/>
              </a:rPr>
              <a:t>A protein with catalytic properties due to its power of specific activation</a:t>
            </a:r>
            <a:endParaRPr lang="fr-FR" b="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ln w="28575" cap="flat">
            <a:solidFill>
              <a:schemeClr val="hlink"/>
            </a:solidFill>
            <a:miter lim="800000"/>
            <a:headEnd/>
            <a:tailEnd/>
          </a:ln>
        </p:spPr>
        <p:txBody>
          <a:bodyPr/>
          <a:lstStyle/>
          <a:p>
            <a:pPr eaLnBrk="1" hangingPunct="1"/>
            <a:r>
              <a:rPr lang="en-US" sz="4000" b="1" smtClean="0"/>
              <a:t>Examples of  Classification of Enzymes</a:t>
            </a:r>
          </a:p>
        </p:txBody>
      </p:sp>
      <p:sp>
        <p:nvSpPr>
          <p:cNvPr id="40964" name="Rectangle 3"/>
          <p:cNvSpPr>
            <a:spLocks noGrp="1" noChangeArrowheads="1"/>
          </p:cNvSpPr>
          <p:nvPr>
            <p:ph idx="1"/>
          </p:nvPr>
        </p:nvSpPr>
        <p:spPr>
          <a:xfrm>
            <a:off x="304800" y="1981200"/>
            <a:ext cx="8534400" cy="4114800"/>
          </a:xfrm>
        </p:spPr>
        <p:txBody>
          <a:bodyPr/>
          <a:lstStyle/>
          <a:p>
            <a:pPr eaLnBrk="1" hangingPunct="1">
              <a:lnSpc>
                <a:spcPct val="90000"/>
              </a:lnSpc>
            </a:pPr>
            <a:r>
              <a:rPr lang="en-US" sz="2400" b="1" smtClean="0">
                <a:solidFill>
                  <a:schemeClr val="accent1"/>
                </a:solidFill>
              </a:rPr>
              <a:t>Oxidoreductoases</a:t>
            </a:r>
          </a:p>
          <a:p>
            <a:pPr eaLnBrk="1" hangingPunct="1">
              <a:lnSpc>
                <a:spcPct val="90000"/>
              </a:lnSpc>
              <a:buFontTx/>
              <a:buNone/>
            </a:pPr>
            <a:r>
              <a:rPr lang="en-US" sz="2400" b="1" smtClean="0"/>
              <a:t>		oxidases  - oxidize ,reductases – reduce</a:t>
            </a:r>
          </a:p>
          <a:p>
            <a:pPr eaLnBrk="1" hangingPunct="1">
              <a:lnSpc>
                <a:spcPct val="90000"/>
              </a:lnSpc>
            </a:pPr>
            <a:r>
              <a:rPr lang="en-US" sz="2400" b="1" smtClean="0">
                <a:solidFill>
                  <a:schemeClr val="accent1"/>
                </a:solidFill>
              </a:rPr>
              <a:t>Transferases</a:t>
            </a:r>
          </a:p>
          <a:p>
            <a:pPr eaLnBrk="1" hangingPunct="1">
              <a:lnSpc>
                <a:spcPct val="90000"/>
              </a:lnSpc>
              <a:buFontTx/>
              <a:buNone/>
            </a:pPr>
            <a:r>
              <a:rPr lang="en-US" sz="2400" b="1" smtClean="0"/>
              <a:t>		transaminases – transfer amino groups</a:t>
            </a:r>
          </a:p>
          <a:p>
            <a:pPr eaLnBrk="1" hangingPunct="1">
              <a:lnSpc>
                <a:spcPct val="90000"/>
              </a:lnSpc>
              <a:buFontTx/>
              <a:buNone/>
            </a:pPr>
            <a:r>
              <a:rPr lang="en-US" sz="2400" b="1" smtClean="0"/>
              <a:t>		kinases – transfer phosphate groups		   </a:t>
            </a:r>
          </a:p>
          <a:p>
            <a:pPr eaLnBrk="1" hangingPunct="1">
              <a:lnSpc>
                <a:spcPct val="90000"/>
              </a:lnSpc>
            </a:pPr>
            <a:r>
              <a:rPr lang="en-US" sz="2400" b="1" smtClean="0">
                <a:solidFill>
                  <a:schemeClr val="accent1"/>
                </a:solidFill>
              </a:rPr>
              <a:t>Hydrolases</a:t>
            </a:r>
          </a:p>
          <a:p>
            <a:pPr eaLnBrk="1" hangingPunct="1">
              <a:lnSpc>
                <a:spcPct val="90000"/>
              </a:lnSpc>
              <a:buFontTx/>
              <a:buNone/>
            </a:pPr>
            <a:r>
              <a:rPr lang="en-US" sz="2400" b="1" smtClean="0"/>
              <a:t>		proteases  - hydrolyze peptide bonds</a:t>
            </a:r>
          </a:p>
          <a:p>
            <a:pPr eaLnBrk="1" hangingPunct="1">
              <a:lnSpc>
                <a:spcPct val="90000"/>
              </a:lnSpc>
              <a:buFontTx/>
              <a:buNone/>
            </a:pPr>
            <a:r>
              <a:rPr lang="en-US" sz="2400" b="1" smtClean="0"/>
              <a:t>		lipases – hydrolyze lipid ester bonds</a:t>
            </a:r>
          </a:p>
          <a:p>
            <a:pPr eaLnBrk="1" hangingPunct="1">
              <a:lnSpc>
                <a:spcPct val="90000"/>
              </a:lnSpc>
            </a:pPr>
            <a:r>
              <a:rPr lang="en-US" sz="2400" b="1" smtClean="0">
                <a:solidFill>
                  <a:schemeClr val="accent1"/>
                </a:solidFill>
              </a:rPr>
              <a:t>Lyases</a:t>
            </a:r>
          </a:p>
          <a:p>
            <a:pPr eaLnBrk="1" hangingPunct="1">
              <a:lnSpc>
                <a:spcPct val="90000"/>
              </a:lnSpc>
              <a:spcBef>
                <a:spcPct val="25000"/>
              </a:spcBef>
              <a:buFontTx/>
              <a:buNone/>
            </a:pPr>
            <a:r>
              <a:rPr lang="en-US" sz="2400" b="1" smtClean="0"/>
              <a:t>		carboxylases – add CO</a:t>
            </a:r>
            <a:r>
              <a:rPr lang="en-US" sz="2400" b="1" baseline="-25000" smtClean="0"/>
              <a:t>2</a:t>
            </a:r>
            <a:endParaRPr lang="en-US" sz="2400" b="1" smtClean="0"/>
          </a:p>
          <a:p>
            <a:pPr eaLnBrk="1" hangingPunct="1">
              <a:lnSpc>
                <a:spcPct val="90000"/>
              </a:lnSpc>
              <a:spcBef>
                <a:spcPct val="25000"/>
              </a:spcBef>
              <a:buFontTx/>
              <a:buNone/>
            </a:pPr>
            <a:r>
              <a:rPr lang="en-US" sz="2400" b="1" smtClean="0"/>
              <a:t>		hydrolases – add H</a:t>
            </a:r>
            <a:r>
              <a:rPr lang="en-US" sz="2400" b="1" baseline="-25000" smtClean="0"/>
              <a:t>2</a:t>
            </a:r>
            <a:r>
              <a:rPr lang="en-US" sz="2400" b="1" smtClean="0"/>
              <a:t>O</a:t>
            </a:r>
          </a:p>
        </p:txBody>
      </p:sp>
      <p:sp>
        <p:nvSpPr>
          <p:cNvPr id="40962"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3BA0C036-90FA-4301-A14D-3F6D498161FE}" type="slidenum">
              <a:rPr lang="en-US" sz="1400" smtClean="0"/>
              <a:pPr eaLnBrk="1" hangingPunct="1"/>
              <a:t>30</a:t>
            </a:fld>
            <a:endParaRPr lang="en-US" sz="14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ln w="28575" cap="flat">
            <a:solidFill>
              <a:schemeClr val="hlink"/>
            </a:solidFill>
            <a:miter lim="800000"/>
            <a:headEnd/>
            <a:tailEnd/>
          </a:ln>
        </p:spPr>
        <p:txBody>
          <a:bodyPr/>
          <a:lstStyle/>
          <a:p>
            <a:pPr eaLnBrk="1" hangingPunct="1"/>
            <a:r>
              <a:rPr lang="en-US" sz="4000" b="1" smtClean="0"/>
              <a:t>Learning Check E1</a:t>
            </a:r>
          </a:p>
        </p:txBody>
      </p:sp>
      <p:sp>
        <p:nvSpPr>
          <p:cNvPr id="41988" name="Rectangle 3"/>
          <p:cNvSpPr>
            <a:spLocks noGrp="1" noChangeArrowheads="1"/>
          </p:cNvSpPr>
          <p:nvPr>
            <p:ph idx="1"/>
          </p:nvPr>
        </p:nvSpPr>
        <p:spPr>
          <a:xfrm>
            <a:off x="838200" y="1905000"/>
            <a:ext cx="7772400" cy="4114800"/>
          </a:xfrm>
        </p:spPr>
        <p:txBody>
          <a:bodyPr/>
          <a:lstStyle/>
          <a:p>
            <a:pPr marL="609600" indent="-609600" eaLnBrk="1" hangingPunct="1">
              <a:buFontTx/>
              <a:buNone/>
            </a:pPr>
            <a:r>
              <a:rPr lang="en-US" sz="2800" b="1" dirty="0" smtClean="0"/>
              <a:t>Match the type of reaction with the enzymes:</a:t>
            </a:r>
          </a:p>
          <a:p>
            <a:pPr marL="609600" indent="-609600" eaLnBrk="1" hangingPunct="1">
              <a:buFontTx/>
              <a:buNone/>
            </a:pPr>
            <a:r>
              <a:rPr lang="en-US" sz="2800" b="1" dirty="0" smtClean="0">
                <a:solidFill>
                  <a:schemeClr val="accent1"/>
                </a:solidFill>
              </a:rPr>
              <a:t>(1) aminase	(2) dehydrogenase</a:t>
            </a:r>
          </a:p>
          <a:p>
            <a:pPr marL="609600" indent="-609600" eaLnBrk="1" hangingPunct="1">
              <a:buFontTx/>
              <a:buNone/>
            </a:pPr>
            <a:r>
              <a:rPr lang="en-US" sz="2800" b="1" dirty="0" smtClean="0">
                <a:solidFill>
                  <a:schemeClr val="accent1"/>
                </a:solidFill>
              </a:rPr>
              <a:t>(3) Isomerase	(4)  synthetase</a:t>
            </a:r>
          </a:p>
          <a:p>
            <a:pPr marL="609600" indent="-609600" eaLnBrk="1" hangingPunct="1">
              <a:buFontTx/>
              <a:buNone/>
            </a:pPr>
            <a:endParaRPr lang="en-US" sz="1000" b="1" dirty="0" smtClean="0">
              <a:solidFill>
                <a:schemeClr val="accent1"/>
              </a:solidFill>
            </a:endParaRPr>
          </a:p>
          <a:p>
            <a:pPr marL="609600" indent="-609600" eaLnBrk="1" hangingPunct="1">
              <a:buFontTx/>
              <a:buAutoNum type="alphaUcPeriod"/>
            </a:pPr>
            <a:r>
              <a:rPr lang="en-US" sz="2800" b="1" dirty="0" smtClean="0"/>
              <a:t>Converts a cis-fatty acid to trans.</a:t>
            </a:r>
          </a:p>
          <a:p>
            <a:pPr marL="609600" indent="-609600" eaLnBrk="1" hangingPunct="1">
              <a:buFontTx/>
              <a:buAutoNum type="alphaUcPeriod"/>
            </a:pPr>
            <a:r>
              <a:rPr lang="en-US" sz="2800" b="1" dirty="0" smtClean="0"/>
              <a:t>Removes 2 H atoms to form double bond</a:t>
            </a:r>
          </a:p>
          <a:p>
            <a:pPr marL="609600" indent="-609600" eaLnBrk="1" hangingPunct="1">
              <a:buFontTx/>
              <a:buAutoNum type="alphaUcPeriod"/>
            </a:pPr>
            <a:r>
              <a:rPr lang="en-US" sz="2800" b="1" dirty="0" smtClean="0"/>
              <a:t>Combine two molecules using ATP</a:t>
            </a:r>
          </a:p>
          <a:p>
            <a:pPr marL="609600" indent="-609600" eaLnBrk="1" hangingPunct="1">
              <a:buFontTx/>
              <a:buAutoNum type="alphaUcPeriod"/>
            </a:pPr>
            <a:r>
              <a:rPr lang="en-US" sz="2800" b="1" dirty="0" smtClean="0"/>
              <a:t>Adds NH</a:t>
            </a:r>
            <a:r>
              <a:rPr lang="en-US" sz="2800" b="1" baseline="-25000" dirty="0" smtClean="0"/>
              <a:t>3</a:t>
            </a:r>
            <a:r>
              <a:rPr lang="en-US" sz="2800" b="1" dirty="0" smtClean="0"/>
              <a:t> </a:t>
            </a:r>
          </a:p>
        </p:txBody>
      </p:sp>
      <p:sp>
        <p:nvSpPr>
          <p:cNvPr id="41986"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137C0B7C-F9B1-455E-9380-173DA69CFBFF}" type="slidenum">
              <a:rPr lang="en-US" sz="1400" smtClean="0"/>
              <a:pPr eaLnBrk="1" hangingPunct="1"/>
              <a:t>31</a:t>
            </a:fld>
            <a:endParaRPr lang="en-US" sz="14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ln w="28575" cap="flat">
            <a:solidFill>
              <a:schemeClr val="hlink"/>
            </a:solidFill>
            <a:miter lim="800000"/>
            <a:headEnd/>
            <a:tailEnd/>
          </a:ln>
        </p:spPr>
        <p:txBody>
          <a:bodyPr/>
          <a:lstStyle/>
          <a:p>
            <a:pPr eaLnBrk="1" hangingPunct="1"/>
            <a:r>
              <a:rPr lang="en-US" sz="4000" b="1" smtClean="0"/>
              <a:t>Solution E1</a:t>
            </a:r>
          </a:p>
        </p:txBody>
      </p:sp>
      <p:sp>
        <p:nvSpPr>
          <p:cNvPr id="43012" name="Rectangle 3"/>
          <p:cNvSpPr>
            <a:spLocks noGrp="1" noChangeArrowheads="1"/>
          </p:cNvSpPr>
          <p:nvPr>
            <p:ph idx="1"/>
          </p:nvPr>
        </p:nvSpPr>
        <p:spPr/>
        <p:txBody>
          <a:bodyPr/>
          <a:lstStyle/>
          <a:p>
            <a:pPr marL="609600" indent="-609600" eaLnBrk="1" hangingPunct="1">
              <a:buFontTx/>
              <a:buNone/>
            </a:pPr>
            <a:r>
              <a:rPr lang="en-US" sz="2800" b="1" smtClean="0"/>
              <a:t>Match the type of reaction with the enzymes:</a:t>
            </a:r>
          </a:p>
          <a:p>
            <a:pPr marL="609600" indent="-609600" eaLnBrk="1" hangingPunct="1">
              <a:buFontTx/>
              <a:buNone/>
            </a:pPr>
            <a:r>
              <a:rPr lang="en-US" sz="2800" b="1" smtClean="0">
                <a:solidFill>
                  <a:schemeClr val="accent1"/>
                </a:solidFill>
              </a:rPr>
              <a:t>(1) aminase	(2) dehydrogenase</a:t>
            </a:r>
          </a:p>
          <a:p>
            <a:pPr marL="609600" indent="-609600" eaLnBrk="1" hangingPunct="1">
              <a:buFontTx/>
              <a:buNone/>
            </a:pPr>
            <a:r>
              <a:rPr lang="en-US" sz="2800" b="1" smtClean="0">
                <a:solidFill>
                  <a:schemeClr val="accent1"/>
                </a:solidFill>
              </a:rPr>
              <a:t>(3) Isomerase	(4)  synthetase</a:t>
            </a:r>
          </a:p>
          <a:p>
            <a:pPr marL="609600" indent="-609600" eaLnBrk="1" hangingPunct="1">
              <a:buFontTx/>
              <a:buAutoNum type="alphaUcPeriod"/>
            </a:pPr>
            <a:r>
              <a:rPr lang="en-US" sz="2800" b="1" u="sng" smtClean="0">
                <a:solidFill>
                  <a:schemeClr val="accent1"/>
                </a:solidFill>
              </a:rPr>
              <a:t>  3  </a:t>
            </a:r>
            <a:r>
              <a:rPr lang="en-US" sz="2800" b="1" smtClean="0"/>
              <a:t>Converts a cis-fatty acid to trans.</a:t>
            </a:r>
          </a:p>
          <a:p>
            <a:pPr marL="609600" indent="-609600" eaLnBrk="1" hangingPunct="1">
              <a:buFontTx/>
              <a:buAutoNum type="alphaUcPeriod"/>
            </a:pPr>
            <a:r>
              <a:rPr lang="en-US" sz="2800" b="1" u="sng" smtClean="0">
                <a:solidFill>
                  <a:schemeClr val="accent1"/>
                </a:solidFill>
              </a:rPr>
              <a:t>  2</a:t>
            </a:r>
            <a:r>
              <a:rPr lang="en-US" sz="2800" b="1" u="sng" smtClean="0"/>
              <a:t>  </a:t>
            </a:r>
            <a:r>
              <a:rPr lang="en-US" sz="2800" b="1" smtClean="0"/>
              <a:t>Removes 2 H atoms to form double bond</a:t>
            </a:r>
          </a:p>
          <a:p>
            <a:pPr marL="609600" indent="-609600" eaLnBrk="1" hangingPunct="1">
              <a:buFontTx/>
              <a:buAutoNum type="alphaUcPeriod"/>
            </a:pPr>
            <a:r>
              <a:rPr lang="en-US" sz="2800" b="1" u="sng" smtClean="0">
                <a:solidFill>
                  <a:schemeClr val="accent1"/>
                </a:solidFill>
              </a:rPr>
              <a:t>  4</a:t>
            </a:r>
            <a:r>
              <a:rPr lang="en-US" sz="2800" b="1" u="sng" smtClean="0"/>
              <a:t>  </a:t>
            </a:r>
            <a:r>
              <a:rPr lang="en-US" sz="2800" b="1" smtClean="0"/>
              <a:t>Combine two molecules using ATP</a:t>
            </a:r>
          </a:p>
          <a:p>
            <a:pPr marL="609600" indent="-609600" eaLnBrk="1" hangingPunct="1">
              <a:buFontTx/>
              <a:buAutoNum type="alphaUcPeriod"/>
            </a:pPr>
            <a:r>
              <a:rPr lang="en-US" sz="2800" b="1" u="sng" smtClean="0">
                <a:solidFill>
                  <a:schemeClr val="accent1"/>
                </a:solidFill>
              </a:rPr>
              <a:t>  1</a:t>
            </a:r>
            <a:r>
              <a:rPr lang="en-US" sz="2800" b="1" u="sng" smtClean="0"/>
              <a:t>  </a:t>
            </a:r>
            <a:r>
              <a:rPr lang="en-US" sz="2800" b="1" smtClean="0"/>
              <a:t>Adds NH</a:t>
            </a:r>
            <a:r>
              <a:rPr lang="en-US" sz="2800" b="1" baseline="-25000" smtClean="0"/>
              <a:t>3</a:t>
            </a:r>
            <a:r>
              <a:rPr lang="en-US" sz="2800" b="1" smtClean="0"/>
              <a:t> </a:t>
            </a:r>
          </a:p>
        </p:txBody>
      </p:sp>
      <p:sp>
        <p:nvSpPr>
          <p:cNvPr id="43010"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1DDC899F-296A-43D2-B1DB-DBF0F6572760}" type="slidenum">
              <a:rPr lang="en-US" sz="1400" smtClean="0"/>
              <a:pPr eaLnBrk="1" hangingPunct="1"/>
              <a:t>32</a:t>
            </a:fld>
            <a:endParaRPr lang="en-US" sz="14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ln w="28575" cap="flat">
            <a:solidFill>
              <a:schemeClr val="hlink"/>
            </a:solidFill>
            <a:miter lim="800000"/>
            <a:headEnd/>
            <a:tailEnd/>
          </a:ln>
        </p:spPr>
        <p:txBody>
          <a:bodyPr/>
          <a:lstStyle/>
          <a:p>
            <a:pPr eaLnBrk="1" hangingPunct="1"/>
            <a:r>
              <a:rPr lang="en-US" sz="4000" b="1" smtClean="0"/>
              <a:t>Name of Enzymes</a:t>
            </a:r>
          </a:p>
        </p:txBody>
      </p:sp>
      <p:sp>
        <p:nvSpPr>
          <p:cNvPr id="44036" name="Rectangle 3"/>
          <p:cNvSpPr>
            <a:spLocks noGrp="1" noChangeArrowheads="1"/>
          </p:cNvSpPr>
          <p:nvPr>
            <p:ph idx="1"/>
          </p:nvPr>
        </p:nvSpPr>
        <p:spPr>
          <a:xfrm>
            <a:off x="381000" y="1981200"/>
            <a:ext cx="8382000" cy="4876800"/>
          </a:xfrm>
        </p:spPr>
        <p:txBody>
          <a:bodyPr/>
          <a:lstStyle/>
          <a:p>
            <a:pPr eaLnBrk="1" hangingPunct="1">
              <a:lnSpc>
                <a:spcPct val="90000"/>
              </a:lnSpc>
            </a:pPr>
            <a:r>
              <a:rPr lang="en-US" sz="2800" b="1" smtClean="0"/>
              <a:t>End in –</a:t>
            </a:r>
            <a:r>
              <a:rPr lang="en-US" sz="2800" b="1" i="1" smtClean="0"/>
              <a:t>ase</a:t>
            </a:r>
          </a:p>
          <a:p>
            <a:pPr eaLnBrk="1" hangingPunct="1">
              <a:lnSpc>
                <a:spcPct val="90000"/>
              </a:lnSpc>
            </a:pPr>
            <a:r>
              <a:rPr lang="en-US" sz="2800" b="1" smtClean="0"/>
              <a:t>Identifies a reacting substance</a:t>
            </a:r>
          </a:p>
          <a:p>
            <a:pPr eaLnBrk="1" hangingPunct="1">
              <a:lnSpc>
                <a:spcPct val="90000"/>
              </a:lnSpc>
              <a:buFontTx/>
              <a:buNone/>
            </a:pPr>
            <a:r>
              <a:rPr lang="en-US" sz="2800" b="1" smtClean="0"/>
              <a:t>		sucrase – reacts sucrose</a:t>
            </a:r>
          </a:p>
          <a:p>
            <a:pPr eaLnBrk="1" hangingPunct="1">
              <a:lnSpc>
                <a:spcPct val="90000"/>
              </a:lnSpc>
              <a:buFontTx/>
              <a:buNone/>
            </a:pPr>
            <a:r>
              <a:rPr lang="en-US" sz="2800" b="1" smtClean="0"/>
              <a:t>		lipase  - reacts lipid</a:t>
            </a:r>
          </a:p>
          <a:p>
            <a:pPr eaLnBrk="1" hangingPunct="1">
              <a:lnSpc>
                <a:spcPct val="90000"/>
              </a:lnSpc>
            </a:pPr>
            <a:r>
              <a:rPr lang="en-US" sz="2800" b="1" smtClean="0"/>
              <a:t>Describes function of enzyme</a:t>
            </a:r>
          </a:p>
          <a:p>
            <a:pPr eaLnBrk="1" hangingPunct="1">
              <a:lnSpc>
                <a:spcPct val="90000"/>
              </a:lnSpc>
              <a:buFontTx/>
              <a:buNone/>
            </a:pPr>
            <a:r>
              <a:rPr lang="en-US" sz="2800" b="1" smtClean="0"/>
              <a:t>		oxidase – catalyzes oxidation</a:t>
            </a:r>
          </a:p>
          <a:p>
            <a:pPr eaLnBrk="1" hangingPunct="1">
              <a:lnSpc>
                <a:spcPct val="90000"/>
              </a:lnSpc>
              <a:buFontTx/>
              <a:buNone/>
            </a:pPr>
            <a:r>
              <a:rPr lang="en-US" sz="2800" b="1" smtClean="0"/>
              <a:t>		hydrolase – catalyzes hydrolysis</a:t>
            </a:r>
          </a:p>
          <a:p>
            <a:pPr eaLnBrk="1" hangingPunct="1">
              <a:lnSpc>
                <a:spcPct val="90000"/>
              </a:lnSpc>
            </a:pPr>
            <a:r>
              <a:rPr lang="en-US" sz="2800" b="1" smtClean="0"/>
              <a:t>Common names of digestion enzymes still use –</a:t>
            </a:r>
            <a:r>
              <a:rPr lang="en-US" sz="2800" b="1" i="1" smtClean="0"/>
              <a:t>in</a:t>
            </a:r>
            <a:endParaRPr lang="en-US" sz="2800" b="1" smtClean="0"/>
          </a:p>
          <a:p>
            <a:pPr eaLnBrk="1" hangingPunct="1">
              <a:lnSpc>
                <a:spcPct val="90000"/>
              </a:lnSpc>
              <a:buFontTx/>
              <a:buNone/>
            </a:pPr>
            <a:r>
              <a:rPr lang="en-US" sz="2800" b="1" smtClean="0"/>
              <a:t>		pepsin, trypsin</a:t>
            </a:r>
          </a:p>
          <a:p>
            <a:pPr eaLnBrk="1" hangingPunct="1">
              <a:lnSpc>
                <a:spcPct val="90000"/>
              </a:lnSpc>
              <a:buFontTx/>
              <a:buNone/>
            </a:pPr>
            <a:endParaRPr lang="en-US" sz="2800" b="1" smtClean="0"/>
          </a:p>
          <a:p>
            <a:pPr eaLnBrk="1" hangingPunct="1">
              <a:lnSpc>
                <a:spcPct val="90000"/>
              </a:lnSpc>
              <a:buFontTx/>
              <a:buNone/>
            </a:pPr>
            <a:r>
              <a:rPr lang="en-US" sz="2800" b="1" smtClean="0"/>
              <a:t>		</a:t>
            </a:r>
          </a:p>
          <a:p>
            <a:pPr eaLnBrk="1" hangingPunct="1">
              <a:lnSpc>
                <a:spcPct val="90000"/>
              </a:lnSpc>
            </a:pPr>
            <a:endParaRPr lang="en-US" sz="2800" b="1" smtClean="0"/>
          </a:p>
        </p:txBody>
      </p:sp>
      <p:sp>
        <p:nvSpPr>
          <p:cNvPr id="44034"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981FDF1F-E7A4-43EE-8122-201D188CB68B}" type="slidenum">
              <a:rPr lang="en-US" sz="1400" smtClean="0"/>
              <a:pPr eaLnBrk="1" hangingPunct="1"/>
              <a:t>33</a:t>
            </a:fld>
            <a:endParaRPr lang="en-US" sz="14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0"/>
            <a:ext cx="7772400" cy="1143000"/>
          </a:xfrm>
        </p:spPr>
        <p:txBody>
          <a:bodyPr/>
          <a:lstStyle/>
          <a:p>
            <a:pPr eaLnBrk="1" hangingPunct="1"/>
            <a:r>
              <a:rPr lang="en-GB" b="1" smtClean="0"/>
              <a:t>Cofactors</a:t>
            </a:r>
            <a:endParaRPr lang="fr-FR" b="1" smtClean="0"/>
          </a:p>
        </p:txBody>
      </p:sp>
      <p:sp>
        <p:nvSpPr>
          <p:cNvPr id="45059" name="Rectangle 8"/>
          <p:cNvSpPr>
            <a:spLocks noGrp="1" noChangeArrowheads="1"/>
          </p:cNvSpPr>
          <p:nvPr>
            <p:ph idx="1"/>
          </p:nvPr>
        </p:nvSpPr>
        <p:spPr>
          <a:xfrm>
            <a:off x="457200" y="914400"/>
            <a:ext cx="3671888" cy="4176713"/>
          </a:xfrm>
          <a:noFill/>
        </p:spPr>
        <p:txBody>
          <a:bodyPr/>
          <a:lstStyle/>
          <a:p>
            <a:pPr eaLnBrk="1" hangingPunct="1"/>
            <a:r>
              <a:rPr lang="en-GB" sz="2400" smtClean="0"/>
              <a:t>An additional non-protein molecule that is needed by some enzymes to help the reaction</a:t>
            </a:r>
          </a:p>
          <a:p>
            <a:pPr eaLnBrk="1" hangingPunct="1"/>
            <a:r>
              <a:rPr lang="en-GB" sz="2400" smtClean="0"/>
              <a:t>Tightly bound cofactors are called prosthetic groups</a:t>
            </a:r>
          </a:p>
          <a:p>
            <a:pPr eaLnBrk="1" hangingPunct="1"/>
            <a:r>
              <a:rPr lang="en-GB" sz="2400" smtClean="0"/>
              <a:t>Cofactors that are bound and released easily are called coenzymes</a:t>
            </a:r>
          </a:p>
          <a:p>
            <a:pPr eaLnBrk="1" hangingPunct="1"/>
            <a:r>
              <a:rPr lang="en-GB" sz="2400" smtClean="0"/>
              <a:t>Many vitamins are coenzymes</a:t>
            </a:r>
            <a:endParaRPr lang="fr-FR" sz="2400" smtClean="0"/>
          </a:p>
        </p:txBody>
      </p:sp>
      <p:pic>
        <p:nvPicPr>
          <p:cNvPr id="45060" name="Picture 10" descr="Nitrogenase - click for Jmol vers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585913"/>
            <a:ext cx="3810000"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12"/>
          <p:cNvSpPr txBox="1">
            <a:spLocks noChangeArrowheads="1"/>
          </p:cNvSpPr>
          <p:nvPr/>
        </p:nvSpPr>
        <p:spPr bwMode="auto">
          <a:xfrm>
            <a:off x="3276600" y="5700713"/>
            <a:ext cx="5616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r" eaLnBrk="1" hangingPunct="1">
              <a:spcBef>
                <a:spcPct val="50000"/>
              </a:spcBef>
            </a:pPr>
            <a:r>
              <a:rPr lang="fr-FR" sz="1600"/>
              <a:t>Nitrogenase enzyme with Fe, Mo and ADP cofactors</a:t>
            </a:r>
          </a:p>
          <a:p>
            <a:pPr algn="r" eaLnBrk="1" hangingPunct="1"/>
            <a:r>
              <a:rPr lang="en-US" sz="1000"/>
              <a:t> </a:t>
            </a:r>
            <a:r>
              <a:rPr lang="en-US" sz="900"/>
              <a:t/>
            </a:r>
            <a:br>
              <a:rPr lang="en-US" sz="900"/>
            </a:br>
            <a:r>
              <a:rPr lang="en-US" sz="900"/>
              <a:t> )</a:t>
            </a:r>
            <a:r>
              <a:rPr lang="fr-FR"/>
              <a:t> </a:t>
            </a:r>
          </a:p>
        </p:txBody>
      </p:sp>
      <p:sp>
        <p:nvSpPr>
          <p:cNvPr id="45062" name="Text Box 13"/>
          <p:cNvSpPr txBox="1">
            <a:spLocks noChangeArrowheads="1"/>
          </p:cNvSpPr>
          <p:nvPr/>
        </p:nvSpPr>
        <p:spPr bwMode="auto">
          <a:xfrm>
            <a:off x="488950" y="6354763"/>
            <a:ext cx="2171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sz="1200">
                <a:cs typeface="Arial" pitchFamily="34"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Enzyme cofactors cont.</a:t>
            </a:r>
          </a:p>
        </p:txBody>
      </p:sp>
      <p:sp>
        <p:nvSpPr>
          <p:cNvPr id="69635" name="Rectangle 3"/>
          <p:cNvSpPr>
            <a:spLocks noGrp="1" noChangeArrowheads="1"/>
          </p:cNvSpPr>
          <p:nvPr>
            <p:ph idx="1"/>
          </p:nvPr>
        </p:nvSpPr>
        <p:spPr/>
        <p:txBody>
          <a:bodyPr/>
          <a:lstStyle/>
          <a:p>
            <a:pPr eaLnBrk="1" hangingPunct="1">
              <a:lnSpc>
                <a:spcPct val="150000"/>
              </a:lnSpc>
            </a:pPr>
            <a:r>
              <a:rPr lang="en-US" sz="2800" b="1" smtClean="0"/>
              <a:t>An enzyme that is bonded to its cofactor is called a </a:t>
            </a:r>
            <a:r>
              <a:rPr lang="en-US" sz="2800" b="1" i="1" smtClean="0">
                <a:solidFill>
                  <a:schemeClr val="accent1"/>
                </a:solidFill>
              </a:rPr>
              <a:t>holoenzyme</a:t>
            </a:r>
            <a:r>
              <a:rPr lang="en-US" sz="2800" b="1" i="1" smtClean="0"/>
              <a:t>.</a:t>
            </a:r>
            <a:r>
              <a:rPr lang="en-US" sz="2800" b="1" smtClean="0"/>
              <a:t> </a:t>
            </a:r>
            <a:r>
              <a:rPr lang="en-US" sz="2800" b="1" smtClean="0">
                <a:solidFill>
                  <a:schemeClr val="accent2"/>
                </a:solidFill>
              </a:rPr>
              <a:t> </a:t>
            </a:r>
            <a:endParaRPr lang="en-US" sz="2800" b="1" smtClean="0"/>
          </a:p>
          <a:p>
            <a:pPr eaLnBrk="1" hangingPunct="1">
              <a:lnSpc>
                <a:spcPct val="150000"/>
              </a:lnSpc>
            </a:pPr>
            <a:r>
              <a:rPr lang="en-US" sz="2800" b="1" smtClean="0"/>
              <a:t>An enzyme that requires a cofactor, but is not bonded to the cofactor is called an </a:t>
            </a:r>
            <a:r>
              <a:rPr lang="en-US" sz="2800" b="1" i="1" smtClean="0">
                <a:solidFill>
                  <a:schemeClr val="accent1"/>
                </a:solidFill>
              </a:rPr>
              <a:t>apoenzyme</a:t>
            </a:r>
            <a:r>
              <a:rPr lang="en-US" sz="2800" b="1" i="1" smtClean="0"/>
              <a:t>. </a:t>
            </a:r>
            <a:r>
              <a:rPr lang="en-US" sz="2800" b="1" smtClean="0"/>
              <a:t>Apoenzymes are </a:t>
            </a:r>
            <a:r>
              <a:rPr lang="en-US" sz="2800" b="1" smtClean="0">
                <a:solidFill>
                  <a:schemeClr val="accent1"/>
                </a:solidFill>
              </a:rPr>
              <a:t>not active</a:t>
            </a:r>
            <a:r>
              <a:rPr lang="en-US" sz="2800" b="1" smtClean="0"/>
              <a:t> until they are complexed with the appropriate cofactor</a:t>
            </a:r>
            <a:r>
              <a:rPr lang="en-US" sz="2800" smtClean="0"/>
              <a:t>. </a:t>
            </a:r>
            <a:r>
              <a:rPr lang="en-US" sz="2800" smtClean="0">
                <a:solidFill>
                  <a:schemeClr val="accent2"/>
                </a:solidFill>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1000" fill="hold"/>
                                        <p:tgtEl>
                                          <p:spTgt spid="69634"/>
                                        </p:tgtEl>
                                        <p:attrNameLst>
                                          <p:attrName>ppt_x</p:attrName>
                                        </p:attrNameLst>
                                      </p:cBhvr>
                                      <p:tavLst>
                                        <p:tav tm="0">
                                          <p:val>
                                            <p:strVal val="#ppt_x-.2"/>
                                          </p:val>
                                        </p:tav>
                                        <p:tav tm="100000">
                                          <p:val>
                                            <p:strVal val="#ppt_x"/>
                                          </p:val>
                                        </p:tav>
                                      </p:tavLst>
                                    </p:anim>
                                    <p:anim calcmode="lin" valueType="num">
                                      <p:cBhvr>
                                        <p:cTn id="8" dur="1000" fill="hold"/>
                                        <p:tgtEl>
                                          <p:spTgt spid="696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696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9635">
                                            <p:txEl>
                                              <p:pRg st="0" end="0"/>
                                            </p:txEl>
                                          </p:spTgt>
                                        </p:tgtEl>
                                        <p:attrNameLst>
                                          <p:attrName>style.visibility</p:attrName>
                                        </p:attrNameLst>
                                      </p:cBhvr>
                                      <p:to>
                                        <p:strVal val="visible"/>
                                      </p:to>
                                    </p:set>
                                    <p:animEffect transition="in" filter="fade">
                                      <p:cBhvr>
                                        <p:cTn id="14" dur="500"/>
                                        <p:tgtEl>
                                          <p:spTgt spid="69635">
                                            <p:txEl>
                                              <p:pRg st="0" end="0"/>
                                            </p:txEl>
                                          </p:spTgt>
                                        </p:tgtEl>
                                      </p:cBhvr>
                                    </p:animEffect>
                                    <p:anim calcmode="lin" valueType="num">
                                      <p:cBhvr>
                                        <p:cTn id="15"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963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69635">
                                            <p:txEl>
                                              <p:pRg st="1" end="1"/>
                                            </p:txEl>
                                          </p:spTgt>
                                        </p:tgtEl>
                                        <p:attrNameLst>
                                          <p:attrName>style.visibility</p:attrName>
                                        </p:attrNameLst>
                                      </p:cBhvr>
                                      <p:to>
                                        <p:strVal val="visible"/>
                                      </p:to>
                                    </p:set>
                                    <p:animEffect transition="in" filter="fade">
                                      <p:cBhvr>
                                        <p:cTn id="21" dur="500"/>
                                        <p:tgtEl>
                                          <p:spTgt spid="69635">
                                            <p:txEl>
                                              <p:pRg st="1" end="1"/>
                                            </p:txEl>
                                          </p:spTgt>
                                        </p:tgtEl>
                                      </p:cBhvr>
                                    </p:animEffect>
                                    <p:anim calcmode="lin" valueType="num">
                                      <p:cBhvr>
                                        <p:cTn id="22"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69635">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0"/>
            <a:ext cx="7772400" cy="1219200"/>
          </a:xfrm>
        </p:spPr>
        <p:txBody>
          <a:bodyPr/>
          <a:lstStyle/>
          <a:p>
            <a:pPr eaLnBrk="1" hangingPunct="1"/>
            <a:r>
              <a:rPr lang="en-US" smtClean="0"/>
              <a:t>Enzyme cofactors</a:t>
            </a:r>
          </a:p>
        </p:txBody>
      </p:sp>
      <p:sp>
        <p:nvSpPr>
          <p:cNvPr id="68611" name="Rectangle 3"/>
          <p:cNvSpPr>
            <a:spLocks noGrp="1" noChangeArrowheads="1"/>
          </p:cNvSpPr>
          <p:nvPr>
            <p:ph idx="1"/>
          </p:nvPr>
        </p:nvSpPr>
        <p:spPr/>
        <p:txBody>
          <a:bodyPr/>
          <a:lstStyle/>
          <a:p>
            <a:pPr eaLnBrk="1" hangingPunct="1"/>
            <a:r>
              <a:rPr lang="en-US" sz="2800" b="1" smtClean="0"/>
              <a:t>A </a:t>
            </a:r>
            <a:r>
              <a:rPr lang="en-US" sz="2800" b="1" i="1" smtClean="0">
                <a:solidFill>
                  <a:schemeClr val="accent1"/>
                </a:solidFill>
              </a:rPr>
              <a:t>cofactor</a:t>
            </a:r>
            <a:r>
              <a:rPr lang="en-US" sz="2800" b="1" smtClean="0"/>
              <a:t> is a substance that is not a protein that must bind to the enzyme in order for the enzyme to work. </a:t>
            </a:r>
          </a:p>
          <a:p>
            <a:pPr eaLnBrk="1" hangingPunct="1"/>
            <a:r>
              <a:rPr lang="en-US" sz="2800" b="1" smtClean="0">
                <a:solidFill>
                  <a:schemeClr val="accent2"/>
                </a:solidFill>
              </a:rPr>
              <a:t> </a:t>
            </a:r>
            <a:endParaRPr lang="en-US" sz="2800" b="1" smtClean="0"/>
          </a:p>
          <a:p>
            <a:pPr eaLnBrk="1" hangingPunct="1"/>
            <a:r>
              <a:rPr lang="en-US" sz="2800" b="1" smtClean="0"/>
              <a:t>A cofactor can be of organic origin. An </a:t>
            </a:r>
            <a:r>
              <a:rPr lang="en-US" sz="2800" b="1" smtClean="0">
                <a:solidFill>
                  <a:schemeClr val="accent1"/>
                </a:solidFill>
              </a:rPr>
              <a:t>organic cofactor is called a </a:t>
            </a:r>
            <a:r>
              <a:rPr lang="en-US" sz="2800" b="1" i="1" smtClean="0">
                <a:solidFill>
                  <a:schemeClr val="accent1"/>
                </a:solidFill>
              </a:rPr>
              <a:t>coenzyme</a:t>
            </a:r>
            <a:r>
              <a:rPr lang="en-US" sz="2800" b="1" i="1" smtClean="0"/>
              <a:t>.</a:t>
            </a:r>
          </a:p>
          <a:p>
            <a:pPr eaLnBrk="1" hangingPunct="1"/>
            <a:r>
              <a:rPr lang="en-US" sz="2800" b="1" i="1" smtClean="0"/>
              <a:t> </a:t>
            </a:r>
            <a:r>
              <a:rPr lang="en-US" sz="2800" b="1" smtClean="0">
                <a:solidFill>
                  <a:schemeClr val="accent2"/>
                </a:solidFill>
              </a:rPr>
              <a:t>  </a:t>
            </a:r>
            <a:endParaRPr lang="en-US" sz="2800" b="1" smtClean="0"/>
          </a:p>
          <a:p>
            <a:pPr eaLnBrk="1" hangingPunct="1"/>
            <a:r>
              <a:rPr lang="en-US" sz="2800" b="1" smtClean="0"/>
              <a:t>Cofactors are not permanently bonded. </a:t>
            </a:r>
            <a:r>
              <a:rPr lang="en-US" sz="2800" b="1" smtClean="0">
                <a:solidFill>
                  <a:schemeClr val="accent1"/>
                </a:solidFill>
              </a:rPr>
              <a:t>Permanently bonded cofactors are called </a:t>
            </a:r>
            <a:r>
              <a:rPr lang="en-US" sz="2800" b="1" i="1" smtClean="0">
                <a:solidFill>
                  <a:schemeClr val="accent1"/>
                </a:solidFill>
              </a:rPr>
              <a:t>prosthetic groups</a:t>
            </a:r>
            <a:r>
              <a:rPr lang="en-US" sz="2800" b="1" i="1" smtClean="0"/>
              <a:t>. </a:t>
            </a:r>
            <a:r>
              <a:rPr lang="en-US" sz="2800" b="1" smtClean="0">
                <a:solidFill>
                  <a:schemeClr val="accent2"/>
                </a:solidFill>
              </a:rPr>
              <a:t>  </a:t>
            </a:r>
            <a:endParaRPr lang="en-US" sz="2800" b="1" smtClean="0"/>
          </a:p>
          <a:p>
            <a:pPr eaLnBrk="1" hangingPunct="1">
              <a:lnSpc>
                <a:spcPct val="80000"/>
              </a:lnSpc>
            </a:pPr>
            <a:endParaRPr lang="en-US" sz="2600" i="1"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1000" fill="hold"/>
                                        <p:tgtEl>
                                          <p:spTgt spid="68610"/>
                                        </p:tgtEl>
                                        <p:attrNameLst>
                                          <p:attrName>ppt_x</p:attrName>
                                        </p:attrNameLst>
                                      </p:cBhvr>
                                      <p:tavLst>
                                        <p:tav tm="0">
                                          <p:val>
                                            <p:strVal val="#ppt_x-.2"/>
                                          </p:val>
                                        </p:tav>
                                        <p:tav tm="100000">
                                          <p:val>
                                            <p:strVal val="#ppt_x"/>
                                          </p:val>
                                        </p:tav>
                                      </p:tavLst>
                                    </p:anim>
                                    <p:anim calcmode="lin" valueType="num">
                                      <p:cBhvr>
                                        <p:cTn id="8" dur="1000" fill="hold"/>
                                        <p:tgtEl>
                                          <p:spTgt spid="686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86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8611">
                                            <p:txEl>
                                              <p:pRg st="0" end="0"/>
                                            </p:txEl>
                                          </p:spTgt>
                                        </p:tgtEl>
                                        <p:attrNameLst>
                                          <p:attrName>style.visibility</p:attrName>
                                        </p:attrNameLst>
                                      </p:cBhvr>
                                      <p:to>
                                        <p:strVal val="visible"/>
                                      </p:to>
                                    </p:set>
                                    <p:animEffect transition="in" filter="fade">
                                      <p:cBhvr>
                                        <p:cTn id="14" dur="500"/>
                                        <p:tgtEl>
                                          <p:spTgt spid="68611">
                                            <p:txEl>
                                              <p:pRg st="0" end="0"/>
                                            </p:txEl>
                                          </p:spTgt>
                                        </p:tgtEl>
                                      </p:cBhvr>
                                    </p:animEffect>
                                    <p:anim calcmode="lin" valueType="num">
                                      <p:cBhvr>
                                        <p:cTn id="15"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86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68611">
                                            <p:txEl>
                                              <p:pRg st="1" end="1"/>
                                            </p:txEl>
                                          </p:spTgt>
                                        </p:tgtEl>
                                        <p:attrNameLst>
                                          <p:attrName>style.visibility</p:attrName>
                                        </p:attrNameLst>
                                      </p:cBhvr>
                                      <p:to>
                                        <p:strVal val="visible"/>
                                      </p:to>
                                    </p:set>
                                    <p:animEffect transition="in" filter="fade">
                                      <p:cBhvr>
                                        <p:cTn id="21" dur="500"/>
                                        <p:tgtEl>
                                          <p:spTgt spid="68611">
                                            <p:txEl>
                                              <p:pRg st="1" end="1"/>
                                            </p:txEl>
                                          </p:spTgt>
                                        </p:tgtEl>
                                      </p:cBhvr>
                                    </p:animEffect>
                                    <p:anim calcmode="lin" valueType="num">
                                      <p:cBhvr>
                                        <p:cTn id="22"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6861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68611">
                                            <p:txEl>
                                              <p:pRg st="2" end="2"/>
                                            </p:txEl>
                                          </p:spTgt>
                                        </p:tgtEl>
                                        <p:attrNameLst>
                                          <p:attrName>style.visibility</p:attrName>
                                        </p:attrNameLst>
                                      </p:cBhvr>
                                      <p:to>
                                        <p:strVal val="visible"/>
                                      </p:to>
                                    </p:set>
                                    <p:animEffect transition="in" filter="fade">
                                      <p:cBhvr>
                                        <p:cTn id="28" dur="500"/>
                                        <p:tgtEl>
                                          <p:spTgt spid="68611">
                                            <p:txEl>
                                              <p:pRg st="2" end="2"/>
                                            </p:txEl>
                                          </p:spTgt>
                                        </p:tgtEl>
                                      </p:cBhvr>
                                    </p:animEffect>
                                    <p:anim calcmode="lin" valueType="num">
                                      <p:cBhvr>
                                        <p:cTn id="29"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6861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68611">
                                            <p:txEl>
                                              <p:pRg st="3" end="3"/>
                                            </p:txEl>
                                          </p:spTgt>
                                        </p:tgtEl>
                                        <p:attrNameLst>
                                          <p:attrName>style.visibility</p:attrName>
                                        </p:attrNameLst>
                                      </p:cBhvr>
                                      <p:to>
                                        <p:strVal val="visible"/>
                                      </p:to>
                                    </p:set>
                                    <p:animEffect transition="in" filter="fade">
                                      <p:cBhvr>
                                        <p:cTn id="35" dur="500"/>
                                        <p:tgtEl>
                                          <p:spTgt spid="68611">
                                            <p:txEl>
                                              <p:pRg st="3" end="3"/>
                                            </p:txEl>
                                          </p:spTgt>
                                        </p:tgtEl>
                                      </p:cBhvr>
                                    </p:animEffect>
                                    <p:anim calcmode="lin" valueType="num">
                                      <p:cBhvr>
                                        <p:cTn id="36" dur="5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6861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68611">
                                            <p:txEl>
                                              <p:pRg st="4" end="4"/>
                                            </p:txEl>
                                          </p:spTgt>
                                        </p:tgtEl>
                                        <p:attrNameLst>
                                          <p:attrName>style.visibility</p:attrName>
                                        </p:attrNameLst>
                                      </p:cBhvr>
                                      <p:to>
                                        <p:strVal val="visible"/>
                                      </p:to>
                                    </p:set>
                                    <p:animEffect transition="in" filter="fade">
                                      <p:cBhvr>
                                        <p:cTn id="42" dur="500"/>
                                        <p:tgtEl>
                                          <p:spTgt spid="68611">
                                            <p:txEl>
                                              <p:pRg st="4" end="4"/>
                                            </p:txEl>
                                          </p:spTgt>
                                        </p:tgtEl>
                                      </p:cBhvr>
                                    </p:animEffect>
                                    <p:anim calcmode="lin" valueType="num">
                                      <p:cBhvr>
                                        <p:cTn id="43" dur="5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6861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0"/>
            <a:ext cx="7772400" cy="1143000"/>
          </a:xfrm>
        </p:spPr>
        <p:txBody>
          <a:bodyPr/>
          <a:lstStyle/>
          <a:p>
            <a:pPr eaLnBrk="1" hangingPunct="1"/>
            <a:r>
              <a:rPr lang="en-US" smtClean="0"/>
              <a:t>Enzyme action overview</a:t>
            </a:r>
          </a:p>
        </p:txBody>
      </p:sp>
      <p:sp>
        <p:nvSpPr>
          <p:cNvPr id="64515" name="Rectangle 3"/>
          <p:cNvSpPr>
            <a:spLocks noGrp="1" noChangeArrowheads="1"/>
          </p:cNvSpPr>
          <p:nvPr>
            <p:ph idx="1"/>
          </p:nvPr>
        </p:nvSpPr>
        <p:spPr>
          <a:xfrm>
            <a:off x="990600" y="1066800"/>
            <a:ext cx="7772400" cy="5410200"/>
          </a:xfrm>
        </p:spPr>
        <p:txBody>
          <a:bodyPr/>
          <a:lstStyle/>
          <a:p>
            <a:pPr eaLnBrk="1" hangingPunct="1"/>
            <a:r>
              <a:rPr lang="en-US" sz="2500" b="1" smtClean="0"/>
              <a:t>Enzymes are large molecules that have a small section dedicated to a specific reaction. This section is called the </a:t>
            </a:r>
            <a:r>
              <a:rPr lang="en-US" sz="2500" b="1" i="1" smtClean="0">
                <a:solidFill>
                  <a:schemeClr val="accent1"/>
                </a:solidFill>
              </a:rPr>
              <a:t>active</a:t>
            </a:r>
            <a:r>
              <a:rPr lang="en-US" sz="2500" b="1" smtClean="0">
                <a:solidFill>
                  <a:schemeClr val="accent1"/>
                </a:solidFill>
              </a:rPr>
              <a:t> </a:t>
            </a:r>
            <a:r>
              <a:rPr lang="en-US" sz="2500" b="1" i="1" smtClean="0">
                <a:solidFill>
                  <a:schemeClr val="accent1"/>
                </a:solidFill>
              </a:rPr>
              <a:t>site</a:t>
            </a:r>
            <a:r>
              <a:rPr lang="en-US" sz="2500" b="1" smtClean="0">
                <a:solidFill>
                  <a:schemeClr val="accent1"/>
                </a:solidFill>
              </a:rPr>
              <a:t>. </a:t>
            </a:r>
          </a:p>
          <a:p>
            <a:pPr eaLnBrk="1" hangingPunct="1"/>
            <a:r>
              <a:rPr lang="en-US" sz="2600" b="1" smtClean="0">
                <a:solidFill>
                  <a:schemeClr val="accent2"/>
                </a:solidFill>
              </a:rPr>
              <a:t>  </a:t>
            </a:r>
            <a:endParaRPr lang="en-US" sz="2500" b="1" baseline="30000" smtClean="0">
              <a:solidFill>
                <a:schemeClr val="accent1"/>
              </a:solidFill>
            </a:endParaRPr>
          </a:p>
          <a:p>
            <a:pPr algn="just" eaLnBrk="1" hangingPunct="1"/>
            <a:r>
              <a:rPr lang="en-US" sz="2500" b="1" smtClean="0"/>
              <a:t>The active site reacts with the desired substance, called the </a:t>
            </a:r>
            <a:r>
              <a:rPr lang="en-US" sz="2500" b="1" i="1" smtClean="0">
                <a:solidFill>
                  <a:schemeClr val="accent1"/>
                </a:solidFill>
              </a:rPr>
              <a:t>substrate</a:t>
            </a:r>
            <a:r>
              <a:rPr lang="en-US" sz="2500" b="1" smtClean="0">
                <a:solidFill>
                  <a:schemeClr val="accent1"/>
                </a:solidFill>
              </a:rPr>
              <a:t> </a:t>
            </a:r>
          </a:p>
          <a:p>
            <a:pPr eaLnBrk="1" hangingPunct="1"/>
            <a:endParaRPr lang="en-US" sz="2500" b="1" baseline="30000" smtClean="0"/>
          </a:p>
          <a:p>
            <a:pPr algn="just" eaLnBrk="1" hangingPunct="1"/>
            <a:r>
              <a:rPr lang="en-US" sz="2500" b="1" smtClean="0"/>
              <a:t>The substrate may need an environment different from the mostly neutral environment of the cell in order to react. Thus, the active site can be more acidic or basic, or provide opportunities for different types of bonding to occur, depending on what type of side chains are present on the amino acids of the active site</a:t>
            </a:r>
            <a:r>
              <a:rPr lang="en-US" sz="2500" smtClean="0"/>
              <a:t>. </a:t>
            </a:r>
            <a:r>
              <a:rPr lang="en-US" sz="2600" smtClean="0">
                <a:solidFill>
                  <a:schemeClr val="accent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fltVal val="0"/>
                                          </p:val>
                                        </p:tav>
                                        <p:tav tm="100000">
                                          <p:val>
                                            <p:strVal val="#ppt_w"/>
                                          </p:val>
                                        </p:tav>
                                      </p:tavLst>
                                    </p:anim>
                                    <p:anim calcmode="lin" valueType="num">
                                      <p:cBhvr>
                                        <p:cTn id="8" dur="500" fill="hold"/>
                                        <p:tgtEl>
                                          <p:spTgt spid="64514"/>
                                        </p:tgtEl>
                                        <p:attrNameLst>
                                          <p:attrName>ppt_h</p:attrName>
                                        </p:attrNameLst>
                                      </p:cBhvr>
                                      <p:tavLst>
                                        <p:tav tm="0">
                                          <p:val>
                                            <p:fltVal val="0"/>
                                          </p:val>
                                        </p:tav>
                                        <p:tav tm="100000">
                                          <p:val>
                                            <p:strVal val="#ppt_h"/>
                                          </p:val>
                                        </p:tav>
                                      </p:tavLst>
                                    </p:anim>
                                    <p:animEffect transition="in" filter="fade">
                                      <p:cBhvr>
                                        <p:cTn id="9" dur="500"/>
                                        <p:tgtEl>
                                          <p:spTgt spid="645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4515">
                                            <p:txEl>
                                              <p:pRg st="0" end="0"/>
                                            </p:txEl>
                                          </p:spTgt>
                                        </p:tgtEl>
                                        <p:attrNameLst>
                                          <p:attrName>style.visibility</p:attrName>
                                        </p:attrNameLst>
                                      </p:cBhvr>
                                      <p:to>
                                        <p:strVal val="visible"/>
                                      </p:to>
                                    </p:set>
                                    <p:animEffect transition="in" filter="fade">
                                      <p:cBhvr>
                                        <p:cTn id="14" dur="1000">
                                          <p:stCondLst>
                                            <p:cond delay="0"/>
                                          </p:stCondLst>
                                        </p:cTn>
                                        <p:tgtEl>
                                          <p:spTgt spid="6451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4515">
                                            <p:txEl>
                                              <p:pRg st="1" end="1"/>
                                            </p:txEl>
                                          </p:spTgt>
                                        </p:tgtEl>
                                        <p:attrNameLst>
                                          <p:attrName>style.visibility</p:attrName>
                                        </p:attrNameLst>
                                      </p:cBhvr>
                                      <p:to>
                                        <p:strVal val="visible"/>
                                      </p:to>
                                    </p:set>
                                    <p:animEffect transition="in" filter="fade">
                                      <p:cBhvr>
                                        <p:cTn id="19" dur="1000">
                                          <p:stCondLst>
                                            <p:cond delay="0"/>
                                          </p:stCondLst>
                                        </p:cTn>
                                        <p:tgtEl>
                                          <p:spTgt spid="6451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4515">
                                            <p:txEl>
                                              <p:pRg st="2" end="2"/>
                                            </p:txEl>
                                          </p:spTgt>
                                        </p:tgtEl>
                                        <p:attrNameLst>
                                          <p:attrName>style.visibility</p:attrName>
                                        </p:attrNameLst>
                                      </p:cBhvr>
                                      <p:to>
                                        <p:strVal val="visible"/>
                                      </p:to>
                                    </p:set>
                                    <p:animEffect transition="in" filter="fade">
                                      <p:cBhvr>
                                        <p:cTn id="24" dur="1000">
                                          <p:stCondLst>
                                            <p:cond delay="0"/>
                                          </p:stCondLst>
                                        </p:cTn>
                                        <p:tgtEl>
                                          <p:spTgt spid="6451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4515">
                                            <p:txEl>
                                              <p:pRg st="4" end="4"/>
                                            </p:txEl>
                                          </p:spTgt>
                                        </p:tgtEl>
                                        <p:attrNameLst>
                                          <p:attrName>style.visibility</p:attrName>
                                        </p:attrNameLst>
                                      </p:cBhvr>
                                      <p:to>
                                        <p:strVal val="visible"/>
                                      </p:to>
                                    </p:set>
                                    <p:animEffect transition="in" filter="fade">
                                      <p:cBhvr>
                                        <p:cTn id="29" dur="1000">
                                          <p:stCondLst>
                                            <p:cond delay="0"/>
                                          </p:stCondLst>
                                        </p:cTn>
                                        <p:tgtEl>
                                          <p:spTgt spid="64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Enzyme action theories</a:t>
            </a:r>
          </a:p>
        </p:txBody>
      </p:sp>
      <p:sp>
        <p:nvSpPr>
          <p:cNvPr id="65539" name="Rectangle 3"/>
          <p:cNvSpPr>
            <a:spLocks noGrp="1" noChangeArrowheads="1"/>
          </p:cNvSpPr>
          <p:nvPr>
            <p:ph idx="1"/>
          </p:nvPr>
        </p:nvSpPr>
        <p:spPr>
          <a:xfrm>
            <a:off x="1143000" y="1905000"/>
            <a:ext cx="7391400" cy="4114800"/>
          </a:xfrm>
        </p:spPr>
        <p:txBody>
          <a:bodyPr/>
          <a:lstStyle/>
          <a:p>
            <a:pPr eaLnBrk="1" hangingPunct="1">
              <a:lnSpc>
                <a:spcPct val="90000"/>
              </a:lnSpc>
            </a:pPr>
            <a:r>
              <a:rPr lang="en-US" b="1" smtClean="0"/>
              <a:t>Lock and Key: This theory, postulated by Emil Fischer in 1894, proposed that an enzyme is “structurally complementary to their substrates” and thus fit together perfectly like a lock and key. This theory formed the basis of most of the ideas of how enzymes work, but is not completely correct</a:t>
            </a:r>
            <a:r>
              <a:rPr lang="en-US" smtClean="0"/>
              <a:t>.</a:t>
            </a:r>
            <a:r>
              <a:rPr lang="en-US" baseline="30000" smtClean="0"/>
              <a:t> </a:t>
            </a:r>
            <a:r>
              <a:rPr lang="en-US" smtClean="0">
                <a:solidFill>
                  <a:schemeClr val="accent2"/>
                </a:solidFill>
              </a:rPr>
              <a:t> .,  </a:t>
            </a:r>
            <a:endParaRPr lang="en-US" sz="2900" baseline="30000" smtClean="0"/>
          </a:p>
          <a:p>
            <a:pPr eaLnBrk="1" hangingPunct="1">
              <a:lnSpc>
                <a:spcPct val="90000"/>
              </a:lnSpc>
            </a:pPr>
            <a:endParaRPr lang="en-US" baseline="30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fltVal val="0"/>
                                          </p:val>
                                        </p:tav>
                                        <p:tav tm="100000">
                                          <p:val>
                                            <p:strVal val="#ppt_h"/>
                                          </p:val>
                                        </p:tav>
                                      </p:tavLst>
                                    </p:anim>
                                    <p:animEffect transition="in" filter="fade">
                                      <p:cBhvr>
                                        <p:cTn id="9" dur="500"/>
                                        <p:tgtEl>
                                          <p:spTgt spid="655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5539">
                                            <p:txEl>
                                              <p:pRg st="0" end="0"/>
                                            </p:txEl>
                                          </p:spTgt>
                                        </p:tgtEl>
                                        <p:attrNameLst>
                                          <p:attrName>style.visibility</p:attrName>
                                        </p:attrNameLst>
                                      </p:cBhvr>
                                      <p:to>
                                        <p:strVal val="visible"/>
                                      </p:to>
                                    </p:set>
                                    <p:animEffect transition="in" filter="fade">
                                      <p:cBhvr>
                                        <p:cTn id="14" dur="1000">
                                          <p:stCondLst>
                                            <p:cond delay="0"/>
                                          </p:stCondLst>
                                        </p:cTn>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85800" y="152400"/>
            <a:ext cx="7772400" cy="533400"/>
          </a:xfrm>
        </p:spPr>
        <p:txBody>
          <a:bodyPr/>
          <a:lstStyle/>
          <a:p>
            <a:pPr eaLnBrk="1" hangingPunct="1"/>
            <a:r>
              <a:rPr lang="en-US" sz="2800" smtClean="0"/>
              <a:t>Lock-and-Key Model</a:t>
            </a:r>
          </a:p>
        </p:txBody>
      </p:sp>
      <p:sp>
        <p:nvSpPr>
          <p:cNvPr id="9219" name="Rectangle 3"/>
          <p:cNvSpPr>
            <a:spLocks noGrp="1" noChangeArrowheads="1"/>
          </p:cNvSpPr>
          <p:nvPr>
            <p:ph idx="1"/>
          </p:nvPr>
        </p:nvSpPr>
        <p:spPr>
          <a:xfrm>
            <a:off x="685800" y="762000"/>
            <a:ext cx="7772400" cy="2514600"/>
          </a:xfrm>
        </p:spPr>
        <p:txBody>
          <a:bodyPr/>
          <a:lstStyle/>
          <a:p>
            <a:pPr eaLnBrk="1" hangingPunct="1">
              <a:spcBef>
                <a:spcPct val="10000"/>
              </a:spcBef>
            </a:pPr>
            <a:r>
              <a:rPr lang="en-US" sz="2400" b="1" smtClean="0"/>
              <a:t>In the lock-and-key model of enzyme action: </a:t>
            </a:r>
          </a:p>
          <a:p>
            <a:pPr eaLnBrk="1" hangingPunct="1">
              <a:spcBef>
                <a:spcPct val="10000"/>
              </a:spcBef>
              <a:buFontTx/>
              <a:buNone/>
            </a:pPr>
            <a:r>
              <a:rPr lang="en-US" sz="2400" b="1" smtClean="0"/>
              <a:t>	- the active site has a rigid shape</a:t>
            </a:r>
          </a:p>
          <a:p>
            <a:pPr eaLnBrk="1" hangingPunct="1">
              <a:spcBef>
                <a:spcPct val="10000"/>
              </a:spcBef>
              <a:buFontTx/>
              <a:buNone/>
            </a:pPr>
            <a:r>
              <a:rPr lang="en-US" sz="2400" b="1" smtClean="0"/>
              <a:t>	- only substrates with the matching shape can fit</a:t>
            </a:r>
          </a:p>
          <a:p>
            <a:pPr eaLnBrk="1" hangingPunct="1">
              <a:spcBef>
                <a:spcPct val="10000"/>
              </a:spcBef>
              <a:buFontTx/>
              <a:buNone/>
            </a:pPr>
            <a:r>
              <a:rPr lang="en-US" sz="2400" b="1" smtClean="0"/>
              <a:t>	- the substrate is a key that fits the lock of the active site</a:t>
            </a:r>
          </a:p>
          <a:p>
            <a:pPr eaLnBrk="1" hangingPunct="1">
              <a:spcBef>
                <a:spcPct val="10000"/>
              </a:spcBef>
            </a:pPr>
            <a:r>
              <a:rPr lang="en-US" sz="2400" b="1" smtClean="0"/>
              <a:t>This is an older model, however, and does not work for all enzymes</a:t>
            </a:r>
          </a:p>
        </p:txBody>
      </p:sp>
      <p:graphicFrame>
        <p:nvGraphicFramePr>
          <p:cNvPr id="1026" name="Object 4"/>
          <p:cNvGraphicFramePr>
            <a:graphicFrameLocks noChangeAspect="1"/>
          </p:cNvGraphicFramePr>
          <p:nvPr/>
        </p:nvGraphicFramePr>
        <p:xfrm>
          <a:off x="304800" y="3733800"/>
          <a:ext cx="8534400" cy="2362200"/>
        </p:xfrm>
        <a:graphic>
          <a:graphicData uri="http://schemas.openxmlformats.org/presentationml/2006/ole">
            <mc:AlternateContent xmlns:mc="http://schemas.openxmlformats.org/markup-compatibility/2006">
              <mc:Choice xmlns:v="urn:schemas-microsoft-com:vml" Requires="v">
                <p:oleObj spid="_x0000_s1054" name="Bitmap Image" r:id="rId4" imgW="4191585" imgH="1286055" progId="Paint.Picture">
                  <p:embed/>
                </p:oleObj>
              </mc:Choice>
              <mc:Fallback>
                <p:oleObj name="Bitmap Image" r:id="rId4" imgW="4191585" imgH="1286055"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733800"/>
                        <a:ext cx="8534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ox(out)">
                                      <p:cBhvr>
                                        <p:cTn id="7" dur="500"/>
                                        <p:tgtEl>
                                          <p:spTgt spid="92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ox(out)">
                                      <p:cBhvr>
                                        <p:cTn id="12" dur="500"/>
                                        <p:tgtEl>
                                          <p:spTgt spid="921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box(out)">
                                      <p:cBhvr>
                                        <p:cTn id="17" dur="500"/>
                                        <p:tgtEl>
                                          <p:spTgt spid="921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box(out)">
                                      <p:cBhvr>
                                        <p:cTn id="22" dur="500"/>
                                        <p:tgtEl>
                                          <p:spTgt spid="921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box(out)">
                                      <p:cBhvr>
                                        <p:cTn id="27" dur="500"/>
                                        <p:tgtEl>
                                          <p:spTgt spid="921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fr-FR" b="1" smtClean="0"/>
              <a:t>Enzyme structure</a:t>
            </a:r>
          </a:p>
        </p:txBody>
      </p:sp>
      <p:sp>
        <p:nvSpPr>
          <p:cNvPr id="14339" name="Rectangle 3"/>
          <p:cNvSpPr>
            <a:spLocks noGrp="1" noChangeArrowheads="1"/>
          </p:cNvSpPr>
          <p:nvPr>
            <p:ph type="body" sz="half" idx="1"/>
          </p:nvPr>
        </p:nvSpPr>
        <p:spPr/>
        <p:txBody>
          <a:bodyPr/>
          <a:lstStyle/>
          <a:p>
            <a:pPr eaLnBrk="1" hangingPunct="1">
              <a:lnSpc>
                <a:spcPct val="80000"/>
              </a:lnSpc>
            </a:pPr>
            <a:r>
              <a:rPr lang="fr-FR" dirty="0" smtClean="0"/>
              <a:t>Enzymes are </a:t>
            </a:r>
            <a:r>
              <a:rPr lang="fr-FR" b="1" dirty="0" err="1" smtClean="0"/>
              <a:t>proteins</a:t>
            </a:r>
            <a:endParaRPr lang="fr-FR" b="1" dirty="0" smtClean="0"/>
          </a:p>
          <a:p>
            <a:pPr eaLnBrk="1" hangingPunct="1">
              <a:lnSpc>
                <a:spcPct val="80000"/>
              </a:lnSpc>
            </a:pPr>
            <a:r>
              <a:rPr lang="fr-FR" dirty="0" err="1" smtClean="0"/>
              <a:t>They</a:t>
            </a:r>
            <a:r>
              <a:rPr lang="fr-FR" dirty="0" smtClean="0"/>
              <a:t> have a </a:t>
            </a:r>
            <a:r>
              <a:rPr lang="fr-FR" b="1" dirty="0" err="1" smtClean="0"/>
              <a:t>globular</a:t>
            </a:r>
            <a:r>
              <a:rPr lang="fr-FR" dirty="0" smtClean="0"/>
              <a:t> </a:t>
            </a:r>
            <a:r>
              <a:rPr lang="fr-FR" dirty="0" err="1" smtClean="0"/>
              <a:t>shape</a:t>
            </a:r>
            <a:endParaRPr lang="fr-FR" dirty="0" smtClean="0"/>
          </a:p>
          <a:p>
            <a:pPr eaLnBrk="1" hangingPunct="1">
              <a:lnSpc>
                <a:spcPct val="80000"/>
              </a:lnSpc>
            </a:pPr>
            <a:r>
              <a:rPr lang="fr-FR" dirty="0" smtClean="0"/>
              <a:t>A </a:t>
            </a:r>
            <a:r>
              <a:rPr lang="fr-FR" dirty="0" err="1" smtClean="0"/>
              <a:t>complex</a:t>
            </a:r>
            <a:r>
              <a:rPr lang="fr-FR" dirty="0" smtClean="0"/>
              <a:t> </a:t>
            </a:r>
            <a:r>
              <a:rPr lang="fr-FR" b="1" dirty="0" smtClean="0"/>
              <a:t>3-D</a:t>
            </a:r>
            <a:r>
              <a:rPr lang="fr-FR" dirty="0" smtClean="0"/>
              <a:t> structure</a:t>
            </a:r>
          </a:p>
          <a:p>
            <a:pPr eaLnBrk="1" hangingPunct="1">
              <a:lnSpc>
                <a:spcPct val="80000"/>
              </a:lnSpc>
            </a:pPr>
            <a:endParaRPr lang="fr-FR" dirty="0" smtClean="0"/>
          </a:p>
          <a:p>
            <a:pPr eaLnBrk="1" hangingPunct="1">
              <a:lnSpc>
                <a:spcPct val="80000"/>
              </a:lnSpc>
              <a:buFont typeface="Wingdings" pitchFamily="2" charset="2"/>
              <a:buNone/>
            </a:pPr>
            <a:r>
              <a:rPr lang="fr-FR" sz="2400" b="1" dirty="0" err="1" smtClean="0"/>
              <a:t>Human</a:t>
            </a:r>
            <a:r>
              <a:rPr lang="fr-FR" sz="2400" b="1" dirty="0" smtClean="0"/>
              <a:t> </a:t>
            </a:r>
            <a:r>
              <a:rPr lang="fr-FR" sz="2400" b="1" dirty="0" err="1" smtClean="0"/>
              <a:t>pancreatic</a:t>
            </a:r>
            <a:r>
              <a:rPr lang="fr-FR" sz="2400" b="1" dirty="0" smtClean="0"/>
              <a:t> amylase</a:t>
            </a:r>
          </a:p>
        </p:txBody>
      </p:sp>
      <p:pic>
        <p:nvPicPr>
          <p:cNvPr id="14340" name="Picture 5" descr="HumanPancAmylas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24413" y="1773238"/>
            <a:ext cx="3517900" cy="4751387"/>
          </a:xfr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ln w="28575" cap="flat">
            <a:solidFill>
              <a:schemeClr val="hlink"/>
            </a:solidFill>
            <a:miter lim="800000"/>
            <a:headEnd/>
            <a:tailEnd/>
          </a:ln>
        </p:spPr>
        <p:txBody>
          <a:bodyPr/>
          <a:lstStyle/>
          <a:p>
            <a:pPr eaLnBrk="1" hangingPunct="1"/>
            <a:r>
              <a:rPr lang="en-US" sz="4000" b="1" smtClean="0"/>
              <a:t>Enzyme Action: </a:t>
            </a:r>
            <a:br>
              <a:rPr lang="en-US" sz="4000" b="1" smtClean="0"/>
            </a:br>
            <a:r>
              <a:rPr lang="en-US" sz="4000" b="1" smtClean="0"/>
              <a:t>Lock and Key Model </a:t>
            </a:r>
          </a:p>
        </p:txBody>
      </p:sp>
      <p:sp>
        <p:nvSpPr>
          <p:cNvPr id="50180" name="Rectangle 3"/>
          <p:cNvSpPr>
            <a:spLocks noGrp="1" noChangeArrowheads="1"/>
          </p:cNvSpPr>
          <p:nvPr>
            <p:ph idx="1"/>
          </p:nvPr>
        </p:nvSpPr>
        <p:spPr>
          <a:xfrm>
            <a:off x="381000" y="1981200"/>
            <a:ext cx="8458200" cy="4495800"/>
          </a:xfrm>
        </p:spPr>
        <p:txBody>
          <a:bodyPr/>
          <a:lstStyle/>
          <a:p>
            <a:pPr eaLnBrk="1" hangingPunct="1"/>
            <a:r>
              <a:rPr lang="en-US" sz="2800" b="1" smtClean="0"/>
              <a:t>An enzyme binds a substrate in a region called the </a:t>
            </a:r>
            <a:r>
              <a:rPr lang="en-US" sz="2800" b="1" smtClean="0">
                <a:solidFill>
                  <a:schemeClr val="accent1"/>
                </a:solidFill>
              </a:rPr>
              <a:t>active site</a:t>
            </a:r>
          </a:p>
          <a:p>
            <a:pPr eaLnBrk="1" hangingPunct="1"/>
            <a:endParaRPr lang="en-US" sz="2800" b="1" smtClean="0"/>
          </a:p>
          <a:p>
            <a:pPr eaLnBrk="1" hangingPunct="1"/>
            <a:r>
              <a:rPr lang="en-US" sz="2800" b="1" smtClean="0"/>
              <a:t>Only certain substrates can fit the active site</a:t>
            </a:r>
          </a:p>
          <a:p>
            <a:pPr eaLnBrk="1" hangingPunct="1"/>
            <a:r>
              <a:rPr lang="en-US" sz="2800" b="1" smtClean="0"/>
              <a:t>Amino acid R groups in the active site help substrate bind</a:t>
            </a:r>
          </a:p>
          <a:p>
            <a:pPr eaLnBrk="1" hangingPunct="1"/>
            <a:r>
              <a:rPr lang="en-US" sz="2800" b="1" smtClean="0"/>
              <a:t>Enzyme-substrate complex forms</a:t>
            </a:r>
          </a:p>
          <a:p>
            <a:pPr eaLnBrk="1" hangingPunct="1"/>
            <a:r>
              <a:rPr lang="en-US" sz="2800" b="1" smtClean="0"/>
              <a:t>Substrate reacts to form product</a:t>
            </a:r>
          </a:p>
          <a:p>
            <a:pPr eaLnBrk="1" hangingPunct="1"/>
            <a:r>
              <a:rPr lang="en-US" sz="2800" b="1" smtClean="0"/>
              <a:t>Product is released</a:t>
            </a:r>
          </a:p>
          <a:p>
            <a:pPr eaLnBrk="1" hangingPunct="1">
              <a:lnSpc>
                <a:spcPct val="90000"/>
              </a:lnSpc>
              <a:buFontTx/>
              <a:buNone/>
            </a:pPr>
            <a:endParaRPr lang="en-US" sz="2800" b="1" smtClean="0">
              <a:solidFill>
                <a:schemeClr val="accent1"/>
              </a:solidFill>
            </a:endParaRPr>
          </a:p>
          <a:p>
            <a:pPr eaLnBrk="1" hangingPunct="1">
              <a:lnSpc>
                <a:spcPct val="90000"/>
              </a:lnSpc>
            </a:pPr>
            <a:endParaRPr lang="en-US" sz="2800" b="1" smtClean="0"/>
          </a:p>
          <a:p>
            <a:pPr eaLnBrk="1" hangingPunct="1">
              <a:lnSpc>
                <a:spcPct val="90000"/>
              </a:lnSpc>
            </a:pPr>
            <a:endParaRPr lang="en-US" sz="2800" b="1" smtClean="0"/>
          </a:p>
          <a:p>
            <a:pPr eaLnBrk="1" hangingPunct="1">
              <a:lnSpc>
                <a:spcPct val="90000"/>
              </a:lnSpc>
              <a:buFontTx/>
              <a:buNone/>
            </a:pPr>
            <a:r>
              <a:rPr lang="en-US" sz="2400" b="1" smtClean="0"/>
              <a:t>		</a:t>
            </a:r>
          </a:p>
        </p:txBody>
      </p:sp>
      <p:sp>
        <p:nvSpPr>
          <p:cNvPr id="50178"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38ECA860-481A-49E5-94D9-5C1B5BAC10A5}" type="slidenum">
              <a:rPr lang="en-US" sz="1400" smtClean="0"/>
              <a:pPr eaLnBrk="1" hangingPunct="1"/>
              <a:t>40</a:t>
            </a:fld>
            <a:endParaRPr lang="en-US" sz="140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عنوان 1"/>
          <p:cNvSpPr>
            <a:spLocks noGrp="1"/>
          </p:cNvSpPr>
          <p:nvPr>
            <p:ph type="title"/>
          </p:nvPr>
        </p:nvSpPr>
        <p:spPr/>
        <p:txBody>
          <a:bodyPr/>
          <a:lstStyle/>
          <a:p>
            <a:endParaRPr lang="ar-IQ" smtClean="0"/>
          </a:p>
        </p:txBody>
      </p:sp>
      <p:sp>
        <p:nvSpPr>
          <p:cNvPr id="51203" name="عنصر نائب للمحتوى 2"/>
          <p:cNvSpPr>
            <a:spLocks noGrp="1"/>
          </p:cNvSpPr>
          <p:nvPr>
            <p:ph idx="1"/>
          </p:nvPr>
        </p:nvSpPr>
        <p:spPr/>
        <p:txBody>
          <a:bodyPr/>
          <a:lstStyle/>
          <a:p>
            <a:endParaRPr lang="ar-IQ" smtClean="0"/>
          </a:p>
        </p:txBody>
      </p:sp>
      <p:sp>
        <p:nvSpPr>
          <p:cNvPr id="51204" name="عنصر نائب لرقم الشريحة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91C62FB8-8A37-405E-91CF-15D2E6C031B4}" type="slidenum">
              <a:rPr lang="en-US" sz="1400" smtClean="0"/>
              <a:pPr eaLnBrk="1" hangingPunct="1"/>
              <a:t>41</a:t>
            </a:fld>
            <a:endParaRPr lang="en-US" sz="1400" smtClean="0"/>
          </a:p>
        </p:txBody>
      </p:sp>
      <p:pic>
        <p:nvPicPr>
          <p:cNvPr id="51205" name="Picture 2" descr="http://1.bp.blogspot.com/-qaPtyQagmgQ/Uen-7Hxcg7I/AAAAAAAAB_w/FWAALK4QC7g/s1600/2-lock+and+k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288"/>
            <a:ext cx="8550275" cy="603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ln w="28575" cap="flat">
            <a:solidFill>
              <a:schemeClr val="hlink"/>
            </a:solidFill>
            <a:miter lim="800000"/>
            <a:headEnd/>
            <a:tailEnd/>
          </a:ln>
        </p:spPr>
        <p:txBody>
          <a:bodyPr/>
          <a:lstStyle/>
          <a:p>
            <a:pPr eaLnBrk="1" hangingPunct="1"/>
            <a:r>
              <a:rPr lang="en-US" sz="4000" b="1" smtClean="0"/>
              <a:t>Lock and Key Model</a:t>
            </a:r>
          </a:p>
        </p:txBody>
      </p:sp>
      <p:sp>
        <p:nvSpPr>
          <p:cNvPr id="52228" name="Rectangle 3"/>
          <p:cNvSpPr>
            <a:spLocks noGrp="1" noChangeArrowheads="1"/>
          </p:cNvSpPr>
          <p:nvPr>
            <p:ph idx="1"/>
          </p:nvPr>
        </p:nvSpPr>
        <p:spPr>
          <a:xfrm>
            <a:off x="304800" y="1981200"/>
            <a:ext cx="8077200" cy="4114800"/>
          </a:xfrm>
        </p:spPr>
        <p:txBody>
          <a:bodyPr/>
          <a:lstStyle/>
          <a:p>
            <a:pPr eaLnBrk="1" hangingPunct="1">
              <a:lnSpc>
                <a:spcPct val="90000"/>
              </a:lnSpc>
              <a:buFontTx/>
              <a:buNone/>
            </a:pPr>
            <a:endParaRPr lang="en-US" sz="2800" b="1" smtClean="0"/>
          </a:p>
          <a:p>
            <a:pPr eaLnBrk="1" hangingPunct="1">
              <a:lnSpc>
                <a:spcPct val="90000"/>
              </a:lnSpc>
              <a:buFontTx/>
              <a:buNone/>
            </a:pPr>
            <a:endParaRPr lang="en-US" sz="2800" b="1" smtClean="0"/>
          </a:p>
          <a:p>
            <a:pPr eaLnBrk="1" hangingPunct="1">
              <a:lnSpc>
                <a:spcPct val="90000"/>
              </a:lnSpc>
              <a:buFontTx/>
              <a:buNone/>
            </a:pPr>
            <a:endParaRPr lang="en-US" sz="2800" b="1" smtClean="0"/>
          </a:p>
          <a:p>
            <a:pPr eaLnBrk="1" hangingPunct="1">
              <a:lnSpc>
                <a:spcPct val="90000"/>
              </a:lnSpc>
              <a:buFontTx/>
              <a:buNone/>
            </a:pPr>
            <a:endParaRPr lang="en-US" sz="2800" b="1" smtClean="0"/>
          </a:p>
          <a:p>
            <a:pPr lvl="2" eaLnBrk="1" hangingPunct="1">
              <a:lnSpc>
                <a:spcPct val="90000"/>
              </a:lnSpc>
              <a:buFontTx/>
              <a:buNone/>
            </a:pPr>
            <a:r>
              <a:rPr lang="en-US" sz="2000" b="1" smtClean="0"/>
              <a:t>     </a:t>
            </a:r>
            <a:r>
              <a:rPr lang="en-US" b="1" smtClean="0"/>
              <a:t>+						     +							</a:t>
            </a:r>
          </a:p>
          <a:p>
            <a:pPr eaLnBrk="1" hangingPunct="1">
              <a:lnSpc>
                <a:spcPct val="90000"/>
              </a:lnSpc>
              <a:buFontTx/>
              <a:buNone/>
            </a:pPr>
            <a:endParaRPr lang="en-US" sz="2400" b="1" smtClean="0"/>
          </a:p>
          <a:p>
            <a:pPr eaLnBrk="1" hangingPunct="1">
              <a:lnSpc>
                <a:spcPct val="90000"/>
              </a:lnSpc>
              <a:buFontTx/>
              <a:buNone/>
            </a:pPr>
            <a:endParaRPr lang="en-US" sz="2800" b="1" smtClean="0"/>
          </a:p>
          <a:p>
            <a:pPr eaLnBrk="1" hangingPunct="1">
              <a:lnSpc>
                <a:spcPct val="90000"/>
              </a:lnSpc>
              <a:buFontTx/>
              <a:buNone/>
            </a:pPr>
            <a:r>
              <a:rPr lang="en-US" sz="2800" b="1" smtClean="0"/>
              <a:t>  E       +    S 	   ES complex            E    +    P</a:t>
            </a:r>
          </a:p>
        </p:txBody>
      </p:sp>
      <p:sp>
        <p:nvSpPr>
          <p:cNvPr id="52226"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5A9FC27E-B50D-40B5-BCA6-316DFC5840D7}" type="slidenum">
              <a:rPr lang="en-US" sz="1400" smtClean="0"/>
              <a:pPr eaLnBrk="1" hangingPunct="1"/>
              <a:t>42</a:t>
            </a:fld>
            <a:endParaRPr lang="en-US" sz="1400" smtClean="0"/>
          </a:p>
        </p:txBody>
      </p:sp>
      <p:sp>
        <p:nvSpPr>
          <p:cNvPr id="52229" name="Rectangle 4"/>
          <p:cNvSpPr>
            <a:spLocks noChangeArrowheads="1"/>
          </p:cNvSpPr>
          <p:nvPr/>
        </p:nvSpPr>
        <p:spPr bwMode="auto">
          <a:xfrm>
            <a:off x="533400" y="4267200"/>
            <a:ext cx="762000" cy="762000"/>
          </a:xfrm>
          <a:prstGeom prst="rect">
            <a:avLst/>
          </a:prstGeom>
          <a:solidFill>
            <a:schemeClr val="accent1"/>
          </a:solidFill>
          <a:ln w="9525">
            <a:solidFill>
              <a:schemeClr val="tx1"/>
            </a:solidFill>
            <a:miter lim="800000"/>
            <a:headEnd/>
            <a:tailEnd/>
          </a:ln>
        </p:spPr>
        <p:txBody>
          <a:bodyPr wrap="none" anchor="ctr"/>
          <a:lstStyle/>
          <a:p>
            <a:endParaRPr lang="ar-IQ"/>
          </a:p>
        </p:txBody>
      </p:sp>
      <p:sp>
        <p:nvSpPr>
          <p:cNvPr id="52230" name="Rectangle 5"/>
          <p:cNvSpPr>
            <a:spLocks noChangeArrowheads="1"/>
          </p:cNvSpPr>
          <p:nvPr/>
        </p:nvSpPr>
        <p:spPr bwMode="auto">
          <a:xfrm>
            <a:off x="533400" y="2971800"/>
            <a:ext cx="762000" cy="762000"/>
          </a:xfrm>
          <a:prstGeom prst="rect">
            <a:avLst/>
          </a:prstGeom>
          <a:solidFill>
            <a:schemeClr val="accent1"/>
          </a:solidFill>
          <a:ln w="9525">
            <a:solidFill>
              <a:schemeClr val="tx1"/>
            </a:solidFill>
            <a:miter lim="800000"/>
            <a:headEnd/>
            <a:tailEnd/>
          </a:ln>
        </p:spPr>
        <p:txBody>
          <a:bodyPr wrap="none" anchor="ctr"/>
          <a:lstStyle/>
          <a:p>
            <a:endParaRPr lang="ar-IQ"/>
          </a:p>
        </p:txBody>
      </p:sp>
      <p:sp>
        <p:nvSpPr>
          <p:cNvPr id="52231" name="Rectangle 6"/>
          <p:cNvSpPr>
            <a:spLocks noChangeArrowheads="1"/>
          </p:cNvSpPr>
          <p:nvPr/>
        </p:nvSpPr>
        <p:spPr bwMode="auto">
          <a:xfrm>
            <a:off x="533400" y="3733800"/>
            <a:ext cx="228600" cy="533400"/>
          </a:xfrm>
          <a:prstGeom prst="rect">
            <a:avLst/>
          </a:prstGeom>
          <a:solidFill>
            <a:schemeClr val="accent1"/>
          </a:solidFill>
          <a:ln w="9525">
            <a:solidFill>
              <a:schemeClr val="tx1"/>
            </a:solidFill>
            <a:miter lim="800000"/>
            <a:headEnd/>
            <a:tailEnd/>
          </a:ln>
        </p:spPr>
        <p:txBody>
          <a:bodyPr wrap="none" anchor="ctr"/>
          <a:lstStyle/>
          <a:p>
            <a:endParaRPr lang="ar-IQ"/>
          </a:p>
        </p:txBody>
      </p:sp>
      <p:sp>
        <p:nvSpPr>
          <p:cNvPr id="52232" name="Rectangle 7"/>
          <p:cNvSpPr>
            <a:spLocks noChangeArrowheads="1"/>
          </p:cNvSpPr>
          <p:nvPr/>
        </p:nvSpPr>
        <p:spPr bwMode="auto">
          <a:xfrm>
            <a:off x="1981200" y="3733800"/>
            <a:ext cx="685800" cy="533400"/>
          </a:xfrm>
          <a:prstGeom prst="rect">
            <a:avLst/>
          </a:prstGeom>
          <a:solidFill>
            <a:schemeClr val="accent2"/>
          </a:solidFill>
          <a:ln w="9525">
            <a:solidFill>
              <a:schemeClr val="tx1"/>
            </a:solidFill>
            <a:miter lim="800000"/>
            <a:headEnd/>
            <a:tailEnd/>
          </a:ln>
        </p:spPr>
        <p:txBody>
          <a:bodyPr wrap="none" anchor="ctr"/>
          <a:lstStyle/>
          <a:p>
            <a:endParaRPr lang="ar-IQ"/>
          </a:p>
        </p:txBody>
      </p:sp>
      <p:sp>
        <p:nvSpPr>
          <p:cNvPr id="52233" name="Oval 8"/>
          <p:cNvSpPr>
            <a:spLocks noChangeArrowheads="1"/>
          </p:cNvSpPr>
          <p:nvPr/>
        </p:nvSpPr>
        <p:spPr bwMode="auto">
          <a:xfrm>
            <a:off x="2438400" y="3657600"/>
            <a:ext cx="609600" cy="685800"/>
          </a:xfrm>
          <a:prstGeom prst="ellipse">
            <a:avLst/>
          </a:prstGeom>
          <a:solidFill>
            <a:srgbClr val="CCFF33"/>
          </a:solidFill>
          <a:ln w="9525">
            <a:solidFill>
              <a:schemeClr val="tx1"/>
            </a:solidFill>
            <a:round/>
            <a:headEnd/>
            <a:tailEnd/>
          </a:ln>
        </p:spPr>
        <p:txBody>
          <a:bodyPr wrap="none" anchor="ctr"/>
          <a:lstStyle/>
          <a:p>
            <a:pPr algn="ctr"/>
            <a:endParaRPr lang="ar-IQ"/>
          </a:p>
        </p:txBody>
      </p:sp>
      <p:sp>
        <p:nvSpPr>
          <p:cNvPr id="52234" name="Line 9"/>
          <p:cNvSpPr>
            <a:spLocks noChangeShapeType="1"/>
          </p:cNvSpPr>
          <p:nvPr/>
        </p:nvSpPr>
        <p:spPr bwMode="auto">
          <a:xfrm>
            <a:off x="3276600" y="40386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52235" name="Rectangle 10"/>
          <p:cNvSpPr>
            <a:spLocks noChangeArrowheads="1"/>
          </p:cNvSpPr>
          <p:nvPr/>
        </p:nvSpPr>
        <p:spPr bwMode="auto">
          <a:xfrm>
            <a:off x="4038600" y="4419600"/>
            <a:ext cx="762000" cy="762000"/>
          </a:xfrm>
          <a:prstGeom prst="rect">
            <a:avLst/>
          </a:prstGeom>
          <a:solidFill>
            <a:schemeClr val="accent1"/>
          </a:solidFill>
          <a:ln w="9525">
            <a:solidFill>
              <a:schemeClr val="tx1"/>
            </a:solidFill>
            <a:miter lim="800000"/>
            <a:headEnd/>
            <a:tailEnd/>
          </a:ln>
        </p:spPr>
        <p:txBody>
          <a:bodyPr wrap="none" anchor="ctr"/>
          <a:lstStyle/>
          <a:p>
            <a:endParaRPr lang="ar-IQ"/>
          </a:p>
        </p:txBody>
      </p:sp>
      <p:sp>
        <p:nvSpPr>
          <p:cNvPr id="52236" name="Rectangle 11"/>
          <p:cNvSpPr>
            <a:spLocks noChangeArrowheads="1"/>
          </p:cNvSpPr>
          <p:nvPr/>
        </p:nvSpPr>
        <p:spPr bwMode="auto">
          <a:xfrm>
            <a:off x="4038600" y="3124200"/>
            <a:ext cx="762000" cy="762000"/>
          </a:xfrm>
          <a:prstGeom prst="rect">
            <a:avLst/>
          </a:prstGeom>
          <a:solidFill>
            <a:schemeClr val="accent1"/>
          </a:solidFill>
          <a:ln w="9525">
            <a:solidFill>
              <a:schemeClr val="tx1"/>
            </a:solidFill>
            <a:miter lim="800000"/>
            <a:headEnd/>
            <a:tailEnd/>
          </a:ln>
        </p:spPr>
        <p:txBody>
          <a:bodyPr wrap="none" anchor="ctr"/>
          <a:lstStyle/>
          <a:p>
            <a:endParaRPr lang="ar-IQ"/>
          </a:p>
        </p:txBody>
      </p:sp>
      <p:sp>
        <p:nvSpPr>
          <p:cNvPr id="52237" name="Rectangle 12"/>
          <p:cNvSpPr>
            <a:spLocks noChangeArrowheads="1"/>
          </p:cNvSpPr>
          <p:nvPr/>
        </p:nvSpPr>
        <p:spPr bwMode="auto">
          <a:xfrm>
            <a:off x="4038600" y="3886200"/>
            <a:ext cx="228600" cy="533400"/>
          </a:xfrm>
          <a:prstGeom prst="rect">
            <a:avLst/>
          </a:prstGeom>
          <a:solidFill>
            <a:schemeClr val="accent1"/>
          </a:solidFill>
          <a:ln w="9525">
            <a:solidFill>
              <a:schemeClr val="tx1"/>
            </a:solidFill>
            <a:miter lim="800000"/>
            <a:headEnd/>
            <a:tailEnd/>
          </a:ln>
        </p:spPr>
        <p:txBody>
          <a:bodyPr wrap="none" anchor="ctr"/>
          <a:lstStyle/>
          <a:p>
            <a:endParaRPr lang="ar-IQ"/>
          </a:p>
        </p:txBody>
      </p:sp>
      <p:sp>
        <p:nvSpPr>
          <p:cNvPr id="52238" name="Rectangle 13"/>
          <p:cNvSpPr>
            <a:spLocks noChangeArrowheads="1"/>
          </p:cNvSpPr>
          <p:nvPr/>
        </p:nvSpPr>
        <p:spPr bwMode="auto">
          <a:xfrm>
            <a:off x="4267200" y="3886200"/>
            <a:ext cx="685800" cy="533400"/>
          </a:xfrm>
          <a:prstGeom prst="rect">
            <a:avLst/>
          </a:prstGeom>
          <a:solidFill>
            <a:schemeClr val="accent2"/>
          </a:solidFill>
          <a:ln w="9525">
            <a:solidFill>
              <a:schemeClr val="tx1"/>
            </a:solidFill>
            <a:miter lim="800000"/>
            <a:headEnd/>
            <a:tailEnd/>
          </a:ln>
        </p:spPr>
        <p:txBody>
          <a:bodyPr wrap="none" anchor="ctr"/>
          <a:lstStyle/>
          <a:p>
            <a:endParaRPr lang="ar-IQ"/>
          </a:p>
        </p:txBody>
      </p:sp>
      <p:sp>
        <p:nvSpPr>
          <p:cNvPr id="52239" name="Oval 14"/>
          <p:cNvSpPr>
            <a:spLocks noChangeArrowheads="1"/>
          </p:cNvSpPr>
          <p:nvPr/>
        </p:nvSpPr>
        <p:spPr bwMode="auto">
          <a:xfrm>
            <a:off x="4724400" y="3810000"/>
            <a:ext cx="609600" cy="685800"/>
          </a:xfrm>
          <a:prstGeom prst="ellipse">
            <a:avLst/>
          </a:prstGeom>
          <a:solidFill>
            <a:srgbClr val="CCFF33"/>
          </a:solidFill>
          <a:ln w="9525">
            <a:solidFill>
              <a:schemeClr val="tx1"/>
            </a:solidFill>
            <a:round/>
            <a:headEnd/>
            <a:tailEnd/>
          </a:ln>
        </p:spPr>
        <p:txBody>
          <a:bodyPr wrap="none" anchor="ctr"/>
          <a:lstStyle/>
          <a:p>
            <a:endParaRPr lang="ar-IQ"/>
          </a:p>
        </p:txBody>
      </p:sp>
      <p:sp>
        <p:nvSpPr>
          <p:cNvPr id="52240" name="Rectangle 15"/>
          <p:cNvSpPr>
            <a:spLocks noChangeArrowheads="1"/>
          </p:cNvSpPr>
          <p:nvPr/>
        </p:nvSpPr>
        <p:spPr bwMode="auto">
          <a:xfrm>
            <a:off x="6096000" y="4419600"/>
            <a:ext cx="762000" cy="762000"/>
          </a:xfrm>
          <a:prstGeom prst="rect">
            <a:avLst/>
          </a:prstGeom>
          <a:solidFill>
            <a:schemeClr val="accent1"/>
          </a:solidFill>
          <a:ln w="9525">
            <a:solidFill>
              <a:schemeClr val="tx1"/>
            </a:solidFill>
            <a:miter lim="800000"/>
            <a:headEnd/>
            <a:tailEnd/>
          </a:ln>
        </p:spPr>
        <p:txBody>
          <a:bodyPr wrap="none" anchor="ctr"/>
          <a:lstStyle/>
          <a:p>
            <a:endParaRPr lang="ar-IQ"/>
          </a:p>
        </p:txBody>
      </p:sp>
      <p:sp>
        <p:nvSpPr>
          <p:cNvPr id="52241" name="Rectangle 16"/>
          <p:cNvSpPr>
            <a:spLocks noChangeArrowheads="1"/>
          </p:cNvSpPr>
          <p:nvPr/>
        </p:nvSpPr>
        <p:spPr bwMode="auto">
          <a:xfrm>
            <a:off x="6096000" y="3124200"/>
            <a:ext cx="762000" cy="762000"/>
          </a:xfrm>
          <a:prstGeom prst="rect">
            <a:avLst/>
          </a:prstGeom>
          <a:solidFill>
            <a:schemeClr val="accent1"/>
          </a:solidFill>
          <a:ln w="9525">
            <a:solidFill>
              <a:schemeClr val="tx1"/>
            </a:solidFill>
            <a:miter lim="800000"/>
            <a:headEnd/>
            <a:tailEnd/>
          </a:ln>
        </p:spPr>
        <p:txBody>
          <a:bodyPr wrap="none" anchor="ctr"/>
          <a:lstStyle/>
          <a:p>
            <a:endParaRPr lang="ar-IQ"/>
          </a:p>
        </p:txBody>
      </p:sp>
      <p:sp>
        <p:nvSpPr>
          <p:cNvPr id="52242" name="Rectangle 17"/>
          <p:cNvSpPr>
            <a:spLocks noChangeArrowheads="1"/>
          </p:cNvSpPr>
          <p:nvPr/>
        </p:nvSpPr>
        <p:spPr bwMode="auto">
          <a:xfrm>
            <a:off x="6096000" y="3886200"/>
            <a:ext cx="228600" cy="533400"/>
          </a:xfrm>
          <a:prstGeom prst="rect">
            <a:avLst/>
          </a:prstGeom>
          <a:solidFill>
            <a:schemeClr val="accent1"/>
          </a:solidFill>
          <a:ln w="9525">
            <a:solidFill>
              <a:schemeClr val="tx1"/>
            </a:solidFill>
            <a:miter lim="800000"/>
            <a:headEnd/>
            <a:tailEnd/>
          </a:ln>
        </p:spPr>
        <p:txBody>
          <a:bodyPr wrap="none" anchor="ctr"/>
          <a:lstStyle/>
          <a:p>
            <a:endParaRPr lang="ar-IQ"/>
          </a:p>
        </p:txBody>
      </p:sp>
      <p:sp>
        <p:nvSpPr>
          <p:cNvPr id="52243" name="Rectangle 18"/>
          <p:cNvSpPr>
            <a:spLocks noChangeArrowheads="1"/>
          </p:cNvSpPr>
          <p:nvPr/>
        </p:nvSpPr>
        <p:spPr bwMode="auto">
          <a:xfrm>
            <a:off x="7620000" y="4267200"/>
            <a:ext cx="685800" cy="533400"/>
          </a:xfrm>
          <a:prstGeom prst="rect">
            <a:avLst/>
          </a:prstGeom>
          <a:solidFill>
            <a:schemeClr val="accent2"/>
          </a:solidFill>
          <a:ln w="9525">
            <a:solidFill>
              <a:schemeClr val="tx1"/>
            </a:solidFill>
            <a:miter lim="800000"/>
            <a:headEnd/>
            <a:tailEnd/>
          </a:ln>
        </p:spPr>
        <p:txBody>
          <a:bodyPr wrap="none" anchor="ctr"/>
          <a:lstStyle/>
          <a:p>
            <a:endParaRPr lang="ar-IQ"/>
          </a:p>
        </p:txBody>
      </p:sp>
      <p:sp>
        <p:nvSpPr>
          <p:cNvPr id="52244" name="Oval 19"/>
          <p:cNvSpPr>
            <a:spLocks noChangeArrowheads="1"/>
          </p:cNvSpPr>
          <p:nvPr/>
        </p:nvSpPr>
        <p:spPr bwMode="auto">
          <a:xfrm>
            <a:off x="7620000" y="3124200"/>
            <a:ext cx="609600" cy="685800"/>
          </a:xfrm>
          <a:prstGeom prst="ellipse">
            <a:avLst/>
          </a:prstGeom>
          <a:solidFill>
            <a:srgbClr val="CCFF33"/>
          </a:solidFill>
          <a:ln w="9525">
            <a:solidFill>
              <a:schemeClr val="tx1"/>
            </a:solidFill>
            <a:round/>
            <a:headEnd/>
            <a:tailEnd/>
          </a:ln>
        </p:spPr>
        <p:txBody>
          <a:bodyPr wrap="none" anchor="ctr"/>
          <a:lstStyle/>
          <a:p>
            <a:endParaRPr lang="ar-IQ"/>
          </a:p>
        </p:txBody>
      </p:sp>
      <p:sp>
        <p:nvSpPr>
          <p:cNvPr id="52245" name="Line 20"/>
          <p:cNvSpPr>
            <a:spLocks noChangeShapeType="1"/>
          </p:cNvSpPr>
          <p:nvPr/>
        </p:nvSpPr>
        <p:spPr bwMode="auto">
          <a:xfrm>
            <a:off x="5486400" y="41148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52246" name="Text Box 23"/>
          <p:cNvSpPr txBox="1">
            <a:spLocks noChangeArrowheads="1"/>
          </p:cNvSpPr>
          <p:nvPr/>
        </p:nvSpPr>
        <p:spPr bwMode="auto">
          <a:xfrm>
            <a:off x="2438400" y="3733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endParaRPr lang="ar-IQ"/>
          </a:p>
        </p:txBody>
      </p:sp>
      <p:sp>
        <p:nvSpPr>
          <p:cNvPr id="52247" name="Text Box 24"/>
          <p:cNvSpPr txBox="1">
            <a:spLocks noChangeArrowheads="1"/>
          </p:cNvSpPr>
          <p:nvPr/>
        </p:nvSpPr>
        <p:spPr bwMode="auto">
          <a:xfrm>
            <a:off x="2438400" y="2362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endParaRPr lang="ar-IQ"/>
          </a:p>
        </p:txBody>
      </p:sp>
      <p:sp>
        <p:nvSpPr>
          <p:cNvPr id="52248" name="Text Box 25"/>
          <p:cNvSpPr txBox="1">
            <a:spLocks noChangeArrowheads="1"/>
          </p:cNvSpPr>
          <p:nvPr/>
        </p:nvSpPr>
        <p:spPr bwMode="auto">
          <a:xfrm>
            <a:off x="2514600" y="3733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r>
              <a:rPr lang="en-US" b="1">
                <a:solidFill>
                  <a:schemeClr val="bg2"/>
                </a:solidFill>
              </a:rPr>
              <a:t>S</a:t>
            </a:r>
          </a:p>
        </p:txBody>
      </p:sp>
      <p:sp>
        <p:nvSpPr>
          <p:cNvPr id="52249" name="Text Box 26"/>
          <p:cNvSpPr txBox="1">
            <a:spLocks noChangeArrowheads="1"/>
          </p:cNvSpPr>
          <p:nvPr/>
        </p:nvSpPr>
        <p:spPr bwMode="auto">
          <a:xfrm>
            <a:off x="7696200" y="3200400"/>
            <a:ext cx="55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r>
              <a:rPr lang="en-US"/>
              <a:t> </a:t>
            </a:r>
            <a:r>
              <a:rPr lang="en-US" b="1">
                <a:solidFill>
                  <a:schemeClr val="bg2"/>
                </a:solidFill>
              </a:rPr>
              <a:t>P</a:t>
            </a:r>
            <a:r>
              <a:rPr lang="en-US"/>
              <a:t> </a:t>
            </a:r>
          </a:p>
        </p:txBody>
      </p:sp>
      <p:sp>
        <p:nvSpPr>
          <p:cNvPr id="52250" name="Text Box 27"/>
          <p:cNvSpPr txBox="1">
            <a:spLocks noChangeArrowheads="1"/>
          </p:cNvSpPr>
          <p:nvPr/>
        </p:nvSpPr>
        <p:spPr bwMode="auto">
          <a:xfrm>
            <a:off x="7772400" y="4343400"/>
            <a:ext cx="55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r>
              <a:rPr lang="en-US"/>
              <a:t> </a:t>
            </a:r>
            <a:r>
              <a:rPr lang="en-US" b="1">
                <a:solidFill>
                  <a:schemeClr val="bg2"/>
                </a:solidFill>
              </a:rPr>
              <a:t>P</a:t>
            </a:r>
            <a:r>
              <a:rPr lang="en-US"/>
              <a:t> </a:t>
            </a:r>
          </a:p>
        </p:txBody>
      </p:sp>
      <p:sp>
        <p:nvSpPr>
          <p:cNvPr id="52251" name="Text Box 29"/>
          <p:cNvSpPr txBox="1">
            <a:spLocks noChangeArrowheads="1"/>
          </p:cNvSpPr>
          <p:nvPr/>
        </p:nvSpPr>
        <p:spPr bwMode="auto">
          <a:xfrm>
            <a:off x="4724400" y="3886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r>
              <a:rPr lang="en-US" b="1">
                <a:solidFill>
                  <a:schemeClr val="bg2"/>
                </a:solidFill>
              </a:rPr>
              <a: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fr-FR" b="1" smtClean="0"/>
              <a:t>The Lock and Key Hypothesis</a:t>
            </a:r>
          </a:p>
        </p:txBody>
      </p:sp>
      <p:sp>
        <p:nvSpPr>
          <p:cNvPr id="53251" name="Rectangle 6"/>
          <p:cNvSpPr>
            <a:spLocks noGrp="1" noChangeArrowheads="1"/>
          </p:cNvSpPr>
          <p:nvPr>
            <p:ph idx="1"/>
          </p:nvPr>
        </p:nvSpPr>
        <p:spPr>
          <a:xfrm>
            <a:off x="457200" y="1828800"/>
            <a:ext cx="8229600" cy="3997325"/>
          </a:xfrm>
        </p:spPr>
        <p:txBody>
          <a:bodyPr/>
          <a:lstStyle/>
          <a:p>
            <a:pPr eaLnBrk="1" hangingPunct="1">
              <a:lnSpc>
                <a:spcPct val="90000"/>
              </a:lnSpc>
            </a:pPr>
            <a:r>
              <a:rPr lang="fr-FR" sz="2400" dirty="0" smtClean="0"/>
              <a:t>Fit between the substrate and the active site of the enzyme is exact </a:t>
            </a:r>
          </a:p>
          <a:p>
            <a:pPr eaLnBrk="1" hangingPunct="1">
              <a:lnSpc>
                <a:spcPct val="90000"/>
              </a:lnSpc>
            </a:pPr>
            <a:r>
              <a:rPr lang="fr-FR" sz="2400" dirty="0" smtClean="0"/>
              <a:t>Like a key fits into a lock very precisely</a:t>
            </a:r>
          </a:p>
          <a:p>
            <a:pPr eaLnBrk="1" hangingPunct="1">
              <a:lnSpc>
                <a:spcPct val="90000"/>
              </a:lnSpc>
            </a:pPr>
            <a:r>
              <a:rPr lang="en-GB" sz="2400" dirty="0" smtClean="0"/>
              <a:t>The key is analogous to the enzyme and the substrate analogous to the lock.</a:t>
            </a:r>
            <a:r>
              <a:rPr lang="fr-FR" sz="2400" dirty="0" smtClean="0"/>
              <a:t>  </a:t>
            </a:r>
          </a:p>
          <a:p>
            <a:pPr eaLnBrk="1" hangingPunct="1">
              <a:lnSpc>
                <a:spcPct val="90000"/>
              </a:lnSpc>
            </a:pPr>
            <a:r>
              <a:rPr lang="fr-FR" sz="2400" dirty="0" smtClean="0"/>
              <a:t>Temporary structure called the enzyme-substrate complex formed </a:t>
            </a:r>
          </a:p>
          <a:p>
            <a:pPr eaLnBrk="1" hangingPunct="1">
              <a:lnSpc>
                <a:spcPct val="90000"/>
              </a:lnSpc>
            </a:pPr>
            <a:r>
              <a:rPr lang="fr-FR" sz="2400" dirty="0" smtClean="0"/>
              <a:t>Products have a different shape from the substrate </a:t>
            </a:r>
          </a:p>
          <a:p>
            <a:pPr eaLnBrk="1" hangingPunct="1">
              <a:lnSpc>
                <a:spcPct val="90000"/>
              </a:lnSpc>
            </a:pPr>
            <a:r>
              <a:rPr lang="fr-FR" sz="2400" dirty="0" smtClean="0"/>
              <a:t>Once formed, they are released from the active site </a:t>
            </a:r>
          </a:p>
          <a:p>
            <a:pPr eaLnBrk="1" hangingPunct="1">
              <a:lnSpc>
                <a:spcPct val="90000"/>
              </a:lnSpc>
            </a:pPr>
            <a:r>
              <a:rPr lang="fr-FR" sz="2400" dirty="0" smtClean="0"/>
              <a:t>Leaving it free to become attached to another substrate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fr-FR" b="1" smtClean="0"/>
              <a:t>The Lock and Key Hypothesis</a:t>
            </a:r>
          </a:p>
        </p:txBody>
      </p:sp>
      <p:grpSp>
        <p:nvGrpSpPr>
          <p:cNvPr id="54275" name="Group 4"/>
          <p:cNvGrpSpPr>
            <a:grpSpLocks/>
          </p:cNvGrpSpPr>
          <p:nvPr/>
        </p:nvGrpSpPr>
        <p:grpSpPr bwMode="auto">
          <a:xfrm>
            <a:off x="1247775" y="1976438"/>
            <a:ext cx="6721475" cy="4538662"/>
            <a:chOff x="509" y="8770"/>
            <a:chExt cx="10585" cy="7147"/>
          </a:xfrm>
        </p:grpSpPr>
        <p:grpSp>
          <p:nvGrpSpPr>
            <p:cNvPr id="54277" name="Group 5"/>
            <p:cNvGrpSpPr>
              <a:grpSpLocks/>
            </p:cNvGrpSpPr>
            <p:nvPr/>
          </p:nvGrpSpPr>
          <p:grpSpPr bwMode="auto">
            <a:xfrm>
              <a:off x="509" y="8770"/>
              <a:ext cx="9404" cy="6440"/>
              <a:chOff x="1649" y="8770"/>
              <a:chExt cx="7484" cy="5080"/>
            </a:xfrm>
          </p:grpSpPr>
          <p:sp>
            <p:nvSpPr>
              <p:cNvPr id="54301" name="Line 6"/>
              <p:cNvSpPr>
                <a:spLocks noChangeShapeType="1"/>
              </p:cNvSpPr>
              <p:nvPr/>
            </p:nvSpPr>
            <p:spPr bwMode="auto">
              <a:xfrm flipH="1" flipV="1">
                <a:off x="1649" y="8770"/>
                <a:ext cx="0" cy="508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54302" name="Line 7"/>
              <p:cNvSpPr>
                <a:spLocks noChangeShapeType="1"/>
              </p:cNvSpPr>
              <p:nvPr/>
            </p:nvSpPr>
            <p:spPr bwMode="auto">
              <a:xfrm rot="5400000" flipH="1" flipV="1">
                <a:off x="5396" y="10090"/>
                <a:ext cx="0" cy="747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54303" name="Freeform 8"/>
              <p:cNvSpPr>
                <a:spLocks/>
              </p:cNvSpPr>
              <p:nvPr/>
            </p:nvSpPr>
            <p:spPr bwMode="auto">
              <a:xfrm>
                <a:off x="2064" y="10460"/>
                <a:ext cx="6978" cy="3271"/>
              </a:xfrm>
              <a:custGeom>
                <a:avLst/>
                <a:gdLst>
                  <a:gd name="T0" fmla="*/ 0 w 6978"/>
                  <a:gd name="T1" fmla="*/ 700 h 3271"/>
                  <a:gd name="T2" fmla="*/ 1656 w 6978"/>
                  <a:gd name="T3" fmla="*/ 700 h 3271"/>
                  <a:gd name="T4" fmla="*/ 1976 w 6978"/>
                  <a:gd name="T5" fmla="*/ 680 h 3271"/>
                  <a:gd name="T6" fmla="*/ 2156 w 6978"/>
                  <a:gd name="T7" fmla="*/ 620 h 3271"/>
                  <a:gd name="T8" fmla="*/ 2596 w 6978"/>
                  <a:gd name="T9" fmla="*/ 180 h 3271"/>
                  <a:gd name="T10" fmla="*/ 2876 w 6978"/>
                  <a:gd name="T11" fmla="*/ 20 h 3271"/>
                  <a:gd name="T12" fmla="*/ 3136 w 6978"/>
                  <a:gd name="T13" fmla="*/ 60 h 3271"/>
                  <a:gd name="T14" fmla="*/ 3316 w 6978"/>
                  <a:gd name="T15" fmla="*/ 200 h 3271"/>
                  <a:gd name="T16" fmla="*/ 3396 w 6978"/>
                  <a:gd name="T17" fmla="*/ 360 h 3271"/>
                  <a:gd name="T18" fmla="*/ 3516 w 6978"/>
                  <a:gd name="T19" fmla="*/ 620 h 3271"/>
                  <a:gd name="T20" fmla="*/ 4224 w 6978"/>
                  <a:gd name="T21" fmla="*/ 2596 h 3271"/>
                  <a:gd name="T22" fmla="*/ 4721 w 6978"/>
                  <a:gd name="T23" fmla="*/ 3142 h 3271"/>
                  <a:gd name="T24" fmla="*/ 5363 w 6978"/>
                  <a:gd name="T25" fmla="*/ 3255 h 3271"/>
                  <a:gd name="T26" fmla="*/ 6978 w 6978"/>
                  <a:gd name="T27" fmla="*/ 3239 h 32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78"/>
                  <a:gd name="T43" fmla="*/ 0 h 3271"/>
                  <a:gd name="T44" fmla="*/ 6978 w 6978"/>
                  <a:gd name="T45" fmla="*/ 3271 h 32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78" h="3271">
                    <a:moveTo>
                      <a:pt x="0" y="700"/>
                    </a:moveTo>
                    <a:cubicBezTo>
                      <a:pt x="663" y="707"/>
                      <a:pt x="1327" y="703"/>
                      <a:pt x="1656" y="700"/>
                    </a:cubicBezTo>
                    <a:cubicBezTo>
                      <a:pt x="1985" y="697"/>
                      <a:pt x="1893" y="693"/>
                      <a:pt x="1976" y="680"/>
                    </a:cubicBezTo>
                    <a:cubicBezTo>
                      <a:pt x="2059" y="667"/>
                      <a:pt x="2053" y="703"/>
                      <a:pt x="2156" y="620"/>
                    </a:cubicBezTo>
                    <a:cubicBezTo>
                      <a:pt x="2259" y="537"/>
                      <a:pt x="2476" y="280"/>
                      <a:pt x="2596" y="180"/>
                    </a:cubicBezTo>
                    <a:cubicBezTo>
                      <a:pt x="2716" y="80"/>
                      <a:pt x="2786" y="40"/>
                      <a:pt x="2876" y="20"/>
                    </a:cubicBezTo>
                    <a:cubicBezTo>
                      <a:pt x="2966" y="0"/>
                      <a:pt x="3063" y="30"/>
                      <a:pt x="3136" y="60"/>
                    </a:cubicBezTo>
                    <a:cubicBezTo>
                      <a:pt x="3209" y="90"/>
                      <a:pt x="3273" y="150"/>
                      <a:pt x="3316" y="200"/>
                    </a:cubicBezTo>
                    <a:cubicBezTo>
                      <a:pt x="3359" y="250"/>
                      <a:pt x="3363" y="290"/>
                      <a:pt x="3396" y="360"/>
                    </a:cubicBezTo>
                    <a:cubicBezTo>
                      <a:pt x="3429" y="430"/>
                      <a:pt x="3378" y="248"/>
                      <a:pt x="3516" y="620"/>
                    </a:cubicBezTo>
                    <a:cubicBezTo>
                      <a:pt x="3654" y="992"/>
                      <a:pt x="4023" y="2176"/>
                      <a:pt x="4224" y="2596"/>
                    </a:cubicBezTo>
                    <a:cubicBezTo>
                      <a:pt x="4425" y="3016"/>
                      <a:pt x="4532" y="3033"/>
                      <a:pt x="4721" y="3142"/>
                    </a:cubicBezTo>
                    <a:cubicBezTo>
                      <a:pt x="4910" y="3252"/>
                      <a:pt x="4987" y="3239"/>
                      <a:pt x="5363" y="3255"/>
                    </a:cubicBezTo>
                    <a:cubicBezTo>
                      <a:pt x="5738" y="3271"/>
                      <a:pt x="6358" y="3255"/>
                      <a:pt x="6978" y="3239"/>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grpSp>
        <p:sp>
          <p:nvSpPr>
            <p:cNvPr id="54278" name="Text Box 9"/>
            <p:cNvSpPr txBox="1">
              <a:spLocks noChangeArrowheads="1"/>
            </p:cNvSpPr>
            <p:nvPr/>
          </p:nvSpPr>
          <p:spPr bwMode="auto">
            <a:xfrm>
              <a:off x="8381" y="11200"/>
              <a:ext cx="2713" cy="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r>
                <a:rPr lang="fr-FR" b="1" dirty="0">
                  <a:solidFill>
                    <a:srgbClr val="FF6600"/>
                  </a:solidFill>
                </a:rPr>
                <a:t>Enzyme may be used again</a:t>
              </a:r>
              <a:endParaRPr lang="fr-FR" dirty="0"/>
            </a:p>
          </p:txBody>
        </p:sp>
        <p:sp>
          <p:nvSpPr>
            <p:cNvPr id="54279" name="Text Box 10"/>
            <p:cNvSpPr txBox="1">
              <a:spLocks noChangeArrowheads="1"/>
            </p:cNvSpPr>
            <p:nvPr/>
          </p:nvSpPr>
          <p:spPr bwMode="auto">
            <a:xfrm>
              <a:off x="2969" y="12426"/>
              <a:ext cx="1928" cy="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r" eaLnBrk="1" hangingPunct="1"/>
              <a:r>
                <a:rPr lang="fr-FR" b="1">
                  <a:solidFill>
                    <a:srgbClr val="808000"/>
                  </a:solidFill>
                </a:rPr>
                <a:t>Enzyme-substrate complex</a:t>
              </a:r>
              <a:endParaRPr lang="fr-FR"/>
            </a:p>
          </p:txBody>
        </p:sp>
        <p:grpSp>
          <p:nvGrpSpPr>
            <p:cNvPr id="54280" name="Group 11"/>
            <p:cNvGrpSpPr>
              <a:grpSpLocks/>
            </p:cNvGrpSpPr>
            <p:nvPr/>
          </p:nvGrpSpPr>
          <p:grpSpPr bwMode="auto">
            <a:xfrm>
              <a:off x="3487" y="9650"/>
              <a:ext cx="1203" cy="1447"/>
              <a:chOff x="4087" y="1350"/>
              <a:chExt cx="1203" cy="1447"/>
            </a:xfrm>
          </p:grpSpPr>
          <p:sp>
            <p:nvSpPr>
              <p:cNvPr id="54299" name="Freeform 12"/>
              <p:cNvSpPr>
                <a:spLocks/>
              </p:cNvSpPr>
              <p:nvPr/>
            </p:nvSpPr>
            <p:spPr bwMode="auto">
              <a:xfrm>
                <a:off x="4133" y="1350"/>
                <a:ext cx="1157" cy="1447"/>
              </a:xfrm>
              <a:custGeom>
                <a:avLst/>
                <a:gdLst>
                  <a:gd name="T0" fmla="*/ 8 w 3537"/>
                  <a:gd name="T1" fmla="*/ 18 h 4287"/>
                  <a:gd name="T2" fmla="*/ 3 w 3537"/>
                  <a:gd name="T3" fmla="*/ 17 h 4287"/>
                  <a:gd name="T4" fmla="*/ 2 w 3537"/>
                  <a:gd name="T5" fmla="*/ 14 h 4287"/>
                  <a:gd name="T6" fmla="*/ 2 w 3537"/>
                  <a:gd name="T7" fmla="*/ 10 h 4287"/>
                  <a:gd name="T8" fmla="*/ 3 w 3537"/>
                  <a:gd name="T9" fmla="*/ 6 h 4287"/>
                  <a:gd name="T10" fmla="*/ 7 w 3537"/>
                  <a:gd name="T11" fmla="*/ 3 h 4287"/>
                  <a:gd name="T12" fmla="*/ 9 w 3537"/>
                  <a:gd name="T13" fmla="*/ 2 h 4287"/>
                  <a:gd name="T14" fmla="*/ 12 w 3537"/>
                  <a:gd name="T15" fmla="*/ 1 h 4287"/>
                  <a:gd name="T16" fmla="*/ 23 w 3537"/>
                  <a:gd name="T17" fmla="*/ 0 h 4287"/>
                  <a:gd name="T18" fmla="*/ 30 w 3537"/>
                  <a:gd name="T19" fmla="*/ 2 h 4287"/>
                  <a:gd name="T20" fmla="*/ 38 w 3537"/>
                  <a:gd name="T21" fmla="*/ 12 h 4287"/>
                  <a:gd name="T22" fmla="*/ 40 w 3537"/>
                  <a:gd name="T23" fmla="*/ 24 h 4287"/>
                  <a:gd name="T24" fmla="*/ 40 w 3537"/>
                  <a:gd name="T25" fmla="*/ 36 h 4287"/>
                  <a:gd name="T26" fmla="*/ 39 w 3537"/>
                  <a:gd name="T27" fmla="*/ 44 h 4287"/>
                  <a:gd name="T28" fmla="*/ 32 w 3537"/>
                  <a:gd name="T29" fmla="*/ 48 h 4287"/>
                  <a:gd name="T30" fmla="*/ 28 w 3537"/>
                  <a:gd name="T31" fmla="*/ 49 h 4287"/>
                  <a:gd name="T32" fmla="*/ 24 w 3537"/>
                  <a:gd name="T33" fmla="*/ 52 h 4287"/>
                  <a:gd name="T34" fmla="*/ 20 w 3537"/>
                  <a:gd name="T35" fmla="*/ 53 h 4287"/>
                  <a:gd name="T36" fmla="*/ 11 w 3537"/>
                  <a:gd name="T37" fmla="*/ 54 h 4287"/>
                  <a:gd name="T38" fmla="*/ 7 w 3537"/>
                  <a:gd name="T39" fmla="*/ 55 h 4287"/>
                  <a:gd name="T40" fmla="*/ 2 w 3537"/>
                  <a:gd name="T41" fmla="*/ 50 h 4287"/>
                  <a:gd name="T42" fmla="*/ 0 w 3537"/>
                  <a:gd name="T43" fmla="*/ 43 h 4287"/>
                  <a:gd name="T44" fmla="*/ 2 w 3537"/>
                  <a:gd name="T45" fmla="*/ 38 h 4287"/>
                  <a:gd name="T46" fmla="*/ 9 w 3537"/>
                  <a:gd name="T47" fmla="*/ 37 h 4287"/>
                  <a:gd name="T48" fmla="*/ 15 w 3537"/>
                  <a:gd name="T49" fmla="*/ 37 h 4287"/>
                  <a:gd name="T50" fmla="*/ 18 w 3537"/>
                  <a:gd name="T51" fmla="*/ 34 h 4287"/>
                  <a:gd name="T52" fmla="*/ 12 w 3537"/>
                  <a:gd name="T53" fmla="*/ 33 h 4287"/>
                  <a:gd name="T54" fmla="*/ 9 w 3537"/>
                  <a:gd name="T55" fmla="*/ 30 h 4287"/>
                  <a:gd name="T56" fmla="*/ 14 w 3537"/>
                  <a:gd name="T57" fmla="*/ 28 h 4287"/>
                  <a:gd name="T58" fmla="*/ 15 w 3537"/>
                  <a:gd name="T59" fmla="*/ 26 h 4287"/>
                  <a:gd name="T60" fmla="*/ 11 w 3537"/>
                  <a:gd name="T61" fmla="*/ 24 h 4287"/>
                  <a:gd name="T62" fmla="*/ 13 w 3537"/>
                  <a:gd name="T63" fmla="*/ 21 h 4287"/>
                  <a:gd name="T64" fmla="*/ 12 w 3537"/>
                  <a:gd name="T65" fmla="*/ 20 h 4287"/>
                  <a:gd name="T66" fmla="*/ 9 w 3537"/>
                  <a:gd name="T67" fmla="*/ 18 h 4287"/>
                  <a:gd name="T68" fmla="*/ 8 w 3537"/>
                  <a:gd name="T69" fmla="*/ 18 h 42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7"/>
                  <a:gd name="T106" fmla="*/ 0 h 4287"/>
                  <a:gd name="T107" fmla="*/ 3537 w 3537"/>
                  <a:gd name="T108" fmla="*/ 4287 h 42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7" h="4287">
                    <a:moveTo>
                      <a:pt x="707" y="1370"/>
                    </a:moveTo>
                    <a:cubicBezTo>
                      <a:pt x="610" y="1353"/>
                      <a:pt x="337" y="1360"/>
                      <a:pt x="247" y="1310"/>
                    </a:cubicBezTo>
                    <a:cubicBezTo>
                      <a:pt x="157" y="1260"/>
                      <a:pt x="180" y="1153"/>
                      <a:pt x="167" y="1070"/>
                    </a:cubicBezTo>
                    <a:cubicBezTo>
                      <a:pt x="154" y="987"/>
                      <a:pt x="154" y="910"/>
                      <a:pt x="167" y="810"/>
                    </a:cubicBezTo>
                    <a:cubicBezTo>
                      <a:pt x="180" y="710"/>
                      <a:pt x="180" y="570"/>
                      <a:pt x="247" y="470"/>
                    </a:cubicBezTo>
                    <a:cubicBezTo>
                      <a:pt x="314" y="370"/>
                      <a:pt x="474" y="267"/>
                      <a:pt x="567" y="210"/>
                    </a:cubicBezTo>
                    <a:cubicBezTo>
                      <a:pt x="660" y="153"/>
                      <a:pt x="724" y="157"/>
                      <a:pt x="807" y="130"/>
                    </a:cubicBezTo>
                    <a:cubicBezTo>
                      <a:pt x="890" y="103"/>
                      <a:pt x="874" y="67"/>
                      <a:pt x="1067" y="50"/>
                    </a:cubicBezTo>
                    <a:cubicBezTo>
                      <a:pt x="1260" y="33"/>
                      <a:pt x="1704" y="13"/>
                      <a:pt x="1967" y="30"/>
                    </a:cubicBezTo>
                    <a:cubicBezTo>
                      <a:pt x="2230" y="47"/>
                      <a:pt x="2417" y="0"/>
                      <a:pt x="2647" y="150"/>
                    </a:cubicBezTo>
                    <a:cubicBezTo>
                      <a:pt x="2877" y="300"/>
                      <a:pt x="3210" y="643"/>
                      <a:pt x="3347" y="930"/>
                    </a:cubicBezTo>
                    <a:cubicBezTo>
                      <a:pt x="3484" y="1217"/>
                      <a:pt x="3437" y="1563"/>
                      <a:pt x="3467" y="1870"/>
                    </a:cubicBezTo>
                    <a:cubicBezTo>
                      <a:pt x="3497" y="2177"/>
                      <a:pt x="3537" y="2513"/>
                      <a:pt x="3527" y="2770"/>
                    </a:cubicBezTo>
                    <a:cubicBezTo>
                      <a:pt x="3517" y="3027"/>
                      <a:pt x="3527" y="3260"/>
                      <a:pt x="3407" y="3410"/>
                    </a:cubicBezTo>
                    <a:cubicBezTo>
                      <a:pt x="3287" y="3560"/>
                      <a:pt x="2967" y="3603"/>
                      <a:pt x="2807" y="3670"/>
                    </a:cubicBezTo>
                    <a:cubicBezTo>
                      <a:pt x="2647" y="3737"/>
                      <a:pt x="2570" y="3757"/>
                      <a:pt x="2447" y="3810"/>
                    </a:cubicBezTo>
                    <a:cubicBezTo>
                      <a:pt x="2324" y="3863"/>
                      <a:pt x="2187" y="3947"/>
                      <a:pt x="2067" y="3990"/>
                    </a:cubicBezTo>
                    <a:cubicBezTo>
                      <a:pt x="1947" y="4033"/>
                      <a:pt x="1910" y="4037"/>
                      <a:pt x="1727" y="4070"/>
                    </a:cubicBezTo>
                    <a:cubicBezTo>
                      <a:pt x="1544" y="4103"/>
                      <a:pt x="1157" y="4163"/>
                      <a:pt x="967" y="4190"/>
                    </a:cubicBezTo>
                    <a:cubicBezTo>
                      <a:pt x="777" y="4217"/>
                      <a:pt x="724" y="4287"/>
                      <a:pt x="587" y="4230"/>
                    </a:cubicBezTo>
                    <a:cubicBezTo>
                      <a:pt x="450" y="4173"/>
                      <a:pt x="244" y="4000"/>
                      <a:pt x="147" y="3850"/>
                    </a:cubicBezTo>
                    <a:cubicBezTo>
                      <a:pt x="50" y="3700"/>
                      <a:pt x="0" y="3487"/>
                      <a:pt x="7" y="3330"/>
                    </a:cubicBezTo>
                    <a:cubicBezTo>
                      <a:pt x="14" y="3173"/>
                      <a:pt x="57" y="2983"/>
                      <a:pt x="187" y="2910"/>
                    </a:cubicBezTo>
                    <a:cubicBezTo>
                      <a:pt x="317" y="2837"/>
                      <a:pt x="594" y="2893"/>
                      <a:pt x="787" y="2890"/>
                    </a:cubicBezTo>
                    <a:cubicBezTo>
                      <a:pt x="980" y="2887"/>
                      <a:pt x="1224" y="2930"/>
                      <a:pt x="1347" y="2890"/>
                    </a:cubicBezTo>
                    <a:cubicBezTo>
                      <a:pt x="1470" y="2850"/>
                      <a:pt x="1580" y="2710"/>
                      <a:pt x="1527" y="2650"/>
                    </a:cubicBezTo>
                    <a:cubicBezTo>
                      <a:pt x="1474" y="2590"/>
                      <a:pt x="1150" y="2583"/>
                      <a:pt x="1027" y="2530"/>
                    </a:cubicBezTo>
                    <a:cubicBezTo>
                      <a:pt x="904" y="2477"/>
                      <a:pt x="754" y="2390"/>
                      <a:pt x="787" y="2330"/>
                    </a:cubicBezTo>
                    <a:cubicBezTo>
                      <a:pt x="820" y="2270"/>
                      <a:pt x="1140" y="2227"/>
                      <a:pt x="1227" y="2170"/>
                    </a:cubicBezTo>
                    <a:cubicBezTo>
                      <a:pt x="1314" y="2113"/>
                      <a:pt x="1354" y="2047"/>
                      <a:pt x="1307" y="1990"/>
                    </a:cubicBezTo>
                    <a:cubicBezTo>
                      <a:pt x="1260" y="1933"/>
                      <a:pt x="980" y="1890"/>
                      <a:pt x="947" y="1830"/>
                    </a:cubicBezTo>
                    <a:cubicBezTo>
                      <a:pt x="914" y="1770"/>
                      <a:pt x="1094" y="1683"/>
                      <a:pt x="1107" y="1630"/>
                    </a:cubicBezTo>
                    <a:cubicBezTo>
                      <a:pt x="1120" y="1577"/>
                      <a:pt x="1074" y="1547"/>
                      <a:pt x="1027" y="1510"/>
                    </a:cubicBezTo>
                    <a:cubicBezTo>
                      <a:pt x="980" y="1473"/>
                      <a:pt x="887" y="1430"/>
                      <a:pt x="827" y="1410"/>
                    </a:cubicBezTo>
                    <a:cubicBezTo>
                      <a:pt x="767" y="1390"/>
                      <a:pt x="804" y="1387"/>
                      <a:pt x="707" y="1370"/>
                    </a:cubicBezTo>
                    <a:close/>
                  </a:path>
                </a:pathLst>
              </a:custGeom>
              <a:solidFill>
                <a:srgbClr val="FFFF00"/>
              </a:solidFill>
              <a:ln w="9525">
                <a:solidFill>
                  <a:srgbClr val="000000"/>
                </a:solidFill>
                <a:round/>
                <a:headEnd/>
                <a:tailEnd/>
              </a:ln>
            </p:spPr>
            <p:txBody>
              <a:bodyPr/>
              <a:lstStyle/>
              <a:p>
                <a:endParaRPr lang="ar-IQ"/>
              </a:p>
            </p:txBody>
          </p:sp>
          <p:sp>
            <p:nvSpPr>
              <p:cNvPr id="54300" name="Freeform 13"/>
              <p:cNvSpPr>
                <a:spLocks/>
              </p:cNvSpPr>
              <p:nvPr/>
            </p:nvSpPr>
            <p:spPr bwMode="auto">
              <a:xfrm>
                <a:off x="4087" y="1803"/>
                <a:ext cx="470" cy="504"/>
              </a:xfrm>
              <a:custGeom>
                <a:avLst/>
                <a:gdLst>
                  <a:gd name="T0" fmla="*/ 2 w 1910"/>
                  <a:gd name="T1" fmla="*/ 2 h 1604"/>
                  <a:gd name="T2" fmla="*/ 4 w 1910"/>
                  <a:gd name="T3" fmla="*/ 2 h 1604"/>
                  <a:gd name="T4" fmla="*/ 5 w 1910"/>
                  <a:gd name="T5" fmla="*/ 3 h 1604"/>
                  <a:gd name="T6" fmla="*/ 5 w 1910"/>
                  <a:gd name="T7" fmla="*/ 6 h 1604"/>
                  <a:gd name="T8" fmla="*/ 5 w 1910"/>
                  <a:gd name="T9" fmla="*/ 7 h 1604"/>
                  <a:gd name="T10" fmla="*/ 6 w 1910"/>
                  <a:gd name="T11" fmla="*/ 8 h 1604"/>
                  <a:gd name="T12" fmla="*/ 5 w 1910"/>
                  <a:gd name="T13" fmla="*/ 9 h 1604"/>
                  <a:gd name="T14" fmla="*/ 4 w 1910"/>
                  <a:gd name="T15" fmla="*/ 11 h 1604"/>
                  <a:gd name="T16" fmla="*/ 5 w 1910"/>
                  <a:gd name="T17" fmla="*/ 13 h 1604"/>
                  <a:gd name="T18" fmla="*/ 7 w 1910"/>
                  <a:gd name="T19" fmla="*/ 14 h 1604"/>
                  <a:gd name="T20" fmla="*/ 6 w 1910"/>
                  <a:gd name="T21" fmla="*/ 15 h 1604"/>
                  <a:gd name="T22" fmla="*/ 5 w 1910"/>
                  <a:gd name="T23" fmla="*/ 15 h 1604"/>
                  <a:gd name="T24" fmla="*/ 4 w 1910"/>
                  <a:gd name="T25" fmla="*/ 15 h 1604"/>
                  <a:gd name="T26" fmla="*/ 3 w 1910"/>
                  <a:gd name="T27" fmla="*/ 15 h 1604"/>
                  <a:gd name="T28" fmla="*/ 2 w 1910"/>
                  <a:gd name="T29" fmla="*/ 15 h 1604"/>
                  <a:gd name="T30" fmla="*/ 1 w 1910"/>
                  <a:gd name="T31" fmla="*/ 14 h 1604"/>
                  <a:gd name="T32" fmla="*/ 0 w 1910"/>
                  <a:gd name="T33" fmla="*/ 9 h 1604"/>
                  <a:gd name="T34" fmla="*/ 1 w 1910"/>
                  <a:gd name="T35" fmla="*/ 7 h 1604"/>
                  <a:gd name="T36" fmla="*/ 0 w 1910"/>
                  <a:gd name="T37" fmla="*/ 3 h 1604"/>
                  <a:gd name="T38" fmla="*/ 0 w 1910"/>
                  <a:gd name="T39" fmla="*/ 1 h 1604"/>
                  <a:gd name="T40" fmla="*/ 1 w 1910"/>
                  <a:gd name="T41" fmla="*/ 0 h 1604"/>
                  <a:gd name="T42" fmla="*/ 2 w 1910"/>
                  <a:gd name="T43" fmla="*/ 2 h 16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10"/>
                  <a:gd name="T67" fmla="*/ 0 h 1604"/>
                  <a:gd name="T68" fmla="*/ 1910 w 1910"/>
                  <a:gd name="T69" fmla="*/ 1604 h 16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10" h="1604">
                    <a:moveTo>
                      <a:pt x="693" y="177"/>
                    </a:moveTo>
                    <a:cubicBezTo>
                      <a:pt x="826" y="210"/>
                      <a:pt x="1066" y="187"/>
                      <a:pt x="1193" y="217"/>
                    </a:cubicBezTo>
                    <a:cubicBezTo>
                      <a:pt x="1320" y="247"/>
                      <a:pt x="1436" y="294"/>
                      <a:pt x="1453" y="357"/>
                    </a:cubicBezTo>
                    <a:cubicBezTo>
                      <a:pt x="1470" y="420"/>
                      <a:pt x="1300" y="537"/>
                      <a:pt x="1293" y="597"/>
                    </a:cubicBezTo>
                    <a:cubicBezTo>
                      <a:pt x="1286" y="657"/>
                      <a:pt x="1346" y="677"/>
                      <a:pt x="1413" y="717"/>
                    </a:cubicBezTo>
                    <a:cubicBezTo>
                      <a:pt x="1480" y="757"/>
                      <a:pt x="1700" y="797"/>
                      <a:pt x="1693" y="837"/>
                    </a:cubicBezTo>
                    <a:cubicBezTo>
                      <a:pt x="1686" y="877"/>
                      <a:pt x="1460" y="907"/>
                      <a:pt x="1373" y="957"/>
                    </a:cubicBezTo>
                    <a:cubicBezTo>
                      <a:pt x="1286" y="1007"/>
                      <a:pt x="1153" y="1074"/>
                      <a:pt x="1173" y="1137"/>
                    </a:cubicBezTo>
                    <a:cubicBezTo>
                      <a:pt x="1193" y="1200"/>
                      <a:pt x="1376" y="1290"/>
                      <a:pt x="1493" y="1337"/>
                    </a:cubicBezTo>
                    <a:cubicBezTo>
                      <a:pt x="1610" y="1384"/>
                      <a:pt x="1836" y="1377"/>
                      <a:pt x="1873" y="1417"/>
                    </a:cubicBezTo>
                    <a:cubicBezTo>
                      <a:pt x="1910" y="1457"/>
                      <a:pt x="1780" y="1550"/>
                      <a:pt x="1713" y="1577"/>
                    </a:cubicBezTo>
                    <a:cubicBezTo>
                      <a:pt x="1646" y="1604"/>
                      <a:pt x="1566" y="1577"/>
                      <a:pt x="1473" y="1577"/>
                    </a:cubicBezTo>
                    <a:cubicBezTo>
                      <a:pt x="1380" y="1577"/>
                      <a:pt x="1266" y="1577"/>
                      <a:pt x="1153" y="1577"/>
                    </a:cubicBezTo>
                    <a:cubicBezTo>
                      <a:pt x="1040" y="1577"/>
                      <a:pt x="890" y="1577"/>
                      <a:pt x="793" y="1577"/>
                    </a:cubicBezTo>
                    <a:cubicBezTo>
                      <a:pt x="696" y="1577"/>
                      <a:pt x="663" y="1594"/>
                      <a:pt x="573" y="1577"/>
                    </a:cubicBezTo>
                    <a:cubicBezTo>
                      <a:pt x="483" y="1560"/>
                      <a:pt x="333" y="1577"/>
                      <a:pt x="253" y="1477"/>
                    </a:cubicBezTo>
                    <a:cubicBezTo>
                      <a:pt x="173" y="1377"/>
                      <a:pt x="90" y="1107"/>
                      <a:pt x="93" y="977"/>
                    </a:cubicBezTo>
                    <a:cubicBezTo>
                      <a:pt x="96" y="847"/>
                      <a:pt x="283" y="810"/>
                      <a:pt x="273" y="697"/>
                    </a:cubicBezTo>
                    <a:cubicBezTo>
                      <a:pt x="263" y="584"/>
                      <a:pt x="66" y="404"/>
                      <a:pt x="33" y="297"/>
                    </a:cubicBezTo>
                    <a:cubicBezTo>
                      <a:pt x="0" y="190"/>
                      <a:pt x="13" y="104"/>
                      <a:pt x="73" y="57"/>
                    </a:cubicBezTo>
                    <a:cubicBezTo>
                      <a:pt x="133" y="10"/>
                      <a:pt x="290" y="0"/>
                      <a:pt x="393" y="17"/>
                    </a:cubicBezTo>
                    <a:cubicBezTo>
                      <a:pt x="496" y="34"/>
                      <a:pt x="560" y="144"/>
                      <a:pt x="693" y="177"/>
                    </a:cubicBezTo>
                    <a:close/>
                  </a:path>
                </a:pathLst>
              </a:custGeom>
              <a:solidFill>
                <a:srgbClr val="FF00FF"/>
              </a:solidFill>
              <a:ln w="9525">
                <a:solidFill>
                  <a:srgbClr val="000000"/>
                </a:solidFill>
                <a:round/>
                <a:headEnd/>
                <a:tailEnd/>
              </a:ln>
            </p:spPr>
            <p:txBody>
              <a:bodyPr/>
              <a:lstStyle/>
              <a:p>
                <a:endParaRPr lang="ar-IQ"/>
              </a:p>
            </p:txBody>
          </p:sp>
        </p:grpSp>
        <p:grpSp>
          <p:nvGrpSpPr>
            <p:cNvPr id="54281" name="Group 14"/>
            <p:cNvGrpSpPr>
              <a:grpSpLocks/>
            </p:cNvGrpSpPr>
            <p:nvPr/>
          </p:nvGrpSpPr>
          <p:grpSpPr bwMode="auto">
            <a:xfrm>
              <a:off x="5447" y="10710"/>
              <a:ext cx="1363" cy="1427"/>
              <a:chOff x="4367" y="10630"/>
              <a:chExt cx="4363" cy="4287"/>
            </a:xfrm>
          </p:grpSpPr>
          <p:sp>
            <p:nvSpPr>
              <p:cNvPr id="54296" name="Freeform 15"/>
              <p:cNvSpPr>
                <a:spLocks/>
              </p:cNvSpPr>
              <p:nvPr/>
            </p:nvSpPr>
            <p:spPr bwMode="auto">
              <a:xfrm>
                <a:off x="5193" y="10630"/>
                <a:ext cx="3537" cy="4287"/>
              </a:xfrm>
              <a:custGeom>
                <a:avLst/>
                <a:gdLst>
                  <a:gd name="T0" fmla="*/ 707 w 3537"/>
                  <a:gd name="T1" fmla="*/ 1370 h 4287"/>
                  <a:gd name="T2" fmla="*/ 247 w 3537"/>
                  <a:gd name="T3" fmla="*/ 1310 h 4287"/>
                  <a:gd name="T4" fmla="*/ 167 w 3537"/>
                  <a:gd name="T5" fmla="*/ 1070 h 4287"/>
                  <a:gd name="T6" fmla="*/ 167 w 3537"/>
                  <a:gd name="T7" fmla="*/ 810 h 4287"/>
                  <a:gd name="T8" fmla="*/ 247 w 3537"/>
                  <a:gd name="T9" fmla="*/ 470 h 4287"/>
                  <a:gd name="T10" fmla="*/ 567 w 3537"/>
                  <a:gd name="T11" fmla="*/ 210 h 4287"/>
                  <a:gd name="T12" fmla="*/ 807 w 3537"/>
                  <a:gd name="T13" fmla="*/ 130 h 4287"/>
                  <a:gd name="T14" fmla="*/ 1067 w 3537"/>
                  <a:gd name="T15" fmla="*/ 50 h 4287"/>
                  <a:gd name="T16" fmla="*/ 1967 w 3537"/>
                  <a:gd name="T17" fmla="*/ 30 h 4287"/>
                  <a:gd name="T18" fmla="*/ 2647 w 3537"/>
                  <a:gd name="T19" fmla="*/ 150 h 4287"/>
                  <a:gd name="T20" fmla="*/ 3347 w 3537"/>
                  <a:gd name="T21" fmla="*/ 930 h 4287"/>
                  <a:gd name="T22" fmla="*/ 3467 w 3537"/>
                  <a:gd name="T23" fmla="*/ 1870 h 4287"/>
                  <a:gd name="T24" fmla="*/ 3527 w 3537"/>
                  <a:gd name="T25" fmla="*/ 2770 h 4287"/>
                  <a:gd name="T26" fmla="*/ 3407 w 3537"/>
                  <a:gd name="T27" fmla="*/ 3410 h 4287"/>
                  <a:gd name="T28" fmla="*/ 2807 w 3537"/>
                  <a:gd name="T29" fmla="*/ 3670 h 4287"/>
                  <a:gd name="T30" fmla="*/ 2447 w 3537"/>
                  <a:gd name="T31" fmla="*/ 3810 h 4287"/>
                  <a:gd name="T32" fmla="*/ 2067 w 3537"/>
                  <a:gd name="T33" fmla="*/ 3990 h 4287"/>
                  <a:gd name="T34" fmla="*/ 1727 w 3537"/>
                  <a:gd name="T35" fmla="*/ 4070 h 4287"/>
                  <a:gd name="T36" fmla="*/ 967 w 3537"/>
                  <a:gd name="T37" fmla="*/ 4190 h 4287"/>
                  <a:gd name="T38" fmla="*/ 587 w 3537"/>
                  <a:gd name="T39" fmla="*/ 4230 h 4287"/>
                  <a:gd name="T40" fmla="*/ 147 w 3537"/>
                  <a:gd name="T41" fmla="*/ 3850 h 4287"/>
                  <a:gd name="T42" fmla="*/ 7 w 3537"/>
                  <a:gd name="T43" fmla="*/ 3330 h 4287"/>
                  <a:gd name="T44" fmla="*/ 187 w 3537"/>
                  <a:gd name="T45" fmla="*/ 2910 h 4287"/>
                  <a:gd name="T46" fmla="*/ 787 w 3537"/>
                  <a:gd name="T47" fmla="*/ 2890 h 4287"/>
                  <a:gd name="T48" fmla="*/ 1347 w 3537"/>
                  <a:gd name="T49" fmla="*/ 2890 h 4287"/>
                  <a:gd name="T50" fmla="*/ 1527 w 3537"/>
                  <a:gd name="T51" fmla="*/ 2650 h 4287"/>
                  <a:gd name="T52" fmla="*/ 1027 w 3537"/>
                  <a:gd name="T53" fmla="*/ 2530 h 4287"/>
                  <a:gd name="T54" fmla="*/ 787 w 3537"/>
                  <a:gd name="T55" fmla="*/ 2330 h 4287"/>
                  <a:gd name="T56" fmla="*/ 1227 w 3537"/>
                  <a:gd name="T57" fmla="*/ 2170 h 4287"/>
                  <a:gd name="T58" fmla="*/ 1307 w 3537"/>
                  <a:gd name="T59" fmla="*/ 1990 h 4287"/>
                  <a:gd name="T60" fmla="*/ 947 w 3537"/>
                  <a:gd name="T61" fmla="*/ 1830 h 4287"/>
                  <a:gd name="T62" fmla="*/ 1107 w 3537"/>
                  <a:gd name="T63" fmla="*/ 1630 h 4287"/>
                  <a:gd name="T64" fmla="*/ 1027 w 3537"/>
                  <a:gd name="T65" fmla="*/ 1510 h 4287"/>
                  <a:gd name="T66" fmla="*/ 827 w 3537"/>
                  <a:gd name="T67" fmla="*/ 1410 h 4287"/>
                  <a:gd name="T68" fmla="*/ 707 w 3537"/>
                  <a:gd name="T69" fmla="*/ 1370 h 42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7"/>
                  <a:gd name="T106" fmla="*/ 0 h 4287"/>
                  <a:gd name="T107" fmla="*/ 3537 w 3537"/>
                  <a:gd name="T108" fmla="*/ 4287 h 42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7" h="4287">
                    <a:moveTo>
                      <a:pt x="707" y="1370"/>
                    </a:moveTo>
                    <a:cubicBezTo>
                      <a:pt x="610" y="1353"/>
                      <a:pt x="337" y="1360"/>
                      <a:pt x="247" y="1310"/>
                    </a:cubicBezTo>
                    <a:cubicBezTo>
                      <a:pt x="157" y="1260"/>
                      <a:pt x="180" y="1153"/>
                      <a:pt x="167" y="1070"/>
                    </a:cubicBezTo>
                    <a:cubicBezTo>
                      <a:pt x="154" y="987"/>
                      <a:pt x="154" y="910"/>
                      <a:pt x="167" y="810"/>
                    </a:cubicBezTo>
                    <a:cubicBezTo>
                      <a:pt x="180" y="710"/>
                      <a:pt x="180" y="570"/>
                      <a:pt x="247" y="470"/>
                    </a:cubicBezTo>
                    <a:cubicBezTo>
                      <a:pt x="314" y="370"/>
                      <a:pt x="474" y="267"/>
                      <a:pt x="567" y="210"/>
                    </a:cubicBezTo>
                    <a:cubicBezTo>
                      <a:pt x="660" y="153"/>
                      <a:pt x="724" y="157"/>
                      <a:pt x="807" y="130"/>
                    </a:cubicBezTo>
                    <a:cubicBezTo>
                      <a:pt x="890" y="103"/>
                      <a:pt x="874" y="67"/>
                      <a:pt x="1067" y="50"/>
                    </a:cubicBezTo>
                    <a:cubicBezTo>
                      <a:pt x="1260" y="33"/>
                      <a:pt x="1704" y="13"/>
                      <a:pt x="1967" y="30"/>
                    </a:cubicBezTo>
                    <a:cubicBezTo>
                      <a:pt x="2230" y="47"/>
                      <a:pt x="2417" y="0"/>
                      <a:pt x="2647" y="150"/>
                    </a:cubicBezTo>
                    <a:cubicBezTo>
                      <a:pt x="2877" y="300"/>
                      <a:pt x="3210" y="643"/>
                      <a:pt x="3347" y="930"/>
                    </a:cubicBezTo>
                    <a:cubicBezTo>
                      <a:pt x="3484" y="1217"/>
                      <a:pt x="3437" y="1563"/>
                      <a:pt x="3467" y="1870"/>
                    </a:cubicBezTo>
                    <a:cubicBezTo>
                      <a:pt x="3497" y="2177"/>
                      <a:pt x="3537" y="2513"/>
                      <a:pt x="3527" y="2770"/>
                    </a:cubicBezTo>
                    <a:cubicBezTo>
                      <a:pt x="3517" y="3027"/>
                      <a:pt x="3527" y="3260"/>
                      <a:pt x="3407" y="3410"/>
                    </a:cubicBezTo>
                    <a:cubicBezTo>
                      <a:pt x="3287" y="3560"/>
                      <a:pt x="2967" y="3603"/>
                      <a:pt x="2807" y="3670"/>
                    </a:cubicBezTo>
                    <a:cubicBezTo>
                      <a:pt x="2647" y="3737"/>
                      <a:pt x="2570" y="3757"/>
                      <a:pt x="2447" y="3810"/>
                    </a:cubicBezTo>
                    <a:cubicBezTo>
                      <a:pt x="2324" y="3863"/>
                      <a:pt x="2187" y="3947"/>
                      <a:pt x="2067" y="3990"/>
                    </a:cubicBezTo>
                    <a:cubicBezTo>
                      <a:pt x="1947" y="4033"/>
                      <a:pt x="1910" y="4037"/>
                      <a:pt x="1727" y="4070"/>
                    </a:cubicBezTo>
                    <a:cubicBezTo>
                      <a:pt x="1544" y="4103"/>
                      <a:pt x="1157" y="4163"/>
                      <a:pt x="967" y="4190"/>
                    </a:cubicBezTo>
                    <a:cubicBezTo>
                      <a:pt x="777" y="4217"/>
                      <a:pt x="724" y="4287"/>
                      <a:pt x="587" y="4230"/>
                    </a:cubicBezTo>
                    <a:cubicBezTo>
                      <a:pt x="450" y="4173"/>
                      <a:pt x="244" y="4000"/>
                      <a:pt x="147" y="3850"/>
                    </a:cubicBezTo>
                    <a:cubicBezTo>
                      <a:pt x="50" y="3700"/>
                      <a:pt x="0" y="3487"/>
                      <a:pt x="7" y="3330"/>
                    </a:cubicBezTo>
                    <a:cubicBezTo>
                      <a:pt x="14" y="3173"/>
                      <a:pt x="57" y="2983"/>
                      <a:pt x="187" y="2910"/>
                    </a:cubicBezTo>
                    <a:cubicBezTo>
                      <a:pt x="317" y="2837"/>
                      <a:pt x="594" y="2893"/>
                      <a:pt x="787" y="2890"/>
                    </a:cubicBezTo>
                    <a:cubicBezTo>
                      <a:pt x="980" y="2887"/>
                      <a:pt x="1224" y="2930"/>
                      <a:pt x="1347" y="2890"/>
                    </a:cubicBezTo>
                    <a:cubicBezTo>
                      <a:pt x="1470" y="2850"/>
                      <a:pt x="1580" y="2710"/>
                      <a:pt x="1527" y="2650"/>
                    </a:cubicBezTo>
                    <a:cubicBezTo>
                      <a:pt x="1474" y="2590"/>
                      <a:pt x="1150" y="2583"/>
                      <a:pt x="1027" y="2530"/>
                    </a:cubicBezTo>
                    <a:cubicBezTo>
                      <a:pt x="904" y="2477"/>
                      <a:pt x="754" y="2390"/>
                      <a:pt x="787" y="2330"/>
                    </a:cubicBezTo>
                    <a:cubicBezTo>
                      <a:pt x="820" y="2270"/>
                      <a:pt x="1140" y="2227"/>
                      <a:pt x="1227" y="2170"/>
                    </a:cubicBezTo>
                    <a:cubicBezTo>
                      <a:pt x="1314" y="2113"/>
                      <a:pt x="1354" y="2047"/>
                      <a:pt x="1307" y="1990"/>
                    </a:cubicBezTo>
                    <a:cubicBezTo>
                      <a:pt x="1260" y="1933"/>
                      <a:pt x="980" y="1890"/>
                      <a:pt x="947" y="1830"/>
                    </a:cubicBezTo>
                    <a:cubicBezTo>
                      <a:pt x="914" y="1770"/>
                      <a:pt x="1094" y="1683"/>
                      <a:pt x="1107" y="1630"/>
                    </a:cubicBezTo>
                    <a:cubicBezTo>
                      <a:pt x="1120" y="1577"/>
                      <a:pt x="1074" y="1547"/>
                      <a:pt x="1027" y="1510"/>
                    </a:cubicBezTo>
                    <a:cubicBezTo>
                      <a:pt x="980" y="1473"/>
                      <a:pt x="887" y="1430"/>
                      <a:pt x="827" y="1410"/>
                    </a:cubicBezTo>
                    <a:cubicBezTo>
                      <a:pt x="767" y="1390"/>
                      <a:pt x="804" y="1387"/>
                      <a:pt x="707" y="1370"/>
                    </a:cubicBezTo>
                    <a:close/>
                  </a:path>
                </a:pathLst>
              </a:custGeom>
              <a:solidFill>
                <a:srgbClr val="FFFF00"/>
              </a:solidFill>
              <a:ln w="9525">
                <a:solidFill>
                  <a:srgbClr val="000000"/>
                </a:solidFill>
                <a:round/>
                <a:headEnd/>
                <a:tailEnd/>
              </a:ln>
            </p:spPr>
            <p:txBody>
              <a:bodyPr/>
              <a:lstStyle/>
              <a:p>
                <a:endParaRPr lang="ar-IQ"/>
              </a:p>
            </p:txBody>
          </p:sp>
          <p:sp>
            <p:nvSpPr>
              <p:cNvPr id="54297" name="Freeform 16"/>
              <p:cNvSpPr>
                <a:spLocks/>
              </p:cNvSpPr>
              <p:nvPr/>
            </p:nvSpPr>
            <p:spPr bwMode="auto">
              <a:xfrm>
                <a:off x="4367" y="11873"/>
                <a:ext cx="1760" cy="954"/>
              </a:xfrm>
              <a:custGeom>
                <a:avLst/>
                <a:gdLst>
                  <a:gd name="T0" fmla="*/ 273 w 1760"/>
                  <a:gd name="T1" fmla="*/ 147 h 954"/>
                  <a:gd name="T2" fmla="*/ 573 w 1760"/>
                  <a:gd name="T3" fmla="*/ 27 h 954"/>
                  <a:gd name="T4" fmla="*/ 893 w 1760"/>
                  <a:gd name="T5" fmla="*/ 27 h 954"/>
                  <a:gd name="T6" fmla="*/ 1253 w 1760"/>
                  <a:gd name="T7" fmla="*/ 187 h 954"/>
                  <a:gd name="T8" fmla="*/ 1493 w 1760"/>
                  <a:gd name="T9" fmla="*/ 347 h 954"/>
                  <a:gd name="T10" fmla="*/ 1733 w 1760"/>
                  <a:gd name="T11" fmla="*/ 587 h 954"/>
                  <a:gd name="T12" fmla="*/ 1653 w 1760"/>
                  <a:gd name="T13" fmla="*/ 907 h 954"/>
                  <a:gd name="T14" fmla="*/ 1273 w 1760"/>
                  <a:gd name="T15" fmla="*/ 807 h 954"/>
                  <a:gd name="T16" fmla="*/ 1073 w 1760"/>
                  <a:gd name="T17" fmla="*/ 927 h 954"/>
                  <a:gd name="T18" fmla="*/ 773 w 1760"/>
                  <a:gd name="T19" fmla="*/ 927 h 954"/>
                  <a:gd name="T20" fmla="*/ 393 w 1760"/>
                  <a:gd name="T21" fmla="*/ 767 h 954"/>
                  <a:gd name="T22" fmla="*/ 213 w 1760"/>
                  <a:gd name="T23" fmla="*/ 527 h 954"/>
                  <a:gd name="T24" fmla="*/ 13 w 1760"/>
                  <a:gd name="T25" fmla="*/ 187 h 954"/>
                  <a:gd name="T26" fmla="*/ 273 w 1760"/>
                  <a:gd name="T27" fmla="*/ 147 h 9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60"/>
                  <a:gd name="T43" fmla="*/ 0 h 954"/>
                  <a:gd name="T44" fmla="*/ 1760 w 1760"/>
                  <a:gd name="T45" fmla="*/ 954 h 9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60" h="954">
                    <a:moveTo>
                      <a:pt x="273" y="147"/>
                    </a:moveTo>
                    <a:cubicBezTo>
                      <a:pt x="366" y="120"/>
                      <a:pt x="470" y="47"/>
                      <a:pt x="573" y="27"/>
                    </a:cubicBezTo>
                    <a:cubicBezTo>
                      <a:pt x="676" y="7"/>
                      <a:pt x="780" y="0"/>
                      <a:pt x="893" y="27"/>
                    </a:cubicBezTo>
                    <a:cubicBezTo>
                      <a:pt x="1006" y="54"/>
                      <a:pt x="1153" y="134"/>
                      <a:pt x="1253" y="187"/>
                    </a:cubicBezTo>
                    <a:cubicBezTo>
                      <a:pt x="1353" y="240"/>
                      <a:pt x="1413" y="280"/>
                      <a:pt x="1493" y="347"/>
                    </a:cubicBezTo>
                    <a:cubicBezTo>
                      <a:pt x="1573" y="414"/>
                      <a:pt x="1706" y="494"/>
                      <a:pt x="1733" y="587"/>
                    </a:cubicBezTo>
                    <a:cubicBezTo>
                      <a:pt x="1760" y="680"/>
                      <a:pt x="1730" y="870"/>
                      <a:pt x="1653" y="907"/>
                    </a:cubicBezTo>
                    <a:cubicBezTo>
                      <a:pt x="1576" y="944"/>
                      <a:pt x="1370" y="804"/>
                      <a:pt x="1273" y="807"/>
                    </a:cubicBezTo>
                    <a:cubicBezTo>
                      <a:pt x="1176" y="810"/>
                      <a:pt x="1156" y="907"/>
                      <a:pt x="1073" y="927"/>
                    </a:cubicBezTo>
                    <a:cubicBezTo>
                      <a:pt x="990" y="947"/>
                      <a:pt x="886" y="954"/>
                      <a:pt x="773" y="927"/>
                    </a:cubicBezTo>
                    <a:cubicBezTo>
                      <a:pt x="660" y="900"/>
                      <a:pt x="486" y="834"/>
                      <a:pt x="393" y="767"/>
                    </a:cubicBezTo>
                    <a:cubicBezTo>
                      <a:pt x="300" y="700"/>
                      <a:pt x="276" y="624"/>
                      <a:pt x="213" y="527"/>
                    </a:cubicBezTo>
                    <a:cubicBezTo>
                      <a:pt x="150" y="430"/>
                      <a:pt x="0" y="257"/>
                      <a:pt x="13" y="187"/>
                    </a:cubicBezTo>
                    <a:cubicBezTo>
                      <a:pt x="26" y="117"/>
                      <a:pt x="180" y="174"/>
                      <a:pt x="273" y="147"/>
                    </a:cubicBezTo>
                    <a:close/>
                  </a:path>
                </a:pathLst>
              </a:custGeom>
              <a:solidFill>
                <a:srgbClr val="008000"/>
              </a:solidFill>
              <a:ln w="9525">
                <a:solidFill>
                  <a:srgbClr val="000000"/>
                </a:solidFill>
                <a:round/>
                <a:headEnd/>
                <a:tailEnd/>
              </a:ln>
            </p:spPr>
            <p:txBody>
              <a:bodyPr/>
              <a:lstStyle/>
              <a:p>
                <a:endParaRPr lang="ar-IQ"/>
              </a:p>
            </p:txBody>
          </p:sp>
          <p:sp>
            <p:nvSpPr>
              <p:cNvPr id="54298" name="Freeform 17"/>
              <p:cNvSpPr>
                <a:spLocks/>
              </p:cNvSpPr>
              <p:nvPr/>
            </p:nvSpPr>
            <p:spPr bwMode="auto">
              <a:xfrm>
                <a:off x="4557" y="12807"/>
                <a:ext cx="1813" cy="663"/>
              </a:xfrm>
              <a:custGeom>
                <a:avLst/>
                <a:gdLst>
                  <a:gd name="T0" fmla="*/ 43 w 1813"/>
                  <a:gd name="T1" fmla="*/ 233 h 663"/>
                  <a:gd name="T2" fmla="*/ 383 w 1813"/>
                  <a:gd name="T3" fmla="*/ 33 h 663"/>
                  <a:gd name="T4" fmla="*/ 683 w 1813"/>
                  <a:gd name="T5" fmla="*/ 33 h 663"/>
                  <a:gd name="T6" fmla="*/ 1103 w 1813"/>
                  <a:gd name="T7" fmla="*/ 113 h 663"/>
                  <a:gd name="T8" fmla="*/ 1403 w 1813"/>
                  <a:gd name="T9" fmla="*/ 253 h 663"/>
                  <a:gd name="T10" fmla="*/ 1803 w 1813"/>
                  <a:gd name="T11" fmla="*/ 533 h 663"/>
                  <a:gd name="T12" fmla="*/ 1463 w 1813"/>
                  <a:gd name="T13" fmla="*/ 633 h 663"/>
                  <a:gd name="T14" fmla="*/ 1243 w 1813"/>
                  <a:gd name="T15" fmla="*/ 493 h 663"/>
                  <a:gd name="T16" fmla="*/ 1023 w 1813"/>
                  <a:gd name="T17" fmla="*/ 653 h 663"/>
                  <a:gd name="T18" fmla="*/ 763 w 1813"/>
                  <a:gd name="T19" fmla="*/ 553 h 663"/>
                  <a:gd name="T20" fmla="*/ 463 w 1813"/>
                  <a:gd name="T21" fmla="*/ 573 h 663"/>
                  <a:gd name="T22" fmla="*/ 203 w 1813"/>
                  <a:gd name="T23" fmla="*/ 553 h 663"/>
                  <a:gd name="T24" fmla="*/ 123 w 1813"/>
                  <a:gd name="T25" fmla="*/ 453 h 663"/>
                  <a:gd name="T26" fmla="*/ 43 w 1813"/>
                  <a:gd name="T27" fmla="*/ 233 h 6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13"/>
                  <a:gd name="T43" fmla="*/ 0 h 663"/>
                  <a:gd name="T44" fmla="*/ 1813 w 1813"/>
                  <a:gd name="T45" fmla="*/ 663 h 6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13" h="663">
                    <a:moveTo>
                      <a:pt x="43" y="233"/>
                    </a:moveTo>
                    <a:cubicBezTo>
                      <a:pt x="86" y="163"/>
                      <a:pt x="276" y="66"/>
                      <a:pt x="383" y="33"/>
                    </a:cubicBezTo>
                    <a:cubicBezTo>
                      <a:pt x="490" y="0"/>
                      <a:pt x="563" y="20"/>
                      <a:pt x="683" y="33"/>
                    </a:cubicBezTo>
                    <a:cubicBezTo>
                      <a:pt x="803" y="46"/>
                      <a:pt x="983" y="76"/>
                      <a:pt x="1103" y="113"/>
                    </a:cubicBezTo>
                    <a:cubicBezTo>
                      <a:pt x="1223" y="150"/>
                      <a:pt x="1286" y="183"/>
                      <a:pt x="1403" y="253"/>
                    </a:cubicBezTo>
                    <a:cubicBezTo>
                      <a:pt x="1520" y="323"/>
                      <a:pt x="1793" y="470"/>
                      <a:pt x="1803" y="533"/>
                    </a:cubicBezTo>
                    <a:cubicBezTo>
                      <a:pt x="1813" y="596"/>
                      <a:pt x="1556" y="640"/>
                      <a:pt x="1463" y="633"/>
                    </a:cubicBezTo>
                    <a:cubicBezTo>
                      <a:pt x="1370" y="626"/>
                      <a:pt x="1316" y="490"/>
                      <a:pt x="1243" y="493"/>
                    </a:cubicBezTo>
                    <a:cubicBezTo>
                      <a:pt x="1170" y="496"/>
                      <a:pt x="1103" y="643"/>
                      <a:pt x="1023" y="653"/>
                    </a:cubicBezTo>
                    <a:cubicBezTo>
                      <a:pt x="943" y="663"/>
                      <a:pt x="856" y="566"/>
                      <a:pt x="763" y="553"/>
                    </a:cubicBezTo>
                    <a:cubicBezTo>
                      <a:pt x="670" y="540"/>
                      <a:pt x="556" y="573"/>
                      <a:pt x="463" y="573"/>
                    </a:cubicBezTo>
                    <a:cubicBezTo>
                      <a:pt x="370" y="573"/>
                      <a:pt x="260" y="573"/>
                      <a:pt x="203" y="553"/>
                    </a:cubicBezTo>
                    <a:cubicBezTo>
                      <a:pt x="146" y="533"/>
                      <a:pt x="153" y="496"/>
                      <a:pt x="123" y="453"/>
                    </a:cubicBezTo>
                    <a:cubicBezTo>
                      <a:pt x="93" y="410"/>
                      <a:pt x="0" y="303"/>
                      <a:pt x="43" y="233"/>
                    </a:cubicBezTo>
                    <a:close/>
                  </a:path>
                </a:pathLst>
              </a:custGeom>
              <a:solidFill>
                <a:srgbClr val="99CC00"/>
              </a:solidFill>
              <a:ln w="9525">
                <a:solidFill>
                  <a:srgbClr val="000000"/>
                </a:solidFill>
                <a:round/>
                <a:headEnd/>
                <a:tailEnd/>
              </a:ln>
            </p:spPr>
            <p:txBody>
              <a:bodyPr/>
              <a:lstStyle/>
              <a:p>
                <a:endParaRPr lang="ar-IQ"/>
              </a:p>
            </p:txBody>
          </p:sp>
        </p:grpSp>
        <p:sp>
          <p:nvSpPr>
            <p:cNvPr id="54282" name="Freeform 18"/>
            <p:cNvSpPr>
              <a:spLocks/>
            </p:cNvSpPr>
            <p:nvPr/>
          </p:nvSpPr>
          <p:spPr bwMode="auto">
            <a:xfrm>
              <a:off x="1493" y="10270"/>
              <a:ext cx="1157" cy="1447"/>
            </a:xfrm>
            <a:custGeom>
              <a:avLst/>
              <a:gdLst>
                <a:gd name="T0" fmla="*/ 8 w 3537"/>
                <a:gd name="T1" fmla="*/ 18 h 4287"/>
                <a:gd name="T2" fmla="*/ 3 w 3537"/>
                <a:gd name="T3" fmla="*/ 17 h 4287"/>
                <a:gd name="T4" fmla="*/ 2 w 3537"/>
                <a:gd name="T5" fmla="*/ 14 h 4287"/>
                <a:gd name="T6" fmla="*/ 2 w 3537"/>
                <a:gd name="T7" fmla="*/ 10 h 4287"/>
                <a:gd name="T8" fmla="*/ 3 w 3537"/>
                <a:gd name="T9" fmla="*/ 6 h 4287"/>
                <a:gd name="T10" fmla="*/ 7 w 3537"/>
                <a:gd name="T11" fmla="*/ 3 h 4287"/>
                <a:gd name="T12" fmla="*/ 9 w 3537"/>
                <a:gd name="T13" fmla="*/ 2 h 4287"/>
                <a:gd name="T14" fmla="*/ 12 w 3537"/>
                <a:gd name="T15" fmla="*/ 1 h 4287"/>
                <a:gd name="T16" fmla="*/ 23 w 3537"/>
                <a:gd name="T17" fmla="*/ 0 h 4287"/>
                <a:gd name="T18" fmla="*/ 30 w 3537"/>
                <a:gd name="T19" fmla="*/ 2 h 4287"/>
                <a:gd name="T20" fmla="*/ 38 w 3537"/>
                <a:gd name="T21" fmla="*/ 12 h 4287"/>
                <a:gd name="T22" fmla="*/ 40 w 3537"/>
                <a:gd name="T23" fmla="*/ 24 h 4287"/>
                <a:gd name="T24" fmla="*/ 40 w 3537"/>
                <a:gd name="T25" fmla="*/ 36 h 4287"/>
                <a:gd name="T26" fmla="*/ 39 w 3537"/>
                <a:gd name="T27" fmla="*/ 44 h 4287"/>
                <a:gd name="T28" fmla="*/ 32 w 3537"/>
                <a:gd name="T29" fmla="*/ 48 h 4287"/>
                <a:gd name="T30" fmla="*/ 28 w 3537"/>
                <a:gd name="T31" fmla="*/ 49 h 4287"/>
                <a:gd name="T32" fmla="*/ 24 w 3537"/>
                <a:gd name="T33" fmla="*/ 52 h 4287"/>
                <a:gd name="T34" fmla="*/ 20 w 3537"/>
                <a:gd name="T35" fmla="*/ 53 h 4287"/>
                <a:gd name="T36" fmla="*/ 11 w 3537"/>
                <a:gd name="T37" fmla="*/ 54 h 4287"/>
                <a:gd name="T38" fmla="*/ 7 w 3537"/>
                <a:gd name="T39" fmla="*/ 55 h 4287"/>
                <a:gd name="T40" fmla="*/ 2 w 3537"/>
                <a:gd name="T41" fmla="*/ 50 h 4287"/>
                <a:gd name="T42" fmla="*/ 0 w 3537"/>
                <a:gd name="T43" fmla="*/ 43 h 4287"/>
                <a:gd name="T44" fmla="*/ 2 w 3537"/>
                <a:gd name="T45" fmla="*/ 38 h 4287"/>
                <a:gd name="T46" fmla="*/ 9 w 3537"/>
                <a:gd name="T47" fmla="*/ 37 h 4287"/>
                <a:gd name="T48" fmla="*/ 15 w 3537"/>
                <a:gd name="T49" fmla="*/ 37 h 4287"/>
                <a:gd name="T50" fmla="*/ 18 w 3537"/>
                <a:gd name="T51" fmla="*/ 34 h 4287"/>
                <a:gd name="T52" fmla="*/ 12 w 3537"/>
                <a:gd name="T53" fmla="*/ 33 h 4287"/>
                <a:gd name="T54" fmla="*/ 9 w 3537"/>
                <a:gd name="T55" fmla="*/ 30 h 4287"/>
                <a:gd name="T56" fmla="*/ 14 w 3537"/>
                <a:gd name="T57" fmla="*/ 28 h 4287"/>
                <a:gd name="T58" fmla="*/ 15 w 3537"/>
                <a:gd name="T59" fmla="*/ 26 h 4287"/>
                <a:gd name="T60" fmla="*/ 11 w 3537"/>
                <a:gd name="T61" fmla="*/ 24 h 4287"/>
                <a:gd name="T62" fmla="*/ 13 w 3537"/>
                <a:gd name="T63" fmla="*/ 21 h 4287"/>
                <a:gd name="T64" fmla="*/ 12 w 3537"/>
                <a:gd name="T65" fmla="*/ 20 h 4287"/>
                <a:gd name="T66" fmla="*/ 9 w 3537"/>
                <a:gd name="T67" fmla="*/ 18 h 4287"/>
                <a:gd name="T68" fmla="*/ 8 w 3537"/>
                <a:gd name="T69" fmla="*/ 18 h 42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7"/>
                <a:gd name="T106" fmla="*/ 0 h 4287"/>
                <a:gd name="T107" fmla="*/ 3537 w 3537"/>
                <a:gd name="T108" fmla="*/ 4287 h 42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7" h="4287">
                  <a:moveTo>
                    <a:pt x="707" y="1370"/>
                  </a:moveTo>
                  <a:cubicBezTo>
                    <a:pt x="610" y="1353"/>
                    <a:pt x="337" y="1360"/>
                    <a:pt x="247" y="1310"/>
                  </a:cubicBezTo>
                  <a:cubicBezTo>
                    <a:pt x="157" y="1260"/>
                    <a:pt x="180" y="1153"/>
                    <a:pt x="167" y="1070"/>
                  </a:cubicBezTo>
                  <a:cubicBezTo>
                    <a:pt x="154" y="987"/>
                    <a:pt x="154" y="910"/>
                    <a:pt x="167" y="810"/>
                  </a:cubicBezTo>
                  <a:cubicBezTo>
                    <a:pt x="180" y="710"/>
                    <a:pt x="180" y="570"/>
                    <a:pt x="247" y="470"/>
                  </a:cubicBezTo>
                  <a:cubicBezTo>
                    <a:pt x="314" y="370"/>
                    <a:pt x="474" y="267"/>
                    <a:pt x="567" y="210"/>
                  </a:cubicBezTo>
                  <a:cubicBezTo>
                    <a:pt x="660" y="153"/>
                    <a:pt x="724" y="157"/>
                    <a:pt x="807" y="130"/>
                  </a:cubicBezTo>
                  <a:cubicBezTo>
                    <a:pt x="890" y="103"/>
                    <a:pt x="874" y="67"/>
                    <a:pt x="1067" y="50"/>
                  </a:cubicBezTo>
                  <a:cubicBezTo>
                    <a:pt x="1260" y="33"/>
                    <a:pt x="1704" y="13"/>
                    <a:pt x="1967" y="30"/>
                  </a:cubicBezTo>
                  <a:cubicBezTo>
                    <a:pt x="2230" y="47"/>
                    <a:pt x="2417" y="0"/>
                    <a:pt x="2647" y="150"/>
                  </a:cubicBezTo>
                  <a:cubicBezTo>
                    <a:pt x="2877" y="300"/>
                    <a:pt x="3210" y="643"/>
                    <a:pt x="3347" y="930"/>
                  </a:cubicBezTo>
                  <a:cubicBezTo>
                    <a:pt x="3484" y="1217"/>
                    <a:pt x="3437" y="1563"/>
                    <a:pt x="3467" y="1870"/>
                  </a:cubicBezTo>
                  <a:cubicBezTo>
                    <a:pt x="3497" y="2177"/>
                    <a:pt x="3537" y="2513"/>
                    <a:pt x="3527" y="2770"/>
                  </a:cubicBezTo>
                  <a:cubicBezTo>
                    <a:pt x="3517" y="3027"/>
                    <a:pt x="3527" y="3260"/>
                    <a:pt x="3407" y="3410"/>
                  </a:cubicBezTo>
                  <a:cubicBezTo>
                    <a:pt x="3287" y="3560"/>
                    <a:pt x="2967" y="3603"/>
                    <a:pt x="2807" y="3670"/>
                  </a:cubicBezTo>
                  <a:cubicBezTo>
                    <a:pt x="2647" y="3737"/>
                    <a:pt x="2570" y="3757"/>
                    <a:pt x="2447" y="3810"/>
                  </a:cubicBezTo>
                  <a:cubicBezTo>
                    <a:pt x="2324" y="3863"/>
                    <a:pt x="2187" y="3947"/>
                    <a:pt x="2067" y="3990"/>
                  </a:cubicBezTo>
                  <a:cubicBezTo>
                    <a:pt x="1947" y="4033"/>
                    <a:pt x="1910" y="4037"/>
                    <a:pt x="1727" y="4070"/>
                  </a:cubicBezTo>
                  <a:cubicBezTo>
                    <a:pt x="1544" y="4103"/>
                    <a:pt x="1157" y="4163"/>
                    <a:pt x="967" y="4190"/>
                  </a:cubicBezTo>
                  <a:cubicBezTo>
                    <a:pt x="777" y="4217"/>
                    <a:pt x="724" y="4287"/>
                    <a:pt x="587" y="4230"/>
                  </a:cubicBezTo>
                  <a:cubicBezTo>
                    <a:pt x="450" y="4173"/>
                    <a:pt x="244" y="4000"/>
                    <a:pt x="147" y="3850"/>
                  </a:cubicBezTo>
                  <a:cubicBezTo>
                    <a:pt x="50" y="3700"/>
                    <a:pt x="0" y="3487"/>
                    <a:pt x="7" y="3330"/>
                  </a:cubicBezTo>
                  <a:cubicBezTo>
                    <a:pt x="14" y="3173"/>
                    <a:pt x="57" y="2983"/>
                    <a:pt x="187" y="2910"/>
                  </a:cubicBezTo>
                  <a:cubicBezTo>
                    <a:pt x="317" y="2837"/>
                    <a:pt x="594" y="2893"/>
                    <a:pt x="787" y="2890"/>
                  </a:cubicBezTo>
                  <a:cubicBezTo>
                    <a:pt x="980" y="2887"/>
                    <a:pt x="1224" y="2930"/>
                    <a:pt x="1347" y="2890"/>
                  </a:cubicBezTo>
                  <a:cubicBezTo>
                    <a:pt x="1470" y="2850"/>
                    <a:pt x="1580" y="2710"/>
                    <a:pt x="1527" y="2650"/>
                  </a:cubicBezTo>
                  <a:cubicBezTo>
                    <a:pt x="1474" y="2590"/>
                    <a:pt x="1150" y="2583"/>
                    <a:pt x="1027" y="2530"/>
                  </a:cubicBezTo>
                  <a:cubicBezTo>
                    <a:pt x="904" y="2477"/>
                    <a:pt x="754" y="2390"/>
                    <a:pt x="787" y="2330"/>
                  </a:cubicBezTo>
                  <a:cubicBezTo>
                    <a:pt x="820" y="2270"/>
                    <a:pt x="1140" y="2227"/>
                    <a:pt x="1227" y="2170"/>
                  </a:cubicBezTo>
                  <a:cubicBezTo>
                    <a:pt x="1314" y="2113"/>
                    <a:pt x="1354" y="2047"/>
                    <a:pt x="1307" y="1990"/>
                  </a:cubicBezTo>
                  <a:cubicBezTo>
                    <a:pt x="1260" y="1933"/>
                    <a:pt x="980" y="1890"/>
                    <a:pt x="947" y="1830"/>
                  </a:cubicBezTo>
                  <a:cubicBezTo>
                    <a:pt x="914" y="1770"/>
                    <a:pt x="1094" y="1683"/>
                    <a:pt x="1107" y="1630"/>
                  </a:cubicBezTo>
                  <a:cubicBezTo>
                    <a:pt x="1120" y="1577"/>
                    <a:pt x="1074" y="1547"/>
                    <a:pt x="1027" y="1510"/>
                  </a:cubicBezTo>
                  <a:cubicBezTo>
                    <a:pt x="980" y="1473"/>
                    <a:pt x="887" y="1430"/>
                    <a:pt x="827" y="1410"/>
                  </a:cubicBezTo>
                  <a:cubicBezTo>
                    <a:pt x="767" y="1390"/>
                    <a:pt x="804" y="1387"/>
                    <a:pt x="707" y="1370"/>
                  </a:cubicBezTo>
                  <a:close/>
                </a:path>
              </a:pathLst>
            </a:custGeom>
            <a:solidFill>
              <a:srgbClr val="FFFF00"/>
            </a:solidFill>
            <a:ln w="9525">
              <a:solidFill>
                <a:srgbClr val="000000"/>
              </a:solidFill>
              <a:round/>
              <a:headEnd/>
              <a:tailEnd/>
            </a:ln>
          </p:spPr>
          <p:txBody>
            <a:bodyPr/>
            <a:lstStyle/>
            <a:p>
              <a:endParaRPr lang="ar-IQ"/>
            </a:p>
          </p:txBody>
        </p:sp>
        <p:sp>
          <p:nvSpPr>
            <p:cNvPr id="54283" name="Freeform 19"/>
            <p:cNvSpPr>
              <a:spLocks/>
            </p:cNvSpPr>
            <p:nvPr/>
          </p:nvSpPr>
          <p:spPr bwMode="auto">
            <a:xfrm>
              <a:off x="747" y="10183"/>
              <a:ext cx="470" cy="504"/>
            </a:xfrm>
            <a:custGeom>
              <a:avLst/>
              <a:gdLst>
                <a:gd name="T0" fmla="*/ 2 w 1910"/>
                <a:gd name="T1" fmla="*/ 2 h 1604"/>
                <a:gd name="T2" fmla="*/ 4 w 1910"/>
                <a:gd name="T3" fmla="*/ 2 h 1604"/>
                <a:gd name="T4" fmla="*/ 5 w 1910"/>
                <a:gd name="T5" fmla="*/ 3 h 1604"/>
                <a:gd name="T6" fmla="*/ 5 w 1910"/>
                <a:gd name="T7" fmla="*/ 6 h 1604"/>
                <a:gd name="T8" fmla="*/ 5 w 1910"/>
                <a:gd name="T9" fmla="*/ 7 h 1604"/>
                <a:gd name="T10" fmla="*/ 6 w 1910"/>
                <a:gd name="T11" fmla="*/ 8 h 1604"/>
                <a:gd name="T12" fmla="*/ 5 w 1910"/>
                <a:gd name="T13" fmla="*/ 9 h 1604"/>
                <a:gd name="T14" fmla="*/ 4 w 1910"/>
                <a:gd name="T15" fmla="*/ 11 h 1604"/>
                <a:gd name="T16" fmla="*/ 5 w 1910"/>
                <a:gd name="T17" fmla="*/ 13 h 1604"/>
                <a:gd name="T18" fmla="*/ 7 w 1910"/>
                <a:gd name="T19" fmla="*/ 14 h 1604"/>
                <a:gd name="T20" fmla="*/ 6 w 1910"/>
                <a:gd name="T21" fmla="*/ 15 h 1604"/>
                <a:gd name="T22" fmla="*/ 5 w 1910"/>
                <a:gd name="T23" fmla="*/ 15 h 1604"/>
                <a:gd name="T24" fmla="*/ 4 w 1910"/>
                <a:gd name="T25" fmla="*/ 15 h 1604"/>
                <a:gd name="T26" fmla="*/ 3 w 1910"/>
                <a:gd name="T27" fmla="*/ 15 h 1604"/>
                <a:gd name="T28" fmla="*/ 2 w 1910"/>
                <a:gd name="T29" fmla="*/ 15 h 1604"/>
                <a:gd name="T30" fmla="*/ 1 w 1910"/>
                <a:gd name="T31" fmla="*/ 14 h 1604"/>
                <a:gd name="T32" fmla="*/ 0 w 1910"/>
                <a:gd name="T33" fmla="*/ 9 h 1604"/>
                <a:gd name="T34" fmla="*/ 1 w 1910"/>
                <a:gd name="T35" fmla="*/ 7 h 1604"/>
                <a:gd name="T36" fmla="*/ 0 w 1910"/>
                <a:gd name="T37" fmla="*/ 3 h 1604"/>
                <a:gd name="T38" fmla="*/ 0 w 1910"/>
                <a:gd name="T39" fmla="*/ 1 h 1604"/>
                <a:gd name="T40" fmla="*/ 1 w 1910"/>
                <a:gd name="T41" fmla="*/ 0 h 1604"/>
                <a:gd name="T42" fmla="*/ 2 w 1910"/>
                <a:gd name="T43" fmla="*/ 2 h 16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10"/>
                <a:gd name="T67" fmla="*/ 0 h 1604"/>
                <a:gd name="T68" fmla="*/ 1910 w 1910"/>
                <a:gd name="T69" fmla="*/ 1604 h 16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10" h="1604">
                  <a:moveTo>
                    <a:pt x="693" y="177"/>
                  </a:moveTo>
                  <a:cubicBezTo>
                    <a:pt x="826" y="210"/>
                    <a:pt x="1066" y="187"/>
                    <a:pt x="1193" y="217"/>
                  </a:cubicBezTo>
                  <a:cubicBezTo>
                    <a:pt x="1320" y="247"/>
                    <a:pt x="1436" y="294"/>
                    <a:pt x="1453" y="357"/>
                  </a:cubicBezTo>
                  <a:cubicBezTo>
                    <a:pt x="1470" y="420"/>
                    <a:pt x="1300" y="537"/>
                    <a:pt x="1293" y="597"/>
                  </a:cubicBezTo>
                  <a:cubicBezTo>
                    <a:pt x="1286" y="657"/>
                    <a:pt x="1346" y="677"/>
                    <a:pt x="1413" y="717"/>
                  </a:cubicBezTo>
                  <a:cubicBezTo>
                    <a:pt x="1480" y="757"/>
                    <a:pt x="1700" y="797"/>
                    <a:pt x="1693" y="837"/>
                  </a:cubicBezTo>
                  <a:cubicBezTo>
                    <a:pt x="1686" y="877"/>
                    <a:pt x="1460" y="907"/>
                    <a:pt x="1373" y="957"/>
                  </a:cubicBezTo>
                  <a:cubicBezTo>
                    <a:pt x="1286" y="1007"/>
                    <a:pt x="1153" y="1074"/>
                    <a:pt x="1173" y="1137"/>
                  </a:cubicBezTo>
                  <a:cubicBezTo>
                    <a:pt x="1193" y="1200"/>
                    <a:pt x="1376" y="1290"/>
                    <a:pt x="1493" y="1337"/>
                  </a:cubicBezTo>
                  <a:cubicBezTo>
                    <a:pt x="1610" y="1384"/>
                    <a:pt x="1836" y="1377"/>
                    <a:pt x="1873" y="1417"/>
                  </a:cubicBezTo>
                  <a:cubicBezTo>
                    <a:pt x="1910" y="1457"/>
                    <a:pt x="1780" y="1550"/>
                    <a:pt x="1713" y="1577"/>
                  </a:cubicBezTo>
                  <a:cubicBezTo>
                    <a:pt x="1646" y="1604"/>
                    <a:pt x="1566" y="1577"/>
                    <a:pt x="1473" y="1577"/>
                  </a:cubicBezTo>
                  <a:cubicBezTo>
                    <a:pt x="1380" y="1577"/>
                    <a:pt x="1266" y="1577"/>
                    <a:pt x="1153" y="1577"/>
                  </a:cubicBezTo>
                  <a:cubicBezTo>
                    <a:pt x="1040" y="1577"/>
                    <a:pt x="890" y="1577"/>
                    <a:pt x="793" y="1577"/>
                  </a:cubicBezTo>
                  <a:cubicBezTo>
                    <a:pt x="696" y="1577"/>
                    <a:pt x="663" y="1594"/>
                    <a:pt x="573" y="1577"/>
                  </a:cubicBezTo>
                  <a:cubicBezTo>
                    <a:pt x="483" y="1560"/>
                    <a:pt x="333" y="1577"/>
                    <a:pt x="253" y="1477"/>
                  </a:cubicBezTo>
                  <a:cubicBezTo>
                    <a:pt x="173" y="1377"/>
                    <a:pt x="90" y="1107"/>
                    <a:pt x="93" y="977"/>
                  </a:cubicBezTo>
                  <a:cubicBezTo>
                    <a:pt x="96" y="847"/>
                    <a:pt x="283" y="810"/>
                    <a:pt x="273" y="697"/>
                  </a:cubicBezTo>
                  <a:cubicBezTo>
                    <a:pt x="263" y="584"/>
                    <a:pt x="66" y="404"/>
                    <a:pt x="33" y="297"/>
                  </a:cubicBezTo>
                  <a:cubicBezTo>
                    <a:pt x="0" y="190"/>
                    <a:pt x="13" y="104"/>
                    <a:pt x="73" y="57"/>
                  </a:cubicBezTo>
                  <a:cubicBezTo>
                    <a:pt x="133" y="10"/>
                    <a:pt x="290" y="0"/>
                    <a:pt x="393" y="17"/>
                  </a:cubicBezTo>
                  <a:cubicBezTo>
                    <a:pt x="496" y="34"/>
                    <a:pt x="560" y="144"/>
                    <a:pt x="693" y="177"/>
                  </a:cubicBezTo>
                  <a:close/>
                </a:path>
              </a:pathLst>
            </a:custGeom>
            <a:solidFill>
              <a:srgbClr val="FF00FF"/>
            </a:solidFill>
            <a:ln w="9525">
              <a:solidFill>
                <a:srgbClr val="000000"/>
              </a:solidFill>
              <a:round/>
              <a:headEnd/>
              <a:tailEnd/>
            </a:ln>
          </p:spPr>
          <p:txBody>
            <a:bodyPr/>
            <a:lstStyle/>
            <a:p>
              <a:endParaRPr lang="ar-IQ"/>
            </a:p>
          </p:txBody>
        </p:sp>
        <p:sp>
          <p:nvSpPr>
            <p:cNvPr id="54284" name="Freeform 20"/>
            <p:cNvSpPr>
              <a:spLocks/>
            </p:cNvSpPr>
            <p:nvPr/>
          </p:nvSpPr>
          <p:spPr bwMode="auto">
            <a:xfrm>
              <a:off x="8525" y="13430"/>
              <a:ext cx="1105" cy="1427"/>
            </a:xfrm>
            <a:custGeom>
              <a:avLst/>
              <a:gdLst>
                <a:gd name="T0" fmla="*/ 7 w 3537"/>
                <a:gd name="T1" fmla="*/ 17 h 4287"/>
                <a:gd name="T2" fmla="*/ 2 w 3537"/>
                <a:gd name="T3" fmla="*/ 16 h 4287"/>
                <a:gd name="T4" fmla="*/ 2 w 3537"/>
                <a:gd name="T5" fmla="*/ 13 h 4287"/>
                <a:gd name="T6" fmla="*/ 2 w 3537"/>
                <a:gd name="T7" fmla="*/ 10 h 4287"/>
                <a:gd name="T8" fmla="*/ 2 w 3537"/>
                <a:gd name="T9" fmla="*/ 6 h 4287"/>
                <a:gd name="T10" fmla="*/ 5 w 3537"/>
                <a:gd name="T11" fmla="*/ 3 h 4287"/>
                <a:gd name="T12" fmla="*/ 8 w 3537"/>
                <a:gd name="T13" fmla="*/ 2 h 4287"/>
                <a:gd name="T14" fmla="*/ 10 w 3537"/>
                <a:gd name="T15" fmla="*/ 1 h 4287"/>
                <a:gd name="T16" fmla="*/ 19 w 3537"/>
                <a:gd name="T17" fmla="*/ 0 h 4287"/>
                <a:gd name="T18" fmla="*/ 25 w 3537"/>
                <a:gd name="T19" fmla="*/ 2 h 4287"/>
                <a:gd name="T20" fmla="*/ 32 w 3537"/>
                <a:gd name="T21" fmla="*/ 11 h 4287"/>
                <a:gd name="T22" fmla="*/ 33 w 3537"/>
                <a:gd name="T23" fmla="*/ 23 h 4287"/>
                <a:gd name="T24" fmla="*/ 33 w 3537"/>
                <a:gd name="T25" fmla="*/ 34 h 4287"/>
                <a:gd name="T26" fmla="*/ 32 w 3537"/>
                <a:gd name="T27" fmla="*/ 42 h 4287"/>
                <a:gd name="T28" fmla="*/ 27 w 3537"/>
                <a:gd name="T29" fmla="*/ 45 h 4287"/>
                <a:gd name="T30" fmla="*/ 23 w 3537"/>
                <a:gd name="T31" fmla="*/ 47 h 4287"/>
                <a:gd name="T32" fmla="*/ 20 w 3537"/>
                <a:gd name="T33" fmla="*/ 49 h 4287"/>
                <a:gd name="T34" fmla="*/ 17 w 3537"/>
                <a:gd name="T35" fmla="*/ 50 h 4287"/>
                <a:gd name="T36" fmla="*/ 9 w 3537"/>
                <a:gd name="T37" fmla="*/ 51 h 4287"/>
                <a:gd name="T38" fmla="*/ 6 w 3537"/>
                <a:gd name="T39" fmla="*/ 52 h 4287"/>
                <a:gd name="T40" fmla="*/ 1 w 3537"/>
                <a:gd name="T41" fmla="*/ 47 h 4287"/>
                <a:gd name="T42" fmla="*/ 0 w 3537"/>
                <a:gd name="T43" fmla="*/ 41 h 4287"/>
                <a:gd name="T44" fmla="*/ 2 w 3537"/>
                <a:gd name="T45" fmla="*/ 36 h 4287"/>
                <a:gd name="T46" fmla="*/ 7 w 3537"/>
                <a:gd name="T47" fmla="*/ 36 h 4287"/>
                <a:gd name="T48" fmla="*/ 13 w 3537"/>
                <a:gd name="T49" fmla="*/ 36 h 4287"/>
                <a:gd name="T50" fmla="*/ 15 w 3537"/>
                <a:gd name="T51" fmla="*/ 33 h 4287"/>
                <a:gd name="T52" fmla="*/ 10 w 3537"/>
                <a:gd name="T53" fmla="*/ 31 h 4287"/>
                <a:gd name="T54" fmla="*/ 7 w 3537"/>
                <a:gd name="T55" fmla="*/ 29 h 4287"/>
                <a:gd name="T56" fmla="*/ 12 w 3537"/>
                <a:gd name="T57" fmla="*/ 27 h 4287"/>
                <a:gd name="T58" fmla="*/ 12 w 3537"/>
                <a:gd name="T59" fmla="*/ 24 h 4287"/>
                <a:gd name="T60" fmla="*/ 9 w 3537"/>
                <a:gd name="T61" fmla="*/ 23 h 4287"/>
                <a:gd name="T62" fmla="*/ 11 w 3537"/>
                <a:gd name="T63" fmla="*/ 20 h 4287"/>
                <a:gd name="T64" fmla="*/ 10 w 3537"/>
                <a:gd name="T65" fmla="*/ 19 h 4287"/>
                <a:gd name="T66" fmla="*/ 8 w 3537"/>
                <a:gd name="T67" fmla="*/ 17 h 4287"/>
                <a:gd name="T68" fmla="*/ 7 w 3537"/>
                <a:gd name="T69" fmla="*/ 17 h 42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7"/>
                <a:gd name="T106" fmla="*/ 0 h 4287"/>
                <a:gd name="T107" fmla="*/ 3537 w 3537"/>
                <a:gd name="T108" fmla="*/ 4287 h 42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7" h="4287">
                  <a:moveTo>
                    <a:pt x="707" y="1370"/>
                  </a:moveTo>
                  <a:cubicBezTo>
                    <a:pt x="610" y="1353"/>
                    <a:pt x="337" y="1360"/>
                    <a:pt x="247" y="1310"/>
                  </a:cubicBezTo>
                  <a:cubicBezTo>
                    <a:pt x="157" y="1260"/>
                    <a:pt x="180" y="1153"/>
                    <a:pt x="167" y="1070"/>
                  </a:cubicBezTo>
                  <a:cubicBezTo>
                    <a:pt x="154" y="987"/>
                    <a:pt x="154" y="910"/>
                    <a:pt x="167" y="810"/>
                  </a:cubicBezTo>
                  <a:cubicBezTo>
                    <a:pt x="180" y="710"/>
                    <a:pt x="180" y="570"/>
                    <a:pt x="247" y="470"/>
                  </a:cubicBezTo>
                  <a:cubicBezTo>
                    <a:pt x="314" y="370"/>
                    <a:pt x="474" y="267"/>
                    <a:pt x="567" y="210"/>
                  </a:cubicBezTo>
                  <a:cubicBezTo>
                    <a:pt x="660" y="153"/>
                    <a:pt x="724" y="157"/>
                    <a:pt x="807" y="130"/>
                  </a:cubicBezTo>
                  <a:cubicBezTo>
                    <a:pt x="890" y="103"/>
                    <a:pt x="874" y="67"/>
                    <a:pt x="1067" y="50"/>
                  </a:cubicBezTo>
                  <a:cubicBezTo>
                    <a:pt x="1260" y="33"/>
                    <a:pt x="1704" y="13"/>
                    <a:pt x="1967" y="30"/>
                  </a:cubicBezTo>
                  <a:cubicBezTo>
                    <a:pt x="2230" y="47"/>
                    <a:pt x="2417" y="0"/>
                    <a:pt x="2647" y="150"/>
                  </a:cubicBezTo>
                  <a:cubicBezTo>
                    <a:pt x="2877" y="300"/>
                    <a:pt x="3210" y="643"/>
                    <a:pt x="3347" y="930"/>
                  </a:cubicBezTo>
                  <a:cubicBezTo>
                    <a:pt x="3484" y="1217"/>
                    <a:pt x="3437" y="1563"/>
                    <a:pt x="3467" y="1870"/>
                  </a:cubicBezTo>
                  <a:cubicBezTo>
                    <a:pt x="3497" y="2177"/>
                    <a:pt x="3537" y="2513"/>
                    <a:pt x="3527" y="2770"/>
                  </a:cubicBezTo>
                  <a:cubicBezTo>
                    <a:pt x="3517" y="3027"/>
                    <a:pt x="3527" y="3260"/>
                    <a:pt x="3407" y="3410"/>
                  </a:cubicBezTo>
                  <a:cubicBezTo>
                    <a:pt x="3287" y="3560"/>
                    <a:pt x="2967" y="3603"/>
                    <a:pt x="2807" y="3670"/>
                  </a:cubicBezTo>
                  <a:cubicBezTo>
                    <a:pt x="2647" y="3737"/>
                    <a:pt x="2570" y="3757"/>
                    <a:pt x="2447" y="3810"/>
                  </a:cubicBezTo>
                  <a:cubicBezTo>
                    <a:pt x="2324" y="3863"/>
                    <a:pt x="2187" y="3947"/>
                    <a:pt x="2067" y="3990"/>
                  </a:cubicBezTo>
                  <a:cubicBezTo>
                    <a:pt x="1947" y="4033"/>
                    <a:pt x="1910" y="4037"/>
                    <a:pt x="1727" y="4070"/>
                  </a:cubicBezTo>
                  <a:cubicBezTo>
                    <a:pt x="1544" y="4103"/>
                    <a:pt x="1157" y="4163"/>
                    <a:pt x="967" y="4190"/>
                  </a:cubicBezTo>
                  <a:cubicBezTo>
                    <a:pt x="777" y="4217"/>
                    <a:pt x="724" y="4287"/>
                    <a:pt x="587" y="4230"/>
                  </a:cubicBezTo>
                  <a:cubicBezTo>
                    <a:pt x="450" y="4173"/>
                    <a:pt x="244" y="4000"/>
                    <a:pt x="147" y="3850"/>
                  </a:cubicBezTo>
                  <a:cubicBezTo>
                    <a:pt x="50" y="3700"/>
                    <a:pt x="0" y="3487"/>
                    <a:pt x="7" y="3330"/>
                  </a:cubicBezTo>
                  <a:cubicBezTo>
                    <a:pt x="14" y="3173"/>
                    <a:pt x="57" y="2983"/>
                    <a:pt x="187" y="2910"/>
                  </a:cubicBezTo>
                  <a:cubicBezTo>
                    <a:pt x="317" y="2837"/>
                    <a:pt x="594" y="2893"/>
                    <a:pt x="787" y="2890"/>
                  </a:cubicBezTo>
                  <a:cubicBezTo>
                    <a:pt x="980" y="2887"/>
                    <a:pt x="1224" y="2930"/>
                    <a:pt x="1347" y="2890"/>
                  </a:cubicBezTo>
                  <a:cubicBezTo>
                    <a:pt x="1470" y="2850"/>
                    <a:pt x="1580" y="2710"/>
                    <a:pt x="1527" y="2650"/>
                  </a:cubicBezTo>
                  <a:cubicBezTo>
                    <a:pt x="1474" y="2590"/>
                    <a:pt x="1150" y="2583"/>
                    <a:pt x="1027" y="2530"/>
                  </a:cubicBezTo>
                  <a:cubicBezTo>
                    <a:pt x="904" y="2477"/>
                    <a:pt x="754" y="2390"/>
                    <a:pt x="787" y="2330"/>
                  </a:cubicBezTo>
                  <a:cubicBezTo>
                    <a:pt x="820" y="2270"/>
                    <a:pt x="1140" y="2227"/>
                    <a:pt x="1227" y="2170"/>
                  </a:cubicBezTo>
                  <a:cubicBezTo>
                    <a:pt x="1314" y="2113"/>
                    <a:pt x="1354" y="2047"/>
                    <a:pt x="1307" y="1990"/>
                  </a:cubicBezTo>
                  <a:cubicBezTo>
                    <a:pt x="1260" y="1933"/>
                    <a:pt x="980" y="1890"/>
                    <a:pt x="947" y="1830"/>
                  </a:cubicBezTo>
                  <a:cubicBezTo>
                    <a:pt x="914" y="1770"/>
                    <a:pt x="1094" y="1683"/>
                    <a:pt x="1107" y="1630"/>
                  </a:cubicBezTo>
                  <a:cubicBezTo>
                    <a:pt x="1120" y="1577"/>
                    <a:pt x="1074" y="1547"/>
                    <a:pt x="1027" y="1510"/>
                  </a:cubicBezTo>
                  <a:cubicBezTo>
                    <a:pt x="980" y="1473"/>
                    <a:pt x="887" y="1430"/>
                    <a:pt x="827" y="1410"/>
                  </a:cubicBezTo>
                  <a:cubicBezTo>
                    <a:pt x="767" y="1390"/>
                    <a:pt x="804" y="1387"/>
                    <a:pt x="707" y="1370"/>
                  </a:cubicBezTo>
                  <a:close/>
                </a:path>
              </a:pathLst>
            </a:custGeom>
            <a:solidFill>
              <a:srgbClr val="FFFF00"/>
            </a:solidFill>
            <a:ln w="9525">
              <a:solidFill>
                <a:srgbClr val="000000"/>
              </a:solidFill>
              <a:round/>
              <a:headEnd/>
              <a:tailEnd/>
            </a:ln>
          </p:spPr>
          <p:txBody>
            <a:bodyPr/>
            <a:lstStyle/>
            <a:p>
              <a:endParaRPr lang="ar-IQ"/>
            </a:p>
          </p:txBody>
        </p:sp>
        <p:sp>
          <p:nvSpPr>
            <p:cNvPr id="54285" name="Freeform 21"/>
            <p:cNvSpPr>
              <a:spLocks/>
            </p:cNvSpPr>
            <p:nvPr/>
          </p:nvSpPr>
          <p:spPr bwMode="auto">
            <a:xfrm>
              <a:off x="7307" y="13804"/>
              <a:ext cx="550" cy="317"/>
            </a:xfrm>
            <a:custGeom>
              <a:avLst/>
              <a:gdLst>
                <a:gd name="T0" fmla="*/ 3 w 1760"/>
                <a:gd name="T1" fmla="*/ 2 h 954"/>
                <a:gd name="T2" fmla="*/ 5 w 1760"/>
                <a:gd name="T3" fmla="*/ 0 h 954"/>
                <a:gd name="T4" fmla="*/ 8 w 1760"/>
                <a:gd name="T5" fmla="*/ 0 h 954"/>
                <a:gd name="T6" fmla="*/ 12 w 1760"/>
                <a:gd name="T7" fmla="*/ 2 h 954"/>
                <a:gd name="T8" fmla="*/ 14 w 1760"/>
                <a:gd name="T9" fmla="*/ 4 h 954"/>
                <a:gd name="T10" fmla="*/ 17 w 1760"/>
                <a:gd name="T11" fmla="*/ 7 h 954"/>
                <a:gd name="T12" fmla="*/ 16 w 1760"/>
                <a:gd name="T13" fmla="*/ 11 h 954"/>
                <a:gd name="T14" fmla="*/ 12 w 1760"/>
                <a:gd name="T15" fmla="*/ 10 h 954"/>
                <a:gd name="T16" fmla="*/ 10 w 1760"/>
                <a:gd name="T17" fmla="*/ 11 h 954"/>
                <a:gd name="T18" fmla="*/ 8 w 1760"/>
                <a:gd name="T19" fmla="*/ 11 h 954"/>
                <a:gd name="T20" fmla="*/ 4 w 1760"/>
                <a:gd name="T21" fmla="*/ 9 h 954"/>
                <a:gd name="T22" fmla="*/ 2 w 1760"/>
                <a:gd name="T23" fmla="*/ 6 h 954"/>
                <a:gd name="T24" fmla="*/ 0 w 1760"/>
                <a:gd name="T25" fmla="*/ 2 h 954"/>
                <a:gd name="T26" fmla="*/ 3 w 1760"/>
                <a:gd name="T27" fmla="*/ 2 h 9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60"/>
                <a:gd name="T43" fmla="*/ 0 h 954"/>
                <a:gd name="T44" fmla="*/ 1760 w 1760"/>
                <a:gd name="T45" fmla="*/ 954 h 9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60" h="954">
                  <a:moveTo>
                    <a:pt x="273" y="147"/>
                  </a:moveTo>
                  <a:cubicBezTo>
                    <a:pt x="366" y="120"/>
                    <a:pt x="470" y="47"/>
                    <a:pt x="573" y="27"/>
                  </a:cubicBezTo>
                  <a:cubicBezTo>
                    <a:pt x="676" y="7"/>
                    <a:pt x="780" y="0"/>
                    <a:pt x="893" y="27"/>
                  </a:cubicBezTo>
                  <a:cubicBezTo>
                    <a:pt x="1006" y="54"/>
                    <a:pt x="1153" y="134"/>
                    <a:pt x="1253" y="187"/>
                  </a:cubicBezTo>
                  <a:cubicBezTo>
                    <a:pt x="1353" y="240"/>
                    <a:pt x="1413" y="280"/>
                    <a:pt x="1493" y="347"/>
                  </a:cubicBezTo>
                  <a:cubicBezTo>
                    <a:pt x="1573" y="414"/>
                    <a:pt x="1706" y="494"/>
                    <a:pt x="1733" y="587"/>
                  </a:cubicBezTo>
                  <a:cubicBezTo>
                    <a:pt x="1760" y="680"/>
                    <a:pt x="1730" y="870"/>
                    <a:pt x="1653" y="907"/>
                  </a:cubicBezTo>
                  <a:cubicBezTo>
                    <a:pt x="1576" y="944"/>
                    <a:pt x="1370" y="804"/>
                    <a:pt x="1273" y="807"/>
                  </a:cubicBezTo>
                  <a:cubicBezTo>
                    <a:pt x="1176" y="810"/>
                    <a:pt x="1156" y="907"/>
                    <a:pt x="1073" y="927"/>
                  </a:cubicBezTo>
                  <a:cubicBezTo>
                    <a:pt x="990" y="947"/>
                    <a:pt x="886" y="954"/>
                    <a:pt x="773" y="927"/>
                  </a:cubicBezTo>
                  <a:cubicBezTo>
                    <a:pt x="660" y="900"/>
                    <a:pt x="486" y="834"/>
                    <a:pt x="393" y="767"/>
                  </a:cubicBezTo>
                  <a:cubicBezTo>
                    <a:pt x="300" y="700"/>
                    <a:pt x="276" y="624"/>
                    <a:pt x="213" y="527"/>
                  </a:cubicBezTo>
                  <a:cubicBezTo>
                    <a:pt x="150" y="430"/>
                    <a:pt x="0" y="257"/>
                    <a:pt x="13" y="187"/>
                  </a:cubicBezTo>
                  <a:cubicBezTo>
                    <a:pt x="26" y="117"/>
                    <a:pt x="180" y="174"/>
                    <a:pt x="273" y="147"/>
                  </a:cubicBezTo>
                  <a:close/>
                </a:path>
              </a:pathLst>
            </a:custGeom>
            <a:solidFill>
              <a:srgbClr val="008000"/>
            </a:solidFill>
            <a:ln w="9525">
              <a:solidFill>
                <a:srgbClr val="000000"/>
              </a:solidFill>
              <a:round/>
              <a:headEnd/>
              <a:tailEnd/>
            </a:ln>
          </p:spPr>
          <p:txBody>
            <a:bodyPr/>
            <a:lstStyle/>
            <a:p>
              <a:endParaRPr lang="ar-IQ"/>
            </a:p>
          </p:txBody>
        </p:sp>
        <p:sp>
          <p:nvSpPr>
            <p:cNvPr id="54286" name="Freeform 22"/>
            <p:cNvSpPr>
              <a:spLocks/>
            </p:cNvSpPr>
            <p:nvPr/>
          </p:nvSpPr>
          <p:spPr bwMode="auto">
            <a:xfrm>
              <a:off x="7786" y="14635"/>
              <a:ext cx="567" cy="220"/>
            </a:xfrm>
            <a:custGeom>
              <a:avLst/>
              <a:gdLst>
                <a:gd name="T0" fmla="*/ 0 w 1813"/>
                <a:gd name="T1" fmla="*/ 3 h 663"/>
                <a:gd name="T2" fmla="*/ 4 w 1813"/>
                <a:gd name="T3" fmla="*/ 0 h 663"/>
                <a:gd name="T4" fmla="*/ 7 w 1813"/>
                <a:gd name="T5" fmla="*/ 0 h 663"/>
                <a:gd name="T6" fmla="*/ 11 w 1813"/>
                <a:gd name="T7" fmla="*/ 1 h 663"/>
                <a:gd name="T8" fmla="*/ 13 w 1813"/>
                <a:gd name="T9" fmla="*/ 3 h 663"/>
                <a:gd name="T10" fmla="*/ 17 w 1813"/>
                <a:gd name="T11" fmla="*/ 7 h 663"/>
                <a:gd name="T12" fmla="*/ 14 w 1813"/>
                <a:gd name="T13" fmla="*/ 8 h 663"/>
                <a:gd name="T14" fmla="*/ 12 w 1813"/>
                <a:gd name="T15" fmla="*/ 6 h 663"/>
                <a:gd name="T16" fmla="*/ 10 w 1813"/>
                <a:gd name="T17" fmla="*/ 8 h 663"/>
                <a:gd name="T18" fmla="*/ 7 w 1813"/>
                <a:gd name="T19" fmla="*/ 7 h 663"/>
                <a:gd name="T20" fmla="*/ 4 w 1813"/>
                <a:gd name="T21" fmla="*/ 7 h 663"/>
                <a:gd name="T22" fmla="*/ 2 w 1813"/>
                <a:gd name="T23" fmla="*/ 7 h 663"/>
                <a:gd name="T24" fmla="*/ 1 w 1813"/>
                <a:gd name="T25" fmla="*/ 6 h 663"/>
                <a:gd name="T26" fmla="*/ 0 w 1813"/>
                <a:gd name="T27" fmla="*/ 3 h 6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13"/>
                <a:gd name="T43" fmla="*/ 0 h 663"/>
                <a:gd name="T44" fmla="*/ 1813 w 1813"/>
                <a:gd name="T45" fmla="*/ 663 h 6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13" h="663">
                  <a:moveTo>
                    <a:pt x="43" y="233"/>
                  </a:moveTo>
                  <a:cubicBezTo>
                    <a:pt x="86" y="163"/>
                    <a:pt x="276" y="66"/>
                    <a:pt x="383" y="33"/>
                  </a:cubicBezTo>
                  <a:cubicBezTo>
                    <a:pt x="490" y="0"/>
                    <a:pt x="563" y="20"/>
                    <a:pt x="683" y="33"/>
                  </a:cubicBezTo>
                  <a:cubicBezTo>
                    <a:pt x="803" y="46"/>
                    <a:pt x="983" y="76"/>
                    <a:pt x="1103" y="113"/>
                  </a:cubicBezTo>
                  <a:cubicBezTo>
                    <a:pt x="1223" y="150"/>
                    <a:pt x="1286" y="183"/>
                    <a:pt x="1403" y="253"/>
                  </a:cubicBezTo>
                  <a:cubicBezTo>
                    <a:pt x="1520" y="323"/>
                    <a:pt x="1793" y="470"/>
                    <a:pt x="1803" y="533"/>
                  </a:cubicBezTo>
                  <a:cubicBezTo>
                    <a:pt x="1813" y="596"/>
                    <a:pt x="1556" y="640"/>
                    <a:pt x="1463" y="633"/>
                  </a:cubicBezTo>
                  <a:cubicBezTo>
                    <a:pt x="1370" y="626"/>
                    <a:pt x="1316" y="490"/>
                    <a:pt x="1243" y="493"/>
                  </a:cubicBezTo>
                  <a:cubicBezTo>
                    <a:pt x="1170" y="496"/>
                    <a:pt x="1103" y="643"/>
                    <a:pt x="1023" y="653"/>
                  </a:cubicBezTo>
                  <a:cubicBezTo>
                    <a:pt x="943" y="663"/>
                    <a:pt x="856" y="566"/>
                    <a:pt x="763" y="553"/>
                  </a:cubicBezTo>
                  <a:cubicBezTo>
                    <a:pt x="670" y="540"/>
                    <a:pt x="556" y="573"/>
                    <a:pt x="463" y="573"/>
                  </a:cubicBezTo>
                  <a:cubicBezTo>
                    <a:pt x="370" y="573"/>
                    <a:pt x="260" y="573"/>
                    <a:pt x="203" y="553"/>
                  </a:cubicBezTo>
                  <a:cubicBezTo>
                    <a:pt x="146" y="533"/>
                    <a:pt x="153" y="496"/>
                    <a:pt x="123" y="453"/>
                  </a:cubicBezTo>
                  <a:cubicBezTo>
                    <a:pt x="93" y="410"/>
                    <a:pt x="0" y="303"/>
                    <a:pt x="43" y="233"/>
                  </a:cubicBezTo>
                  <a:close/>
                </a:path>
              </a:pathLst>
            </a:custGeom>
            <a:solidFill>
              <a:srgbClr val="99CC00"/>
            </a:solidFill>
            <a:ln w="9525">
              <a:solidFill>
                <a:srgbClr val="000000"/>
              </a:solidFill>
              <a:round/>
              <a:headEnd/>
              <a:tailEnd/>
            </a:ln>
          </p:spPr>
          <p:txBody>
            <a:bodyPr/>
            <a:lstStyle/>
            <a:p>
              <a:endParaRPr lang="ar-IQ"/>
            </a:p>
          </p:txBody>
        </p:sp>
        <p:sp>
          <p:nvSpPr>
            <p:cNvPr id="54287" name="Line 23"/>
            <p:cNvSpPr>
              <a:spLocks noChangeShapeType="1"/>
            </p:cNvSpPr>
            <p:nvPr/>
          </p:nvSpPr>
          <p:spPr bwMode="auto">
            <a:xfrm flipV="1">
              <a:off x="4111" y="10814"/>
              <a:ext cx="185" cy="1656"/>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ar-IQ"/>
            </a:p>
          </p:txBody>
        </p:sp>
        <p:sp>
          <p:nvSpPr>
            <p:cNvPr id="54288" name="Line 24"/>
            <p:cNvSpPr>
              <a:spLocks noChangeShapeType="1"/>
            </p:cNvSpPr>
            <p:nvPr/>
          </p:nvSpPr>
          <p:spPr bwMode="auto">
            <a:xfrm flipV="1">
              <a:off x="4571" y="11854"/>
              <a:ext cx="1445" cy="676"/>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ar-IQ"/>
            </a:p>
          </p:txBody>
        </p:sp>
        <p:sp>
          <p:nvSpPr>
            <p:cNvPr id="54289" name="Text Box 25"/>
            <p:cNvSpPr txBox="1">
              <a:spLocks noChangeArrowheads="1"/>
            </p:cNvSpPr>
            <p:nvPr/>
          </p:nvSpPr>
          <p:spPr bwMode="auto">
            <a:xfrm>
              <a:off x="1960" y="10620"/>
              <a:ext cx="52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r>
                <a:rPr lang="fr-FR" b="1"/>
                <a:t>E</a:t>
              </a:r>
              <a:endParaRPr lang="fr-FR"/>
            </a:p>
          </p:txBody>
        </p:sp>
        <p:sp>
          <p:nvSpPr>
            <p:cNvPr id="54290" name="Text Box 26"/>
            <p:cNvSpPr txBox="1">
              <a:spLocks noChangeArrowheads="1"/>
            </p:cNvSpPr>
            <p:nvPr/>
          </p:nvSpPr>
          <p:spPr bwMode="auto">
            <a:xfrm>
              <a:off x="693" y="9709"/>
              <a:ext cx="52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r>
                <a:rPr lang="fr-FR" b="1"/>
                <a:t>S</a:t>
              </a:r>
              <a:endParaRPr lang="fr-FR"/>
            </a:p>
          </p:txBody>
        </p:sp>
        <p:sp>
          <p:nvSpPr>
            <p:cNvPr id="54291" name="Text Box 27"/>
            <p:cNvSpPr txBox="1">
              <a:spLocks noChangeArrowheads="1"/>
            </p:cNvSpPr>
            <p:nvPr/>
          </p:nvSpPr>
          <p:spPr bwMode="auto">
            <a:xfrm>
              <a:off x="7333" y="14409"/>
              <a:ext cx="52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r>
                <a:rPr lang="fr-FR" b="1"/>
                <a:t>P</a:t>
              </a:r>
              <a:endParaRPr lang="fr-FR"/>
            </a:p>
          </p:txBody>
        </p:sp>
        <p:sp>
          <p:nvSpPr>
            <p:cNvPr id="54292" name="Text Box 28"/>
            <p:cNvSpPr txBox="1">
              <a:spLocks noChangeArrowheads="1"/>
            </p:cNvSpPr>
            <p:nvPr/>
          </p:nvSpPr>
          <p:spPr bwMode="auto">
            <a:xfrm>
              <a:off x="6160" y="11100"/>
              <a:ext cx="52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r>
                <a:rPr lang="fr-FR" b="1"/>
                <a:t>E</a:t>
              </a:r>
              <a:endParaRPr lang="fr-FR"/>
            </a:p>
          </p:txBody>
        </p:sp>
        <p:sp>
          <p:nvSpPr>
            <p:cNvPr id="54293" name="Text Box 29"/>
            <p:cNvSpPr txBox="1">
              <a:spLocks noChangeArrowheads="1"/>
            </p:cNvSpPr>
            <p:nvPr/>
          </p:nvSpPr>
          <p:spPr bwMode="auto">
            <a:xfrm>
              <a:off x="4040" y="9920"/>
              <a:ext cx="52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r>
                <a:rPr lang="fr-FR" b="1"/>
                <a:t>E</a:t>
              </a:r>
              <a:endParaRPr lang="fr-FR"/>
            </a:p>
          </p:txBody>
        </p:sp>
        <p:sp>
          <p:nvSpPr>
            <p:cNvPr id="54294" name="Text Box 30"/>
            <p:cNvSpPr txBox="1">
              <a:spLocks noChangeArrowheads="1"/>
            </p:cNvSpPr>
            <p:nvPr/>
          </p:nvSpPr>
          <p:spPr bwMode="auto">
            <a:xfrm>
              <a:off x="7412" y="13288"/>
              <a:ext cx="52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r>
                <a:rPr lang="fr-FR" b="1"/>
                <a:t>P</a:t>
              </a:r>
              <a:endParaRPr lang="fr-FR"/>
            </a:p>
          </p:txBody>
        </p:sp>
        <p:sp>
          <p:nvSpPr>
            <p:cNvPr id="54295" name="Text Box 31"/>
            <p:cNvSpPr txBox="1">
              <a:spLocks noChangeArrowheads="1"/>
            </p:cNvSpPr>
            <p:nvPr/>
          </p:nvSpPr>
          <p:spPr bwMode="auto">
            <a:xfrm>
              <a:off x="2320" y="15297"/>
              <a:ext cx="5620"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ctr" eaLnBrk="1" hangingPunct="1"/>
              <a:r>
                <a:rPr lang="fr-FR" b="1"/>
                <a:t>Reaction coordinate</a:t>
              </a:r>
            </a:p>
            <a:p>
              <a:pPr eaLnBrk="1" hangingPunct="1"/>
              <a:endParaRPr lang="fr-F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ln w="28575" cap="flat">
            <a:solidFill>
              <a:schemeClr val="hlink"/>
            </a:solidFill>
            <a:miter lim="800000"/>
            <a:headEnd/>
            <a:tailEnd/>
          </a:ln>
        </p:spPr>
        <p:txBody>
          <a:bodyPr/>
          <a:lstStyle/>
          <a:p>
            <a:pPr eaLnBrk="1" hangingPunct="1"/>
            <a:r>
              <a:rPr lang="en-US" sz="4000" b="1" smtClean="0"/>
              <a:t>Enzyme Action: </a:t>
            </a:r>
            <a:br>
              <a:rPr lang="en-US" sz="4000" b="1" smtClean="0"/>
            </a:br>
            <a:r>
              <a:rPr lang="en-US" sz="4000" b="1" smtClean="0"/>
              <a:t>Induced Fit Model </a:t>
            </a:r>
          </a:p>
        </p:txBody>
      </p:sp>
      <p:sp>
        <p:nvSpPr>
          <p:cNvPr id="55300" name="Rectangle 3"/>
          <p:cNvSpPr>
            <a:spLocks noGrp="1" noChangeArrowheads="1"/>
          </p:cNvSpPr>
          <p:nvPr>
            <p:ph idx="1"/>
          </p:nvPr>
        </p:nvSpPr>
        <p:spPr/>
        <p:txBody>
          <a:bodyPr/>
          <a:lstStyle/>
          <a:p>
            <a:pPr eaLnBrk="1" hangingPunct="1">
              <a:lnSpc>
                <a:spcPct val="150000"/>
              </a:lnSpc>
            </a:pPr>
            <a:r>
              <a:rPr lang="en-US" sz="2800" b="1" dirty="0" smtClean="0"/>
              <a:t>Enzyme structure flexible, not rigid</a:t>
            </a:r>
          </a:p>
          <a:p>
            <a:pPr eaLnBrk="1" hangingPunct="1">
              <a:lnSpc>
                <a:spcPct val="150000"/>
              </a:lnSpc>
            </a:pPr>
            <a:r>
              <a:rPr lang="en-US" sz="2800" b="1" dirty="0" smtClean="0"/>
              <a:t>Enzyme and active site adjust shape to bind substrate</a:t>
            </a:r>
          </a:p>
          <a:p>
            <a:pPr eaLnBrk="1" hangingPunct="1">
              <a:lnSpc>
                <a:spcPct val="150000"/>
              </a:lnSpc>
            </a:pPr>
            <a:r>
              <a:rPr lang="en-US" sz="2800" b="1" dirty="0" smtClean="0"/>
              <a:t>Increases range of substrate specificity</a:t>
            </a:r>
          </a:p>
          <a:p>
            <a:pPr eaLnBrk="1" hangingPunct="1">
              <a:lnSpc>
                <a:spcPct val="150000"/>
              </a:lnSpc>
            </a:pPr>
            <a:r>
              <a:rPr lang="en-US" sz="2800" b="1" dirty="0" smtClean="0"/>
              <a:t>Shape changes also improve catalysis during reaction</a:t>
            </a:r>
          </a:p>
          <a:p>
            <a:pPr eaLnBrk="1" hangingPunct="1">
              <a:buFontTx/>
              <a:buNone/>
            </a:pPr>
            <a:endParaRPr lang="en-US" sz="2800" b="1" dirty="0" smtClean="0"/>
          </a:p>
          <a:p>
            <a:pPr eaLnBrk="1" hangingPunct="1"/>
            <a:endParaRPr lang="en-US" sz="2800" b="1" dirty="0" smtClean="0"/>
          </a:p>
          <a:p>
            <a:pPr eaLnBrk="1" hangingPunct="1"/>
            <a:endParaRPr lang="en-US" sz="2800" b="1" dirty="0" smtClean="0"/>
          </a:p>
          <a:p>
            <a:pPr eaLnBrk="1" hangingPunct="1">
              <a:buFontTx/>
              <a:buNone/>
            </a:pPr>
            <a:endParaRPr lang="en-US" sz="2800" b="1" dirty="0" smtClean="0"/>
          </a:p>
          <a:p>
            <a:pPr eaLnBrk="1" hangingPunct="1">
              <a:buFontTx/>
              <a:buNone/>
            </a:pPr>
            <a:endParaRPr lang="en-US" sz="2800" b="1" dirty="0" smtClean="0"/>
          </a:p>
          <a:p>
            <a:pPr eaLnBrk="1" hangingPunct="1"/>
            <a:endParaRPr lang="en-US" sz="2800" b="1" dirty="0" smtClean="0"/>
          </a:p>
          <a:p>
            <a:pPr eaLnBrk="1" hangingPunct="1"/>
            <a:endParaRPr lang="en-US" sz="2800" b="1" dirty="0" smtClean="0"/>
          </a:p>
        </p:txBody>
      </p:sp>
      <p:sp>
        <p:nvSpPr>
          <p:cNvPr id="55298"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9DB4B84E-B867-4361-875C-36AEB4CE4D17}" type="slidenum">
              <a:rPr lang="en-US" sz="1400" smtClean="0"/>
              <a:pPr eaLnBrk="1" hangingPunct="1"/>
              <a:t>45</a:t>
            </a:fld>
            <a:endParaRPr lang="en-US" sz="140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sz="4800" b="1" smtClean="0">
                <a:solidFill>
                  <a:schemeClr val="tx1"/>
                </a:solidFill>
                <a:effectLst>
                  <a:outerShdw blurRad="38100" dist="38100" dir="2700000" algn="tl">
                    <a:srgbClr val="C0C0C0"/>
                  </a:outerShdw>
                </a:effectLst>
                <a:latin typeface="Comic Sans MS" pitchFamily="66" charset="0"/>
              </a:rPr>
              <a:t>Induced Fit</a:t>
            </a:r>
          </a:p>
        </p:txBody>
      </p:sp>
      <p:sp>
        <p:nvSpPr>
          <p:cNvPr id="53251" name="Rectangle 3"/>
          <p:cNvSpPr>
            <a:spLocks noGrp="1" noChangeArrowheads="1"/>
          </p:cNvSpPr>
          <p:nvPr>
            <p:ph type="body" sz="half" idx="1"/>
          </p:nvPr>
        </p:nvSpPr>
        <p:spPr/>
        <p:txBody>
          <a:bodyPr/>
          <a:lstStyle/>
          <a:p>
            <a:pPr eaLnBrk="1" hangingPunct="1">
              <a:defRPr/>
            </a:pPr>
            <a:r>
              <a:rPr lang="en-US" sz="4000" b="1" smtClean="0">
                <a:latin typeface="Comic Sans MS" pitchFamily="66" charset="0"/>
              </a:rPr>
              <a:t>A change in the </a:t>
            </a:r>
            <a:r>
              <a:rPr lang="en-US" sz="4000" b="1" smtClean="0">
                <a:solidFill>
                  <a:srgbClr val="CC9900"/>
                </a:solidFill>
                <a:effectLst>
                  <a:outerShdw blurRad="38100" dist="38100" dir="2700000" algn="tl">
                    <a:srgbClr val="C0C0C0"/>
                  </a:outerShdw>
                </a:effectLst>
                <a:latin typeface="Comic Sans MS" pitchFamily="66" charset="0"/>
              </a:rPr>
              <a:t>shape</a:t>
            </a:r>
            <a:r>
              <a:rPr lang="en-US" sz="4000" b="1" smtClean="0">
                <a:latin typeface="Comic Sans MS" pitchFamily="66" charset="0"/>
              </a:rPr>
              <a:t> of an enzyme’s active site</a:t>
            </a:r>
          </a:p>
          <a:p>
            <a:pPr eaLnBrk="1" hangingPunct="1">
              <a:defRPr/>
            </a:pPr>
            <a:r>
              <a:rPr lang="en-US" sz="4000" b="1" smtClean="0">
                <a:solidFill>
                  <a:srgbClr val="CC9900"/>
                </a:solidFill>
                <a:effectLst>
                  <a:outerShdw blurRad="38100" dist="38100" dir="2700000" algn="tl">
                    <a:srgbClr val="C0C0C0"/>
                  </a:outerShdw>
                </a:effectLst>
                <a:latin typeface="Comic Sans MS" pitchFamily="66" charset="0"/>
              </a:rPr>
              <a:t>Induced </a:t>
            </a:r>
            <a:r>
              <a:rPr lang="en-US" sz="4000" b="1" smtClean="0">
                <a:latin typeface="Comic Sans MS" pitchFamily="66" charset="0"/>
              </a:rPr>
              <a:t>by the substrate</a:t>
            </a:r>
          </a:p>
          <a:p>
            <a:pPr eaLnBrk="1" hangingPunct="1">
              <a:defRPr/>
            </a:pPr>
            <a:endParaRPr lang="en-US" sz="4000" smtClean="0">
              <a:effectLst>
                <a:outerShdw blurRad="38100" dist="38100" dir="2700000" algn="tl">
                  <a:srgbClr val="C0C0C0"/>
                </a:outerShdw>
              </a:effectLst>
              <a:latin typeface="Comic Sans MS" pitchFamily="66" charset="0"/>
            </a:endParaRPr>
          </a:p>
        </p:txBody>
      </p:sp>
      <p:pic>
        <p:nvPicPr>
          <p:cNvPr id="53257" name="Picture 9" descr="indfit[1]"/>
          <p:cNvPicPr>
            <a:picLocks noGrp="1" noChangeAspect="1" noChangeArrowheads="1" noCrop="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5410200" y="3276600"/>
            <a:ext cx="2286000" cy="1524000"/>
          </a:xfrm>
          <a:noFill/>
        </p:spPr>
      </p:pic>
      <p:sp>
        <p:nvSpPr>
          <p:cNvPr id="5632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0F8528DF-CB7F-4C84-AB59-69CBA402A7A2}" type="slidenum">
              <a:rPr lang="en-US" sz="1400" smtClean="0"/>
              <a:pPr eaLnBrk="1" hangingPunct="1"/>
              <a:t>46</a:t>
            </a:fld>
            <a:endParaRPr lang="en-US" sz="1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strips(downLeft)">
                                      <p:cBhvr>
                                        <p:cTn id="7" dur="5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strips(downLeft)">
                                      <p:cBhvr>
                                        <p:cTn id="12" dur="500"/>
                                        <p:tgtEl>
                                          <p:spTgt spid="53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3257"/>
                                        </p:tgtEl>
                                        <p:attrNameLst>
                                          <p:attrName>style.visibility</p:attrName>
                                        </p:attrNameLst>
                                      </p:cBhvr>
                                      <p:to>
                                        <p:strVal val="visible"/>
                                      </p:to>
                                    </p:set>
                                    <p:animEffect transition="in" filter="box(in)">
                                      <p:cBhvr>
                                        <p:cTn id="17" dur="500"/>
                                        <p:tgtEl>
                                          <p:spTgt spid="53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04800" y="0"/>
            <a:ext cx="9144000" cy="685800"/>
          </a:xfrm>
        </p:spPr>
        <p:txBody>
          <a:bodyPr lIns="90488" tIns="44450" rIns="90488" bIns="44450"/>
          <a:lstStyle/>
          <a:p>
            <a:pPr eaLnBrk="1" hangingPunct="1">
              <a:defRPr/>
            </a:pPr>
            <a:r>
              <a:rPr lang="en-US" b="1" smtClean="0">
                <a:solidFill>
                  <a:schemeClr val="tx1"/>
                </a:solidFill>
                <a:effectLst>
                  <a:outerShdw blurRad="38100" dist="38100" dir="2700000" algn="tl">
                    <a:srgbClr val="C0C0C0"/>
                  </a:outerShdw>
                </a:effectLst>
                <a:latin typeface="Comic Sans MS" pitchFamily="66" charset="0"/>
              </a:rPr>
              <a:t>Induced Fit</a:t>
            </a:r>
            <a:endParaRPr lang="en-US" b="1" smtClean="0">
              <a:solidFill>
                <a:schemeClr val="tx1"/>
              </a:solidFill>
              <a:latin typeface="Comic Sans MS" pitchFamily="66" charset="0"/>
            </a:endParaRPr>
          </a:p>
        </p:txBody>
      </p:sp>
      <p:sp>
        <p:nvSpPr>
          <p:cNvPr id="74755" name="Rectangle 3"/>
          <p:cNvSpPr>
            <a:spLocks noGrp="1" noChangeArrowheads="1"/>
          </p:cNvSpPr>
          <p:nvPr>
            <p:ph idx="1"/>
          </p:nvPr>
        </p:nvSpPr>
        <p:spPr>
          <a:xfrm>
            <a:off x="304800" y="914400"/>
            <a:ext cx="8382000" cy="5181600"/>
          </a:xfrm>
        </p:spPr>
        <p:txBody>
          <a:bodyPr lIns="90488" tIns="44450" rIns="90488" bIns="44450"/>
          <a:lstStyle/>
          <a:p>
            <a:pPr eaLnBrk="1" hangingPunct="1">
              <a:defRPr/>
            </a:pPr>
            <a:r>
              <a:rPr lang="en-US" b="1" smtClean="0">
                <a:latin typeface="Comic Sans MS" pitchFamily="66" charset="0"/>
              </a:rPr>
              <a:t>A </a:t>
            </a:r>
            <a:r>
              <a:rPr lang="en-US" b="1" smtClean="0">
                <a:effectLst>
                  <a:outerShdw blurRad="38100" dist="38100" dir="2700000" algn="tl">
                    <a:srgbClr val="C0C0C0"/>
                  </a:outerShdw>
                </a:effectLst>
                <a:latin typeface="Comic Sans MS" pitchFamily="66" charset="0"/>
              </a:rPr>
              <a:t>change</a:t>
            </a:r>
            <a:r>
              <a:rPr lang="en-US" b="1" smtClean="0">
                <a:latin typeface="Comic Sans MS" pitchFamily="66" charset="0"/>
              </a:rPr>
              <a:t> in the </a:t>
            </a:r>
            <a:r>
              <a:rPr lang="en-US" b="1" smtClean="0">
                <a:solidFill>
                  <a:srgbClr val="CC9900"/>
                </a:solidFill>
                <a:effectLst>
                  <a:outerShdw blurRad="38100" dist="38100" dir="2700000" algn="tl">
                    <a:srgbClr val="C0C0C0"/>
                  </a:outerShdw>
                </a:effectLst>
                <a:latin typeface="Comic Sans MS" pitchFamily="66" charset="0"/>
              </a:rPr>
              <a:t>configuration</a:t>
            </a:r>
            <a:r>
              <a:rPr lang="en-US" b="1" smtClean="0">
                <a:latin typeface="Comic Sans MS" pitchFamily="66" charset="0"/>
              </a:rPr>
              <a:t> of an </a:t>
            </a:r>
            <a:r>
              <a:rPr lang="en-US" b="1" smtClean="0">
                <a:solidFill>
                  <a:srgbClr val="CC9900"/>
                </a:solidFill>
                <a:effectLst>
                  <a:outerShdw blurRad="38100" dist="38100" dir="2700000" algn="tl">
                    <a:srgbClr val="C0C0C0"/>
                  </a:outerShdw>
                </a:effectLst>
                <a:latin typeface="Comic Sans MS" pitchFamily="66" charset="0"/>
              </a:rPr>
              <a:t>enzyme’s active</a:t>
            </a:r>
            <a:r>
              <a:rPr lang="en-US" b="1" smtClean="0">
                <a:effectLst>
                  <a:outerShdw blurRad="38100" dist="38100" dir="2700000" algn="tl">
                    <a:srgbClr val="C0C0C0"/>
                  </a:outerShdw>
                </a:effectLst>
                <a:latin typeface="Comic Sans MS" pitchFamily="66" charset="0"/>
              </a:rPr>
              <a:t> site </a:t>
            </a:r>
            <a:r>
              <a:rPr lang="en-US" b="1" smtClean="0">
                <a:latin typeface="Comic Sans MS" pitchFamily="66" charset="0"/>
              </a:rPr>
              <a:t>(H+ and ionic bonds are involved).</a:t>
            </a:r>
          </a:p>
          <a:p>
            <a:pPr eaLnBrk="1" hangingPunct="1">
              <a:defRPr/>
            </a:pPr>
            <a:r>
              <a:rPr lang="en-US" b="1" smtClean="0">
                <a:effectLst>
                  <a:outerShdw blurRad="38100" dist="38100" dir="2700000" algn="tl">
                    <a:srgbClr val="C0C0C0"/>
                  </a:outerShdw>
                </a:effectLst>
                <a:latin typeface="Comic Sans MS" pitchFamily="66" charset="0"/>
              </a:rPr>
              <a:t>Induced</a:t>
            </a:r>
            <a:r>
              <a:rPr lang="en-US" b="1" smtClean="0">
                <a:latin typeface="Comic Sans MS" pitchFamily="66" charset="0"/>
              </a:rPr>
              <a:t> by the </a:t>
            </a:r>
            <a:r>
              <a:rPr lang="en-US" b="1" smtClean="0">
                <a:solidFill>
                  <a:srgbClr val="CC9900"/>
                </a:solidFill>
                <a:effectLst>
                  <a:outerShdw blurRad="38100" dist="38100" dir="2700000" algn="tl">
                    <a:srgbClr val="C0C0C0"/>
                  </a:outerShdw>
                </a:effectLst>
                <a:latin typeface="Comic Sans MS" pitchFamily="66" charset="0"/>
              </a:rPr>
              <a:t>substrate</a:t>
            </a:r>
            <a:r>
              <a:rPr lang="en-US" b="1" smtClean="0">
                <a:effectLst>
                  <a:outerShdw blurRad="38100" dist="38100" dir="2700000" algn="tl">
                    <a:srgbClr val="C0C0C0"/>
                  </a:outerShdw>
                </a:effectLst>
                <a:latin typeface="Comic Sans MS" pitchFamily="66" charset="0"/>
              </a:rPr>
              <a:t>.</a:t>
            </a:r>
          </a:p>
        </p:txBody>
      </p:sp>
      <p:sp>
        <p:nvSpPr>
          <p:cNvPr id="573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D88C4388-7073-4468-92B7-E64C1AB49022}" type="slidenum">
              <a:rPr lang="en-US" sz="1400" smtClean="0"/>
              <a:pPr eaLnBrk="1" hangingPunct="1"/>
              <a:t>47</a:t>
            </a:fld>
            <a:endParaRPr lang="en-US" sz="1400" smtClean="0"/>
          </a:p>
        </p:txBody>
      </p:sp>
      <p:grpSp>
        <p:nvGrpSpPr>
          <p:cNvPr id="2" name="Group 4"/>
          <p:cNvGrpSpPr>
            <a:grpSpLocks/>
          </p:cNvGrpSpPr>
          <p:nvPr/>
        </p:nvGrpSpPr>
        <p:grpSpPr bwMode="auto">
          <a:xfrm>
            <a:off x="3352800" y="3638550"/>
            <a:ext cx="4440238" cy="3144838"/>
            <a:chOff x="2112" y="2292"/>
            <a:chExt cx="2797" cy="1981"/>
          </a:xfrm>
        </p:grpSpPr>
        <p:sp>
          <p:nvSpPr>
            <p:cNvPr id="57358" name="Freeform 5"/>
            <p:cNvSpPr>
              <a:spLocks/>
            </p:cNvSpPr>
            <p:nvPr/>
          </p:nvSpPr>
          <p:spPr bwMode="auto">
            <a:xfrm>
              <a:off x="2112" y="2292"/>
              <a:ext cx="2797" cy="1981"/>
            </a:xfrm>
            <a:custGeom>
              <a:avLst/>
              <a:gdLst>
                <a:gd name="T0" fmla="*/ 264 w 2797"/>
                <a:gd name="T1" fmla="*/ 408 h 1981"/>
                <a:gd name="T2" fmla="*/ 372 w 2797"/>
                <a:gd name="T3" fmla="*/ 420 h 1981"/>
                <a:gd name="T4" fmla="*/ 492 w 2797"/>
                <a:gd name="T5" fmla="*/ 432 h 1981"/>
                <a:gd name="T6" fmla="*/ 600 w 2797"/>
                <a:gd name="T7" fmla="*/ 432 h 1981"/>
                <a:gd name="T8" fmla="*/ 708 w 2797"/>
                <a:gd name="T9" fmla="*/ 480 h 1981"/>
                <a:gd name="T10" fmla="*/ 720 w 2797"/>
                <a:gd name="T11" fmla="*/ 588 h 1981"/>
                <a:gd name="T12" fmla="*/ 720 w 2797"/>
                <a:gd name="T13" fmla="*/ 708 h 1981"/>
                <a:gd name="T14" fmla="*/ 720 w 2797"/>
                <a:gd name="T15" fmla="*/ 816 h 1981"/>
                <a:gd name="T16" fmla="*/ 720 w 2797"/>
                <a:gd name="T17" fmla="*/ 924 h 1981"/>
                <a:gd name="T18" fmla="*/ 708 w 2797"/>
                <a:gd name="T19" fmla="*/ 1032 h 1981"/>
                <a:gd name="T20" fmla="*/ 588 w 2797"/>
                <a:gd name="T21" fmla="*/ 1056 h 1981"/>
                <a:gd name="T22" fmla="*/ 432 w 2797"/>
                <a:gd name="T23" fmla="*/ 1056 h 1981"/>
                <a:gd name="T24" fmla="*/ 324 w 2797"/>
                <a:gd name="T25" fmla="*/ 1056 h 1981"/>
                <a:gd name="T26" fmla="*/ 216 w 2797"/>
                <a:gd name="T27" fmla="*/ 1056 h 1981"/>
                <a:gd name="T28" fmla="*/ 108 w 2797"/>
                <a:gd name="T29" fmla="*/ 1140 h 1981"/>
                <a:gd name="T30" fmla="*/ 72 w 2797"/>
                <a:gd name="T31" fmla="*/ 1296 h 1981"/>
                <a:gd name="T32" fmla="*/ 96 w 2797"/>
                <a:gd name="T33" fmla="*/ 1440 h 1981"/>
                <a:gd name="T34" fmla="*/ 216 w 2797"/>
                <a:gd name="T35" fmla="*/ 1536 h 1981"/>
                <a:gd name="T36" fmla="*/ 276 w 2797"/>
                <a:gd name="T37" fmla="*/ 1680 h 1981"/>
                <a:gd name="T38" fmla="*/ 324 w 2797"/>
                <a:gd name="T39" fmla="*/ 1812 h 1981"/>
                <a:gd name="T40" fmla="*/ 564 w 2797"/>
                <a:gd name="T41" fmla="*/ 1848 h 1981"/>
                <a:gd name="T42" fmla="*/ 720 w 2797"/>
                <a:gd name="T43" fmla="*/ 1824 h 1981"/>
                <a:gd name="T44" fmla="*/ 816 w 2797"/>
                <a:gd name="T45" fmla="*/ 1680 h 1981"/>
                <a:gd name="T46" fmla="*/ 1068 w 2797"/>
                <a:gd name="T47" fmla="*/ 1692 h 1981"/>
                <a:gd name="T48" fmla="*/ 1152 w 2797"/>
                <a:gd name="T49" fmla="*/ 1824 h 1981"/>
                <a:gd name="T50" fmla="*/ 1308 w 2797"/>
                <a:gd name="T51" fmla="*/ 1884 h 1981"/>
                <a:gd name="T52" fmla="*/ 1524 w 2797"/>
                <a:gd name="T53" fmla="*/ 1896 h 1981"/>
                <a:gd name="T54" fmla="*/ 1788 w 2797"/>
                <a:gd name="T55" fmla="*/ 1848 h 1981"/>
                <a:gd name="T56" fmla="*/ 2148 w 2797"/>
                <a:gd name="T57" fmla="*/ 1884 h 1981"/>
                <a:gd name="T58" fmla="*/ 2436 w 2797"/>
                <a:gd name="T59" fmla="*/ 1932 h 1981"/>
                <a:gd name="T60" fmla="*/ 2592 w 2797"/>
                <a:gd name="T61" fmla="*/ 1980 h 1981"/>
                <a:gd name="T62" fmla="*/ 2736 w 2797"/>
                <a:gd name="T63" fmla="*/ 1884 h 1981"/>
                <a:gd name="T64" fmla="*/ 2784 w 2797"/>
                <a:gd name="T65" fmla="*/ 1644 h 1981"/>
                <a:gd name="T66" fmla="*/ 2796 w 2797"/>
                <a:gd name="T67" fmla="*/ 1404 h 1981"/>
                <a:gd name="T68" fmla="*/ 2748 w 2797"/>
                <a:gd name="T69" fmla="*/ 1188 h 1981"/>
                <a:gd name="T70" fmla="*/ 2700 w 2797"/>
                <a:gd name="T71" fmla="*/ 948 h 1981"/>
                <a:gd name="T72" fmla="*/ 2676 w 2797"/>
                <a:gd name="T73" fmla="*/ 708 h 1981"/>
                <a:gd name="T74" fmla="*/ 2676 w 2797"/>
                <a:gd name="T75" fmla="*/ 492 h 1981"/>
                <a:gd name="T76" fmla="*/ 2712 w 2797"/>
                <a:gd name="T77" fmla="*/ 252 h 1981"/>
                <a:gd name="T78" fmla="*/ 2652 w 2797"/>
                <a:gd name="T79" fmla="*/ 144 h 1981"/>
                <a:gd name="T80" fmla="*/ 2508 w 2797"/>
                <a:gd name="T81" fmla="*/ 132 h 1981"/>
                <a:gd name="T82" fmla="*/ 2244 w 2797"/>
                <a:gd name="T83" fmla="*/ 120 h 1981"/>
                <a:gd name="T84" fmla="*/ 2004 w 2797"/>
                <a:gd name="T85" fmla="*/ 108 h 1981"/>
                <a:gd name="T86" fmla="*/ 1764 w 2797"/>
                <a:gd name="T87" fmla="*/ 108 h 1981"/>
                <a:gd name="T88" fmla="*/ 1500 w 2797"/>
                <a:gd name="T89" fmla="*/ 96 h 1981"/>
                <a:gd name="T90" fmla="*/ 1236 w 2797"/>
                <a:gd name="T91" fmla="*/ 60 h 1981"/>
                <a:gd name="T92" fmla="*/ 996 w 2797"/>
                <a:gd name="T93" fmla="*/ 48 h 1981"/>
                <a:gd name="T94" fmla="*/ 888 w 2797"/>
                <a:gd name="T95" fmla="*/ 60 h 1981"/>
                <a:gd name="T96" fmla="*/ 756 w 2797"/>
                <a:gd name="T97" fmla="*/ 36 h 1981"/>
                <a:gd name="T98" fmla="*/ 552 w 2797"/>
                <a:gd name="T99" fmla="*/ 12 h 1981"/>
                <a:gd name="T100" fmla="*/ 396 w 2797"/>
                <a:gd name="T101" fmla="*/ 0 h 1981"/>
                <a:gd name="T102" fmla="*/ 288 w 2797"/>
                <a:gd name="T103" fmla="*/ 24 h 1981"/>
                <a:gd name="T104" fmla="*/ 180 w 2797"/>
                <a:gd name="T105" fmla="*/ 60 h 1981"/>
                <a:gd name="T106" fmla="*/ 72 w 2797"/>
                <a:gd name="T107" fmla="*/ 168 h 1981"/>
                <a:gd name="T108" fmla="*/ 0 w 2797"/>
                <a:gd name="T109" fmla="*/ 276 h 1981"/>
                <a:gd name="T110" fmla="*/ 0 w 2797"/>
                <a:gd name="T111" fmla="*/ 384 h 1981"/>
                <a:gd name="T112" fmla="*/ 108 w 2797"/>
                <a:gd name="T113" fmla="*/ 420 h 1981"/>
                <a:gd name="T114" fmla="*/ 192 w 2797"/>
                <a:gd name="T115" fmla="*/ 396 h 19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97"/>
                <a:gd name="T175" fmla="*/ 0 h 1981"/>
                <a:gd name="T176" fmla="*/ 2797 w 2797"/>
                <a:gd name="T177" fmla="*/ 1981 h 19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97" h="1981">
                  <a:moveTo>
                    <a:pt x="192" y="396"/>
                  </a:moveTo>
                  <a:lnTo>
                    <a:pt x="228" y="396"/>
                  </a:lnTo>
                  <a:lnTo>
                    <a:pt x="264" y="408"/>
                  </a:lnTo>
                  <a:lnTo>
                    <a:pt x="300" y="408"/>
                  </a:lnTo>
                  <a:lnTo>
                    <a:pt x="336" y="408"/>
                  </a:lnTo>
                  <a:lnTo>
                    <a:pt x="372" y="420"/>
                  </a:lnTo>
                  <a:lnTo>
                    <a:pt x="408" y="420"/>
                  </a:lnTo>
                  <a:lnTo>
                    <a:pt x="444" y="432"/>
                  </a:lnTo>
                  <a:lnTo>
                    <a:pt x="492" y="432"/>
                  </a:lnTo>
                  <a:lnTo>
                    <a:pt x="528" y="432"/>
                  </a:lnTo>
                  <a:lnTo>
                    <a:pt x="564" y="432"/>
                  </a:lnTo>
                  <a:lnTo>
                    <a:pt x="600" y="432"/>
                  </a:lnTo>
                  <a:lnTo>
                    <a:pt x="648" y="444"/>
                  </a:lnTo>
                  <a:lnTo>
                    <a:pt x="684" y="444"/>
                  </a:lnTo>
                  <a:lnTo>
                    <a:pt x="708" y="480"/>
                  </a:lnTo>
                  <a:lnTo>
                    <a:pt x="720" y="516"/>
                  </a:lnTo>
                  <a:lnTo>
                    <a:pt x="720" y="552"/>
                  </a:lnTo>
                  <a:lnTo>
                    <a:pt x="720" y="588"/>
                  </a:lnTo>
                  <a:lnTo>
                    <a:pt x="720" y="624"/>
                  </a:lnTo>
                  <a:lnTo>
                    <a:pt x="720" y="660"/>
                  </a:lnTo>
                  <a:lnTo>
                    <a:pt x="720" y="708"/>
                  </a:lnTo>
                  <a:lnTo>
                    <a:pt x="720" y="744"/>
                  </a:lnTo>
                  <a:lnTo>
                    <a:pt x="720" y="780"/>
                  </a:lnTo>
                  <a:lnTo>
                    <a:pt x="720" y="816"/>
                  </a:lnTo>
                  <a:lnTo>
                    <a:pt x="720" y="852"/>
                  </a:lnTo>
                  <a:lnTo>
                    <a:pt x="720" y="888"/>
                  </a:lnTo>
                  <a:lnTo>
                    <a:pt x="720" y="924"/>
                  </a:lnTo>
                  <a:lnTo>
                    <a:pt x="720" y="960"/>
                  </a:lnTo>
                  <a:lnTo>
                    <a:pt x="720" y="996"/>
                  </a:lnTo>
                  <a:lnTo>
                    <a:pt x="708" y="1032"/>
                  </a:lnTo>
                  <a:lnTo>
                    <a:pt x="672" y="1056"/>
                  </a:lnTo>
                  <a:lnTo>
                    <a:pt x="636" y="1056"/>
                  </a:lnTo>
                  <a:lnTo>
                    <a:pt x="588" y="1056"/>
                  </a:lnTo>
                  <a:lnTo>
                    <a:pt x="516" y="1056"/>
                  </a:lnTo>
                  <a:lnTo>
                    <a:pt x="468" y="1056"/>
                  </a:lnTo>
                  <a:lnTo>
                    <a:pt x="432" y="1056"/>
                  </a:lnTo>
                  <a:lnTo>
                    <a:pt x="396" y="1056"/>
                  </a:lnTo>
                  <a:lnTo>
                    <a:pt x="360" y="1056"/>
                  </a:lnTo>
                  <a:lnTo>
                    <a:pt x="324" y="1056"/>
                  </a:lnTo>
                  <a:lnTo>
                    <a:pt x="288" y="1056"/>
                  </a:lnTo>
                  <a:lnTo>
                    <a:pt x="252" y="1056"/>
                  </a:lnTo>
                  <a:lnTo>
                    <a:pt x="216" y="1056"/>
                  </a:lnTo>
                  <a:lnTo>
                    <a:pt x="180" y="1068"/>
                  </a:lnTo>
                  <a:lnTo>
                    <a:pt x="144" y="1092"/>
                  </a:lnTo>
                  <a:lnTo>
                    <a:pt x="108" y="1140"/>
                  </a:lnTo>
                  <a:lnTo>
                    <a:pt x="96" y="1176"/>
                  </a:lnTo>
                  <a:lnTo>
                    <a:pt x="84" y="1248"/>
                  </a:lnTo>
                  <a:lnTo>
                    <a:pt x="72" y="1296"/>
                  </a:lnTo>
                  <a:lnTo>
                    <a:pt x="72" y="1344"/>
                  </a:lnTo>
                  <a:lnTo>
                    <a:pt x="72" y="1392"/>
                  </a:lnTo>
                  <a:lnTo>
                    <a:pt x="96" y="1440"/>
                  </a:lnTo>
                  <a:lnTo>
                    <a:pt x="144" y="1464"/>
                  </a:lnTo>
                  <a:lnTo>
                    <a:pt x="180" y="1500"/>
                  </a:lnTo>
                  <a:lnTo>
                    <a:pt x="216" y="1536"/>
                  </a:lnTo>
                  <a:lnTo>
                    <a:pt x="252" y="1584"/>
                  </a:lnTo>
                  <a:lnTo>
                    <a:pt x="276" y="1632"/>
                  </a:lnTo>
                  <a:lnTo>
                    <a:pt x="276" y="1680"/>
                  </a:lnTo>
                  <a:lnTo>
                    <a:pt x="288" y="1728"/>
                  </a:lnTo>
                  <a:lnTo>
                    <a:pt x="300" y="1776"/>
                  </a:lnTo>
                  <a:lnTo>
                    <a:pt x="324" y="1812"/>
                  </a:lnTo>
                  <a:lnTo>
                    <a:pt x="396" y="1824"/>
                  </a:lnTo>
                  <a:lnTo>
                    <a:pt x="468" y="1848"/>
                  </a:lnTo>
                  <a:lnTo>
                    <a:pt x="564" y="1848"/>
                  </a:lnTo>
                  <a:lnTo>
                    <a:pt x="636" y="1860"/>
                  </a:lnTo>
                  <a:lnTo>
                    <a:pt x="672" y="1860"/>
                  </a:lnTo>
                  <a:lnTo>
                    <a:pt x="720" y="1824"/>
                  </a:lnTo>
                  <a:lnTo>
                    <a:pt x="744" y="1752"/>
                  </a:lnTo>
                  <a:lnTo>
                    <a:pt x="780" y="1704"/>
                  </a:lnTo>
                  <a:lnTo>
                    <a:pt x="816" y="1680"/>
                  </a:lnTo>
                  <a:lnTo>
                    <a:pt x="900" y="1668"/>
                  </a:lnTo>
                  <a:lnTo>
                    <a:pt x="972" y="1680"/>
                  </a:lnTo>
                  <a:lnTo>
                    <a:pt x="1068" y="1692"/>
                  </a:lnTo>
                  <a:lnTo>
                    <a:pt x="1116" y="1740"/>
                  </a:lnTo>
                  <a:lnTo>
                    <a:pt x="1140" y="1788"/>
                  </a:lnTo>
                  <a:lnTo>
                    <a:pt x="1152" y="1824"/>
                  </a:lnTo>
                  <a:lnTo>
                    <a:pt x="1188" y="1872"/>
                  </a:lnTo>
                  <a:lnTo>
                    <a:pt x="1236" y="1884"/>
                  </a:lnTo>
                  <a:lnTo>
                    <a:pt x="1308" y="1884"/>
                  </a:lnTo>
                  <a:lnTo>
                    <a:pt x="1380" y="1884"/>
                  </a:lnTo>
                  <a:lnTo>
                    <a:pt x="1476" y="1884"/>
                  </a:lnTo>
                  <a:lnTo>
                    <a:pt x="1524" y="1896"/>
                  </a:lnTo>
                  <a:lnTo>
                    <a:pt x="1596" y="1884"/>
                  </a:lnTo>
                  <a:lnTo>
                    <a:pt x="1692" y="1860"/>
                  </a:lnTo>
                  <a:lnTo>
                    <a:pt x="1788" y="1848"/>
                  </a:lnTo>
                  <a:lnTo>
                    <a:pt x="1908" y="1848"/>
                  </a:lnTo>
                  <a:lnTo>
                    <a:pt x="2028" y="1872"/>
                  </a:lnTo>
                  <a:lnTo>
                    <a:pt x="2148" y="1884"/>
                  </a:lnTo>
                  <a:lnTo>
                    <a:pt x="2268" y="1908"/>
                  </a:lnTo>
                  <a:lnTo>
                    <a:pt x="2364" y="1920"/>
                  </a:lnTo>
                  <a:lnTo>
                    <a:pt x="2436" y="1932"/>
                  </a:lnTo>
                  <a:lnTo>
                    <a:pt x="2508" y="1956"/>
                  </a:lnTo>
                  <a:lnTo>
                    <a:pt x="2544" y="1968"/>
                  </a:lnTo>
                  <a:lnTo>
                    <a:pt x="2592" y="1980"/>
                  </a:lnTo>
                  <a:lnTo>
                    <a:pt x="2640" y="1956"/>
                  </a:lnTo>
                  <a:lnTo>
                    <a:pt x="2688" y="1932"/>
                  </a:lnTo>
                  <a:lnTo>
                    <a:pt x="2736" y="1884"/>
                  </a:lnTo>
                  <a:lnTo>
                    <a:pt x="2748" y="1812"/>
                  </a:lnTo>
                  <a:lnTo>
                    <a:pt x="2772" y="1716"/>
                  </a:lnTo>
                  <a:lnTo>
                    <a:pt x="2784" y="1644"/>
                  </a:lnTo>
                  <a:lnTo>
                    <a:pt x="2784" y="1572"/>
                  </a:lnTo>
                  <a:lnTo>
                    <a:pt x="2796" y="1500"/>
                  </a:lnTo>
                  <a:lnTo>
                    <a:pt x="2796" y="1404"/>
                  </a:lnTo>
                  <a:lnTo>
                    <a:pt x="2784" y="1308"/>
                  </a:lnTo>
                  <a:lnTo>
                    <a:pt x="2760" y="1260"/>
                  </a:lnTo>
                  <a:lnTo>
                    <a:pt x="2748" y="1188"/>
                  </a:lnTo>
                  <a:lnTo>
                    <a:pt x="2724" y="1116"/>
                  </a:lnTo>
                  <a:lnTo>
                    <a:pt x="2712" y="1044"/>
                  </a:lnTo>
                  <a:lnTo>
                    <a:pt x="2700" y="948"/>
                  </a:lnTo>
                  <a:lnTo>
                    <a:pt x="2688" y="876"/>
                  </a:lnTo>
                  <a:lnTo>
                    <a:pt x="2676" y="780"/>
                  </a:lnTo>
                  <a:lnTo>
                    <a:pt x="2676" y="708"/>
                  </a:lnTo>
                  <a:lnTo>
                    <a:pt x="2676" y="636"/>
                  </a:lnTo>
                  <a:lnTo>
                    <a:pt x="2676" y="564"/>
                  </a:lnTo>
                  <a:lnTo>
                    <a:pt x="2676" y="492"/>
                  </a:lnTo>
                  <a:lnTo>
                    <a:pt x="2688" y="396"/>
                  </a:lnTo>
                  <a:lnTo>
                    <a:pt x="2700" y="348"/>
                  </a:lnTo>
                  <a:lnTo>
                    <a:pt x="2712" y="252"/>
                  </a:lnTo>
                  <a:lnTo>
                    <a:pt x="2712" y="204"/>
                  </a:lnTo>
                  <a:lnTo>
                    <a:pt x="2688" y="168"/>
                  </a:lnTo>
                  <a:lnTo>
                    <a:pt x="2652" y="144"/>
                  </a:lnTo>
                  <a:lnTo>
                    <a:pt x="2616" y="132"/>
                  </a:lnTo>
                  <a:lnTo>
                    <a:pt x="2580" y="132"/>
                  </a:lnTo>
                  <a:lnTo>
                    <a:pt x="2508" y="132"/>
                  </a:lnTo>
                  <a:lnTo>
                    <a:pt x="2436" y="120"/>
                  </a:lnTo>
                  <a:lnTo>
                    <a:pt x="2364" y="120"/>
                  </a:lnTo>
                  <a:lnTo>
                    <a:pt x="2244" y="120"/>
                  </a:lnTo>
                  <a:lnTo>
                    <a:pt x="2148" y="120"/>
                  </a:lnTo>
                  <a:lnTo>
                    <a:pt x="2076" y="120"/>
                  </a:lnTo>
                  <a:lnTo>
                    <a:pt x="2004" y="108"/>
                  </a:lnTo>
                  <a:lnTo>
                    <a:pt x="1932" y="108"/>
                  </a:lnTo>
                  <a:lnTo>
                    <a:pt x="1836" y="108"/>
                  </a:lnTo>
                  <a:lnTo>
                    <a:pt x="1764" y="108"/>
                  </a:lnTo>
                  <a:lnTo>
                    <a:pt x="1692" y="108"/>
                  </a:lnTo>
                  <a:lnTo>
                    <a:pt x="1596" y="108"/>
                  </a:lnTo>
                  <a:lnTo>
                    <a:pt x="1500" y="96"/>
                  </a:lnTo>
                  <a:lnTo>
                    <a:pt x="1404" y="84"/>
                  </a:lnTo>
                  <a:lnTo>
                    <a:pt x="1308" y="72"/>
                  </a:lnTo>
                  <a:lnTo>
                    <a:pt x="1236" y="60"/>
                  </a:lnTo>
                  <a:lnTo>
                    <a:pt x="1164" y="60"/>
                  </a:lnTo>
                  <a:lnTo>
                    <a:pt x="1092" y="48"/>
                  </a:lnTo>
                  <a:lnTo>
                    <a:pt x="996" y="48"/>
                  </a:lnTo>
                  <a:lnTo>
                    <a:pt x="960" y="48"/>
                  </a:lnTo>
                  <a:lnTo>
                    <a:pt x="924" y="48"/>
                  </a:lnTo>
                  <a:lnTo>
                    <a:pt x="888" y="60"/>
                  </a:lnTo>
                  <a:lnTo>
                    <a:pt x="840" y="60"/>
                  </a:lnTo>
                  <a:lnTo>
                    <a:pt x="792" y="60"/>
                  </a:lnTo>
                  <a:lnTo>
                    <a:pt x="756" y="36"/>
                  </a:lnTo>
                  <a:lnTo>
                    <a:pt x="708" y="24"/>
                  </a:lnTo>
                  <a:lnTo>
                    <a:pt x="624" y="12"/>
                  </a:lnTo>
                  <a:lnTo>
                    <a:pt x="552" y="12"/>
                  </a:lnTo>
                  <a:lnTo>
                    <a:pt x="480" y="12"/>
                  </a:lnTo>
                  <a:lnTo>
                    <a:pt x="432" y="0"/>
                  </a:lnTo>
                  <a:lnTo>
                    <a:pt x="396" y="0"/>
                  </a:lnTo>
                  <a:lnTo>
                    <a:pt x="360" y="12"/>
                  </a:lnTo>
                  <a:lnTo>
                    <a:pt x="324" y="12"/>
                  </a:lnTo>
                  <a:lnTo>
                    <a:pt x="288" y="24"/>
                  </a:lnTo>
                  <a:lnTo>
                    <a:pt x="252" y="24"/>
                  </a:lnTo>
                  <a:lnTo>
                    <a:pt x="216" y="36"/>
                  </a:lnTo>
                  <a:lnTo>
                    <a:pt x="180" y="60"/>
                  </a:lnTo>
                  <a:lnTo>
                    <a:pt x="144" y="84"/>
                  </a:lnTo>
                  <a:lnTo>
                    <a:pt x="108" y="120"/>
                  </a:lnTo>
                  <a:lnTo>
                    <a:pt x="72" y="168"/>
                  </a:lnTo>
                  <a:lnTo>
                    <a:pt x="36" y="204"/>
                  </a:lnTo>
                  <a:lnTo>
                    <a:pt x="12" y="240"/>
                  </a:lnTo>
                  <a:lnTo>
                    <a:pt x="0" y="276"/>
                  </a:lnTo>
                  <a:lnTo>
                    <a:pt x="0" y="312"/>
                  </a:lnTo>
                  <a:lnTo>
                    <a:pt x="0" y="348"/>
                  </a:lnTo>
                  <a:lnTo>
                    <a:pt x="0" y="384"/>
                  </a:lnTo>
                  <a:lnTo>
                    <a:pt x="36" y="396"/>
                  </a:lnTo>
                  <a:lnTo>
                    <a:pt x="72" y="408"/>
                  </a:lnTo>
                  <a:lnTo>
                    <a:pt x="108" y="420"/>
                  </a:lnTo>
                  <a:lnTo>
                    <a:pt x="144" y="432"/>
                  </a:lnTo>
                  <a:lnTo>
                    <a:pt x="180" y="420"/>
                  </a:lnTo>
                  <a:lnTo>
                    <a:pt x="192" y="396"/>
                  </a:lnTo>
                </a:path>
              </a:pathLst>
            </a:custGeom>
            <a:solidFill>
              <a:schemeClr val="accent1"/>
            </a:solidFill>
            <a:ln w="50800" cap="rnd">
              <a:solidFill>
                <a:schemeClr val="tx1"/>
              </a:solidFill>
              <a:round/>
              <a:headEnd/>
              <a:tailEnd/>
            </a:ln>
          </p:spPr>
          <p:txBody>
            <a:bodyPr/>
            <a:lstStyle/>
            <a:p>
              <a:endParaRPr lang="ar-IQ"/>
            </a:p>
          </p:txBody>
        </p:sp>
        <p:sp>
          <p:nvSpPr>
            <p:cNvPr id="57359" name="Rectangle 6"/>
            <p:cNvSpPr>
              <a:spLocks noChangeArrowheads="1"/>
            </p:cNvSpPr>
            <p:nvPr/>
          </p:nvSpPr>
          <p:spPr bwMode="auto">
            <a:xfrm>
              <a:off x="3159" y="2967"/>
              <a:ext cx="840"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b="1"/>
                <a:t>Enzyme</a:t>
              </a:r>
            </a:p>
          </p:txBody>
        </p:sp>
        <p:sp>
          <p:nvSpPr>
            <p:cNvPr id="57360" name="Rectangle 7"/>
            <p:cNvSpPr>
              <a:spLocks noChangeArrowheads="1"/>
            </p:cNvSpPr>
            <p:nvPr/>
          </p:nvSpPr>
          <p:spPr bwMode="auto">
            <a:xfrm>
              <a:off x="2247" y="2391"/>
              <a:ext cx="109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b="1"/>
                <a:t>Active Site</a:t>
              </a:r>
            </a:p>
          </p:txBody>
        </p:sp>
      </p:grpSp>
      <p:grpSp>
        <p:nvGrpSpPr>
          <p:cNvPr id="3" name="Group 8"/>
          <p:cNvGrpSpPr>
            <a:grpSpLocks/>
          </p:cNvGrpSpPr>
          <p:nvPr/>
        </p:nvGrpSpPr>
        <p:grpSpPr bwMode="auto">
          <a:xfrm>
            <a:off x="914400" y="4114800"/>
            <a:ext cx="3530600" cy="1092200"/>
            <a:chOff x="576" y="2592"/>
            <a:chExt cx="2224" cy="688"/>
          </a:xfrm>
        </p:grpSpPr>
        <p:sp>
          <p:nvSpPr>
            <p:cNvPr id="57355" name="Rectangle 9"/>
            <p:cNvSpPr>
              <a:spLocks noChangeArrowheads="1"/>
            </p:cNvSpPr>
            <p:nvPr/>
          </p:nvSpPr>
          <p:spPr bwMode="auto">
            <a:xfrm>
              <a:off x="2160" y="2784"/>
              <a:ext cx="640" cy="496"/>
            </a:xfrm>
            <a:prstGeom prst="rect">
              <a:avLst/>
            </a:prstGeom>
            <a:solidFill>
              <a:schemeClr val="hlink"/>
            </a:solidFill>
            <a:ln w="50800">
              <a:solidFill>
                <a:schemeClr val="tx1"/>
              </a:solidFill>
              <a:miter lim="800000"/>
              <a:headEnd/>
              <a:tailEnd/>
            </a:ln>
          </p:spPr>
          <p:txBody>
            <a:bodyPr wrap="none" anchor="ctr"/>
            <a:lstStyle/>
            <a:p>
              <a:endParaRPr lang="ar-IQ"/>
            </a:p>
          </p:txBody>
        </p:sp>
        <p:sp>
          <p:nvSpPr>
            <p:cNvPr id="57356" name="Rectangle 10"/>
            <p:cNvSpPr>
              <a:spLocks noChangeArrowheads="1"/>
            </p:cNvSpPr>
            <p:nvPr/>
          </p:nvSpPr>
          <p:spPr bwMode="auto">
            <a:xfrm>
              <a:off x="576" y="2592"/>
              <a:ext cx="97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b="1">
                  <a:solidFill>
                    <a:schemeClr val="bg1"/>
                  </a:solidFill>
                </a:rPr>
                <a:t>substrate</a:t>
              </a:r>
            </a:p>
          </p:txBody>
        </p:sp>
        <p:sp>
          <p:nvSpPr>
            <p:cNvPr id="57357" name="Line 11"/>
            <p:cNvSpPr>
              <a:spLocks noChangeShapeType="1"/>
            </p:cNvSpPr>
            <p:nvPr/>
          </p:nvSpPr>
          <p:spPr bwMode="auto">
            <a:xfrm>
              <a:off x="1536" y="2736"/>
              <a:ext cx="864" cy="24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IQ"/>
            </a:p>
          </p:txBody>
        </p:sp>
      </p:grpSp>
      <p:grpSp>
        <p:nvGrpSpPr>
          <p:cNvPr id="4" name="Group 12"/>
          <p:cNvGrpSpPr>
            <a:grpSpLocks/>
          </p:cNvGrpSpPr>
          <p:nvPr/>
        </p:nvGrpSpPr>
        <p:grpSpPr bwMode="auto">
          <a:xfrm>
            <a:off x="838200" y="4267200"/>
            <a:ext cx="2438400" cy="1901825"/>
            <a:chOff x="528" y="2688"/>
            <a:chExt cx="1536" cy="1198"/>
          </a:xfrm>
        </p:grpSpPr>
        <p:sp>
          <p:nvSpPr>
            <p:cNvPr id="57352" name="Rectangle 13"/>
            <p:cNvSpPr>
              <a:spLocks noChangeArrowheads="1"/>
            </p:cNvSpPr>
            <p:nvPr/>
          </p:nvSpPr>
          <p:spPr bwMode="auto">
            <a:xfrm>
              <a:off x="528" y="3600"/>
              <a:ext cx="110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b="1">
                  <a:solidFill>
                    <a:schemeClr val="bg1"/>
                  </a:solidFill>
                </a:rPr>
                <a:t>induced fit</a:t>
              </a:r>
            </a:p>
          </p:txBody>
        </p:sp>
        <p:sp>
          <p:nvSpPr>
            <p:cNvPr id="57353" name="Freeform 14"/>
            <p:cNvSpPr>
              <a:spLocks/>
            </p:cNvSpPr>
            <p:nvPr/>
          </p:nvSpPr>
          <p:spPr bwMode="auto">
            <a:xfrm>
              <a:off x="1380" y="3312"/>
              <a:ext cx="493" cy="265"/>
            </a:xfrm>
            <a:custGeom>
              <a:avLst/>
              <a:gdLst>
                <a:gd name="T0" fmla="*/ 492 w 493"/>
                <a:gd name="T1" fmla="*/ 0 h 265"/>
                <a:gd name="T2" fmla="*/ 456 w 493"/>
                <a:gd name="T3" fmla="*/ 12 h 265"/>
                <a:gd name="T4" fmla="*/ 432 w 493"/>
                <a:gd name="T5" fmla="*/ 48 h 265"/>
                <a:gd name="T6" fmla="*/ 396 w 493"/>
                <a:gd name="T7" fmla="*/ 72 h 265"/>
                <a:gd name="T8" fmla="*/ 360 w 493"/>
                <a:gd name="T9" fmla="*/ 108 h 265"/>
                <a:gd name="T10" fmla="*/ 324 w 493"/>
                <a:gd name="T11" fmla="*/ 132 h 265"/>
                <a:gd name="T12" fmla="*/ 288 w 493"/>
                <a:gd name="T13" fmla="*/ 156 h 265"/>
                <a:gd name="T14" fmla="*/ 252 w 493"/>
                <a:gd name="T15" fmla="*/ 180 h 265"/>
                <a:gd name="T16" fmla="*/ 216 w 493"/>
                <a:gd name="T17" fmla="*/ 204 h 265"/>
                <a:gd name="T18" fmla="*/ 180 w 493"/>
                <a:gd name="T19" fmla="*/ 216 h 265"/>
                <a:gd name="T20" fmla="*/ 144 w 493"/>
                <a:gd name="T21" fmla="*/ 240 h 265"/>
                <a:gd name="T22" fmla="*/ 108 w 493"/>
                <a:gd name="T23" fmla="*/ 252 h 265"/>
                <a:gd name="T24" fmla="*/ 72 w 493"/>
                <a:gd name="T25" fmla="*/ 252 h 265"/>
                <a:gd name="T26" fmla="*/ 36 w 493"/>
                <a:gd name="T27" fmla="*/ 264 h 265"/>
                <a:gd name="T28" fmla="*/ 0 w 493"/>
                <a:gd name="T29" fmla="*/ 264 h 2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3"/>
                <a:gd name="T46" fmla="*/ 0 h 265"/>
                <a:gd name="T47" fmla="*/ 493 w 493"/>
                <a:gd name="T48" fmla="*/ 265 h 2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3" h="265">
                  <a:moveTo>
                    <a:pt x="492" y="0"/>
                  </a:moveTo>
                  <a:lnTo>
                    <a:pt x="456" y="12"/>
                  </a:lnTo>
                  <a:lnTo>
                    <a:pt x="432" y="48"/>
                  </a:lnTo>
                  <a:lnTo>
                    <a:pt x="396" y="72"/>
                  </a:lnTo>
                  <a:lnTo>
                    <a:pt x="360" y="108"/>
                  </a:lnTo>
                  <a:lnTo>
                    <a:pt x="324" y="132"/>
                  </a:lnTo>
                  <a:lnTo>
                    <a:pt x="288" y="156"/>
                  </a:lnTo>
                  <a:lnTo>
                    <a:pt x="252" y="180"/>
                  </a:lnTo>
                  <a:lnTo>
                    <a:pt x="216" y="204"/>
                  </a:lnTo>
                  <a:lnTo>
                    <a:pt x="180" y="216"/>
                  </a:lnTo>
                  <a:lnTo>
                    <a:pt x="144" y="240"/>
                  </a:lnTo>
                  <a:lnTo>
                    <a:pt x="108" y="252"/>
                  </a:lnTo>
                  <a:lnTo>
                    <a:pt x="72" y="252"/>
                  </a:lnTo>
                  <a:lnTo>
                    <a:pt x="36" y="264"/>
                  </a:lnTo>
                  <a:lnTo>
                    <a:pt x="0" y="264"/>
                  </a:lnTo>
                </a:path>
              </a:pathLst>
            </a:custGeom>
            <a:noFill/>
            <a:ln w="50800" cap="rnd">
              <a:solidFill>
                <a:schemeClr val="bg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57354" name="AutoShape 15"/>
            <p:cNvSpPr>
              <a:spLocks/>
            </p:cNvSpPr>
            <p:nvPr/>
          </p:nvSpPr>
          <p:spPr bwMode="auto">
            <a:xfrm>
              <a:off x="1872" y="2688"/>
              <a:ext cx="192" cy="816"/>
            </a:xfrm>
            <a:prstGeom prst="leftBrace">
              <a:avLst>
                <a:gd name="adj1" fmla="val 35417"/>
                <a:gd name="adj2" fmla="val 50000"/>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IQ"/>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74755">
                                            <p:txEl>
                                              <p:pRg st="0" end="0"/>
                                            </p:txEl>
                                          </p:spTgt>
                                        </p:tgtEl>
                                        <p:attrNameLst>
                                          <p:attrName>style.visibility</p:attrName>
                                        </p:attrNameLst>
                                      </p:cBhvr>
                                      <p:to>
                                        <p:strVal val="visible"/>
                                      </p:to>
                                    </p:set>
                                    <p:anim calcmode="lin" valueType="num">
                                      <p:cBhvr additive="base">
                                        <p:cTn id="11" dur="500" fill="hold"/>
                                        <p:tgtEl>
                                          <p:spTgt spid="7475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4755">
                                            <p:txEl>
                                              <p:pRg st="1" end="1"/>
                                            </p:txEl>
                                          </p:spTgt>
                                        </p:tgtEl>
                                        <p:attrNameLst>
                                          <p:attrName>style.visibility</p:attrName>
                                        </p:attrNameLst>
                                      </p:cBhvr>
                                      <p:to>
                                        <p:strVal val="visible"/>
                                      </p:to>
                                    </p:set>
                                    <p:anim calcmode="lin" valueType="num">
                                      <p:cBhvr additive="base">
                                        <p:cTn id="17" dur="500" fill="hold"/>
                                        <p:tgtEl>
                                          <p:spTgt spid="74755">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47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0-#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12"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autoUpdateAnimBg="0"/>
      <p:bldP spid="7475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1026"/>
          <p:cNvSpPr>
            <a:spLocks noGrp="1" noChangeArrowheads="1"/>
          </p:cNvSpPr>
          <p:nvPr>
            <p:ph type="title"/>
          </p:nvPr>
        </p:nvSpPr>
        <p:spPr>
          <a:ln w="28575" cap="flat">
            <a:solidFill>
              <a:schemeClr val="hlink"/>
            </a:solidFill>
            <a:miter lim="800000"/>
            <a:headEnd/>
            <a:tailEnd/>
          </a:ln>
        </p:spPr>
        <p:txBody>
          <a:bodyPr/>
          <a:lstStyle/>
          <a:p>
            <a:pPr eaLnBrk="1" hangingPunct="1"/>
            <a:r>
              <a:rPr lang="en-US" sz="4000" b="1" smtClean="0"/>
              <a:t>Enzyme Action: </a:t>
            </a:r>
            <a:br>
              <a:rPr lang="en-US" sz="4000" b="1" smtClean="0"/>
            </a:br>
            <a:r>
              <a:rPr lang="en-US" sz="4000" b="1" smtClean="0"/>
              <a:t>Induced Fit Model </a:t>
            </a:r>
          </a:p>
        </p:txBody>
      </p:sp>
      <p:sp>
        <p:nvSpPr>
          <p:cNvPr id="58372" name="Rectangle 1027"/>
          <p:cNvSpPr>
            <a:spLocks noGrp="1" noChangeArrowheads="1"/>
          </p:cNvSpPr>
          <p:nvPr>
            <p:ph idx="1"/>
          </p:nvPr>
        </p:nvSpPr>
        <p:spPr>
          <a:xfrm>
            <a:off x="533400" y="2209800"/>
            <a:ext cx="7772400" cy="3429000"/>
          </a:xfrm>
        </p:spPr>
        <p:txBody>
          <a:bodyPr/>
          <a:lstStyle/>
          <a:p>
            <a:pPr eaLnBrk="1" hangingPunct="1">
              <a:lnSpc>
                <a:spcPct val="90000"/>
              </a:lnSpc>
              <a:buFontTx/>
              <a:buNone/>
            </a:pPr>
            <a:endParaRPr lang="en-US" sz="2800" b="1" smtClean="0"/>
          </a:p>
          <a:p>
            <a:pPr eaLnBrk="1" hangingPunct="1">
              <a:lnSpc>
                <a:spcPct val="90000"/>
              </a:lnSpc>
            </a:pPr>
            <a:endParaRPr lang="en-US" sz="2800" b="1" smtClean="0"/>
          </a:p>
          <a:p>
            <a:pPr eaLnBrk="1" hangingPunct="1">
              <a:lnSpc>
                <a:spcPct val="90000"/>
              </a:lnSpc>
            </a:pPr>
            <a:endParaRPr lang="en-US" sz="2800" b="1" smtClean="0"/>
          </a:p>
          <a:p>
            <a:pPr eaLnBrk="1" hangingPunct="1">
              <a:lnSpc>
                <a:spcPct val="90000"/>
              </a:lnSpc>
              <a:buFontTx/>
              <a:buNone/>
            </a:pPr>
            <a:endParaRPr lang="en-US" sz="2800" b="1" smtClean="0"/>
          </a:p>
          <a:p>
            <a:pPr eaLnBrk="1" hangingPunct="1">
              <a:lnSpc>
                <a:spcPct val="90000"/>
              </a:lnSpc>
              <a:buFontTx/>
              <a:buNone/>
            </a:pPr>
            <a:endParaRPr lang="en-US" sz="2800" b="1" smtClean="0"/>
          </a:p>
          <a:p>
            <a:pPr eaLnBrk="1" hangingPunct="1">
              <a:lnSpc>
                <a:spcPct val="90000"/>
              </a:lnSpc>
            </a:pPr>
            <a:endParaRPr lang="en-US" sz="2800" b="1" smtClean="0"/>
          </a:p>
          <a:p>
            <a:pPr eaLnBrk="1" hangingPunct="1">
              <a:lnSpc>
                <a:spcPct val="90000"/>
              </a:lnSpc>
            </a:pPr>
            <a:endParaRPr lang="en-US" sz="2800" b="1" smtClean="0"/>
          </a:p>
        </p:txBody>
      </p:sp>
      <p:sp>
        <p:nvSpPr>
          <p:cNvPr id="58370"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23251D19-4406-494C-8EDA-0A5AB843644E}" type="slidenum">
              <a:rPr lang="en-US" sz="1400" smtClean="0"/>
              <a:pPr eaLnBrk="1" hangingPunct="1"/>
              <a:t>48</a:t>
            </a:fld>
            <a:endParaRPr lang="en-US" sz="1400" smtClean="0"/>
          </a:p>
        </p:txBody>
      </p:sp>
      <p:sp>
        <p:nvSpPr>
          <p:cNvPr id="58373" name="Rectangle 1028"/>
          <p:cNvSpPr>
            <a:spLocks noChangeArrowheads="1"/>
          </p:cNvSpPr>
          <p:nvPr/>
        </p:nvSpPr>
        <p:spPr bwMode="auto">
          <a:xfrm>
            <a:off x="381000" y="3048000"/>
            <a:ext cx="8077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endParaRPr lang="en-US" sz="2800" b="1"/>
          </a:p>
          <a:p>
            <a:pPr marL="342900" indent="-342900">
              <a:lnSpc>
                <a:spcPct val="90000"/>
              </a:lnSpc>
              <a:spcBef>
                <a:spcPct val="20000"/>
              </a:spcBef>
            </a:pPr>
            <a:endParaRPr lang="en-US" sz="2800" b="1"/>
          </a:p>
          <a:p>
            <a:pPr marL="342900" indent="-342900">
              <a:lnSpc>
                <a:spcPct val="90000"/>
              </a:lnSpc>
              <a:spcBef>
                <a:spcPct val="20000"/>
              </a:spcBef>
            </a:pPr>
            <a:endParaRPr lang="en-US" sz="2800" b="1"/>
          </a:p>
          <a:p>
            <a:pPr marL="342900" indent="-342900">
              <a:lnSpc>
                <a:spcPct val="90000"/>
              </a:lnSpc>
              <a:spcBef>
                <a:spcPct val="20000"/>
              </a:spcBef>
            </a:pPr>
            <a:endParaRPr lang="en-US" sz="2800" b="1"/>
          </a:p>
          <a:p>
            <a:pPr marL="1143000" lvl="2" indent="-228600">
              <a:lnSpc>
                <a:spcPct val="90000"/>
              </a:lnSpc>
              <a:spcBef>
                <a:spcPct val="20000"/>
              </a:spcBef>
            </a:pPr>
            <a:r>
              <a:rPr lang="en-US" sz="2000" b="1"/>
              <a:t>     </a:t>
            </a:r>
            <a:r>
              <a:rPr lang="en-US" b="1"/>
              <a:t>						     							</a:t>
            </a:r>
          </a:p>
          <a:p>
            <a:pPr marL="342900" indent="-342900">
              <a:lnSpc>
                <a:spcPct val="90000"/>
              </a:lnSpc>
              <a:spcBef>
                <a:spcPct val="20000"/>
              </a:spcBef>
            </a:pPr>
            <a:r>
              <a:rPr lang="en-US" sz="2800" b="1"/>
              <a:t>  E       +    S 	   ES complex            E    +    P</a:t>
            </a:r>
          </a:p>
        </p:txBody>
      </p:sp>
      <p:sp>
        <p:nvSpPr>
          <p:cNvPr id="58374" name="Rectangle 1032"/>
          <p:cNvSpPr>
            <a:spLocks noChangeArrowheads="1"/>
          </p:cNvSpPr>
          <p:nvPr/>
        </p:nvSpPr>
        <p:spPr bwMode="auto">
          <a:xfrm>
            <a:off x="1752600" y="3657600"/>
            <a:ext cx="685800" cy="533400"/>
          </a:xfrm>
          <a:prstGeom prst="rect">
            <a:avLst/>
          </a:prstGeom>
          <a:solidFill>
            <a:schemeClr val="accent2"/>
          </a:solidFill>
          <a:ln w="9525">
            <a:solidFill>
              <a:schemeClr val="tx1"/>
            </a:solidFill>
            <a:miter lim="800000"/>
            <a:headEnd/>
            <a:tailEnd/>
          </a:ln>
        </p:spPr>
        <p:txBody>
          <a:bodyPr wrap="none" anchor="ctr"/>
          <a:lstStyle/>
          <a:p>
            <a:endParaRPr lang="ar-IQ"/>
          </a:p>
        </p:txBody>
      </p:sp>
      <p:sp>
        <p:nvSpPr>
          <p:cNvPr id="58375" name="Oval 1033"/>
          <p:cNvSpPr>
            <a:spLocks noChangeArrowheads="1"/>
          </p:cNvSpPr>
          <p:nvPr/>
        </p:nvSpPr>
        <p:spPr bwMode="auto">
          <a:xfrm>
            <a:off x="2209800" y="3581400"/>
            <a:ext cx="609600" cy="685800"/>
          </a:xfrm>
          <a:prstGeom prst="ellipse">
            <a:avLst/>
          </a:prstGeom>
          <a:solidFill>
            <a:srgbClr val="CCFF33"/>
          </a:solidFill>
          <a:ln w="9525">
            <a:solidFill>
              <a:schemeClr val="tx1"/>
            </a:solidFill>
            <a:round/>
            <a:headEnd/>
            <a:tailEnd/>
          </a:ln>
        </p:spPr>
        <p:txBody>
          <a:bodyPr wrap="none" anchor="ctr"/>
          <a:lstStyle/>
          <a:p>
            <a:pPr algn="ctr"/>
            <a:endParaRPr lang="ar-IQ"/>
          </a:p>
        </p:txBody>
      </p:sp>
      <p:sp>
        <p:nvSpPr>
          <p:cNvPr id="58376" name="Line 1034"/>
          <p:cNvSpPr>
            <a:spLocks noChangeShapeType="1"/>
          </p:cNvSpPr>
          <p:nvPr/>
        </p:nvSpPr>
        <p:spPr bwMode="auto">
          <a:xfrm>
            <a:off x="2971800" y="36576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58377" name="Rectangle 1036"/>
          <p:cNvSpPr>
            <a:spLocks noChangeArrowheads="1"/>
          </p:cNvSpPr>
          <p:nvPr/>
        </p:nvSpPr>
        <p:spPr bwMode="auto">
          <a:xfrm>
            <a:off x="4038600" y="3200400"/>
            <a:ext cx="762000" cy="685800"/>
          </a:xfrm>
          <a:prstGeom prst="rect">
            <a:avLst/>
          </a:prstGeom>
          <a:solidFill>
            <a:schemeClr val="accent1"/>
          </a:solidFill>
          <a:ln w="9525">
            <a:solidFill>
              <a:schemeClr val="accent1"/>
            </a:solidFill>
            <a:miter lim="800000"/>
            <a:headEnd/>
            <a:tailEnd/>
          </a:ln>
        </p:spPr>
        <p:txBody>
          <a:bodyPr wrap="none" anchor="ctr"/>
          <a:lstStyle/>
          <a:p>
            <a:endParaRPr lang="ar-IQ"/>
          </a:p>
        </p:txBody>
      </p:sp>
      <p:sp>
        <p:nvSpPr>
          <p:cNvPr id="58378" name="Rectangle 1037"/>
          <p:cNvSpPr>
            <a:spLocks noChangeArrowheads="1"/>
          </p:cNvSpPr>
          <p:nvPr/>
        </p:nvSpPr>
        <p:spPr bwMode="auto">
          <a:xfrm>
            <a:off x="4038600" y="3886200"/>
            <a:ext cx="228600" cy="533400"/>
          </a:xfrm>
          <a:prstGeom prst="rect">
            <a:avLst/>
          </a:prstGeom>
          <a:solidFill>
            <a:schemeClr val="accent1"/>
          </a:solidFill>
          <a:ln w="9525">
            <a:solidFill>
              <a:schemeClr val="tx1"/>
            </a:solidFill>
            <a:miter lim="800000"/>
            <a:headEnd/>
            <a:tailEnd/>
          </a:ln>
        </p:spPr>
        <p:txBody>
          <a:bodyPr wrap="none" anchor="ctr"/>
          <a:lstStyle/>
          <a:p>
            <a:endParaRPr lang="ar-IQ"/>
          </a:p>
        </p:txBody>
      </p:sp>
      <p:sp>
        <p:nvSpPr>
          <p:cNvPr id="58379" name="Rectangle 1043"/>
          <p:cNvSpPr>
            <a:spLocks noChangeArrowheads="1"/>
          </p:cNvSpPr>
          <p:nvPr/>
        </p:nvSpPr>
        <p:spPr bwMode="auto">
          <a:xfrm>
            <a:off x="7924800" y="4267200"/>
            <a:ext cx="685800" cy="533400"/>
          </a:xfrm>
          <a:prstGeom prst="rect">
            <a:avLst/>
          </a:prstGeom>
          <a:solidFill>
            <a:schemeClr val="accent2"/>
          </a:solidFill>
          <a:ln w="9525">
            <a:solidFill>
              <a:schemeClr val="tx1"/>
            </a:solidFill>
            <a:miter lim="800000"/>
            <a:headEnd/>
            <a:tailEnd/>
          </a:ln>
        </p:spPr>
        <p:txBody>
          <a:bodyPr wrap="none" anchor="ctr"/>
          <a:lstStyle/>
          <a:p>
            <a:endParaRPr lang="ar-IQ"/>
          </a:p>
        </p:txBody>
      </p:sp>
      <p:sp>
        <p:nvSpPr>
          <p:cNvPr id="58380" name="Oval 1044"/>
          <p:cNvSpPr>
            <a:spLocks noChangeArrowheads="1"/>
          </p:cNvSpPr>
          <p:nvPr/>
        </p:nvSpPr>
        <p:spPr bwMode="auto">
          <a:xfrm>
            <a:off x="7924800" y="3124200"/>
            <a:ext cx="609600" cy="685800"/>
          </a:xfrm>
          <a:prstGeom prst="ellipse">
            <a:avLst/>
          </a:prstGeom>
          <a:solidFill>
            <a:srgbClr val="CCFF33"/>
          </a:solidFill>
          <a:ln w="9525">
            <a:solidFill>
              <a:schemeClr val="tx1"/>
            </a:solidFill>
            <a:round/>
            <a:headEnd/>
            <a:tailEnd/>
          </a:ln>
        </p:spPr>
        <p:txBody>
          <a:bodyPr wrap="none" anchor="ctr"/>
          <a:lstStyle/>
          <a:p>
            <a:endParaRPr lang="ar-IQ"/>
          </a:p>
        </p:txBody>
      </p:sp>
      <p:sp>
        <p:nvSpPr>
          <p:cNvPr id="58381" name="Text Box 1046"/>
          <p:cNvSpPr txBox="1">
            <a:spLocks noChangeArrowheads="1"/>
          </p:cNvSpPr>
          <p:nvPr/>
        </p:nvSpPr>
        <p:spPr bwMode="auto">
          <a:xfrm>
            <a:off x="2209800" y="3657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endParaRPr lang="ar-IQ"/>
          </a:p>
        </p:txBody>
      </p:sp>
      <p:sp>
        <p:nvSpPr>
          <p:cNvPr id="58382" name="Text Box 1048"/>
          <p:cNvSpPr txBox="1">
            <a:spLocks noChangeArrowheads="1"/>
          </p:cNvSpPr>
          <p:nvPr/>
        </p:nvSpPr>
        <p:spPr bwMode="auto">
          <a:xfrm>
            <a:off x="2286000" y="3657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r>
              <a:rPr lang="en-US" b="1">
                <a:solidFill>
                  <a:schemeClr val="bg2"/>
                </a:solidFill>
              </a:rPr>
              <a:t>S</a:t>
            </a:r>
          </a:p>
        </p:txBody>
      </p:sp>
      <p:sp>
        <p:nvSpPr>
          <p:cNvPr id="58383" name="Text Box 1049"/>
          <p:cNvSpPr txBox="1">
            <a:spLocks noChangeArrowheads="1"/>
          </p:cNvSpPr>
          <p:nvPr/>
        </p:nvSpPr>
        <p:spPr bwMode="auto">
          <a:xfrm>
            <a:off x="7902575" y="3200400"/>
            <a:ext cx="55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r>
              <a:rPr lang="en-US"/>
              <a:t> </a:t>
            </a:r>
            <a:r>
              <a:rPr lang="en-US" b="1">
                <a:solidFill>
                  <a:schemeClr val="bg2"/>
                </a:solidFill>
              </a:rPr>
              <a:t>P</a:t>
            </a:r>
            <a:r>
              <a:rPr lang="en-US"/>
              <a:t> </a:t>
            </a:r>
          </a:p>
        </p:txBody>
      </p:sp>
      <p:sp>
        <p:nvSpPr>
          <p:cNvPr id="58384" name="Text Box 1050"/>
          <p:cNvSpPr txBox="1">
            <a:spLocks noChangeArrowheads="1"/>
          </p:cNvSpPr>
          <p:nvPr/>
        </p:nvSpPr>
        <p:spPr bwMode="auto">
          <a:xfrm>
            <a:off x="8077200" y="4343400"/>
            <a:ext cx="55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r>
              <a:rPr lang="en-US"/>
              <a:t> </a:t>
            </a:r>
            <a:r>
              <a:rPr lang="en-US" b="1">
                <a:solidFill>
                  <a:schemeClr val="bg2"/>
                </a:solidFill>
              </a:rPr>
              <a:t>P</a:t>
            </a:r>
            <a:r>
              <a:rPr lang="en-US"/>
              <a:t> </a:t>
            </a:r>
          </a:p>
        </p:txBody>
      </p:sp>
      <p:sp>
        <p:nvSpPr>
          <p:cNvPr id="58385" name="Oval 1053"/>
          <p:cNvSpPr>
            <a:spLocks noChangeArrowheads="1"/>
          </p:cNvSpPr>
          <p:nvPr/>
        </p:nvSpPr>
        <p:spPr bwMode="auto">
          <a:xfrm>
            <a:off x="381000" y="2971800"/>
            <a:ext cx="1066800" cy="1828800"/>
          </a:xfrm>
          <a:prstGeom prst="ellipse">
            <a:avLst/>
          </a:prstGeom>
          <a:solidFill>
            <a:schemeClr val="accent1"/>
          </a:solidFill>
          <a:ln w="9525">
            <a:solidFill>
              <a:schemeClr val="accent1"/>
            </a:solidFill>
            <a:round/>
            <a:headEnd/>
            <a:tailEnd/>
          </a:ln>
        </p:spPr>
        <p:txBody>
          <a:bodyPr wrap="none" anchor="ctr"/>
          <a:lstStyle/>
          <a:p>
            <a:endParaRPr lang="ar-IQ"/>
          </a:p>
        </p:txBody>
      </p:sp>
      <p:sp>
        <p:nvSpPr>
          <p:cNvPr id="58386" name="Oval 1055"/>
          <p:cNvSpPr>
            <a:spLocks noChangeArrowheads="1"/>
          </p:cNvSpPr>
          <p:nvPr/>
        </p:nvSpPr>
        <p:spPr bwMode="auto">
          <a:xfrm>
            <a:off x="914400" y="3657600"/>
            <a:ext cx="685800" cy="457200"/>
          </a:xfrm>
          <a:prstGeom prst="ellipse">
            <a:avLst/>
          </a:prstGeom>
          <a:solidFill>
            <a:schemeClr val="bg1"/>
          </a:solidFill>
          <a:ln w="9525">
            <a:solidFill>
              <a:schemeClr val="bg1"/>
            </a:solidFill>
            <a:round/>
            <a:headEnd/>
            <a:tailEnd/>
          </a:ln>
        </p:spPr>
        <p:txBody>
          <a:bodyPr wrap="none" anchor="ctr"/>
          <a:lstStyle/>
          <a:p>
            <a:endParaRPr lang="ar-IQ"/>
          </a:p>
        </p:txBody>
      </p:sp>
      <p:sp>
        <p:nvSpPr>
          <p:cNvPr id="58387" name="Rectangle 1056"/>
          <p:cNvSpPr>
            <a:spLocks noChangeArrowheads="1"/>
          </p:cNvSpPr>
          <p:nvPr/>
        </p:nvSpPr>
        <p:spPr bwMode="auto">
          <a:xfrm>
            <a:off x="76200" y="2971800"/>
            <a:ext cx="762000" cy="1828800"/>
          </a:xfrm>
          <a:prstGeom prst="rect">
            <a:avLst/>
          </a:prstGeom>
          <a:solidFill>
            <a:schemeClr val="accent1"/>
          </a:solidFill>
          <a:ln w="9525">
            <a:solidFill>
              <a:schemeClr val="accent1"/>
            </a:solidFill>
            <a:miter lim="800000"/>
            <a:headEnd/>
            <a:tailEnd/>
          </a:ln>
        </p:spPr>
        <p:txBody>
          <a:bodyPr wrap="none" anchor="ctr"/>
          <a:lstStyle/>
          <a:p>
            <a:endParaRPr lang="ar-IQ"/>
          </a:p>
        </p:txBody>
      </p:sp>
      <p:sp>
        <p:nvSpPr>
          <p:cNvPr id="58388" name="Oval 1057"/>
          <p:cNvSpPr>
            <a:spLocks noChangeArrowheads="1"/>
          </p:cNvSpPr>
          <p:nvPr/>
        </p:nvSpPr>
        <p:spPr bwMode="auto">
          <a:xfrm>
            <a:off x="3581400" y="2895600"/>
            <a:ext cx="1400175" cy="2209800"/>
          </a:xfrm>
          <a:prstGeom prst="ellipse">
            <a:avLst/>
          </a:prstGeom>
          <a:solidFill>
            <a:schemeClr val="accent1"/>
          </a:solidFill>
          <a:ln w="9525">
            <a:solidFill>
              <a:schemeClr val="accent1"/>
            </a:solidFill>
            <a:round/>
            <a:headEnd/>
            <a:tailEnd/>
          </a:ln>
        </p:spPr>
        <p:txBody>
          <a:bodyPr wrap="none" anchor="ctr"/>
          <a:lstStyle/>
          <a:p>
            <a:endParaRPr lang="ar-IQ"/>
          </a:p>
        </p:txBody>
      </p:sp>
      <p:sp>
        <p:nvSpPr>
          <p:cNvPr id="58389" name="Rectangle 1038"/>
          <p:cNvSpPr>
            <a:spLocks noChangeArrowheads="1"/>
          </p:cNvSpPr>
          <p:nvPr/>
        </p:nvSpPr>
        <p:spPr bwMode="auto">
          <a:xfrm>
            <a:off x="4267200" y="3886200"/>
            <a:ext cx="685800" cy="533400"/>
          </a:xfrm>
          <a:prstGeom prst="rect">
            <a:avLst/>
          </a:prstGeom>
          <a:solidFill>
            <a:schemeClr val="accent2"/>
          </a:solidFill>
          <a:ln w="9525">
            <a:solidFill>
              <a:schemeClr val="tx1"/>
            </a:solidFill>
            <a:miter lim="800000"/>
            <a:headEnd/>
            <a:tailEnd/>
          </a:ln>
        </p:spPr>
        <p:txBody>
          <a:bodyPr wrap="none" anchor="ctr"/>
          <a:lstStyle/>
          <a:p>
            <a:endParaRPr lang="ar-IQ"/>
          </a:p>
        </p:txBody>
      </p:sp>
      <p:sp>
        <p:nvSpPr>
          <p:cNvPr id="58390" name="Text Box 1051"/>
          <p:cNvSpPr txBox="1">
            <a:spLocks noChangeArrowheads="1"/>
          </p:cNvSpPr>
          <p:nvPr/>
        </p:nvSpPr>
        <p:spPr bwMode="auto">
          <a:xfrm>
            <a:off x="4724400" y="3886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r>
              <a:rPr lang="en-US" b="1">
                <a:solidFill>
                  <a:schemeClr val="bg2"/>
                </a:solidFill>
              </a:rPr>
              <a:t>S</a:t>
            </a:r>
          </a:p>
        </p:txBody>
      </p:sp>
      <p:sp>
        <p:nvSpPr>
          <p:cNvPr id="58391" name="Oval 1039"/>
          <p:cNvSpPr>
            <a:spLocks noChangeArrowheads="1"/>
          </p:cNvSpPr>
          <p:nvPr/>
        </p:nvSpPr>
        <p:spPr bwMode="auto">
          <a:xfrm>
            <a:off x="4724400" y="3810000"/>
            <a:ext cx="609600" cy="685800"/>
          </a:xfrm>
          <a:prstGeom prst="ellipse">
            <a:avLst/>
          </a:prstGeom>
          <a:solidFill>
            <a:srgbClr val="CCFF33"/>
          </a:solidFill>
          <a:ln w="9525">
            <a:solidFill>
              <a:schemeClr val="tx1"/>
            </a:solidFill>
            <a:round/>
            <a:headEnd/>
            <a:tailEnd/>
          </a:ln>
        </p:spPr>
        <p:txBody>
          <a:bodyPr wrap="none" anchor="ctr"/>
          <a:lstStyle/>
          <a:p>
            <a:endParaRPr lang="ar-IQ"/>
          </a:p>
        </p:txBody>
      </p:sp>
      <p:sp>
        <p:nvSpPr>
          <p:cNvPr id="58392" name="Text Box 1058"/>
          <p:cNvSpPr txBox="1">
            <a:spLocks noChangeArrowheads="1"/>
          </p:cNvSpPr>
          <p:nvPr/>
        </p:nvSpPr>
        <p:spPr bwMode="auto">
          <a:xfrm>
            <a:off x="4724400" y="3886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r>
              <a:rPr lang="en-US" b="1">
                <a:solidFill>
                  <a:schemeClr val="bg2"/>
                </a:solidFill>
              </a:rPr>
              <a:t>S</a:t>
            </a:r>
          </a:p>
        </p:txBody>
      </p:sp>
      <p:sp>
        <p:nvSpPr>
          <p:cNvPr id="58393" name="Oval 1059"/>
          <p:cNvSpPr>
            <a:spLocks noChangeArrowheads="1"/>
          </p:cNvSpPr>
          <p:nvPr/>
        </p:nvSpPr>
        <p:spPr bwMode="auto">
          <a:xfrm>
            <a:off x="6248400" y="3048000"/>
            <a:ext cx="1066800" cy="1828800"/>
          </a:xfrm>
          <a:prstGeom prst="ellipse">
            <a:avLst/>
          </a:prstGeom>
          <a:solidFill>
            <a:schemeClr val="accent1"/>
          </a:solidFill>
          <a:ln w="9525">
            <a:solidFill>
              <a:schemeClr val="accent1"/>
            </a:solidFill>
            <a:round/>
            <a:headEnd/>
            <a:tailEnd/>
          </a:ln>
        </p:spPr>
        <p:txBody>
          <a:bodyPr wrap="none" anchor="ctr"/>
          <a:lstStyle/>
          <a:p>
            <a:endParaRPr lang="ar-IQ"/>
          </a:p>
        </p:txBody>
      </p:sp>
      <p:sp>
        <p:nvSpPr>
          <p:cNvPr id="58394" name="Oval 1061"/>
          <p:cNvSpPr>
            <a:spLocks noChangeArrowheads="1"/>
          </p:cNvSpPr>
          <p:nvPr/>
        </p:nvSpPr>
        <p:spPr bwMode="auto">
          <a:xfrm>
            <a:off x="6705600" y="3657600"/>
            <a:ext cx="685800" cy="533400"/>
          </a:xfrm>
          <a:prstGeom prst="ellipse">
            <a:avLst/>
          </a:prstGeom>
          <a:solidFill>
            <a:schemeClr val="bg1"/>
          </a:solidFill>
          <a:ln w="9525">
            <a:solidFill>
              <a:schemeClr val="bg1"/>
            </a:solidFill>
            <a:round/>
            <a:headEnd/>
            <a:tailEnd/>
          </a:ln>
        </p:spPr>
        <p:txBody>
          <a:bodyPr wrap="none" anchor="ctr"/>
          <a:lstStyle/>
          <a:p>
            <a:endParaRPr lang="ar-IQ"/>
          </a:p>
        </p:txBody>
      </p:sp>
      <p:sp>
        <p:nvSpPr>
          <p:cNvPr id="58395" name="Rectangle 1060"/>
          <p:cNvSpPr>
            <a:spLocks noChangeArrowheads="1"/>
          </p:cNvSpPr>
          <p:nvPr/>
        </p:nvSpPr>
        <p:spPr bwMode="auto">
          <a:xfrm>
            <a:off x="5943600" y="3048000"/>
            <a:ext cx="762000" cy="1828800"/>
          </a:xfrm>
          <a:prstGeom prst="rect">
            <a:avLst/>
          </a:prstGeom>
          <a:solidFill>
            <a:schemeClr val="accent1"/>
          </a:solidFill>
          <a:ln w="9525">
            <a:solidFill>
              <a:schemeClr val="accent1"/>
            </a:solidFill>
            <a:miter lim="800000"/>
            <a:headEnd/>
            <a:tailEnd/>
          </a:ln>
        </p:spPr>
        <p:txBody>
          <a:bodyPr wrap="none" anchor="ctr"/>
          <a:lstStyle/>
          <a:p>
            <a:endParaRPr lang="ar-IQ"/>
          </a:p>
        </p:txBody>
      </p:sp>
      <p:sp>
        <p:nvSpPr>
          <p:cNvPr id="58396" name="Line 1062"/>
          <p:cNvSpPr>
            <a:spLocks noChangeShapeType="1"/>
          </p:cNvSpPr>
          <p:nvPr/>
        </p:nvSpPr>
        <p:spPr bwMode="auto">
          <a:xfrm>
            <a:off x="5410200" y="37338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85800" y="152400"/>
            <a:ext cx="7772400" cy="533400"/>
          </a:xfrm>
        </p:spPr>
        <p:txBody>
          <a:bodyPr/>
          <a:lstStyle/>
          <a:p>
            <a:pPr eaLnBrk="1" hangingPunct="1"/>
            <a:r>
              <a:rPr lang="en-US" sz="2800" smtClean="0"/>
              <a:t>Induced Fit Model</a:t>
            </a:r>
          </a:p>
        </p:txBody>
      </p:sp>
      <p:sp>
        <p:nvSpPr>
          <p:cNvPr id="10243" name="Rectangle 3"/>
          <p:cNvSpPr>
            <a:spLocks noGrp="1" noChangeArrowheads="1"/>
          </p:cNvSpPr>
          <p:nvPr>
            <p:ph idx="1"/>
          </p:nvPr>
        </p:nvSpPr>
        <p:spPr>
          <a:xfrm>
            <a:off x="533400" y="762000"/>
            <a:ext cx="8153400" cy="2514600"/>
          </a:xfrm>
        </p:spPr>
        <p:txBody>
          <a:bodyPr/>
          <a:lstStyle/>
          <a:p>
            <a:pPr eaLnBrk="1" hangingPunct="1">
              <a:lnSpc>
                <a:spcPct val="95000"/>
              </a:lnSpc>
              <a:spcBef>
                <a:spcPct val="10000"/>
              </a:spcBef>
            </a:pPr>
            <a:r>
              <a:rPr lang="en-US" sz="2400" smtClean="0"/>
              <a:t>In the </a:t>
            </a:r>
            <a:r>
              <a:rPr lang="en-US" sz="2400" b="1" smtClean="0"/>
              <a:t>induced-fit model</a:t>
            </a:r>
            <a:r>
              <a:rPr lang="en-US" sz="2400" smtClean="0"/>
              <a:t> of enzyme action:</a:t>
            </a:r>
          </a:p>
          <a:p>
            <a:pPr eaLnBrk="1" hangingPunct="1">
              <a:lnSpc>
                <a:spcPct val="95000"/>
              </a:lnSpc>
              <a:spcBef>
                <a:spcPct val="10000"/>
              </a:spcBef>
              <a:buFontTx/>
              <a:buNone/>
            </a:pPr>
            <a:r>
              <a:rPr lang="en-US" sz="2400" smtClean="0"/>
              <a:t>	- the active site is flexible, not rigid</a:t>
            </a:r>
          </a:p>
          <a:p>
            <a:pPr eaLnBrk="1" hangingPunct="1">
              <a:lnSpc>
                <a:spcPct val="95000"/>
              </a:lnSpc>
              <a:spcBef>
                <a:spcPct val="10000"/>
              </a:spcBef>
              <a:buFontTx/>
              <a:buNone/>
            </a:pPr>
            <a:r>
              <a:rPr lang="en-US" sz="2400" smtClean="0"/>
              <a:t>	- the shapes of the enzyme, active site, and substrate adjust to maximumize the fit, which improves catalysis</a:t>
            </a:r>
          </a:p>
          <a:p>
            <a:pPr eaLnBrk="1" hangingPunct="1">
              <a:lnSpc>
                <a:spcPct val="95000"/>
              </a:lnSpc>
              <a:spcBef>
                <a:spcPct val="10000"/>
              </a:spcBef>
              <a:buFontTx/>
              <a:buNone/>
            </a:pPr>
            <a:r>
              <a:rPr lang="en-US" sz="2400" smtClean="0"/>
              <a:t>	- there is a greater range of substrate specificity</a:t>
            </a:r>
          </a:p>
          <a:p>
            <a:pPr eaLnBrk="1" hangingPunct="1">
              <a:lnSpc>
                <a:spcPct val="95000"/>
              </a:lnSpc>
              <a:spcBef>
                <a:spcPct val="10000"/>
              </a:spcBef>
            </a:pPr>
            <a:r>
              <a:rPr lang="en-US" sz="2400" smtClean="0"/>
              <a:t>This model is more consistent with a wider range of enzymes</a:t>
            </a:r>
          </a:p>
        </p:txBody>
      </p:sp>
      <p:graphicFrame>
        <p:nvGraphicFramePr>
          <p:cNvPr id="2050" name="Object 4"/>
          <p:cNvGraphicFramePr>
            <a:graphicFrameLocks noChangeAspect="1"/>
          </p:cNvGraphicFramePr>
          <p:nvPr/>
        </p:nvGraphicFramePr>
        <p:xfrm>
          <a:off x="304800" y="3505200"/>
          <a:ext cx="8534400" cy="2784475"/>
        </p:xfrm>
        <a:graphic>
          <a:graphicData uri="http://schemas.openxmlformats.org/presentationml/2006/ole">
            <mc:AlternateContent xmlns:mc="http://schemas.openxmlformats.org/markup-compatibility/2006">
              <mc:Choice xmlns:v="urn:schemas-microsoft-com:vml" Requires="v">
                <p:oleObj spid="_x0000_s2078" name="Bitmap Image" r:id="rId3" imgW="4086795" imgH="1333333" progId="Paint.Picture">
                  <p:embed/>
                </p:oleObj>
              </mc:Choice>
              <mc:Fallback>
                <p:oleObj name="Bitmap Image" r:id="rId3" imgW="4086795" imgH="1333333"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05200"/>
                        <a:ext cx="8534400" cy="278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left)">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ipe(left)">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wipe(left)">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wipe(left)">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wipe(left)">
                                      <p:cBhvr>
                                        <p:cTn id="27"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0"/>
            <a:ext cx="7772400" cy="1295400"/>
          </a:xfrm>
        </p:spPr>
        <p:txBody>
          <a:bodyPr/>
          <a:lstStyle/>
          <a:p>
            <a:pPr eaLnBrk="1" hangingPunct="1">
              <a:defRPr/>
            </a:pPr>
            <a:r>
              <a:rPr lang="en-US" sz="4800" b="1" i="1" dirty="0" smtClean="0">
                <a:solidFill>
                  <a:schemeClr val="tx1"/>
                </a:solidFill>
                <a:effectLst>
                  <a:outerShdw blurRad="38100" dist="38100" dir="2700000" algn="tl">
                    <a:srgbClr val="C0C0C0"/>
                  </a:outerShdw>
                </a:effectLst>
                <a:latin typeface="Comic Sans MS" pitchFamily="66" charset="0"/>
              </a:rPr>
              <a:t>What Are Enzymes?</a:t>
            </a:r>
            <a:endParaRPr lang="en-US" sz="4800" i="1" dirty="0" smtClean="0">
              <a:solidFill>
                <a:schemeClr val="tx1"/>
              </a:solidFill>
              <a:latin typeface="Comic Sans MS" pitchFamily="66" charset="0"/>
            </a:endParaRPr>
          </a:p>
        </p:txBody>
      </p:sp>
      <p:sp>
        <p:nvSpPr>
          <p:cNvPr id="44039" name="Rectangle 7"/>
          <p:cNvSpPr>
            <a:spLocks noGrp="1" noChangeArrowheads="1"/>
          </p:cNvSpPr>
          <p:nvPr>
            <p:ph type="body" sz="half" idx="1"/>
          </p:nvPr>
        </p:nvSpPr>
        <p:spPr>
          <a:xfrm>
            <a:off x="685800" y="1447800"/>
            <a:ext cx="3810000" cy="4648200"/>
          </a:xfrm>
        </p:spPr>
        <p:txBody>
          <a:bodyPr/>
          <a:lstStyle/>
          <a:p>
            <a:pPr eaLnBrk="1" hangingPunct="1">
              <a:lnSpc>
                <a:spcPct val="90000"/>
              </a:lnSpc>
              <a:defRPr/>
            </a:pPr>
            <a:r>
              <a:rPr lang="en-US" b="1" dirty="0" smtClean="0">
                <a:latin typeface="Comic Sans MS" pitchFamily="66" charset="0"/>
                <a:cs typeface="Arial" charset="0"/>
              </a:rPr>
              <a:t>Most enzymes are </a:t>
            </a:r>
            <a:r>
              <a:rPr lang="en-US" b="1" dirty="0" smtClean="0">
                <a:solidFill>
                  <a:srgbClr val="CC9900"/>
                </a:solidFill>
                <a:effectLst>
                  <a:outerShdw blurRad="38100" dist="38100" dir="2700000" algn="tl">
                    <a:srgbClr val="C0C0C0"/>
                  </a:outerShdw>
                </a:effectLst>
                <a:latin typeface="Comic Sans MS" pitchFamily="66" charset="0"/>
                <a:cs typeface="Arial" charset="0"/>
              </a:rPr>
              <a:t>Proteins </a:t>
            </a:r>
            <a:r>
              <a:rPr lang="en-US" b="1" dirty="0" smtClean="0">
                <a:effectLst>
                  <a:outerShdw blurRad="38100" dist="38100" dir="2700000" algn="tl">
                    <a:srgbClr val="C0C0C0"/>
                  </a:outerShdw>
                </a:effectLst>
                <a:latin typeface="Comic Sans MS" pitchFamily="66" charset="0"/>
                <a:cs typeface="Arial" charset="0"/>
              </a:rPr>
              <a:t>(</a:t>
            </a:r>
            <a:r>
              <a:rPr lang="en-US" b="1" dirty="0" smtClean="0">
                <a:latin typeface="Comic Sans MS" pitchFamily="66" charset="0"/>
                <a:cs typeface="Arial" charset="0"/>
              </a:rPr>
              <a:t>tertiary and quaternary structures)</a:t>
            </a:r>
          </a:p>
          <a:p>
            <a:pPr eaLnBrk="1" hangingPunct="1">
              <a:lnSpc>
                <a:spcPct val="90000"/>
              </a:lnSpc>
              <a:defRPr/>
            </a:pPr>
            <a:r>
              <a:rPr lang="en-US" b="1" dirty="0" smtClean="0">
                <a:latin typeface="Comic Sans MS" pitchFamily="66" charset="0"/>
                <a:cs typeface="Arial" charset="0"/>
              </a:rPr>
              <a:t>Act as </a:t>
            </a:r>
            <a:r>
              <a:rPr lang="en-US" b="1" dirty="0" smtClean="0">
                <a:solidFill>
                  <a:srgbClr val="CC9900"/>
                </a:solidFill>
                <a:effectLst>
                  <a:outerShdw blurRad="38100" dist="38100" dir="2700000" algn="tl">
                    <a:srgbClr val="C0C0C0"/>
                  </a:outerShdw>
                </a:effectLst>
                <a:cs typeface="Arial" charset="0"/>
              </a:rPr>
              <a:t>Catalyst</a:t>
            </a:r>
            <a:r>
              <a:rPr lang="en-US" b="1" dirty="0" smtClean="0">
                <a:cs typeface="Arial" charset="0"/>
              </a:rPr>
              <a:t> to  accelerates a reaction </a:t>
            </a:r>
          </a:p>
          <a:p>
            <a:pPr eaLnBrk="1" hangingPunct="1">
              <a:lnSpc>
                <a:spcPct val="90000"/>
              </a:lnSpc>
              <a:defRPr/>
            </a:pPr>
            <a:r>
              <a:rPr lang="en-US" b="1" dirty="0" smtClean="0">
                <a:solidFill>
                  <a:srgbClr val="CC9900"/>
                </a:solidFill>
                <a:effectLst>
                  <a:outerShdw blurRad="38100" dist="38100" dir="2700000" algn="tl">
                    <a:srgbClr val="C0C0C0"/>
                  </a:outerShdw>
                </a:effectLst>
                <a:cs typeface="Arial" charset="0"/>
              </a:rPr>
              <a:t>Not permanently</a:t>
            </a:r>
            <a:r>
              <a:rPr lang="en-US" b="1" dirty="0" smtClean="0">
                <a:cs typeface="Arial" charset="0"/>
              </a:rPr>
              <a:t> changed in the process</a:t>
            </a:r>
          </a:p>
        </p:txBody>
      </p:sp>
      <p:pic>
        <p:nvPicPr>
          <p:cNvPr id="44042" name="Picture 10" descr="WPPHOTO2[1]"/>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1600200"/>
            <a:ext cx="4495800" cy="3933825"/>
          </a:xfrm>
          <a:noFill/>
        </p:spPr>
      </p:pic>
      <p:sp>
        <p:nvSpPr>
          <p:cNvPr id="1536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FAAB9E00-964D-4A53-B230-8B90EF66ADD8}" type="slidenum">
              <a:rPr lang="en-US" sz="1400" smtClean="0"/>
              <a:pPr eaLnBrk="1" hangingPunct="1"/>
              <a:t>5</a:t>
            </a:fld>
            <a:endParaRPr lang="en-US"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9">
                                            <p:txEl>
                                              <p:pRg st="0" end="0"/>
                                            </p:txEl>
                                          </p:spTgt>
                                        </p:tgtEl>
                                        <p:attrNameLst>
                                          <p:attrName>style.visibility</p:attrName>
                                        </p:attrNameLst>
                                      </p:cBhvr>
                                      <p:to>
                                        <p:strVal val="visible"/>
                                      </p:to>
                                    </p:set>
                                    <p:anim calcmode="lin" valueType="num">
                                      <p:cBhvr additive="base">
                                        <p:cTn id="7" dur="500" fill="hold"/>
                                        <p:tgtEl>
                                          <p:spTgt spid="440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9">
                                            <p:txEl>
                                              <p:pRg st="1" end="1"/>
                                            </p:txEl>
                                          </p:spTgt>
                                        </p:tgtEl>
                                        <p:attrNameLst>
                                          <p:attrName>style.visibility</p:attrName>
                                        </p:attrNameLst>
                                      </p:cBhvr>
                                      <p:to>
                                        <p:strVal val="visible"/>
                                      </p:to>
                                    </p:set>
                                    <p:anim calcmode="lin" valueType="num">
                                      <p:cBhvr additive="base">
                                        <p:cTn id="13" dur="500" fill="hold"/>
                                        <p:tgtEl>
                                          <p:spTgt spid="440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9">
                                            <p:txEl>
                                              <p:pRg st="2" end="2"/>
                                            </p:txEl>
                                          </p:spTgt>
                                        </p:tgtEl>
                                        <p:attrNameLst>
                                          <p:attrName>style.visibility</p:attrName>
                                        </p:attrNameLst>
                                      </p:cBhvr>
                                      <p:to>
                                        <p:strVal val="visible"/>
                                      </p:to>
                                    </p:set>
                                    <p:anim calcmode="lin" valueType="num">
                                      <p:cBhvr additive="base">
                                        <p:cTn id="19" dur="500" fill="hold"/>
                                        <p:tgtEl>
                                          <p:spTgt spid="440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44042"/>
                                        </p:tgtEl>
                                        <p:attrNameLst>
                                          <p:attrName>style.visibility</p:attrName>
                                        </p:attrNameLst>
                                      </p:cBhvr>
                                      <p:to>
                                        <p:strVal val="visible"/>
                                      </p:to>
                                    </p:set>
                                    <p:animEffect transition="in" filter="box(in)">
                                      <p:cBhvr>
                                        <p:cTn id="25" dur="500"/>
                                        <p:tgtEl>
                                          <p:spTgt spid="44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ln w="28575" cap="flat">
            <a:solidFill>
              <a:schemeClr val="hlink"/>
            </a:solidFill>
            <a:miter lim="800000"/>
            <a:headEnd/>
            <a:tailEnd/>
          </a:ln>
        </p:spPr>
        <p:txBody>
          <a:bodyPr/>
          <a:lstStyle/>
          <a:p>
            <a:pPr eaLnBrk="1" hangingPunct="1"/>
            <a:r>
              <a:rPr lang="en-US" sz="4000" b="1" smtClean="0"/>
              <a:t>Learning Check E2</a:t>
            </a:r>
          </a:p>
        </p:txBody>
      </p:sp>
      <p:sp>
        <p:nvSpPr>
          <p:cNvPr id="59396" name="Rectangle 3"/>
          <p:cNvSpPr>
            <a:spLocks noGrp="1" noChangeArrowheads="1"/>
          </p:cNvSpPr>
          <p:nvPr>
            <p:ph idx="1"/>
          </p:nvPr>
        </p:nvSpPr>
        <p:spPr>
          <a:xfrm>
            <a:off x="457200" y="1981200"/>
            <a:ext cx="8001000" cy="4114800"/>
          </a:xfrm>
        </p:spPr>
        <p:txBody>
          <a:bodyPr/>
          <a:lstStyle/>
          <a:p>
            <a:pPr marL="609600" indent="-609600" eaLnBrk="1" hangingPunct="1">
              <a:lnSpc>
                <a:spcPct val="90000"/>
              </a:lnSpc>
              <a:buFontTx/>
              <a:buAutoNum type="alphaUcPeriod"/>
            </a:pPr>
            <a:r>
              <a:rPr lang="en-US" sz="2800" b="1" dirty="0" smtClean="0"/>
              <a:t>The active site is</a:t>
            </a:r>
          </a:p>
          <a:p>
            <a:pPr marL="609600" indent="-609600" eaLnBrk="1" hangingPunct="1">
              <a:lnSpc>
                <a:spcPct val="90000"/>
              </a:lnSpc>
              <a:buFontTx/>
              <a:buNone/>
            </a:pPr>
            <a:r>
              <a:rPr lang="en-US" sz="2800" b="1" dirty="0" smtClean="0">
                <a:solidFill>
                  <a:schemeClr val="accent1"/>
                </a:solidFill>
              </a:rPr>
              <a:t>	(1) the enzyme	</a:t>
            </a:r>
          </a:p>
          <a:p>
            <a:pPr marL="609600" indent="-609600" eaLnBrk="1" hangingPunct="1">
              <a:lnSpc>
                <a:spcPct val="90000"/>
              </a:lnSpc>
              <a:buFontTx/>
              <a:buNone/>
            </a:pPr>
            <a:r>
              <a:rPr lang="en-US" sz="2800" b="1" dirty="0" smtClean="0">
                <a:solidFill>
                  <a:schemeClr val="accent1"/>
                </a:solidFill>
              </a:rPr>
              <a:t>	(2) a section of the enzyme</a:t>
            </a:r>
          </a:p>
          <a:p>
            <a:pPr marL="609600" indent="-609600" eaLnBrk="1" hangingPunct="1">
              <a:lnSpc>
                <a:spcPct val="90000"/>
              </a:lnSpc>
              <a:buFontTx/>
              <a:buNone/>
            </a:pPr>
            <a:r>
              <a:rPr lang="en-US" sz="2800" b="1" dirty="0" smtClean="0">
                <a:solidFill>
                  <a:schemeClr val="accent1"/>
                </a:solidFill>
              </a:rPr>
              <a:t>	(3) the substrate</a:t>
            </a:r>
          </a:p>
          <a:p>
            <a:pPr marL="609600" indent="-609600" eaLnBrk="1" hangingPunct="1">
              <a:lnSpc>
                <a:spcPct val="90000"/>
              </a:lnSpc>
              <a:buFontTx/>
              <a:buNone/>
            </a:pPr>
            <a:endParaRPr lang="en-US" sz="2800" b="1" dirty="0" smtClean="0">
              <a:solidFill>
                <a:schemeClr val="accent1"/>
              </a:solidFill>
            </a:endParaRPr>
          </a:p>
          <a:p>
            <a:pPr marL="609600" indent="-609600" eaLnBrk="1" hangingPunct="1">
              <a:lnSpc>
                <a:spcPct val="90000"/>
              </a:lnSpc>
              <a:buFontTx/>
              <a:buNone/>
            </a:pPr>
            <a:r>
              <a:rPr lang="en-US" sz="2800" b="1" dirty="0" smtClean="0"/>
              <a:t>B.   In the induced fit model, the shape of the enzyme when substrate binds</a:t>
            </a:r>
          </a:p>
          <a:p>
            <a:pPr marL="609600" indent="-609600" eaLnBrk="1" hangingPunct="1">
              <a:lnSpc>
                <a:spcPct val="90000"/>
              </a:lnSpc>
              <a:buFontTx/>
              <a:buNone/>
            </a:pPr>
            <a:r>
              <a:rPr lang="en-US" sz="2800" b="1" dirty="0" smtClean="0">
                <a:solidFill>
                  <a:schemeClr val="accent1"/>
                </a:solidFill>
              </a:rPr>
              <a:t>	(1) Stays the same	</a:t>
            </a:r>
          </a:p>
          <a:p>
            <a:pPr marL="609600" indent="-609600" eaLnBrk="1" hangingPunct="1">
              <a:lnSpc>
                <a:spcPct val="90000"/>
              </a:lnSpc>
              <a:buFontTx/>
              <a:buNone/>
            </a:pPr>
            <a:r>
              <a:rPr lang="en-US" sz="2800" b="1" dirty="0" smtClean="0">
                <a:solidFill>
                  <a:schemeClr val="accent1"/>
                </a:solidFill>
              </a:rPr>
              <a:t>	(2)  adapts to the shape of the substrate</a:t>
            </a:r>
          </a:p>
          <a:p>
            <a:pPr marL="609600" indent="-609600" eaLnBrk="1" hangingPunct="1">
              <a:lnSpc>
                <a:spcPct val="90000"/>
              </a:lnSpc>
              <a:buFontTx/>
              <a:buNone/>
            </a:pPr>
            <a:endParaRPr lang="en-US" sz="2800" b="1" dirty="0" smtClean="0">
              <a:solidFill>
                <a:schemeClr val="accent1"/>
              </a:solidFill>
            </a:endParaRPr>
          </a:p>
        </p:txBody>
      </p:sp>
      <p:sp>
        <p:nvSpPr>
          <p:cNvPr id="59394"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87722D3F-237E-4B51-9B12-69358CD3834C}" type="slidenum">
              <a:rPr lang="en-US" sz="1400" smtClean="0"/>
              <a:pPr eaLnBrk="1" hangingPunct="1"/>
              <a:t>50</a:t>
            </a:fld>
            <a:endParaRPr lang="en-US" sz="140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ln w="28575" cap="flat">
            <a:solidFill>
              <a:schemeClr val="hlink"/>
            </a:solidFill>
            <a:miter lim="800000"/>
            <a:headEnd/>
            <a:tailEnd/>
          </a:ln>
        </p:spPr>
        <p:txBody>
          <a:bodyPr/>
          <a:lstStyle/>
          <a:p>
            <a:pPr eaLnBrk="1" hangingPunct="1"/>
            <a:r>
              <a:rPr lang="en-US" sz="4000" b="1" smtClean="0"/>
              <a:t>Solution E2</a:t>
            </a:r>
          </a:p>
        </p:txBody>
      </p:sp>
      <p:sp>
        <p:nvSpPr>
          <p:cNvPr id="60420" name="Rectangle 3"/>
          <p:cNvSpPr>
            <a:spLocks noGrp="1" noChangeArrowheads="1"/>
          </p:cNvSpPr>
          <p:nvPr>
            <p:ph idx="1"/>
          </p:nvPr>
        </p:nvSpPr>
        <p:spPr>
          <a:xfrm>
            <a:off x="457200" y="1981200"/>
            <a:ext cx="8001000" cy="4114800"/>
          </a:xfrm>
        </p:spPr>
        <p:txBody>
          <a:bodyPr/>
          <a:lstStyle/>
          <a:p>
            <a:pPr marL="609600" indent="-609600" eaLnBrk="1" hangingPunct="1">
              <a:buFontTx/>
              <a:buAutoNum type="alphaUcPeriod"/>
            </a:pPr>
            <a:r>
              <a:rPr lang="en-US" sz="2800" b="1" smtClean="0"/>
              <a:t>The active site is</a:t>
            </a:r>
          </a:p>
          <a:p>
            <a:pPr marL="609600" indent="-609600" eaLnBrk="1" hangingPunct="1">
              <a:buFontTx/>
              <a:buNone/>
            </a:pPr>
            <a:r>
              <a:rPr lang="en-US" sz="2800" b="1" smtClean="0">
                <a:solidFill>
                  <a:schemeClr val="accent1"/>
                </a:solidFill>
              </a:rPr>
              <a:t>	(2) a section of the enzyme</a:t>
            </a:r>
          </a:p>
          <a:p>
            <a:pPr marL="609600" indent="-609600" eaLnBrk="1" hangingPunct="1">
              <a:buFontTx/>
              <a:buNone/>
            </a:pPr>
            <a:endParaRPr lang="en-US" sz="2800" b="1" smtClean="0">
              <a:solidFill>
                <a:schemeClr val="accent1"/>
              </a:solidFill>
            </a:endParaRPr>
          </a:p>
          <a:p>
            <a:pPr marL="609600" indent="-609600" eaLnBrk="1" hangingPunct="1">
              <a:buFontTx/>
              <a:buNone/>
            </a:pPr>
            <a:r>
              <a:rPr lang="en-US" sz="2800" b="1" smtClean="0"/>
              <a:t>B.   In the induced fit model, the shape of the enzyme when substrate binds</a:t>
            </a:r>
          </a:p>
          <a:p>
            <a:pPr marL="609600" indent="-609600" eaLnBrk="1" hangingPunct="1">
              <a:buFontTx/>
              <a:buNone/>
            </a:pPr>
            <a:r>
              <a:rPr lang="en-US" sz="2800" b="1" smtClean="0">
                <a:solidFill>
                  <a:schemeClr val="accent1"/>
                </a:solidFill>
              </a:rPr>
              <a:t>	(2)  adapts to the shape of the substrate</a:t>
            </a:r>
          </a:p>
          <a:p>
            <a:pPr marL="609600" indent="-609600" eaLnBrk="1" hangingPunct="1">
              <a:buFontTx/>
              <a:buNone/>
            </a:pPr>
            <a:endParaRPr lang="en-US" sz="2800" b="1" smtClean="0">
              <a:solidFill>
                <a:schemeClr val="accent1"/>
              </a:solidFill>
            </a:endParaRPr>
          </a:p>
        </p:txBody>
      </p:sp>
      <p:sp>
        <p:nvSpPr>
          <p:cNvPr id="60418"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5B8395B3-D95B-460F-8EC0-AAA126CFFD3A}" type="slidenum">
              <a:rPr lang="en-US" sz="1400" smtClean="0"/>
              <a:pPr eaLnBrk="1" hangingPunct="1"/>
              <a:t>51</a:t>
            </a:fld>
            <a:endParaRPr lang="en-US" sz="140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0"/>
            <a:ext cx="7467600" cy="1295400"/>
          </a:xfrm>
        </p:spPr>
        <p:txBody>
          <a:bodyPr lIns="90488" tIns="44450" rIns="90488" bIns="44450"/>
          <a:lstStyle/>
          <a:p>
            <a:pPr eaLnBrk="1" hangingPunct="1">
              <a:defRPr/>
            </a:pPr>
            <a:r>
              <a:rPr lang="en-US" b="1" dirty="0" smtClean="0">
                <a:solidFill>
                  <a:schemeClr val="tx1"/>
                </a:solidFill>
                <a:effectLst>
                  <a:outerShdw blurRad="38100" dist="38100" dir="2700000" algn="tl">
                    <a:srgbClr val="C0C0C0"/>
                  </a:outerShdw>
                </a:effectLst>
                <a:latin typeface="Comic Sans MS" pitchFamily="66" charset="0"/>
              </a:rPr>
              <a:t>2. Cofactors and Coenzymes</a:t>
            </a:r>
            <a:endParaRPr lang="en-US" b="1" dirty="0" smtClean="0">
              <a:solidFill>
                <a:schemeClr val="tx1"/>
              </a:solidFill>
              <a:latin typeface="Comic Sans MS" pitchFamily="66" charset="0"/>
            </a:endParaRPr>
          </a:p>
        </p:txBody>
      </p:sp>
      <p:sp>
        <p:nvSpPr>
          <p:cNvPr id="80899" name="Rectangle 3"/>
          <p:cNvSpPr>
            <a:spLocks noGrp="1" noChangeArrowheads="1"/>
          </p:cNvSpPr>
          <p:nvPr>
            <p:ph idx="1"/>
          </p:nvPr>
        </p:nvSpPr>
        <p:spPr>
          <a:xfrm>
            <a:off x="0" y="1447800"/>
            <a:ext cx="8991600" cy="4191000"/>
          </a:xfrm>
        </p:spPr>
        <p:txBody>
          <a:bodyPr lIns="90488" tIns="44450" rIns="90488" bIns="44450"/>
          <a:lstStyle/>
          <a:p>
            <a:pPr eaLnBrk="1" hangingPunct="1">
              <a:defRPr/>
            </a:pPr>
            <a:r>
              <a:rPr lang="en-US" b="1" dirty="0" smtClean="0">
                <a:effectLst>
                  <a:outerShdw blurRad="38100" dist="38100" dir="2700000" algn="tl">
                    <a:srgbClr val="C0C0C0"/>
                  </a:outerShdw>
                </a:effectLst>
                <a:latin typeface="Comic Sans MS" pitchFamily="66" charset="0"/>
              </a:rPr>
              <a:t>Inorganic substances </a:t>
            </a:r>
            <a:r>
              <a:rPr lang="en-US" b="1" dirty="0" smtClean="0">
                <a:solidFill>
                  <a:srgbClr val="CC9900"/>
                </a:solidFill>
                <a:effectLst>
                  <a:outerShdw blurRad="38100" dist="38100" dir="2700000" algn="tl">
                    <a:srgbClr val="C0C0C0"/>
                  </a:outerShdw>
                </a:effectLst>
                <a:latin typeface="Comic Sans MS" pitchFamily="66" charset="0"/>
              </a:rPr>
              <a:t>(zinc, iron)</a:t>
            </a:r>
            <a:r>
              <a:rPr lang="en-US" b="1" dirty="0" smtClean="0">
                <a:effectLst>
                  <a:outerShdw blurRad="38100" dist="38100" dir="2700000" algn="tl">
                    <a:srgbClr val="C0C0C0"/>
                  </a:outerShdw>
                </a:effectLst>
                <a:latin typeface="Comic Sans MS" pitchFamily="66" charset="0"/>
              </a:rPr>
              <a:t> </a:t>
            </a:r>
            <a:r>
              <a:rPr lang="en-US" b="1" dirty="0" smtClean="0">
                <a:latin typeface="Comic Sans MS" pitchFamily="66" charset="0"/>
              </a:rPr>
              <a:t>and</a:t>
            </a:r>
            <a:r>
              <a:rPr lang="en-US" b="1" dirty="0" smtClean="0">
                <a:effectLst>
                  <a:outerShdw blurRad="38100" dist="38100" dir="2700000" algn="tl">
                    <a:srgbClr val="C0C0C0"/>
                  </a:outerShdw>
                </a:effectLst>
                <a:latin typeface="Comic Sans MS" pitchFamily="66" charset="0"/>
              </a:rPr>
              <a:t> </a:t>
            </a:r>
            <a:r>
              <a:rPr lang="en-US" b="1" dirty="0" smtClean="0">
                <a:solidFill>
                  <a:srgbClr val="CC9900"/>
                </a:solidFill>
                <a:effectLst>
                  <a:outerShdw blurRad="38100" dist="38100" dir="2700000" algn="tl">
                    <a:srgbClr val="C0C0C0"/>
                  </a:outerShdw>
                </a:effectLst>
                <a:latin typeface="Comic Sans MS" pitchFamily="66" charset="0"/>
              </a:rPr>
              <a:t>vitamins</a:t>
            </a:r>
            <a:r>
              <a:rPr lang="en-US" b="1" dirty="0" smtClean="0">
                <a:latin typeface="Comic Sans MS" pitchFamily="66" charset="0"/>
              </a:rPr>
              <a:t> (respectively) are sometimes need for proper </a:t>
            </a:r>
            <a:r>
              <a:rPr lang="en-US" b="1" dirty="0" smtClean="0">
                <a:effectLst>
                  <a:outerShdw blurRad="38100" dist="38100" dir="2700000" algn="tl">
                    <a:srgbClr val="C0C0C0"/>
                  </a:outerShdw>
                </a:effectLst>
                <a:latin typeface="Comic Sans MS" pitchFamily="66" charset="0"/>
              </a:rPr>
              <a:t>enzymatic activity</a:t>
            </a:r>
            <a:r>
              <a:rPr lang="en-US" b="1" dirty="0" smtClean="0">
                <a:latin typeface="Comic Sans MS" pitchFamily="66" charset="0"/>
              </a:rPr>
              <a:t>.</a:t>
            </a:r>
          </a:p>
          <a:p>
            <a:pPr eaLnBrk="1" hangingPunct="1">
              <a:buFontTx/>
              <a:buNone/>
              <a:defRPr/>
            </a:pPr>
            <a:endParaRPr lang="en-US" b="1" dirty="0" smtClean="0">
              <a:latin typeface="Comic Sans MS" pitchFamily="66" charset="0"/>
            </a:endParaRPr>
          </a:p>
          <a:p>
            <a:pPr eaLnBrk="1" hangingPunct="1">
              <a:defRPr/>
            </a:pPr>
            <a:r>
              <a:rPr lang="en-US" b="1" dirty="0" smtClean="0">
                <a:effectLst>
                  <a:outerShdw blurRad="38100" dist="38100" dir="2700000" algn="tl">
                    <a:srgbClr val="C0C0C0"/>
                  </a:outerShdw>
                </a:effectLst>
                <a:latin typeface="Comic Sans MS" pitchFamily="66" charset="0"/>
              </a:rPr>
              <a:t>Example:</a:t>
            </a:r>
            <a:endParaRPr lang="en-US" b="1" dirty="0" smtClean="0">
              <a:latin typeface="Comic Sans MS" pitchFamily="66" charset="0"/>
            </a:endParaRPr>
          </a:p>
          <a:p>
            <a:pPr lvl="1" eaLnBrk="1" hangingPunct="1">
              <a:buFontTx/>
              <a:buNone/>
              <a:defRPr/>
            </a:pPr>
            <a:r>
              <a:rPr lang="en-US" b="1" dirty="0" smtClean="0">
                <a:latin typeface="Comic Sans MS" pitchFamily="66" charset="0"/>
              </a:rPr>
              <a:t>		</a:t>
            </a:r>
            <a:r>
              <a:rPr lang="en-US" b="1" dirty="0" smtClean="0">
                <a:solidFill>
                  <a:srgbClr val="CC9900"/>
                </a:solidFill>
                <a:effectLst>
                  <a:outerShdw blurRad="38100" dist="38100" dir="2700000" algn="tl">
                    <a:srgbClr val="C0C0C0"/>
                  </a:outerShdw>
                </a:effectLst>
                <a:latin typeface="Comic Sans MS" pitchFamily="66" charset="0"/>
              </a:rPr>
              <a:t>Iron</a:t>
            </a:r>
            <a:r>
              <a:rPr lang="en-US" b="1" dirty="0" smtClean="0">
                <a:latin typeface="Comic Sans MS" pitchFamily="66" charset="0"/>
              </a:rPr>
              <a:t> must be present in the </a:t>
            </a:r>
            <a:r>
              <a:rPr lang="en-US" b="1" dirty="0" smtClean="0">
                <a:effectLst>
                  <a:outerShdw blurRad="38100" dist="38100" dir="2700000" algn="tl">
                    <a:srgbClr val="C0C0C0"/>
                  </a:outerShdw>
                </a:effectLst>
                <a:latin typeface="Comic Sans MS" pitchFamily="66" charset="0"/>
              </a:rPr>
              <a:t>quaternary 	structure</a:t>
            </a:r>
            <a:r>
              <a:rPr lang="en-US" b="1" dirty="0" smtClean="0">
                <a:latin typeface="Comic Sans MS" pitchFamily="66" charset="0"/>
              </a:rPr>
              <a:t> </a:t>
            </a:r>
            <a:r>
              <a:rPr lang="en-US" b="1" dirty="0" smtClean="0">
                <a:effectLst>
                  <a:outerShdw blurRad="38100" dist="38100" dir="2700000" algn="tl">
                    <a:srgbClr val="C0C0C0"/>
                  </a:outerShdw>
                </a:effectLst>
                <a:latin typeface="Comic Sans MS" pitchFamily="66" charset="0"/>
              </a:rPr>
              <a:t>-</a:t>
            </a:r>
            <a:r>
              <a:rPr lang="en-US" b="1" dirty="0" smtClean="0">
                <a:latin typeface="Comic Sans MS" pitchFamily="66" charset="0"/>
              </a:rPr>
              <a:t> </a:t>
            </a:r>
            <a:r>
              <a:rPr lang="en-US" b="1" dirty="0" smtClean="0">
                <a:solidFill>
                  <a:srgbClr val="CC9900"/>
                </a:solidFill>
                <a:effectLst>
                  <a:outerShdw blurRad="38100" dist="38100" dir="2700000" algn="tl">
                    <a:srgbClr val="C0C0C0"/>
                  </a:outerShdw>
                </a:effectLst>
                <a:latin typeface="Comic Sans MS" pitchFamily="66" charset="0"/>
              </a:rPr>
              <a:t>hemoglobin</a:t>
            </a:r>
            <a:r>
              <a:rPr lang="en-US" b="1" dirty="0" smtClean="0">
                <a:latin typeface="Comic Sans MS" pitchFamily="66" charset="0"/>
              </a:rPr>
              <a:t> in order for it to  	</a:t>
            </a:r>
            <a:r>
              <a:rPr lang="en-US" b="1" dirty="0" smtClean="0">
                <a:solidFill>
                  <a:srgbClr val="CC9900"/>
                </a:solidFill>
                <a:effectLst>
                  <a:outerShdw blurRad="38100" dist="38100" dir="2700000" algn="tl">
                    <a:srgbClr val="C0C0C0"/>
                  </a:outerShdw>
                </a:effectLst>
                <a:latin typeface="Comic Sans MS" pitchFamily="66" charset="0"/>
              </a:rPr>
              <a:t>pick up oxygen.</a:t>
            </a:r>
            <a:r>
              <a:rPr lang="en-US" b="1" dirty="0" smtClean="0">
                <a:latin typeface="Comic Sans MS" pitchFamily="66" charset="0"/>
              </a:rPr>
              <a:t> </a:t>
            </a:r>
          </a:p>
          <a:p>
            <a:pPr eaLnBrk="1" hangingPunct="1">
              <a:buFontTx/>
              <a:buNone/>
              <a:defRPr/>
            </a:pPr>
            <a:endParaRPr lang="en-US" b="1" dirty="0" smtClean="0">
              <a:latin typeface="Comic Sans MS" pitchFamily="66" charset="0"/>
            </a:endParaRPr>
          </a:p>
        </p:txBody>
      </p:sp>
      <p:sp>
        <p:nvSpPr>
          <p:cNvPr id="614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49B5E44D-D605-4819-A482-2864DF59D265}" type="slidenum">
              <a:rPr lang="en-US" sz="1400" smtClean="0"/>
              <a:pPr eaLnBrk="1" hangingPunct="1"/>
              <a:t>52</a:t>
            </a:fld>
            <a:endParaRPr lang="en-US" sz="1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8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80899">
                                            <p:txEl>
                                              <p:pRg st="0" end="0"/>
                                            </p:txEl>
                                          </p:spTgt>
                                        </p:tgtEl>
                                        <p:attrNameLst>
                                          <p:attrName>style.visibility</p:attrName>
                                        </p:attrNameLst>
                                      </p:cBhvr>
                                      <p:to>
                                        <p:strVal val="visible"/>
                                      </p:to>
                                    </p:set>
                                    <p:anim calcmode="lin" valueType="num">
                                      <p:cBhvr additive="base">
                                        <p:cTn id="11" dur="500" fill="hold"/>
                                        <p:tgtEl>
                                          <p:spTgt spid="8089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 calcmode="lin" valueType="num">
                                      <p:cBhvr additive="base">
                                        <p:cTn id="17" dur="500" fill="hold"/>
                                        <p:tgtEl>
                                          <p:spTgt spid="8089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08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0899">
                                            <p:txEl>
                                              <p:pRg st="3" end="3"/>
                                            </p:txEl>
                                          </p:spTgt>
                                        </p:tgtEl>
                                        <p:attrNameLst>
                                          <p:attrName>style.visibility</p:attrName>
                                        </p:attrNameLst>
                                      </p:cBhvr>
                                      <p:to>
                                        <p:strVal val="visible"/>
                                      </p:to>
                                    </p:set>
                                    <p:anim calcmode="lin" valueType="num">
                                      <p:cBhvr additive="base">
                                        <p:cTn id="21" dur="500" fill="hold"/>
                                        <p:tgtEl>
                                          <p:spTgt spid="80899">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08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uild="p" autoUpdateAnimBg="0"/>
      <p:bldP spid="80899"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2133600" y="190500"/>
            <a:ext cx="7010400" cy="1527175"/>
          </a:xfrm>
        </p:spPr>
        <p:txBody>
          <a:bodyPr/>
          <a:lstStyle/>
          <a:p>
            <a:pPr eaLnBrk="1" hangingPunct="1"/>
            <a:r>
              <a:rPr lang="en-US" smtClean="0"/>
              <a:t>Coenzyme reactions</a:t>
            </a:r>
          </a:p>
        </p:txBody>
      </p:sp>
      <p:sp>
        <p:nvSpPr>
          <p:cNvPr id="72707" name="Rectangle 3"/>
          <p:cNvSpPr>
            <a:spLocks noGrp="1" noChangeArrowheads="1"/>
          </p:cNvSpPr>
          <p:nvPr>
            <p:ph type="body" sz="half" idx="4294967295"/>
          </p:nvPr>
        </p:nvSpPr>
        <p:spPr>
          <a:xfrm>
            <a:off x="1981200" y="1981200"/>
            <a:ext cx="7162800" cy="4114800"/>
          </a:xfrm>
        </p:spPr>
        <p:txBody>
          <a:bodyPr/>
          <a:lstStyle/>
          <a:p>
            <a:pPr eaLnBrk="1" hangingPunct="1"/>
            <a:r>
              <a:rPr lang="en-US" sz="2200" b="1" smtClean="0"/>
              <a:t>Coenzymes help </a:t>
            </a:r>
            <a:r>
              <a:rPr lang="en-US" sz="2200" b="1" smtClean="0">
                <a:solidFill>
                  <a:schemeClr val="accent1"/>
                </a:solidFill>
              </a:rPr>
              <a:t>transfer a functional group</a:t>
            </a:r>
            <a:r>
              <a:rPr lang="en-US" sz="2200" b="1" smtClean="0"/>
              <a:t> to a molecule. </a:t>
            </a:r>
            <a:r>
              <a:rPr lang="en-US" sz="2200" b="1" smtClean="0">
                <a:solidFill>
                  <a:schemeClr val="accent2"/>
                </a:solidFill>
              </a:rPr>
              <a:t> </a:t>
            </a:r>
          </a:p>
          <a:p>
            <a:pPr eaLnBrk="1" hangingPunct="1"/>
            <a:endParaRPr lang="en-US" sz="2200" b="1" smtClean="0"/>
          </a:p>
          <a:p>
            <a:pPr eaLnBrk="1" hangingPunct="1"/>
            <a:r>
              <a:rPr lang="en-US" sz="2200" b="1" smtClean="0"/>
              <a:t>For example, coenzyme A (CoA) is converted to acetyl-CoA in the mitochondria using pyruvate and NAD</a:t>
            </a:r>
            <a:r>
              <a:rPr lang="en-US" sz="2200" b="1" baseline="30000" smtClean="0"/>
              <a:t> </a:t>
            </a:r>
          </a:p>
          <a:p>
            <a:pPr eaLnBrk="1" hangingPunct="1"/>
            <a:endParaRPr lang="en-US" sz="2200" b="1" smtClean="0"/>
          </a:p>
          <a:p>
            <a:pPr eaLnBrk="1" hangingPunct="1"/>
            <a:r>
              <a:rPr lang="en-US" sz="2200" b="1" smtClean="0"/>
              <a:t>Acetyl-CoA can then be used to transfer an </a:t>
            </a:r>
            <a:r>
              <a:rPr lang="en-US" sz="2200" b="1" i="1" smtClean="0">
                <a:solidFill>
                  <a:schemeClr val="accent1"/>
                </a:solidFill>
              </a:rPr>
              <a:t>acetyl</a:t>
            </a:r>
            <a:r>
              <a:rPr lang="en-US" sz="2200" b="1" smtClean="0">
                <a:solidFill>
                  <a:schemeClr val="accent1"/>
                </a:solidFill>
              </a:rPr>
              <a:t> </a:t>
            </a:r>
            <a:r>
              <a:rPr lang="en-US" sz="2200" b="1" i="1" smtClean="0">
                <a:solidFill>
                  <a:schemeClr val="accent1"/>
                </a:solidFill>
              </a:rPr>
              <a:t>group</a:t>
            </a:r>
            <a:r>
              <a:rPr lang="en-US" sz="2200" b="1" smtClean="0"/>
              <a:t> (CH</a:t>
            </a:r>
            <a:r>
              <a:rPr lang="en-US" sz="2200" b="1" baseline="-25000" smtClean="0"/>
              <a:t>3</a:t>
            </a:r>
            <a:r>
              <a:rPr lang="en-US" sz="2200" b="1" smtClean="0"/>
              <a:t>CO) to aid in </a:t>
            </a:r>
            <a:r>
              <a:rPr lang="en-US" sz="2200" b="1" i="1" smtClean="0">
                <a:solidFill>
                  <a:schemeClr val="accent1"/>
                </a:solidFill>
              </a:rPr>
              <a:t>fatty acid synthesis</a:t>
            </a:r>
            <a:r>
              <a:rPr lang="en-US" sz="2200" b="1" smtClean="0">
                <a:solidFill>
                  <a:schemeClr val="accent1"/>
                </a:solidFill>
              </a:rPr>
              <a:t>.</a:t>
            </a:r>
            <a:r>
              <a:rPr lang="en-US" sz="2200" b="1" smtClean="0"/>
              <a:t> </a:t>
            </a:r>
            <a:r>
              <a:rPr lang="en-US" sz="2200" b="1" smtClean="0">
                <a:solidFill>
                  <a:schemeClr val="accent2"/>
                </a:solidFill>
              </a:rPr>
              <a:t>  </a:t>
            </a:r>
          </a:p>
          <a:p>
            <a:pPr eaLnBrk="1" hangingPunct="1"/>
            <a:endParaRPr lang="en-US" sz="2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2000"/>
                                        <p:tgtEl>
                                          <p:spTgt spid="72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2707">
                                            <p:txEl>
                                              <p:pRg st="0" end="0"/>
                                            </p:txEl>
                                          </p:spTgt>
                                        </p:tgtEl>
                                        <p:attrNameLst>
                                          <p:attrName>style.visibility</p:attrName>
                                        </p:attrNameLst>
                                      </p:cBhvr>
                                      <p:to>
                                        <p:strVal val="visible"/>
                                      </p:to>
                                    </p:set>
                                    <p:animEffect transition="in" filter="wipe(left)">
                                      <p:cBhvr>
                                        <p:cTn id="12" dur="500"/>
                                        <p:tgtEl>
                                          <p:spTgt spid="727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wipe(left)">
                                      <p:cBhvr>
                                        <p:cTn id="17" dur="500"/>
                                        <p:tgtEl>
                                          <p:spTgt spid="727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2707">
                                            <p:txEl>
                                              <p:pRg st="4" end="4"/>
                                            </p:txEl>
                                          </p:spTgt>
                                        </p:tgtEl>
                                        <p:attrNameLst>
                                          <p:attrName>style.visibility</p:attrName>
                                        </p:attrNameLst>
                                      </p:cBhvr>
                                      <p:to>
                                        <p:strVal val="visible"/>
                                      </p:to>
                                    </p:set>
                                    <p:animEffect transition="in" filter="wipe(left)">
                                      <p:cBhvr>
                                        <p:cTn id="22" dur="500"/>
                                        <p:tgtEl>
                                          <p:spTgt spid="727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7"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lIns="90488" tIns="44450" rIns="90488" bIns="44450"/>
          <a:lstStyle/>
          <a:p>
            <a:pPr eaLnBrk="1" hangingPunct="1">
              <a:defRPr/>
            </a:pPr>
            <a:r>
              <a:rPr lang="en-US" b="1" smtClean="0">
                <a:solidFill>
                  <a:schemeClr val="tx1"/>
                </a:solidFill>
                <a:effectLst>
                  <a:outerShdw blurRad="38100" dist="38100" dir="2700000" algn="tl">
                    <a:srgbClr val="C0C0C0"/>
                  </a:outerShdw>
                </a:effectLst>
                <a:latin typeface="Comic Sans MS" pitchFamily="66" charset="0"/>
              </a:rPr>
              <a:t>1. Environmental Conditions</a:t>
            </a:r>
            <a:endParaRPr lang="en-US" b="1" smtClean="0">
              <a:solidFill>
                <a:schemeClr val="tx1"/>
              </a:solidFill>
              <a:latin typeface="Comic Sans MS" pitchFamily="66" charset="0"/>
            </a:endParaRPr>
          </a:p>
        </p:txBody>
      </p:sp>
      <p:sp>
        <p:nvSpPr>
          <p:cNvPr id="78851" name="Rectangle 3"/>
          <p:cNvSpPr>
            <a:spLocks noGrp="1" noChangeArrowheads="1"/>
          </p:cNvSpPr>
          <p:nvPr>
            <p:ph idx="1"/>
          </p:nvPr>
        </p:nvSpPr>
        <p:spPr>
          <a:xfrm>
            <a:off x="381000" y="1752600"/>
            <a:ext cx="8153400" cy="4343400"/>
          </a:xfrm>
        </p:spPr>
        <p:txBody>
          <a:bodyPr lIns="90488" tIns="44450" rIns="90488" bIns="44450"/>
          <a:lstStyle/>
          <a:p>
            <a:pPr marL="381000" indent="-381000" eaLnBrk="1" hangingPunct="1">
              <a:buFontTx/>
              <a:buNone/>
              <a:tabLst>
                <a:tab pos="857250" algn="l"/>
                <a:tab pos="1257300" algn="l"/>
              </a:tabLst>
              <a:defRPr/>
            </a:pPr>
            <a:r>
              <a:rPr lang="en-US" b="1" dirty="0" smtClean="0">
                <a:effectLst>
                  <a:outerShdw blurRad="38100" dist="38100" dir="2700000" algn="tl">
                    <a:srgbClr val="C0C0C0"/>
                  </a:outerShdw>
                </a:effectLst>
                <a:latin typeface="Comic Sans MS" pitchFamily="66" charset="0"/>
              </a:rPr>
              <a:t>  1. Extreme</a:t>
            </a:r>
            <a:r>
              <a:rPr lang="en-US" b="1" dirty="0" smtClean="0">
                <a:solidFill>
                  <a:srgbClr val="CC9900"/>
                </a:solidFill>
                <a:effectLst>
                  <a:outerShdw blurRad="38100" dist="38100" dir="2700000" algn="tl">
                    <a:srgbClr val="C0C0C0"/>
                  </a:outerShdw>
                </a:effectLst>
                <a:latin typeface="Comic Sans MS" pitchFamily="66" charset="0"/>
              </a:rPr>
              <a:t> Temperature</a:t>
            </a:r>
            <a:r>
              <a:rPr lang="en-US" b="1" dirty="0" smtClean="0">
                <a:effectLst>
                  <a:outerShdw blurRad="38100" dist="38100" dir="2700000" algn="tl">
                    <a:srgbClr val="C0C0C0"/>
                  </a:outerShdw>
                </a:effectLst>
                <a:latin typeface="Comic Sans MS" pitchFamily="66" charset="0"/>
              </a:rPr>
              <a:t> are the most dangerous</a:t>
            </a:r>
          </a:p>
          <a:p>
            <a:pPr marL="381000" indent="-381000" eaLnBrk="1" hangingPunct="1">
              <a:buFontTx/>
              <a:buNone/>
              <a:tabLst>
                <a:tab pos="857250" algn="l"/>
                <a:tab pos="1257300" algn="l"/>
              </a:tabLst>
              <a:defRPr/>
            </a:pPr>
            <a:r>
              <a:rPr lang="en-US" b="1" dirty="0" smtClean="0">
                <a:effectLst>
                  <a:outerShdw blurRad="38100" dist="38100" dir="2700000" algn="tl">
                    <a:srgbClr val="C0C0C0"/>
                  </a:outerShdw>
                </a:effectLst>
                <a:latin typeface="Comic Sans MS" pitchFamily="66" charset="0"/>
              </a:rPr>
              <a:t>	- </a:t>
            </a:r>
            <a:r>
              <a:rPr lang="en-US" b="1" dirty="0" smtClean="0">
                <a:solidFill>
                  <a:srgbClr val="CC9900"/>
                </a:solidFill>
                <a:effectLst>
                  <a:outerShdw blurRad="38100" dist="38100" dir="2700000" algn="tl">
                    <a:srgbClr val="C0C0C0"/>
                  </a:outerShdw>
                </a:effectLst>
                <a:latin typeface="Comic Sans MS" pitchFamily="66" charset="0"/>
              </a:rPr>
              <a:t>high temps</a:t>
            </a:r>
            <a:r>
              <a:rPr lang="en-US" b="1" dirty="0" smtClean="0">
                <a:effectLst>
                  <a:outerShdw blurRad="38100" dist="38100" dir="2700000" algn="tl">
                    <a:srgbClr val="C0C0C0"/>
                  </a:outerShdw>
                </a:effectLst>
                <a:latin typeface="Comic Sans MS" pitchFamily="66" charset="0"/>
              </a:rPr>
              <a:t> </a:t>
            </a:r>
            <a:r>
              <a:rPr lang="en-US" dirty="0" smtClean="0">
                <a:latin typeface="Comic Sans MS" pitchFamily="66" charset="0"/>
              </a:rPr>
              <a:t>may</a:t>
            </a:r>
            <a:r>
              <a:rPr lang="en-US" b="1" dirty="0" smtClean="0">
                <a:effectLst>
                  <a:outerShdw blurRad="38100" dist="38100" dir="2700000" algn="tl">
                    <a:srgbClr val="C0C0C0"/>
                  </a:outerShdw>
                </a:effectLst>
                <a:latin typeface="Comic Sans MS" pitchFamily="66" charset="0"/>
              </a:rPr>
              <a:t> denature (unfold) </a:t>
            </a:r>
            <a:r>
              <a:rPr lang="en-US" dirty="0" smtClean="0">
                <a:latin typeface="Comic Sans MS" pitchFamily="66" charset="0"/>
              </a:rPr>
              <a:t>the</a:t>
            </a:r>
            <a:r>
              <a:rPr lang="en-US" b="1" dirty="0" smtClean="0">
                <a:effectLst>
                  <a:outerShdw blurRad="38100" dist="38100" dir="2700000" algn="tl">
                    <a:srgbClr val="C0C0C0"/>
                  </a:outerShdw>
                </a:effectLst>
                <a:latin typeface="Comic Sans MS" pitchFamily="66" charset="0"/>
              </a:rPr>
              <a:t> enzyme.</a:t>
            </a:r>
          </a:p>
          <a:p>
            <a:pPr marL="381000" indent="-381000" eaLnBrk="1" hangingPunct="1">
              <a:buFontTx/>
              <a:buNone/>
              <a:tabLst>
                <a:tab pos="857250" algn="l"/>
                <a:tab pos="1257300" algn="l"/>
              </a:tabLst>
              <a:defRPr/>
            </a:pPr>
            <a:endParaRPr lang="en-US" b="1" dirty="0" smtClean="0">
              <a:latin typeface="Comic Sans MS" pitchFamily="66" charset="0"/>
            </a:endParaRPr>
          </a:p>
          <a:p>
            <a:pPr marL="381000" indent="-381000" eaLnBrk="1" hangingPunct="1">
              <a:buFontTx/>
              <a:buNone/>
              <a:tabLst>
                <a:tab pos="857250" algn="l"/>
                <a:tab pos="1257300" algn="l"/>
              </a:tabLst>
              <a:defRPr/>
            </a:pPr>
            <a:r>
              <a:rPr lang="en-US" b="1" dirty="0" smtClean="0">
                <a:effectLst>
                  <a:outerShdw blurRad="38100" dist="38100" dir="2700000" algn="tl">
                    <a:srgbClr val="C0C0C0"/>
                  </a:outerShdw>
                </a:effectLst>
                <a:latin typeface="Comic Sans MS" pitchFamily="66" charset="0"/>
              </a:rPr>
              <a:t>	2.	</a:t>
            </a:r>
            <a:r>
              <a:rPr lang="en-US" b="1" dirty="0" smtClean="0">
                <a:solidFill>
                  <a:srgbClr val="CC9900"/>
                </a:solidFill>
                <a:effectLst>
                  <a:outerShdw blurRad="38100" dist="38100" dir="2700000" algn="tl">
                    <a:srgbClr val="C0C0C0"/>
                  </a:outerShdw>
                </a:effectLst>
                <a:latin typeface="Comic Sans MS" pitchFamily="66" charset="0"/>
              </a:rPr>
              <a:t>pH</a:t>
            </a:r>
            <a:r>
              <a:rPr lang="en-US" b="1" dirty="0" smtClean="0">
                <a:effectLst>
                  <a:outerShdw blurRad="38100" dist="38100" dir="2700000" algn="tl">
                    <a:srgbClr val="C0C0C0"/>
                  </a:outerShdw>
                </a:effectLst>
                <a:latin typeface="Comic Sans MS" pitchFamily="66" charset="0"/>
              </a:rPr>
              <a:t> (most like 6 - 8 pH near neutral)</a:t>
            </a:r>
          </a:p>
          <a:p>
            <a:pPr marL="381000" indent="-381000" eaLnBrk="1" hangingPunct="1">
              <a:buFontTx/>
              <a:buNone/>
              <a:tabLst>
                <a:tab pos="857250" algn="l"/>
                <a:tab pos="1257300" algn="l"/>
              </a:tabLst>
              <a:defRPr/>
            </a:pPr>
            <a:r>
              <a:rPr lang="en-US" b="1" dirty="0" smtClean="0">
                <a:effectLst>
                  <a:outerShdw blurRad="38100" dist="38100" dir="2700000" algn="tl">
                    <a:srgbClr val="C0C0C0"/>
                  </a:outerShdw>
                </a:effectLst>
                <a:latin typeface="Comic Sans MS" pitchFamily="66" charset="0"/>
              </a:rPr>
              <a:t>	3.	</a:t>
            </a:r>
            <a:r>
              <a:rPr lang="en-US" b="1" dirty="0" smtClean="0">
                <a:solidFill>
                  <a:srgbClr val="CC9900"/>
                </a:solidFill>
                <a:effectLst>
                  <a:outerShdw blurRad="38100" dist="38100" dir="2700000" algn="tl">
                    <a:srgbClr val="C0C0C0"/>
                  </a:outerShdw>
                </a:effectLst>
                <a:latin typeface="Comic Sans MS" pitchFamily="66" charset="0"/>
              </a:rPr>
              <a:t>Ionic concentration</a:t>
            </a:r>
            <a:r>
              <a:rPr lang="en-US" b="1" dirty="0" smtClean="0">
                <a:effectLst>
                  <a:outerShdw blurRad="38100" dist="38100" dir="2700000" algn="tl">
                    <a:srgbClr val="C0C0C0"/>
                  </a:outerShdw>
                </a:effectLst>
                <a:latin typeface="Comic Sans MS" pitchFamily="66" charset="0"/>
              </a:rPr>
              <a:t> (salt ions)</a:t>
            </a:r>
          </a:p>
        </p:txBody>
      </p:sp>
      <p:sp>
        <p:nvSpPr>
          <p:cNvPr id="634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F2E38C91-CE61-46A5-B88C-DA6D624DC1DD}" type="slidenum">
              <a:rPr lang="en-US" sz="1400" smtClean="0"/>
              <a:pPr eaLnBrk="1" hangingPunct="1"/>
              <a:t>54</a:t>
            </a:fld>
            <a:endParaRPr lang="en-US" sz="1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8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78851">
                                            <p:txEl>
                                              <p:pRg st="0" end="0"/>
                                            </p:txEl>
                                          </p:spTgt>
                                        </p:tgtEl>
                                        <p:attrNameLst>
                                          <p:attrName>style.visibility</p:attrName>
                                        </p:attrNameLst>
                                      </p:cBhvr>
                                      <p:to>
                                        <p:strVal val="visible"/>
                                      </p:to>
                                    </p:set>
                                    <p:anim calcmode="lin" valueType="num">
                                      <p:cBhvr additive="base">
                                        <p:cTn id="11" dur="500" fill="hold"/>
                                        <p:tgtEl>
                                          <p:spTgt spid="7885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88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8851">
                                            <p:txEl>
                                              <p:pRg st="1" end="1"/>
                                            </p:txEl>
                                          </p:spTgt>
                                        </p:tgtEl>
                                        <p:attrNameLst>
                                          <p:attrName>style.visibility</p:attrName>
                                        </p:attrNameLst>
                                      </p:cBhvr>
                                      <p:to>
                                        <p:strVal val="visible"/>
                                      </p:to>
                                    </p:set>
                                    <p:anim calcmode="lin" valueType="num">
                                      <p:cBhvr additive="base">
                                        <p:cTn id="17" dur="500" fill="hold"/>
                                        <p:tgtEl>
                                          <p:spTgt spid="78851">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88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8851">
                                            <p:txEl>
                                              <p:pRg st="3" end="3"/>
                                            </p:txEl>
                                          </p:spTgt>
                                        </p:tgtEl>
                                        <p:attrNameLst>
                                          <p:attrName>style.visibility</p:attrName>
                                        </p:attrNameLst>
                                      </p:cBhvr>
                                      <p:to>
                                        <p:strVal val="visible"/>
                                      </p:to>
                                    </p:set>
                                    <p:anim calcmode="lin" valueType="num">
                                      <p:cBhvr additive="base">
                                        <p:cTn id="23" dur="500" fill="hold"/>
                                        <p:tgtEl>
                                          <p:spTgt spid="78851">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88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8851">
                                            <p:txEl>
                                              <p:pRg st="4" end="4"/>
                                            </p:txEl>
                                          </p:spTgt>
                                        </p:tgtEl>
                                        <p:attrNameLst>
                                          <p:attrName>style.visibility</p:attrName>
                                        </p:attrNameLst>
                                      </p:cBhvr>
                                      <p:to>
                                        <p:strVal val="visible"/>
                                      </p:to>
                                    </p:set>
                                    <p:anim calcmode="lin" valueType="num">
                                      <p:cBhvr additive="base">
                                        <p:cTn id="29" dur="500" fill="hold"/>
                                        <p:tgtEl>
                                          <p:spTgt spid="78851">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88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build="p" autoUpdateAnimBg="0"/>
      <p:bldP spid="78851"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z="3600" smtClean="0"/>
              <a:t>Factors that affect enzyme action</a:t>
            </a:r>
          </a:p>
        </p:txBody>
      </p:sp>
      <p:sp>
        <p:nvSpPr>
          <p:cNvPr id="88067" name="Rectangle 3"/>
          <p:cNvSpPr>
            <a:spLocks noGrp="1" noChangeArrowheads="1"/>
          </p:cNvSpPr>
          <p:nvPr>
            <p:ph idx="1"/>
          </p:nvPr>
        </p:nvSpPr>
        <p:spPr>
          <a:xfrm>
            <a:off x="914400" y="1828800"/>
            <a:ext cx="7772400" cy="4572000"/>
          </a:xfrm>
        </p:spPr>
        <p:txBody>
          <a:bodyPr/>
          <a:lstStyle/>
          <a:p>
            <a:pPr eaLnBrk="1" hangingPunct="1">
              <a:buFont typeface="Wingdings" pitchFamily="2" charset="2"/>
              <a:buNone/>
            </a:pPr>
            <a:r>
              <a:rPr lang="en-US" sz="2600" smtClean="0"/>
              <a:t>Enzymes are mostly affected by changes in temperature and pH. </a:t>
            </a:r>
            <a:r>
              <a:rPr lang="en-US" sz="2600" smtClean="0">
                <a:solidFill>
                  <a:schemeClr val="accent2"/>
                </a:solidFill>
              </a:rPr>
              <a:t>  </a:t>
            </a:r>
            <a:endParaRPr lang="en-US" sz="2600" smtClean="0"/>
          </a:p>
          <a:p>
            <a:pPr eaLnBrk="1" hangingPunct="1">
              <a:buFont typeface="Wingdings" pitchFamily="2" charset="2"/>
              <a:buNone/>
            </a:pPr>
            <a:endParaRPr lang="en-US" sz="2600" smtClean="0"/>
          </a:p>
          <a:p>
            <a:pPr eaLnBrk="1" hangingPunct="1"/>
            <a:r>
              <a:rPr lang="en-US" sz="2600" smtClean="0"/>
              <a:t>Too high of a temperature will </a:t>
            </a:r>
            <a:r>
              <a:rPr lang="en-US" sz="2600" smtClean="0">
                <a:solidFill>
                  <a:schemeClr val="accent1"/>
                </a:solidFill>
              </a:rPr>
              <a:t>denature</a:t>
            </a:r>
            <a:r>
              <a:rPr lang="en-US" sz="2600" smtClean="0"/>
              <a:t> the protein components, rendering the enzyme useless.</a:t>
            </a:r>
          </a:p>
          <a:p>
            <a:pPr eaLnBrk="1" hangingPunct="1"/>
            <a:r>
              <a:rPr lang="en-US" sz="2600" smtClean="0"/>
              <a:t>pH ranges outside of the optimal range will protonate or deprotonate the </a:t>
            </a:r>
            <a:r>
              <a:rPr lang="en-US" sz="2600" smtClean="0">
                <a:solidFill>
                  <a:schemeClr val="accent1"/>
                </a:solidFill>
              </a:rPr>
              <a:t>side chains</a:t>
            </a:r>
            <a:r>
              <a:rPr lang="en-US" sz="2600" smtClean="0"/>
              <a:t> of the amino acids involved in the enzyme’s function which may make them incapable of catalyzing a reaction.</a:t>
            </a:r>
          </a:p>
          <a:p>
            <a:pPr eaLnBrk="1" hangingPunct="1">
              <a:lnSpc>
                <a:spcPct val="80000"/>
              </a:lnSpc>
              <a:buFont typeface="Wingdings" pitchFamily="2" charset="2"/>
              <a:buNone/>
            </a:pPr>
            <a:r>
              <a:rPr lang="en-US" sz="260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fade">
                                      <p:cBhvr>
                                        <p:cTn id="7" dur="2000"/>
                                        <p:tgtEl>
                                          <p:spTgt spid="880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067">
                                            <p:txEl>
                                              <p:pRg st="0" end="0"/>
                                            </p:txEl>
                                          </p:spTgt>
                                        </p:tgtEl>
                                        <p:attrNameLst>
                                          <p:attrName>style.visibility</p:attrName>
                                        </p:attrNameLst>
                                      </p:cBhvr>
                                      <p:to>
                                        <p:strVal val="visible"/>
                                      </p:to>
                                    </p:set>
                                    <p:animEffect transition="in" filter="fade">
                                      <p:cBhvr>
                                        <p:cTn id="12" dur="2000"/>
                                        <p:tgtEl>
                                          <p:spTgt spid="880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fade">
                                      <p:cBhvr>
                                        <p:cTn id="17" dur="2000"/>
                                        <p:tgtEl>
                                          <p:spTgt spid="880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067">
                                            <p:txEl>
                                              <p:pRg st="3" end="3"/>
                                            </p:txEl>
                                          </p:spTgt>
                                        </p:tgtEl>
                                        <p:attrNameLst>
                                          <p:attrName>style.visibility</p:attrName>
                                        </p:attrNameLst>
                                      </p:cBhvr>
                                      <p:to>
                                        <p:strVal val="visible"/>
                                      </p:to>
                                    </p:set>
                                    <p:animEffect transition="in" filter="fade">
                                      <p:cBhvr>
                                        <p:cTn id="22" dur="2000"/>
                                        <p:tgtEl>
                                          <p:spTgt spid="880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8067">
                                            <p:txEl>
                                              <p:pRg st="4" end="4"/>
                                            </p:txEl>
                                          </p:spTgt>
                                        </p:tgtEl>
                                        <p:attrNameLst>
                                          <p:attrName>style.visibility</p:attrName>
                                        </p:attrNameLst>
                                      </p:cBhvr>
                                      <p:to>
                                        <p:strVal val="visible"/>
                                      </p:to>
                                    </p:set>
                                    <p:animEffect transition="in" filter="fade">
                                      <p:cBhvr>
                                        <p:cTn id="27" dur="2000"/>
                                        <p:tgtEl>
                                          <p:spTgt spid="880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ln w="28575" cap="flat">
            <a:solidFill>
              <a:schemeClr val="hlink"/>
            </a:solidFill>
            <a:miter lim="800000"/>
            <a:headEnd/>
            <a:tailEnd/>
          </a:ln>
        </p:spPr>
        <p:txBody>
          <a:bodyPr/>
          <a:lstStyle/>
          <a:p>
            <a:pPr eaLnBrk="1" hangingPunct="1"/>
            <a:r>
              <a:rPr lang="en-US" sz="4000" b="1" smtClean="0"/>
              <a:t>Factors Affecting Enzyme Action: Temperature</a:t>
            </a:r>
          </a:p>
        </p:txBody>
      </p:sp>
      <p:sp>
        <p:nvSpPr>
          <p:cNvPr id="65540" name="Rectangle 3"/>
          <p:cNvSpPr>
            <a:spLocks noGrp="1" noChangeArrowheads="1"/>
          </p:cNvSpPr>
          <p:nvPr>
            <p:ph idx="1"/>
          </p:nvPr>
        </p:nvSpPr>
        <p:spPr/>
        <p:txBody>
          <a:bodyPr/>
          <a:lstStyle/>
          <a:p>
            <a:pPr eaLnBrk="1" hangingPunct="1">
              <a:lnSpc>
                <a:spcPct val="150000"/>
              </a:lnSpc>
            </a:pPr>
            <a:r>
              <a:rPr lang="en-US" sz="2800" b="1" smtClean="0"/>
              <a:t>Little activity at low temperature</a:t>
            </a:r>
          </a:p>
          <a:p>
            <a:pPr eaLnBrk="1" hangingPunct="1">
              <a:lnSpc>
                <a:spcPct val="150000"/>
              </a:lnSpc>
            </a:pPr>
            <a:r>
              <a:rPr lang="en-US" sz="2800" b="1" smtClean="0"/>
              <a:t>Rate increases with temperature</a:t>
            </a:r>
          </a:p>
          <a:p>
            <a:pPr eaLnBrk="1" hangingPunct="1">
              <a:lnSpc>
                <a:spcPct val="150000"/>
              </a:lnSpc>
            </a:pPr>
            <a:r>
              <a:rPr lang="en-US" sz="2800" b="1" smtClean="0"/>
              <a:t>Most active at optimum temperatures (usually  37°C in humans)</a:t>
            </a:r>
          </a:p>
          <a:p>
            <a:pPr eaLnBrk="1" hangingPunct="1">
              <a:lnSpc>
                <a:spcPct val="150000"/>
              </a:lnSpc>
            </a:pPr>
            <a:r>
              <a:rPr lang="en-US" sz="2800" b="1" smtClean="0"/>
              <a:t>Activity lost with denaturation at high temperatures</a:t>
            </a:r>
          </a:p>
        </p:txBody>
      </p:sp>
      <p:sp>
        <p:nvSpPr>
          <p:cNvPr id="65538"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FFBF5B02-53F0-451B-B29F-DCF3D38CBCDD}" type="slidenum">
              <a:rPr lang="en-US" sz="1400" smtClean="0"/>
              <a:pPr eaLnBrk="1" hangingPunct="1"/>
              <a:t>56</a:t>
            </a:fld>
            <a:endParaRPr lang="en-US" sz="1400" smtClean="0"/>
          </a:p>
        </p:txBody>
      </p:sp>
      <p:pic>
        <p:nvPicPr>
          <p:cNvPr id="65541" name="Picture 4" descr="C:\Program Files\Microsoft Office\Clipart\standard\stddir3\na00844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937250"/>
            <a:ext cx="8382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GB" b="1" smtClean="0"/>
              <a:t>The effect of temperature</a:t>
            </a:r>
            <a:endParaRPr lang="fr-FR" b="1" smtClean="0"/>
          </a:p>
        </p:txBody>
      </p:sp>
      <p:sp>
        <p:nvSpPr>
          <p:cNvPr id="66563" name="Rectangle 3"/>
          <p:cNvSpPr>
            <a:spLocks noGrp="1" noChangeArrowheads="1"/>
          </p:cNvSpPr>
          <p:nvPr>
            <p:ph idx="1"/>
          </p:nvPr>
        </p:nvSpPr>
        <p:spPr/>
        <p:txBody>
          <a:bodyPr/>
          <a:lstStyle/>
          <a:p>
            <a:pPr eaLnBrk="1" hangingPunct="1"/>
            <a:r>
              <a:rPr lang="en-GB" sz="2800" smtClean="0"/>
              <a:t>For most enzymes the optimum temperature is about 30°C</a:t>
            </a:r>
          </a:p>
          <a:p>
            <a:pPr eaLnBrk="1" hangingPunct="1"/>
            <a:r>
              <a:rPr lang="en-GB" sz="2800" smtClean="0"/>
              <a:t>Many are a lot lower, </a:t>
            </a:r>
            <a:br>
              <a:rPr lang="en-GB" sz="2800" smtClean="0"/>
            </a:br>
            <a:r>
              <a:rPr lang="en-GB" sz="2800" smtClean="0"/>
              <a:t>cold water fish will die at 30°C because their enzymes denature</a:t>
            </a:r>
          </a:p>
          <a:p>
            <a:pPr eaLnBrk="1" hangingPunct="1"/>
            <a:r>
              <a:rPr lang="en-GB" sz="2800" smtClean="0"/>
              <a:t>A few bacteria have enzymes that can withstand very high temperatures up to 100°C</a:t>
            </a:r>
          </a:p>
          <a:p>
            <a:pPr eaLnBrk="1" hangingPunct="1"/>
            <a:r>
              <a:rPr lang="en-GB" sz="2800" smtClean="0"/>
              <a:t>Most enzymes however are fully denatured at 70°C</a:t>
            </a:r>
            <a:endParaRPr lang="fr-FR" sz="28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a:ln w="28575" cap="flat">
            <a:solidFill>
              <a:schemeClr val="hlink"/>
            </a:solidFill>
            <a:miter lim="800000"/>
            <a:headEnd/>
            <a:tailEnd/>
          </a:ln>
        </p:spPr>
        <p:txBody>
          <a:bodyPr/>
          <a:lstStyle/>
          <a:p>
            <a:pPr eaLnBrk="1" hangingPunct="1"/>
            <a:r>
              <a:rPr lang="en-US" sz="4000" b="1" smtClean="0"/>
              <a:t>Factors Affecting Enzyme Action</a:t>
            </a:r>
          </a:p>
        </p:txBody>
      </p:sp>
      <p:sp>
        <p:nvSpPr>
          <p:cNvPr id="67588" name="Rectangle 3"/>
          <p:cNvSpPr>
            <a:spLocks noGrp="1" noChangeArrowheads="1"/>
          </p:cNvSpPr>
          <p:nvPr>
            <p:ph idx="1"/>
          </p:nvPr>
        </p:nvSpPr>
        <p:spPr>
          <a:xfrm>
            <a:off x="533400" y="1981200"/>
            <a:ext cx="8077200" cy="4495800"/>
          </a:xfrm>
        </p:spPr>
        <p:txBody>
          <a:bodyPr/>
          <a:lstStyle/>
          <a:p>
            <a:pPr eaLnBrk="1" hangingPunct="1">
              <a:lnSpc>
                <a:spcPct val="90000"/>
              </a:lnSpc>
              <a:buFontTx/>
              <a:buNone/>
            </a:pPr>
            <a:r>
              <a:rPr lang="en-US" sz="2800" b="1" smtClean="0"/>
              <a:t>				Optimum temperature</a:t>
            </a:r>
          </a:p>
          <a:p>
            <a:pPr eaLnBrk="1" hangingPunct="1">
              <a:lnSpc>
                <a:spcPct val="90000"/>
              </a:lnSpc>
              <a:buFontTx/>
              <a:buNone/>
            </a:pPr>
            <a:endParaRPr lang="en-US" sz="2800" b="1" smtClean="0"/>
          </a:p>
          <a:p>
            <a:pPr eaLnBrk="1" hangingPunct="1">
              <a:lnSpc>
                <a:spcPct val="90000"/>
              </a:lnSpc>
              <a:buFontTx/>
              <a:buNone/>
            </a:pPr>
            <a:endParaRPr lang="en-US" sz="2800" b="1" smtClean="0"/>
          </a:p>
          <a:p>
            <a:pPr eaLnBrk="1" hangingPunct="1">
              <a:lnSpc>
                <a:spcPct val="90000"/>
              </a:lnSpc>
              <a:buFontTx/>
              <a:buNone/>
            </a:pPr>
            <a:r>
              <a:rPr lang="en-US" sz="2000" b="1" smtClean="0"/>
              <a:t>Reaction</a:t>
            </a:r>
          </a:p>
          <a:p>
            <a:pPr eaLnBrk="1" hangingPunct="1">
              <a:lnSpc>
                <a:spcPct val="90000"/>
              </a:lnSpc>
              <a:buFontTx/>
              <a:buNone/>
            </a:pPr>
            <a:r>
              <a:rPr lang="en-US" sz="2000" b="1" smtClean="0"/>
              <a:t>Rate</a:t>
            </a:r>
          </a:p>
          <a:p>
            <a:pPr eaLnBrk="1" hangingPunct="1">
              <a:lnSpc>
                <a:spcPct val="90000"/>
              </a:lnSpc>
              <a:buFontTx/>
              <a:buNone/>
            </a:pPr>
            <a:endParaRPr lang="en-US" sz="2800" b="1" smtClean="0"/>
          </a:p>
          <a:p>
            <a:pPr eaLnBrk="1" hangingPunct="1">
              <a:lnSpc>
                <a:spcPct val="90000"/>
              </a:lnSpc>
              <a:buFontTx/>
              <a:buNone/>
            </a:pPr>
            <a:endParaRPr lang="en-US" sz="2800" b="1" smtClean="0"/>
          </a:p>
          <a:p>
            <a:pPr eaLnBrk="1" hangingPunct="1">
              <a:lnSpc>
                <a:spcPct val="90000"/>
              </a:lnSpc>
              <a:buFontTx/>
              <a:buNone/>
            </a:pPr>
            <a:endParaRPr lang="en-US" sz="2800" b="1" smtClean="0"/>
          </a:p>
          <a:p>
            <a:pPr eaLnBrk="1" hangingPunct="1">
              <a:lnSpc>
                <a:spcPct val="90000"/>
              </a:lnSpc>
              <a:buFontTx/>
              <a:buNone/>
            </a:pPr>
            <a:r>
              <a:rPr lang="en-US" sz="2800" b="1" smtClean="0"/>
              <a:t>	   		</a:t>
            </a:r>
            <a:r>
              <a:rPr lang="en-US" sz="2000" b="1" smtClean="0"/>
              <a:t>Low                  High</a:t>
            </a:r>
          </a:p>
          <a:p>
            <a:pPr eaLnBrk="1" hangingPunct="1">
              <a:lnSpc>
                <a:spcPct val="90000"/>
              </a:lnSpc>
              <a:buFontTx/>
              <a:buNone/>
            </a:pPr>
            <a:r>
              <a:rPr lang="en-US" sz="2000" b="1" smtClean="0"/>
              <a:t>			     Temperature</a:t>
            </a:r>
          </a:p>
          <a:p>
            <a:pPr eaLnBrk="1" hangingPunct="1">
              <a:lnSpc>
                <a:spcPct val="90000"/>
              </a:lnSpc>
              <a:buFontTx/>
              <a:buNone/>
            </a:pPr>
            <a:endParaRPr lang="en-US" sz="2800" b="1" smtClean="0"/>
          </a:p>
          <a:p>
            <a:pPr eaLnBrk="1" hangingPunct="1">
              <a:lnSpc>
                <a:spcPct val="90000"/>
              </a:lnSpc>
              <a:buFontTx/>
              <a:buNone/>
            </a:pPr>
            <a:endParaRPr lang="en-US" sz="2800" b="1" smtClean="0"/>
          </a:p>
          <a:p>
            <a:pPr eaLnBrk="1" hangingPunct="1">
              <a:lnSpc>
                <a:spcPct val="90000"/>
              </a:lnSpc>
              <a:buFontTx/>
              <a:buNone/>
            </a:pPr>
            <a:endParaRPr lang="en-US" sz="2800" b="1" smtClean="0"/>
          </a:p>
          <a:p>
            <a:pPr eaLnBrk="1" hangingPunct="1">
              <a:lnSpc>
                <a:spcPct val="90000"/>
              </a:lnSpc>
              <a:buFontTx/>
              <a:buNone/>
            </a:pPr>
            <a:endParaRPr lang="en-US" sz="2800" b="1" smtClean="0"/>
          </a:p>
        </p:txBody>
      </p:sp>
      <p:sp>
        <p:nvSpPr>
          <p:cNvPr id="67586"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E72060BB-4258-4F23-BD64-192A6BA3E380}" type="slidenum">
              <a:rPr lang="en-US" sz="1400" smtClean="0"/>
              <a:pPr eaLnBrk="1" hangingPunct="1"/>
              <a:t>58</a:t>
            </a:fld>
            <a:endParaRPr lang="en-US" sz="1400" smtClean="0"/>
          </a:p>
        </p:txBody>
      </p:sp>
      <p:sp>
        <p:nvSpPr>
          <p:cNvPr id="67589" name="Line 4"/>
          <p:cNvSpPr>
            <a:spLocks noChangeShapeType="1"/>
          </p:cNvSpPr>
          <p:nvPr/>
        </p:nvSpPr>
        <p:spPr bwMode="auto">
          <a:xfrm>
            <a:off x="2438400" y="2424113"/>
            <a:ext cx="0" cy="2819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67590" name="Line 5"/>
          <p:cNvSpPr>
            <a:spLocks noChangeShapeType="1"/>
          </p:cNvSpPr>
          <p:nvPr/>
        </p:nvSpPr>
        <p:spPr bwMode="auto">
          <a:xfrm>
            <a:off x="2438400" y="5257800"/>
            <a:ext cx="289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67591" name="Arc 6"/>
          <p:cNvSpPr>
            <a:spLocks/>
          </p:cNvSpPr>
          <p:nvPr/>
        </p:nvSpPr>
        <p:spPr bwMode="auto">
          <a:xfrm flipH="1">
            <a:off x="2667000" y="2667000"/>
            <a:ext cx="914400" cy="2514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CC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IQ"/>
          </a:p>
        </p:txBody>
      </p:sp>
      <p:sp>
        <p:nvSpPr>
          <p:cNvPr id="67592" name="Line 9"/>
          <p:cNvSpPr>
            <a:spLocks noChangeShapeType="1"/>
          </p:cNvSpPr>
          <p:nvPr/>
        </p:nvSpPr>
        <p:spPr bwMode="auto">
          <a:xfrm flipH="1">
            <a:off x="3581400" y="2438400"/>
            <a:ext cx="838200" cy="2286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67593" name="Text Box 10"/>
          <p:cNvSpPr txBox="1">
            <a:spLocks noChangeArrowheads="1"/>
          </p:cNvSpPr>
          <p:nvPr/>
        </p:nvSpPr>
        <p:spPr bwMode="auto">
          <a:xfrm>
            <a:off x="6400800" y="3581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endParaRPr lang="ar-IQ"/>
          </a:p>
        </p:txBody>
      </p:sp>
      <p:sp>
        <p:nvSpPr>
          <p:cNvPr id="67594" name="Line 14"/>
          <p:cNvSpPr>
            <a:spLocks noChangeShapeType="1"/>
          </p:cNvSpPr>
          <p:nvPr/>
        </p:nvSpPr>
        <p:spPr bwMode="auto">
          <a:xfrm flipV="1">
            <a:off x="1905000" y="3048000"/>
            <a:ext cx="0" cy="1828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67595" name="Line 15"/>
          <p:cNvSpPr>
            <a:spLocks noChangeShapeType="1"/>
          </p:cNvSpPr>
          <p:nvPr/>
        </p:nvSpPr>
        <p:spPr bwMode="auto">
          <a:xfrm>
            <a:off x="4724400" y="6172200"/>
            <a:ext cx="114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67596" name="Arc 16"/>
          <p:cNvSpPr>
            <a:spLocks/>
          </p:cNvSpPr>
          <p:nvPr/>
        </p:nvSpPr>
        <p:spPr bwMode="auto">
          <a:xfrm flipH="1">
            <a:off x="2667000" y="2667000"/>
            <a:ext cx="1827213" cy="2514600"/>
          </a:xfrm>
          <a:custGeom>
            <a:avLst/>
            <a:gdLst>
              <a:gd name="T0" fmla="*/ 0 w 43163"/>
              <a:gd name="T1" fmla="*/ 2147483647 h 21600"/>
              <a:gd name="T2" fmla="*/ 2147483647 w 43163"/>
              <a:gd name="T3" fmla="*/ 2147483647 h 21600"/>
              <a:gd name="T4" fmla="*/ 2147483647 w 43163"/>
              <a:gd name="T5" fmla="*/ 2147483647 h 21600"/>
              <a:gd name="T6" fmla="*/ 0 60000 65536"/>
              <a:gd name="T7" fmla="*/ 0 60000 65536"/>
              <a:gd name="T8" fmla="*/ 0 60000 65536"/>
              <a:gd name="T9" fmla="*/ 0 w 43163"/>
              <a:gd name="T10" fmla="*/ 0 h 21600"/>
              <a:gd name="T11" fmla="*/ 43163 w 43163"/>
              <a:gd name="T12" fmla="*/ 21600 h 21600"/>
            </a:gdLst>
            <a:ahLst/>
            <a:cxnLst>
              <a:cxn ang="T6">
                <a:pos x="T0" y="T1"/>
              </a:cxn>
              <a:cxn ang="T7">
                <a:pos x="T2" y="T3"/>
              </a:cxn>
              <a:cxn ang="T8">
                <a:pos x="T4" y="T5"/>
              </a:cxn>
            </a:cxnLst>
            <a:rect l="T9" t="T10" r="T11" b="T12"/>
            <a:pathLst>
              <a:path w="43163" h="21600" fill="none" extrusionOk="0">
                <a:moveTo>
                  <a:pt x="0" y="20331"/>
                </a:moveTo>
                <a:cubicBezTo>
                  <a:pt x="672" y="8914"/>
                  <a:pt x="10126" y="-1"/>
                  <a:pt x="21563" y="0"/>
                </a:cubicBezTo>
                <a:cubicBezTo>
                  <a:pt x="33492" y="0"/>
                  <a:pt x="43163" y="9670"/>
                  <a:pt x="43163" y="21600"/>
                </a:cubicBezTo>
              </a:path>
              <a:path w="43163" h="21600" stroke="0" extrusionOk="0">
                <a:moveTo>
                  <a:pt x="0" y="20331"/>
                </a:moveTo>
                <a:cubicBezTo>
                  <a:pt x="672" y="8914"/>
                  <a:pt x="10126" y="-1"/>
                  <a:pt x="21563" y="0"/>
                </a:cubicBezTo>
                <a:cubicBezTo>
                  <a:pt x="33492" y="0"/>
                  <a:pt x="43163" y="9670"/>
                  <a:pt x="43163" y="21600"/>
                </a:cubicBezTo>
                <a:lnTo>
                  <a:pt x="21563" y="21600"/>
                </a:lnTo>
                <a:close/>
              </a:path>
            </a:pathLst>
          </a:custGeom>
          <a:noFill/>
          <a:ln w="38100">
            <a:solidFill>
              <a:srgbClr val="CC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IQ"/>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152400"/>
            <a:ext cx="7772400" cy="533400"/>
          </a:xfrm>
        </p:spPr>
        <p:txBody>
          <a:bodyPr/>
          <a:lstStyle/>
          <a:p>
            <a:pPr eaLnBrk="1" hangingPunct="1"/>
            <a:r>
              <a:rPr lang="en-US" sz="2800" smtClean="0"/>
              <a:t>Temperature and Enzyme Activity</a:t>
            </a:r>
          </a:p>
        </p:txBody>
      </p:sp>
      <p:sp>
        <p:nvSpPr>
          <p:cNvPr id="15363" name="Rectangle 3"/>
          <p:cNvSpPr>
            <a:spLocks noGrp="1" noChangeArrowheads="1"/>
          </p:cNvSpPr>
          <p:nvPr>
            <p:ph idx="1"/>
          </p:nvPr>
        </p:nvSpPr>
        <p:spPr>
          <a:xfrm>
            <a:off x="685800" y="685800"/>
            <a:ext cx="7772400" cy="1600200"/>
          </a:xfrm>
        </p:spPr>
        <p:txBody>
          <a:bodyPr/>
          <a:lstStyle/>
          <a:p>
            <a:pPr eaLnBrk="1" hangingPunct="1">
              <a:lnSpc>
                <a:spcPct val="95000"/>
              </a:lnSpc>
              <a:spcBef>
                <a:spcPct val="10000"/>
              </a:spcBef>
            </a:pPr>
            <a:r>
              <a:rPr lang="en-US" sz="2400" smtClean="0">
                <a:solidFill>
                  <a:schemeClr val="tx2"/>
                </a:solidFill>
              </a:rPr>
              <a:t>Enzymes</a:t>
            </a:r>
            <a:r>
              <a:rPr lang="en-US" sz="2400" smtClean="0"/>
              <a:t> are most active at an optimum temperature (usually  37°C in humans)</a:t>
            </a:r>
          </a:p>
          <a:p>
            <a:pPr eaLnBrk="1" hangingPunct="1">
              <a:lnSpc>
                <a:spcPct val="95000"/>
              </a:lnSpc>
              <a:spcBef>
                <a:spcPct val="10000"/>
              </a:spcBef>
            </a:pPr>
            <a:r>
              <a:rPr lang="en-US" sz="2400" smtClean="0"/>
              <a:t>They show little activity at low temperatures</a:t>
            </a:r>
          </a:p>
          <a:p>
            <a:pPr eaLnBrk="1" hangingPunct="1">
              <a:lnSpc>
                <a:spcPct val="95000"/>
              </a:lnSpc>
              <a:spcBef>
                <a:spcPct val="10000"/>
              </a:spcBef>
            </a:pPr>
            <a:r>
              <a:rPr lang="en-US" sz="2400" smtClean="0"/>
              <a:t>Activity is lost at high temperatures as denaturation occurs</a:t>
            </a:r>
          </a:p>
        </p:txBody>
      </p:sp>
      <p:pic>
        <p:nvPicPr>
          <p:cNvPr id="68612" name="Picture 4" descr=" 21-05.jpg                                                      00032A25Platinum_IPL                   BA1A60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438400"/>
            <a:ext cx="56403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685800" y="0"/>
            <a:ext cx="7772400" cy="1219200"/>
          </a:xfrm>
        </p:spPr>
        <p:txBody>
          <a:bodyPr/>
          <a:lstStyle/>
          <a:p>
            <a:pPr eaLnBrk="1" hangingPunct="1"/>
            <a:r>
              <a:rPr lang="en-GB" b="1" smtClean="0">
                <a:solidFill>
                  <a:srgbClr val="FF00FF"/>
                </a:solidFill>
                <a:latin typeface="Comic Sans MS" pitchFamily="66" charset="0"/>
              </a:rPr>
              <a:t>Enzymes</a:t>
            </a:r>
          </a:p>
        </p:txBody>
      </p:sp>
      <p:sp>
        <p:nvSpPr>
          <p:cNvPr id="16387" name="Rectangle 5"/>
          <p:cNvSpPr>
            <a:spLocks noGrp="1" noChangeArrowheads="1"/>
          </p:cNvSpPr>
          <p:nvPr>
            <p:ph type="body" sz="half" idx="1"/>
          </p:nvPr>
        </p:nvSpPr>
        <p:spPr>
          <a:xfrm>
            <a:off x="0" y="762000"/>
            <a:ext cx="4419600" cy="6096000"/>
          </a:xfrm>
        </p:spPr>
        <p:txBody>
          <a:bodyPr/>
          <a:lstStyle/>
          <a:p>
            <a:pPr eaLnBrk="1" hangingPunct="1"/>
            <a:r>
              <a:rPr lang="en-GB" sz="2000" b="1" smtClean="0">
                <a:latin typeface="Comic Sans MS" pitchFamily="66" charset="0"/>
              </a:rPr>
              <a:t>An enzyme is a biological catalyst</a:t>
            </a:r>
          </a:p>
          <a:p>
            <a:pPr eaLnBrk="1" hangingPunct="1"/>
            <a:r>
              <a:rPr lang="en-GB" sz="2000" b="1" smtClean="0">
                <a:latin typeface="Comic Sans MS" pitchFamily="66" charset="0"/>
              </a:rPr>
              <a:t>The pockets formed by tertiary and quaternary structure can hold specific substances (SUBSTRATES). </a:t>
            </a:r>
          </a:p>
          <a:p>
            <a:pPr eaLnBrk="1" hangingPunct="1"/>
            <a:r>
              <a:rPr lang="en-GB" sz="2000" b="1" smtClean="0">
                <a:latin typeface="Comic Sans MS" pitchFamily="66" charset="0"/>
              </a:rPr>
              <a:t>These pockets are called ACTIVE SITES. </a:t>
            </a:r>
          </a:p>
          <a:p>
            <a:pPr eaLnBrk="1" hangingPunct="1"/>
            <a:r>
              <a:rPr lang="en-GB" sz="2000" b="1" smtClean="0">
                <a:latin typeface="Comic Sans MS" pitchFamily="66" charset="0"/>
              </a:rPr>
              <a:t>When all the proper substrates are nestled in a particular enzyme's active sites, the enzyme can cause them to react quickly </a:t>
            </a:r>
          </a:p>
          <a:p>
            <a:pPr eaLnBrk="1" hangingPunct="1"/>
            <a:r>
              <a:rPr lang="en-GB" sz="2000" b="1" smtClean="0">
                <a:latin typeface="Comic Sans MS" pitchFamily="66" charset="0"/>
              </a:rPr>
              <a:t>Once the reaction is complete, the enzyme releases the finished products and goes back to work on more substrate</a:t>
            </a:r>
            <a:r>
              <a:rPr lang="en-GB" sz="1800" b="1" smtClean="0">
                <a:latin typeface="Comic Sans MS" pitchFamily="66" charset="0"/>
              </a:rPr>
              <a:t>.</a:t>
            </a:r>
          </a:p>
          <a:p>
            <a:pPr eaLnBrk="1" hangingPunct="1">
              <a:lnSpc>
                <a:spcPct val="90000"/>
              </a:lnSpc>
            </a:pPr>
            <a:endParaRPr lang="en-GB" sz="1800" b="1" smtClean="0">
              <a:solidFill>
                <a:srgbClr val="9933FF"/>
              </a:solidFill>
              <a:latin typeface="Comic Sans MS" pitchFamily="66" charset="0"/>
            </a:endParaRPr>
          </a:p>
        </p:txBody>
      </p:sp>
      <p:pic>
        <p:nvPicPr>
          <p:cNvPr id="16389" name="Picture 18" descr="http://fig.cox.miami.edu/Faculty/Dana/proteinstructure.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4770120" y="1981200"/>
            <a:ext cx="3566160" cy="4114800"/>
          </a:xfrm>
          <a:noFill/>
        </p:spPr>
      </p:pic>
      <p:sp>
        <p:nvSpPr>
          <p:cNvPr id="16388" name="Rectangle 14"/>
          <p:cNvSpPr>
            <a:spLocks noChangeArrowheads="1"/>
          </p:cNvSpPr>
          <p:nvPr/>
        </p:nvSpPr>
        <p:spPr bwMode="auto">
          <a:xfrm>
            <a:off x="0" y="3048000"/>
            <a:ext cx="320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1600" b="1"/>
          </a:p>
          <a:p>
            <a:pPr eaLnBrk="0" hangingPunct="0"/>
            <a:endParaRPr lang="en-GB"/>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685800" y="533400"/>
            <a:ext cx="7772400" cy="1219200"/>
          </a:xfrm>
          <a:ln w="28575" cap="flat">
            <a:solidFill>
              <a:schemeClr val="hlink"/>
            </a:solidFill>
            <a:miter lim="800000"/>
            <a:headEnd/>
            <a:tailEnd/>
          </a:ln>
        </p:spPr>
        <p:txBody>
          <a:bodyPr/>
          <a:lstStyle/>
          <a:p>
            <a:pPr eaLnBrk="1" hangingPunct="1"/>
            <a:r>
              <a:rPr lang="en-US" sz="3800" b="1" smtClean="0"/>
              <a:t>Factors Affecting Enzyme Action: Substrate Concentration</a:t>
            </a:r>
          </a:p>
        </p:txBody>
      </p:sp>
      <p:sp>
        <p:nvSpPr>
          <p:cNvPr id="69636" name="Rectangle 3"/>
          <p:cNvSpPr>
            <a:spLocks noGrp="1" noChangeArrowheads="1"/>
          </p:cNvSpPr>
          <p:nvPr>
            <p:ph idx="1"/>
          </p:nvPr>
        </p:nvSpPr>
        <p:spPr/>
        <p:txBody>
          <a:bodyPr/>
          <a:lstStyle/>
          <a:p>
            <a:pPr eaLnBrk="1" hangingPunct="1"/>
            <a:r>
              <a:rPr lang="en-US" sz="2800" b="1" smtClean="0"/>
              <a:t>Increasing  substrate concentration increases the rate of reaction (enzyme concentration is constant)</a:t>
            </a:r>
          </a:p>
          <a:p>
            <a:pPr eaLnBrk="1" hangingPunct="1"/>
            <a:r>
              <a:rPr lang="en-US" sz="2800" b="1" smtClean="0"/>
              <a:t>Maximum activity reached when all of enzyme combines with substrate</a:t>
            </a:r>
          </a:p>
          <a:p>
            <a:pPr eaLnBrk="1" hangingPunct="1"/>
            <a:endParaRPr lang="en-US" sz="2800" b="1" smtClean="0">
              <a:solidFill>
                <a:schemeClr val="accent1"/>
              </a:solidFill>
            </a:endParaRPr>
          </a:p>
        </p:txBody>
      </p:sp>
      <p:sp>
        <p:nvSpPr>
          <p:cNvPr id="69634"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F70D7397-C79E-4CEC-9294-96AC5C194A2F}" type="slidenum">
              <a:rPr lang="en-US" sz="1400" smtClean="0"/>
              <a:pPr eaLnBrk="1" hangingPunct="1"/>
              <a:t>60</a:t>
            </a:fld>
            <a:endParaRPr lang="en-US" sz="1400" smtClean="0"/>
          </a:p>
        </p:txBody>
      </p:sp>
      <p:pic>
        <p:nvPicPr>
          <p:cNvPr id="69637" name="Picture 4" descr="C:\Program Files\Microsoft Office\Clipart\standard\stddir1\bd06860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4495800"/>
            <a:ext cx="28956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533400"/>
            <a:ext cx="8229600" cy="663575"/>
          </a:xfrm>
        </p:spPr>
        <p:txBody>
          <a:bodyPr/>
          <a:lstStyle/>
          <a:p>
            <a:pPr eaLnBrk="1" hangingPunct="1"/>
            <a:r>
              <a:rPr lang="en-GB" sz="2800" b="1" smtClean="0"/>
              <a:t>Substrate concentration: Non-enzymic reactions</a:t>
            </a:r>
            <a:endParaRPr lang="fr-FR" sz="2800" b="1" smtClean="0"/>
          </a:p>
        </p:txBody>
      </p:sp>
      <p:sp>
        <p:nvSpPr>
          <p:cNvPr id="70659" name="Rectangle 3"/>
          <p:cNvSpPr>
            <a:spLocks noGrp="1" noChangeArrowheads="1"/>
          </p:cNvSpPr>
          <p:nvPr>
            <p:ph idx="1"/>
          </p:nvPr>
        </p:nvSpPr>
        <p:spPr>
          <a:xfrm>
            <a:off x="457200" y="5084763"/>
            <a:ext cx="8229600" cy="1046162"/>
          </a:xfrm>
        </p:spPr>
        <p:txBody>
          <a:bodyPr/>
          <a:lstStyle/>
          <a:p>
            <a:pPr eaLnBrk="1" hangingPunct="1"/>
            <a:r>
              <a:rPr lang="en-GB" sz="2800" smtClean="0"/>
              <a:t>The increase in velocity is proportional to the substrate concentration</a:t>
            </a:r>
            <a:r>
              <a:rPr lang="fr-FR" smtClean="0"/>
              <a:t> </a:t>
            </a:r>
          </a:p>
        </p:txBody>
      </p:sp>
      <p:grpSp>
        <p:nvGrpSpPr>
          <p:cNvPr id="70660" name="Group 6"/>
          <p:cNvGrpSpPr>
            <a:grpSpLocks/>
          </p:cNvGrpSpPr>
          <p:nvPr/>
        </p:nvGrpSpPr>
        <p:grpSpPr bwMode="auto">
          <a:xfrm>
            <a:off x="1219200" y="2057400"/>
            <a:ext cx="5754688" cy="2635250"/>
            <a:chOff x="645" y="7740"/>
            <a:chExt cx="5182" cy="3405"/>
          </a:xfrm>
        </p:grpSpPr>
        <p:grpSp>
          <p:nvGrpSpPr>
            <p:cNvPr id="70662" name="Group 7"/>
            <p:cNvGrpSpPr>
              <a:grpSpLocks/>
            </p:cNvGrpSpPr>
            <p:nvPr/>
          </p:nvGrpSpPr>
          <p:grpSpPr bwMode="auto">
            <a:xfrm>
              <a:off x="645" y="7740"/>
              <a:ext cx="5182" cy="3405"/>
              <a:chOff x="870" y="7740"/>
              <a:chExt cx="5182" cy="3405"/>
            </a:xfrm>
          </p:grpSpPr>
          <p:sp>
            <p:nvSpPr>
              <p:cNvPr id="70664" name="Line 8"/>
              <p:cNvSpPr>
                <a:spLocks noChangeShapeType="1"/>
              </p:cNvSpPr>
              <p:nvPr/>
            </p:nvSpPr>
            <p:spPr bwMode="auto">
              <a:xfrm flipV="1">
                <a:off x="1500" y="7785"/>
                <a:ext cx="0" cy="280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70665" name="Line 9"/>
              <p:cNvSpPr>
                <a:spLocks noChangeShapeType="1"/>
              </p:cNvSpPr>
              <p:nvPr/>
            </p:nvSpPr>
            <p:spPr bwMode="auto">
              <a:xfrm>
                <a:off x="2175" y="7740"/>
                <a:ext cx="0" cy="2865"/>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70666" name="Line 10"/>
              <p:cNvSpPr>
                <a:spLocks noChangeShapeType="1"/>
              </p:cNvSpPr>
              <p:nvPr/>
            </p:nvSpPr>
            <p:spPr bwMode="auto">
              <a:xfrm rot="5400000">
                <a:off x="4110" y="8640"/>
                <a:ext cx="0" cy="3885"/>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70667" name="Text Box 11"/>
              <p:cNvSpPr txBox="1">
                <a:spLocks noChangeArrowheads="1"/>
              </p:cNvSpPr>
              <p:nvPr/>
            </p:nvSpPr>
            <p:spPr bwMode="auto">
              <a:xfrm>
                <a:off x="870" y="8580"/>
                <a:ext cx="1215"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ctr" eaLnBrk="1" hangingPunct="1"/>
                <a:r>
                  <a:rPr lang="fr-FR" b="1">
                    <a:solidFill>
                      <a:srgbClr val="FF0000"/>
                    </a:solidFill>
                  </a:rPr>
                  <a:t>Reaction velocity</a:t>
                </a:r>
                <a:endParaRPr lang="fr-FR">
                  <a:solidFill>
                    <a:srgbClr val="FF0000"/>
                  </a:solidFill>
                </a:endParaRPr>
              </a:p>
            </p:txBody>
          </p:sp>
          <p:sp>
            <p:nvSpPr>
              <p:cNvPr id="70668" name="Line 12"/>
              <p:cNvSpPr>
                <a:spLocks noChangeShapeType="1"/>
              </p:cNvSpPr>
              <p:nvPr/>
            </p:nvSpPr>
            <p:spPr bwMode="auto">
              <a:xfrm>
                <a:off x="2160" y="10920"/>
                <a:ext cx="384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70669" name="Text Box 13"/>
              <p:cNvSpPr txBox="1">
                <a:spLocks noChangeArrowheads="1"/>
              </p:cNvSpPr>
              <p:nvPr/>
            </p:nvSpPr>
            <p:spPr bwMode="auto">
              <a:xfrm>
                <a:off x="2610" y="10695"/>
                <a:ext cx="2790" cy="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ctr" eaLnBrk="1" hangingPunct="1"/>
                <a:r>
                  <a:rPr lang="fr-FR" b="1">
                    <a:solidFill>
                      <a:srgbClr val="FF0000"/>
                    </a:solidFill>
                  </a:rPr>
                  <a:t>Substrate concentration</a:t>
                </a:r>
                <a:endParaRPr lang="fr-FR">
                  <a:solidFill>
                    <a:srgbClr val="FF0000"/>
                  </a:solidFill>
                </a:endParaRPr>
              </a:p>
            </p:txBody>
          </p:sp>
        </p:grpSp>
        <p:sp>
          <p:nvSpPr>
            <p:cNvPr id="70663" name="Line 14"/>
            <p:cNvSpPr>
              <a:spLocks noChangeShapeType="1"/>
            </p:cNvSpPr>
            <p:nvPr/>
          </p:nvSpPr>
          <p:spPr bwMode="auto">
            <a:xfrm flipV="1">
              <a:off x="1950" y="7860"/>
              <a:ext cx="3450" cy="2715"/>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ar-IQ"/>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533400"/>
            <a:ext cx="8229600" cy="879475"/>
          </a:xfrm>
        </p:spPr>
        <p:txBody>
          <a:bodyPr/>
          <a:lstStyle/>
          <a:p>
            <a:pPr eaLnBrk="1" hangingPunct="1"/>
            <a:r>
              <a:rPr lang="fr-FR" sz="2800" b="1" smtClean="0"/>
              <a:t>Substrate concentration: </a:t>
            </a:r>
            <a:r>
              <a:rPr lang="en-GB" sz="2800" b="1" smtClean="0"/>
              <a:t>Enzymic reactions</a:t>
            </a:r>
            <a:endParaRPr lang="fr-FR" sz="2800" b="1" smtClean="0"/>
          </a:p>
        </p:txBody>
      </p:sp>
      <p:sp>
        <p:nvSpPr>
          <p:cNvPr id="71683" name="Rectangle 3"/>
          <p:cNvSpPr>
            <a:spLocks noGrp="1" noChangeArrowheads="1"/>
          </p:cNvSpPr>
          <p:nvPr>
            <p:ph idx="1"/>
          </p:nvPr>
        </p:nvSpPr>
        <p:spPr>
          <a:xfrm>
            <a:off x="457200" y="5084763"/>
            <a:ext cx="8229600" cy="1368425"/>
          </a:xfrm>
        </p:spPr>
        <p:txBody>
          <a:bodyPr/>
          <a:lstStyle/>
          <a:p>
            <a:pPr eaLnBrk="1" hangingPunct="1">
              <a:lnSpc>
                <a:spcPct val="80000"/>
              </a:lnSpc>
            </a:pPr>
            <a:r>
              <a:rPr lang="en-GB" sz="2400" smtClean="0"/>
              <a:t>Faster reaction but it reaches a saturation point when all the enzyme molecules are occupied.</a:t>
            </a:r>
          </a:p>
          <a:p>
            <a:pPr eaLnBrk="1" hangingPunct="1">
              <a:lnSpc>
                <a:spcPct val="80000"/>
              </a:lnSpc>
            </a:pPr>
            <a:r>
              <a:rPr lang="en-GB" sz="2400" smtClean="0"/>
              <a:t>If you alter the concentration of the </a:t>
            </a:r>
            <a:r>
              <a:rPr lang="en-GB" sz="2400" b="1" smtClean="0"/>
              <a:t>enzyme</a:t>
            </a:r>
            <a:r>
              <a:rPr lang="en-GB" sz="2400" smtClean="0"/>
              <a:t> then </a:t>
            </a:r>
            <a:r>
              <a:rPr lang="en-GB" sz="2400" b="1" smtClean="0"/>
              <a:t>V</a:t>
            </a:r>
            <a:r>
              <a:rPr lang="en-GB" sz="2400" b="1" baseline="-25000" smtClean="0"/>
              <a:t>max</a:t>
            </a:r>
            <a:r>
              <a:rPr lang="en-GB" sz="2400" smtClean="0"/>
              <a:t> will change too.</a:t>
            </a:r>
            <a:r>
              <a:rPr lang="fr-FR" sz="2400" smtClean="0"/>
              <a:t> </a:t>
            </a:r>
          </a:p>
        </p:txBody>
      </p:sp>
      <p:grpSp>
        <p:nvGrpSpPr>
          <p:cNvPr id="71684" name="Group 4"/>
          <p:cNvGrpSpPr>
            <a:grpSpLocks/>
          </p:cNvGrpSpPr>
          <p:nvPr/>
        </p:nvGrpSpPr>
        <p:grpSpPr bwMode="auto">
          <a:xfrm>
            <a:off x="1403350" y="1371600"/>
            <a:ext cx="6597650" cy="3276600"/>
            <a:chOff x="5730" y="7740"/>
            <a:chExt cx="5182" cy="3405"/>
          </a:xfrm>
        </p:grpSpPr>
        <p:grpSp>
          <p:nvGrpSpPr>
            <p:cNvPr id="71685" name="Group 5"/>
            <p:cNvGrpSpPr>
              <a:grpSpLocks/>
            </p:cNvGrpSpPr>
            <p:nvPr/>
          </p:nvGrpSpPr>
          <p:grpSpPr bwMode="auto">
            <a:xfrm>
              <a:off x="5730" y="7740"/>
              <a:ext cx="5182" cy="3405"/>
              <a:chOff x="870" y="7740"/>
              <a:chExt cx="5182" cy="3405"/>
            </a:xfrm>
          </p:grpSpPr>
          <p:sp>
            <p:nvSpPr>
              <p:cNvPr id="71689" name="Line 6"/>
              <p:cNvSpPr>
                <a:spLocks noChangeShapeType="1"/>
              </p:cNvSpPr>
              <p:nvPr/>
            </p:nvSpPr>
            <p:spPr bwMode="auto">
              <a:xfrm flipV="1">
                <a:off x="1500" y="7785"/>
                <a:ext cx="0" cy="2805"/>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71690" name="Line 7"/>
              <p:cNvSpPr>
                <a:spLocks noChangeShapeType="1"/>
              </p:cNvSpPr>
              <p:nvPr/>
            </p:nvSpPr>
            <p:spPr bwMode="auto">
              <a:xfrm>
                <a:off x="2175" y="7740"/>
                <a:ext cx="0" cy="2865"/>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71691" name="Line 8"/>
              <p:cNvSpPr>
                <a:spLocks noChangeShapeType="1"/>
              </p:cNvSpPr>
              <p:nvPr/>
            </p:nvSpPr>
            <p:spPr bwMode="auto">
              <a:xfrm rot="5400000">
                <a:off x="4110" y="8640"/>
                <a:ext cx="0" cy="3885"/>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71692" name="Text Box 9"/>
              <p:cNvSpPr txBox="1">
                <a:spLocks noChangeArrowheads="1"/>
              </p:cNvSpPr>
              <p:nvPr/>
            </p:nvSpPr>
            <p:spPr bwMode="auto">
              <a:xfrm>
                <a:off x="870" y="8580"/>
                <a:ext cx="1215" cy="720"/>
              </a:xfrm>
              <a:prstGeom prst="rect">
                <a:avLst/>
              </a:prstGeom>
              <a:solidFill>
                <a:srgbClr val="FFFFFF"/>
              </a:solidFill>
              <a:ln w="9525">
                <a:solidFill>
                  <a:schemeClr val="accent1"/>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ctr" eaLnBrk="1" hangingPunct="1"/>
                <a:r>
                  <a:rPr lang="fr-FR" b="1">
                    <a:solidFill>
                      <a:srgbClr val="FF0000"/>
                    </a:solidFill>
                  </a:rPr>
                  <a:t>Reaction</a:t>
                </a:r>
                <a:r>
                  <a:rPr lang="fr-FR" b="1"/>
                  <a:t> velocity</a:t>
                </a:r>
                <a:endParaRPr lang="fr-FR"/>
              </a:p>
            </p:txBody>
          </p:sp>
          <p:sp>
            <p:nvSpPr>
              <p:cNvPr id="71693" name="Line 10"/>
              <p:cNvSpPr>
                <a:spLocks noChangeShapeType="1"/>
              </p:cNvSpPr>
              <p:nvPr/>
            </p:nvSpPr>
            <p:spPr bwMode="auto">
              <a:xfrm>
                <a:off x="2160" y="10920"/>
                <a:ext cx="384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71694" name="Text Box 11"/>
              <p:cNvSpPr txBox="1">
                <a:spLocks noChangeArrowheads="1"/>
              </p:cNvSpPr>
              <p:nvPr/>
            </p:nvSpPr>
            <p:spPr bwMode="auto">
              <a:xfrm>
                <a:off x="2610" y="10695"/>
                <a:ext cx="2790" cy="450"/>
              </a:xfrm>
              <a:prstGeom prst="rect">
                <a:avLst/>
              </a:prstGeom>
              <a:solidFill>
                <a:srgbClr val="FFFFFF"/>
              </a:solidFill>
              <a:ln w="9525">
                <a:solidFill>
                  <a:schemeClr val="accent1"/>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ctr" eaLnBrk="1" hangingPunct="1"/>
                <a:r>
                  <a:rPr lang="en-GB" b="1">
                    <a:solidFill>
                      <a:srgbClr val="FF0000"/>
                    </a:solidFill>
                  </a:rPr>
                  <a:t>Substrate</a:t>
                </a:r>
                <a:r>
                  <a:rPr lang="en-GB" b="1"/>
                  <a:t> </a:t>
                </a:r>
                <a:r>
                  <a:rPr lang="en-GB" b="1">
                    <a:solidFill>
                      <a:srgbClr val="FF0000"/>
                    </a:solidFill>
                  </a:rPr>
                  <a:t>concentration</a:t>
                </a:r>
                <a:endParaRPr lang="fr-FR">
                  <a:solidFill>
                    <a:srgbClr val="FF0000"/>
                  </a:solidFill>
                </a:endParaRPr>
              </a:p>
            </p:txBody>
          </p:sp>
        </p:grpSp>
        <p:sp>
          <p:nvSpPr>
            <p:cNvPr id="71686" name="Freeform 12"/>
            <p:cNvSpPr>
              <a:spLocks/>
            </p:cNvSpPr>
            <p:nvPr/>
          </p:nvSpPr>
          <p:spPr bwMode="auto">
            <a:xfrm>
              <a:off x="7035" y="8353"/>
              <a:ext cx="3630" cy="2222"/>
            </a:xfrm>
            <a:custGeom>
              <a:avLst/>
              <a:gdLst>
                <a:gd name="T0" fmla="*/ 0 w 3630"/>
                <a:gd name="T1" fmla="*/ 2222 h 2222"/>
                <a:gd name="T2" fmla="*/ 255 w 3630"/>
                <a:gd name="T3" fmla="*/ 1547 h 2222"/>
                <a:gd name="T4" fmla="*/ 465 w 3630"/>
                <a:gd name="T5" fmla="*/ 977 h 2222"/>
                <a:gd name="T6" fmla="*/ 660 w 3630"/>
                <a:gd name="T7" fmla="*/ 377 h 2222"/>
                <a:gd name="T8" fmla="*/ 840 w 3630"/>
                <a:gd name="T9" fmla="*/ 77 h 2222"/>
                <a:gd name="T10" fmla="*/ 1035 w 3630"/>
                <a:gd name="T11" fmla="*/ 17 h 2222"/>
                <a:gd name="T12" fmla="*/ 1305 w 3630"/>
                <a:gd name="T13" fmla="*/ 2 h 2222"/>
                <a:gd name="T14" fmla="*/ 3630 w 3630"/>
                <a:gd name="T15" fmla="*/ 2 h 2222"/>
                <a:gd name="T16" fmla="*/ 0 60000 65536"/>
                <a:gd name="T17" fmla="*/ 0 60000 65536"/>
                <a:gd name="T18" fmla="*/ 0 60000 65536"/>
                <a:gd name="T19" fmla="*/ 0 60000 65536"/>
                <a:gd name="T20" fmla="*/ 0 60000 65536"/>
                <a:gd name="T21" fmla="*/ 0 60000 65536"/>
                <a:gd name="T22" fmla="*/ 0 60000 65536"/>
                <a:gd name="T23" fmla="*/ 0 60000 65536"/>
                <a:gd name="T24" fmla="*/ 0 w 3630"/>
                <a:gd name="T25" fmla="*/ 0 h 2222"/>
                <a:gd name="T26" fmla="*/ 3630 w 3630"/>
                <a:gd name="T27" fmla="*/ 2222 h 22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0" h="2222">
                  <a:moveTo>
                    <a:pt x="0" y="2222"/>
                  </a:moveTo>
                  <a:cubicBezTo>
                    <a:pt x="89" y="1988"/>
                    <a:pt x="178" y="1754"/>
                    <a:pt x="255" y="1547"/>
                  </a:cubicBezTo>
                  <a:cubicBezTo>
                    <a:pt x="332" y="1340"/>
                    <a:pt x="397" y="1172"/>
                    <a:pt x="465" y="977"/>
                  </a:cubicBezTo>
                  <a:cubicBezTo>
                    <a:pt x="533" y="782"/>
                    <a:pt x="597" y="527"/>
                    <a:pt x="660" y="377"/>
                  </a:cubicBezTo>
                  <a:cubicBezTo>
                    <a:pt x="723" y="227"/>
                    <a:pt x="778" y="137"/>
                    <a:pt x="840" y="77"/>
                  </a:cubicBezTo>
                  <a:cubicBezTo>
                    <a:pt x="902" y="17"/>
                    <a:pt x="958" y="29"/>
                    <a:pt x="1035" y="17"/>
                  </a:cubicBezTo>
                  <a:cubicBezTo>
                    <a:pt x="1112" y="5"/>
                    <a:pt x="873" y="4"/>
                    <a:pt x="1305" y="2"/>
                  </a:cubicBezTo>
                  <a:cubicBezTo>
                    <a:pt x="1737" y="0"/>
                    <a:pt x="2683" y="1"/>
                    <a:pt x="3630" y="2"/>
                  </a:cubicBezTo>
                </a:path>
              </a:pathLst>
            </a:custGeom>
            <a:noFill/>
            <a:ln w="38100" cmpd="sng">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71687" name="Line 13"/>
            <p:cNvSpPr>
              <a:spLocks noChangeShapeType="1"/>
            </p:cNvSpPr>
            <p:nvPr/>
          </p:nvSpPr>
          <p:spPr bwMode="auto">
            <a:xfrm>
              <a:off x="7020" y="8325"/>
              <a:ext cx="3675" cy="0"/>
            </a:xfrm>
            <a:prstGeom prst="line">
              <a:avLst/>
            </a:prstGeom>
            <a:noFill/>
            <a:ln w="25400">
              <a:solidFill>
                <a:schemeClr val="accent1"/>
              </a:solidFill>
              <a:prstDash val="sysDot"/>
              <a:round/>
              <a:headEnd/>
              <a:tailEnd/>
            </a:ln>
            <a:extLst>
              <a:ext uri="{909E8E84-426E-40DD-AFC4-6F175D3DCCD1}">
                <a14:hiddenFill xmlns:a14="http://schemas.microsoft.com/office/drawing/2010/main">
                  <a:noFill/>
                </a14:hiddenFill>
              </a:ext>
            </a:extLst>
          </p:spPr>
          <p:txBody>
            <a:bodyPr/>
            <a:lstStyle/>
            <a:p>
              <a:endParaRPr lang="ar-IQ"/>
            </a:p>
          </p:txBody>
        </p:sp>
        <p:sp>
          <p:nvSpPr>
            <p:cNvPr id="71688" name="Text Box 14"/>
            <p:cNvSpPr txBox="1">
              <a:spLocks noChangeArrowheads="1"/>
            </p:cNvSpPr>
            <p:nvPr/>
          </p:nvSpPr>
          <p:spPr bwMode="auto">
            <a:xfrm>
              <a:off x="6315" y="8115"/>
              <a:ext cx="840" cy="4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r>
                <a:rPr lang="fr-FR" b="1">
                  <a:solidFill>
                    <a:srgbClr val="FF0000"/>
                  </a:solidFill>
                </a:rPr>
                <a:t>V</a:t>
              </a:r>
              <a:r>
                <a:rPr lang="fr-FR" b="1" baseline="-25000">
                  <a:solidFill>
                    <a:srgbClr val="FF0000"/>
                  </a:solidFill>
                </a:rPr>
                <a:t>max</a:t>
              </a:r>
              <a:endParaRPr lang="fr-FR" baseline="-25000"/>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152400"/>
            <a:ext cx="7772400" cy="457200"/>
          </a:xfrm>
        </p:spPr>
        <p:txBody>
          <a:bodyPr/>
          <a:lstStyle/>
          <a:p>
            <a:pPr eaLnBrk="1" hangingPunct="1"/>
            <a:r>
              <a:rPr lang="en-US" sz="2800" smtClean="0"/>
              <a:t>Substrate Concentration and Reaction Rate</a:t>
            </a:r>
          </a:p>
        </p:txBody>
      </p:sp>
      <p:sp>
        <p:nvSpPr>
          <p:cNvPr id="19459" name="Rectangle 3"/>
          <p:cNvSpPr>
            <a:spLocks noGrp="1" noChangeArrowheads="1"/>
          </p:cNvSpPr>
          <p:nvPr>
            <p:ph idx="1"/>
          </p:nvPr>
        </p:nvSpPr>
        <p:spPr>
          <a:xfrm>
            <a:off x="685800" y="609600"/>
            <a:ext cx="7772400" cy="2667000"/>
          </a:xfrm>
        </p:spPr>
        <p:txBody>
          <a:bodyPr/>
          <a:lstStyle/>
          <a:p>
            <a:pPr eaLnBrk="1" hangingPunct="1">
              <a:lnSpc>
                <a:spcPct val="95000"/>
              </a:lnSpc>
              <a:spcBef>
                <a:spcPct val="10000"/>
              </a:spcBef>
            </a:pPr>
            <a:r>
              <a:rPr lang="en-US" sz="2400" smtClean="0"/>
              <a:t>The rate of reaction increases as substrate concentration increases (at constant enzyme concentration)</a:t>
            </a:r>
          </a:p>
          <a:p>
            <a:pPr eaLnBrk="1" hangingPunct="1">
              <a:lnSpc>
                <a:spcPct val="95000"/>
              </a:lnSpc>
              <a:spcBef>
                <a:spcPct val="10000"/>
              </a:spcBef>
            </a:pPr>
            <a:r>
              <a:rPr lang="en-US" sz="2400" b="1" smtClean="0"/>
              <a:t>Maximum activity</a:t>
            </a:r>
            <a:r>
              <a:rPr lang="en-US" sz="2400" smtClean="0"/>
              <a:t>  occurs when the enzyme is saturated (when all enzymes are binding substrate)</a:t>
            </a:r>
          </a:p>
          <a:p>
            <a:pPr eaLnBrk="1" hangingPunct="1">
              <a:lnSpc>
                <a:spcPct val="95000"/>
              </a:lnSpc>
              <a:spcBef>
                <a:spcPct val="10000"/>
              </a:spcBef>
            </a:pPr>
            <a:r>
              <a:rPr lang="en-US" sz="2400" smtClean="0"/>
              <a:t>The relationship between reaction rate and substrate concentration is exponential, and asymptotes (levels off) when the enzyme is saturated</a:t>
            </a:r>
          </a:p>
        </p:txBody>
      </p:sp>
      <p:graphicFrame>
        <p:nvGraphicFramePr>
          <p:cNvPr id="3074" name="Object 4"/>
          <p:cNvGraphicFramePr>
            <a:graphicFrameLocks noChangeAspect="1"/>
          </p:cNvGraphicFramePr>
          <p:nvPr/>
        </p:nvGraphicFramePr>
        <p:xfrm>
          <a:off x="4343400" y="3486150"/>
          <a:ext cx="4800600" cy="3371850"/>
        </p:xfrm>
        <a:graphic>
          <a:graphicData uri="http://schemas.openxmlformats.org/presentationml/2006/ole">
            <mc:AlternateContent xmlns:mc="http://schemas.openxmlformats.org/markup-compatibility/2006">
              <mc:Choice xmlns:v="urn:schemas-microsoft-com:vml" Requires="v">
                <p:oleObj spid="_x0000_s3102" name="Bitmap Image" r:id="rId4" imgW="3104762" imgH="2180952" progId="Paint.Picture">
                  <p:embed/>
                </p:oleObj>
              </mc:Choice>
              <mc:Fallback>
                <p:oleObj name="Bitmap Image" r:id="rId4" imgW="3104762" imgH="2180952"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486150"/>
                        <a:ext cx="48006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ln w="28575" cap="flat">
            <a:solidFill>
              <a:schemeClr val="hlink"/>
            </a:solidFill>
            <a:miter lim="800000"/>
            <a:headEnd/>
            <a:tailEnd/>
          </a:ln>
        </p:spPr>
        <p:txBody>
          <a:bodyPr/>
          <a:lstStyle/>
          <a:p>
            <a:pPr eaLnBrk="1" hangingPunct="1"/>
            <a:r>
              <a:rPr lang="en-US" sz="4000" b="1" smtClean="0"/>
              <a:t>Factors Affecting Enzyme Action</a:t>
            </a:r>
          </a:p>
        </p:txBody>
      </p:sp>
      <p:sp>
        <p:nvSpPr>
          <p:cNvPr id="72708" name="Rectangle 3"/>
          <p:cNvSpPr>
            <a:spLocks noGrp="1" noChangeArrowheads="1"/>
          </p:cNvSpPr>
          <p:nvPr>
            <p:ph idx="1"/>
          </p:nvPr>
        </p:nvSpPr>
        <p:spPr>
          <a:xfrm>
            <a:off x="533400" y="1981200"/>
            <a:ext cx="8077200" cy="4495800"/>
          </a:xfrm>
        </p:spPr>
        <p:txBody>
          <a:bodyPr/>
          <a:lstStyle/>
          <a:p>
            <a:pPr eaLnBrk="1" hangingPunct="1">
              <a:buFontTx/>
              <a:buNone/>
            </a:pPr>
            <a:r>
              <a:rPr lang="en-US" sz="2000" b="1" smtClean="0"/>
              <a:t>					</a:t>
            </a:r>
          </a:p>
          <a:p>
            <a:pPr eaLnBrk="1" hangingPunct="1">
              <a:buFontTx/>
              <a:buNone/>
            </a:pPr>
            <a:r>
              <a:rPr lang="en-US" sz="2000" b="1" smtClean="0"/>
              <a:t>					Maximum activity</a:t>
            </a:r>
          </a:p>
          <a:p>
            <a:pPr eaLnBrk="1" hangingPunct="1">
              <a:buFontTx/>
              <a:buNone/>
            </a:pPr>
            <a:endParaRPr lang="en-US" sz="2000" b="1" smtClean="0"/>
          </a:p>
          <a:p>
            <a:pPr eaLnBrk="1" hangingPunct="1">
              <a:buFontTx/>
              <a:buNone/>
            </a:pPr>
            <a:endParaRPr lang="en-US" sz="2800" b="1" smtClean="0"/>
          </a:p>
          <a:p>
            <a:pPr eaLnBrk="1" hangingPunct="1">
              <a:buFontTx/>
              <a:buNone/>
            </a:pPr>
            <a:r>
              <a:rPr lang="en-US" sz="2000" b="1" smtClean="0"/>
              <a:t>Reaction</a:t>
            </a:r>
          </a:p>
          <a:p>
            <a:pPr eaLnBrk="1" hangingPunct="1">
              <a:buFontTx/>
              <a:buNone/>
            </a:pPr>
            <a:r>
              <a:rPr lang="en-US" sz="2000" b="1" smtClean="0"/>
              <a:t>Rate</a:t>
            </a:r>
          </a:p>
          <a:p>
            <a:pPr eaLnBrk="1" hangingPunct="1">
              <a:buFontTx/>
              <a:buNone/>
            </a:pPr>
            <a:endParaRPr lang="en-US" sz="2800" b="1" smtClean="0"/>
          </a:p>
          <a:p>
            <a:pPr eaLnBrk="1" hangingPunct="1">
              <a:buFontTx/>
              <a:buNone/>
            </a:pPr>
            <a:endParaRPr lang="en-US" sz="2800" b="1" smtClean="0"/>
          </a:p>
          <a:p>
            <a:pPr eaLnBrk="1" hangingPunct="1">
              <a:buFontTx/>
              <a:buNone/>
            </a:pPr>
            <a:r>
              <a:rPr lang="en-US" sz="2800" b="1" smtClean="0"/>
              <a:t>	   		</a:t>
            </a:r>
            <a:r>
              <a:rPr lang="en-US" sz="2000" b="1" smtClean="0"/>
              <a:t>substrate concentration</a:t>
            </a:r>
          </a:p>
          <a:p>
            <a:pPr eaLnBrk="1" hangingPunct="1">
              <a:buFontTx/>
              <a:buNone/>
            </a:pPr>
            <a:endParaRPr lang="en-US" sz="2800" b="1" smtClean="0"/>
          </a:p>
          <a:p>
            <a:pPr eaLnBrk="1" hangingPunct="1">
              <a:buFontTx/>
              <a:buNone/>
            </a:pPr>
            <a:endParaRPr lang="en-US" sz="2800" b="1" smtClean="0"/>
          </a:p>
          <a:p>
            <a:pPr eaLnBrk="1" hangingPunct="1">
              <a:buFontTx/>
              <a:buNone/>
            </a:pPr>
            <a:endParaRPr lang="en-US" sz="2800" b="1" smtClean="0"/>
          </a:p>
          <a:p>
            <a:pPr eaLnBrk="1" hangingPunct="1">
              <a:buFontTx/>
              <a:buNone/>
            </a:pPr>
            <a:endParaRPr lang="en-US" sz="2800" b="1" smtClean="0"/>
          </a:p>
        </p:txBody>
      </p:sp>
      <p:sp>
        <p:nvSpPr>
          <p:cNvPr id="72706"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4803A313-44FF-4389-AFCC-0569EA5D9E67}" type="slidenum">
              <a:rPr lang="en-US" sz="1400" smtClean="0"/>
              <a:pPr eaLnBrk="1" hangingPunct="1"/>
              <a:t>64</a:t>
            </a:fld>
            <a:endParaRPr lang="en-US" sz="1400" smtClean="0"/>
          </a:p>
        </p:txBody>
      </p:sp>
      <p:sp>
        <p:nvSpPr>
          <p:cNvPr id="72709" name="Line 4"/>
          <p:cNvSpPr>
            <a:spLocks noChangeShapeType="1"/>
          </p:cNvSpPr>
          <p:nvPr/>
        </p:nvSpPr>
        <p:spPr bwMode="auto">
          <a:xfrm>
            <a:off x="2438400" y="2424113"/>
            <a:ext cx="0" cy="2819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72710" name="Line 5"/>
          <p:cNvSpPr>
            <a:spLocks noChangeShapeType="1"/>
          </p:cNvSpPr>
          <p:nvPr/>
        </p:nvSpPr>
        <p:spPr bwMode="auto">
          <a:xfrm>
            <a:off x="2438400" y="5257800"/>
            <a:ext cx="3733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72711" name="Arc 6"/>
          <p:cNvSpPr>
            <a:spLocks/>
          </p:cNvSpPr>
          <p:nvPr/>
        </p:nvSpPr>
        <p:spPr bwMode="auto">
          <a:xfrm flipH="1">
            <a:off x="2667000" y="3048000"/>
            <a:ext cx="1752600" cy="2133600"/>
          </a:xfrm>
          <a:custGeom>
            <a:avLst/>
            <a:gdLst>
              <a:gd name="T0" fmla="*/ 2147483647 w 21600"/>
              <a:gd name="T1" fmla="*/ 0 h 21572"/>
              <a:gd name="T2" fmla="*/ 2147483647 w 21600"/>
              <a:gd name="T3" fmla="*/ 2147483647 h 21572"/>
              <a:gd name="T4" fmla="*/ 0 w 21600"/>
              <a:gd name="T5" fmla="*/ 2147483647 h 21572"/>
              <a:gd name="T6" fmla="*/ 0 60000 65536"/>
              <a:gd name="T7" fmla="*/ 0 60000 65536"/>
              <a:gd name="T8" fmla="*/ 0 60000 65536"/>
              <a:gd name="T9" fmla="*/ 0 w 21600"/>
              <a:gd name="T10" fmla="*/ 0 h 21572"/>
              <a:gd name="T11" fmla="*/ 21600 w 21600"/>
              <a:gd name="T12" fmla="*/ 21572 h 21572"/>
            </a:gdLst>
            <a:ahLst/>
            <a:cxnLst>
              <a:cxn ang="T6">
                <a:pos x="T0" y="T1"/>
              </a:cxn>
              <a:cxn ang="T7">
                <a:pos x="T2" y="T3"/>
              </a:cxn>
              <a:cxn ang="T8">
                <a:pos x="T4" y="T5"/>
              </a:cxn>
            </a:cxnLst>
            <a:rect l="T9" t="T10" r="T11" b="T12"/>
            <a:pathLst>
              <a:path w="21600" h="21572" fill="none" extrusionOk="0">
                <a:moveTo>
                  <a:pt x="1094" y="-1"/>
                </a:moveTo>
                <a:cubicBezTo>
                  <a:pt x="12583" y="582"/>
                  <a:pt x="21600" y="10067"/>
                  <a:pt x="21600" y="21572"/>
                </a:cubicBezTo>
              </a:path>
              <a:path w="21600" h="21572" stroke="0" extrusionOk="0">
                <a:moveTo>
                  <a:pt x="1094" y="-1"/>
                </a:moveTo>
                <a:cubicBezTo>
                  <a:pt x="12583" y="582"/>
                  <a:pt x="21600" y="10067"/>
                  <a:pt x="21600" y="21572"/>
                </a:cubicBezTo>
                <a:lnTo>
                  <a:pt x="0" y="21572"/>
                </a:lnTo>
                <a:close/>
              </a:path>
            </a:pathLst>
          </a:custGeom>
          <a:noFill/>
          <a:ln w="38100">
            <a:solidFill>
              <a:srgbClr val="99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IQ"/>
          </a:p>
        </p:txBody>
      </p:sp>
      <p:sp>
        <p:nvSpPr>
          <p:cNvPr id="72712" name="Text Box 9"/>
          <p:cNvSpPr txBox="1">
            <a:spLocks noChangeArrowheads="1"/>
          </p:cNvSpPr>
          <p:nvPr/>
        </p:nvSpPr>
        <p:spPr bwMode="auto">
          <a:xfrm>
            <a:off x="6400800" y="3581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endParaRPr lang="ar-IQ"/>
          </a:p>
        </p:txBody>
      </p:sp>
      <p:sp>
        <p:nvSpPr>
          <p:cNvPr id="72713" name="Line 10"/>
          <p:cNvSpPr>
            <a:spLocks noChangeShapeType="1"/>
          </p:cNvSpPr>
          <p:nvPr/>
        </p:nvSpPr>
        <p:spPr bwMode="auto">
          <a:xfrm flipV="1">
            <a:off x="1905000" y="3048000"/>
            <a:ext cx="0" cy="1828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72714" name="Line 11"/>
          <p:cNvSpPr>
            <a:spLocks noChangeShapeType="1"/>
          </p:cNvSpPr>
          <p:nvPr/>
        </p:nvSpPr>
        <p:spPr bwMode="auto">
          <a:xfrm>
            <a:off x="5334000" y="5715000"/>
            <a:ext cx="990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72715" name="Line 12"/>
          <p:cNvSpPr>
            <a:spLocks noChangeShapeType="1"/>
          </p:cNvSpPr>
          <p:nvPr/>
        </p:nvSpPr>
        <p:spPr bwMode="auto">
          <a:xfrm>
            <a:off x="4281488" y="3048000"/>
            <a:ext cx="1447800" cy="0"/>
          </a:xfrm>
          <a:prstGeom prst="line">
            <a:avLst/>
          </a:prstGeom>
          <a:noFill/>
          <a:ln w="38100">
            <a:solidFill>
              <a:srgbClr val="99FF33"/>
            </a:solidFill>
            <a:round/>
            <a:headEnd/>
            <a:tailEnd/>
          </a:ln>
          <a:extLst>
            <a:ext uri="{909E8E84-426E-40DD-AFC4-6F175D3DCCD1}">
              <a14:hiddenFill xmlns:a14="http://schemas.microsoft.com/office/drawing/2010/main">
                <a:noFill/>
              </a14:hiddenFill>
            </a:ext>
          </a:extLst>
        </p:spPr>
        <p:txBody>
          <a:bodyPr/>
          <a:lstStyle/>
          <a:p>
            <a:endParaRPr lang="ar-IQ"/>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ln w="28575" cap="flat">
            <a:solidFill>
              <a:schemeClr val="hlink"/>
            </a:solidFill>
            <a:miter lim="800000"/>
            <a:headEnd/>
            <a:tailEnd/>
          </a:ln>
        </p:spPr>
        <p:txBody>
          <a:bodyPr/>
          <a:lstStyle/>
          <a:p>
            <a:pPr eaLnBrk="1" hangingPunct="1"/>
            <a:r>
              <a:rPr lang="en-US" sz="4000" b="1" smtClean="0"/>
              <a:t>Factors Affecting Enzyme Action: pH</a:t>
            </a:r>
          </a:p>
        </p:txBody>
      </p:sp>
      <p:sp>
        <p:nvSpPr>
          <p:cNvPr id="73732" name="Rectangle 3"/>
          <p:cNvSpPr>
            <a:spLocks noGrp="1" noChangeArrowheads="1"/>
          </p:cNvSpPr>
          <p:nvPr>
            <p:ph idx="1"/>
          </p:nvPr>
        </p:nvSpPr>
        <p:spPr/>
        <p:txBody>
          <a:bodyPr/>
          <a:lstStyle/>
          <a:p>
            <a:pPr eaLnBrk="1" hangingPunct="1"/>
            <a:r>
              <a:rPr lang="en-US" sz="2800" b="1" smtClean="0"/>
              <a:t>Maximum activity at </a:t>
            </a:r>
            <a:r>
              <a:rPr lang="en-US" sz="2800" b="1" i="1" smtClean="0"/>
              <a:t>optimum pH</a:t>
            </a:r>
            <a:endParaRPr lang="en-US" sz="2800" b="1" smtClean="0"/>
          </a:p>
          <a:p>
            <a:pPr eaLnBrk="1" hangingPunct="1"/>
            <a:r>
              <a:rPr lang="en-US" sz="2800" b="1" smtClean="0"/>
              <a:t>R groups of amino acids have proper charge</a:t>
            </a:r>
          </a:p>
          <a:p>
            <a:pPr eaLnBrk="1" hangingPunct="1"/>
            <a:r>
              <a:rPr lang="en-US" sz="2800" b="1" smtClean="0"/>
              <a:t>Tertiary structure of enzyme is correct</a:t>
            </a:r>
          </a:p>
          <a:p>
            <a:pPr eaLnBrk="1" hangingPunct="1"/>
            <a:r>
              <a:rPr lang="en-US" sz="2800" b="1" smtClean="0"/>
              <a:t>Narrow range of activity</a:t>
            </a:r>
          </a:p>
          <a:p>
            <a:pPr eaLnBrk="1" hangingPunct="1"/>
            <a:r>
              <a:rPr lang="en-US" sz="2800" b="1" smtClean="0"/>
              <a:t>Most lose activity in low or high pH</a:t>
            </a:r>
          </a:p>
        </p:txBody>
      </p:sp>
      <p:sp>
        <p:nvSpPr>
          <p:cNvPr id="73730"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F749E202-B185-4998-8148-B0287081E06A}" type="slidenum">
              <a:rPr lang="en-US" sz="1400" smtClean="0"/>
              <a:pPr eaLnBrk="1" hangingPunct="1"/>
              <a:t>65</a:t>
            </a:fld>
            <a:endParaRPr lang="en-US" sz="140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a:ln w="28575" cap="flat">
            <a:solidFill>
              <a:schemeClr val="hlink"/>
            </a:solidFill>
            <a:miter lim="800000"/>
            <a:headEnd/>
            <a:tailEnd/>
          </a:ln>
        </p:spPr>
        <p:txBody>
          <a:bodyPr/>
          <a:lstStyle/>
          <a:p>
            <a:pPr eaLnBrk="1" hangingPunct="1"/>
            <a:r>
              <a:rPr lang="en-US" sz="4000" b="1" smtClean="0"/>
              <a:t>Factors Affecting Enzyme Action</a:t>
            </a:r>
          </a:p>
        </p:txBody>
      </p:sp>
      <p:sp>
        <p:nvSpPr>
          <p:cNvPr id="74756" name="Rectangle 3"/>
          <p:cNvSpPr>
            <a:spLocks noGrp="1" noChangeArrowheads="1"/>
          </p:cNvSpPr>
          <p:nvPr>
            <p:ph idx="1"/>
          </p:nvPr>
        </p:nvSpPr>
        <p:spPr>
          <a:xfrm>
            <a:off x="533400" y="1981200"/>
            <a:ext cx="8077200" cy="4495800"/>
          </a:xfrm>
        </p:spPr>
        <p:txBody>
          <a:bodyPr/>
          <a:lstStyle/>
          <a:p>
            <a:pPr eaLnBrk="1" hangingPunct="1">
              <a:buFontTx/>
              <a:buNone/>
            </a:pPr>
            <a:r>
              <a:rPr lang="en-US" sz="2800" b="1" smtClean="0"/>
              <a:t>				</a:t>
            </a:r>
          </a:p>
          <a:p>
            <a:pPr eaLnBrk="1" hangingPunct="1">
              <a:buFontTx/>
              <a:buNone/>
            </a:pPr>
            <a:endParaRPr lang="en-US" sz="2800" b="1" smtClean="0"/>
          </a:p>
          <a:p>
            <a:pPr eaLnBrk="1" hangingPunct="1">
              <a:buFontTx/>
              <a:buNone/>
            </a:pPr>
            <a:endParaRPr lang="en-US" sz="2800" b="1" smtClean="0"/>
          </a:p>
          <a:p>
            <a:pPr eaLnBrk="1" hangingPunct="1">
              <a:buFontTx/>
              <a:buNone/>
            </a:pPr>
            <a:r>
              <a:rPr lang="en-US" sz="2000" b="1" smtClean="0"/>
              <a:t>Reaction</a:t>
            </a:r>
          </a:p>
          <a:p>
            <a:pPr eaLnBrk="1" hangingPunct="1">
              <a:buFontTx/>
              <a:buNone/>
            </a:pPr>
            <a:r>
              <a:rPr lang="en-US" sz="2000" b="1" smtClean="0"/>
              <a:t>Rate</a:t>
            </a:r>
          </a:p>
          <a:p>
            <a:pPr eaLnBrk="1" hangingPunct="1">
              <a:buFontTx/>
              <a:buNone/>
            </a:pPr>
            <a:r>
              <a:rPr lang="en-US" sz="2000" b="1" smtClean="0"/>
              <a:t>						Optimum pH</a:t>
            </a:r>
          </a:p>
          <a:p>
            <a:pPr eaLnBrk="1" hangingPunct="1">
              <a:buFontTx/>
              <a:buNone/>
            </a:pPr>
            <a:endParaRPr lang="en-US" sz="2800" b="1" smtClean="0"/>
          </a:p>
          <a:p>
            <a:pPr eaLnBrk="1" hangingPunct="1">
              <a:buFontTx/>
              <a:buNone/>
            </a:pPr>
            <a:r>
              <a:rPr lang="en-US" sz="2000" b="1" smtClean="0"/>
              <a:t>			    3     5     7    9    11</a:t>
            </a:r>
            <a:r>
              <a:rPr lang="en-US" sz="2800" b="1" smtClean="0"/>
              <a:t>	</a:t>
            </a:r>
          </a:p>
          <a:p>
            <a:pPr eaLnBrk="1" hangingPunct="1">
              <a:buFontTx/>
              <a:buNone/>
            </a:pPr>
            <a:r>
              <a:rPr lang="en-US" sz="2800" b="1" smtClean="0"/>
              <a:t>				</a:t>
            </a:r>
            <a:r>
              <a:rPr lang="en-US" sz="2000" b="1" smtClean="0"/>
              <a:t>pH</a:t>
            </a:r>
          </a:p>
          <a:p>
            <a:pPr eaLnBrk="1" hangingPunct="1">
              <a:buFontTx/>
              <a:buNone/>
            </a:pPr>
            <a:endParaRPr lang="en-US" sz="2800" b="1" smtClean="0"/>
          </a:p>
          <a:p>
            <a:pPr eaLnBrk="1" hangingPunct="1">
              <a:buFontTx/>
              <a:buNone/>
            </a:pPr>
            <a:endParaRPr lang="en-US" sz="2800" b="1" smtClean="0"/>
          </a:p>
          <a:p>
            <a:pPr eaLnBrk="1" hangingPunct="1">
              <a:buFontTx/>
              <a:buNone/>
            </a:pPr>
            <a:endParaRPr lang="en-US" sz="2800" b="1" smtClean="0"/>
          </a:p>
          <a:p>
            <a:pPr eaLnBrk="1" hangingPunct="1">
              <a:buFontTx/>
              <a:buNone/>
            </a:pPr>
            <a:endParaRPr lang="en-US" sz="2800" b="1" smtClean="0"/>
          </a:p>
        </p:txBody>
      </p:sp>
      <p:sp>
        <p:nvSpPr>
          <p:cNvPr id="74754"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2EF6ACD1-63EC-4EF4-93C7-25A983B37991}" type="slidenum">
              <a:rPr lang="en-US" sz="1400" smtClean="0"/>
              <a:pPr eaLnBrk="1" hangingPunct="1"/>
              <a:t>66</a:t>
            </a:fld>
            <a:endParaRPr lang="en-US" sz="1400" smtClean="0"/>
          </a:p>
        </p:txBody>
      </p:sp>
      <p:sp>
        <p:nvSpPr>
          <p:cNvPr id="74757" name="Line 4"/>
          <p:cNvSpPr>
            <a:spLocks noChangeShapeType="1"/>
          </p:cNvSpPr>
          <p:nvPr/>
        </p:nvSpPr>
        <p:spPr bwMode="auto">
          <a:xfrm>
            <a:off x="2438400" y="2424113"/>
            <a:ext cx="0" cy="2819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74758" name="Line 5"/>
          <p:cNvSpPr>
            <a:spLocks noChangeShapeType="1"/>
          </p:cNvSpPr>
          <p:nvPr/>
        </p:nvSpPr>
        <p:spPr bwMode="auto">
          <a:xfrm>
            <a:off x="2438400" y="5257800"/>
            <a:ext cx="289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74759" name="Arc 6"/>
          <p:cNvSpPr>
            <a:spLocks/>
          </p:cNvSpPr>
          <p:nvPr/>
        </p:nvSpPr>
        <p:spPr bwMode="auto">
          <a:xfrm flipH="1">
            <a:off x="2667000" y="2667000"/>
            <a:ext cx="914400" cy="2514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CC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IQ"/>
          </a:p>
        </p:txBody>
      </p:sp>
      <p:sp>
        <p:nvSpPr>
          <p:cNvPr id="74760" name="Arc 7"/>
          <p:cNvSpPr>
            <a:spLocks/>
          </p:cNvSpPr>
          <p:nvPr/>
        </p:nvSpPr>
        <p:spPr bwMode="auto">
          <a:xfrm>
            <a:off x="3581400" y="2667000"/>
            <a:ext cx="1219200" cy="2438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CC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IQ"/>
          </a:p>
        </p:txBody>
      </p:sp>
      <p:sp>
        <p:nvSpPr>
          <p:cNvPr id="74761" name="Text Box 9"/>
          <p:cNvSpPr txBox="1">
            <a:spLocks noChangeArrowheads="1"/>
          </p:cNvSpPr>
          <p:nvPr/>
        </p:nvSpPr>
        <p:spPr bwMode="auto">
          <a:xfrm>
            <a:off x="6400800" y="3581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endParaRPr lang="ar-IQ"/>
          </a:p>
        </p:txBody>
      </p:sp>
      <p:sp>
        <p:nvSpPr>
          <p:cNvPr id="74762" name="Line 10"/>
          <p:cNvSpPr>
            <a:spLocks noChangeShapeType="1"/>
          </p:cNvSpPr>
          <p:nvPr/>
        </p:nvSpPr>
        <p:spPr bwMode="auto">
          <a:xfrm flipV="1">
            <a:off x="1905000" y="3048000"/>
            <a:ext cx="0" cy="1828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74763" name="Line 11"/>
          <p:cNvSpPr>
            <a:spLocks noChangeShapeType="1"/>
          </p:cNvSpPr>
          <p:nvPr/>
        </p:nvSpPr>
        <p:spPr bwMode="auto">
          <a:xfrm>
            <a:off x="3886200" y="6096000"/>
            <a:ext cx="114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74764" name="Line 12"/>
          <p:cNvSpPr>
            <a:spLocks noChangeShapeType="1"/>
          </p:cNvSpPr>
          <p:nvPr/>
        </p:nvSpPr>
        <p:spPr bwMode="auto">
          <a:xfrm flipH="1">
            <a:off x="3733800" y="4419600"/>
            <a:ext cx="1371600" cy="7620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152400"/>
            <a:ext cx="7772400" cy="533400"/>
          </a:xfrm>
        </p:spPr>
        <p:txBody>
          <a:bodyPr/>
          <a:lstStyle/>
          <a:p>
            <a:pPr eaLnBrk="1" hangingPunct="1"/>
            <a:r>
              <a:rPr lang="en-US" sz="2800" smtClean="0"/>
              <a:t>pH and Enzyme Activity</a:t>
            </a:r>
          </a:p>
        </p:txBody>
      </p:sp>
      <p:sp>
        <p:nvSpPr>
          <p:cNvPr id="16387" name="Rectangle 3"/>
          <p:cNvSpPr>
            <a:spLocks noGrp="1" noChangeArrowheads="1"/>
          </p:cNvSpPr>
          <p:nvPr>
            <p:ph idx="1"/>
          </p:nvPr>
        </p:nvSpPr>
        <p:spPr>
          <a:xfrm>
            <a:off x="685800" y="762000"/>
            <a:ext cx="7772400" cy="1981200"/>
          </a:xfrm>
        </p:spPr>
        <p:txBody>
          <a:bodyPr/>
          <a:lstStyle/>
          <a:p>
            <a:pPr eaLnBrk="1" hangingPunct="1">
              <a:lnSpc>
                <a:spcPct val="95000"/>
              </a:lnSpc>
              <a:spcBef>
                <a:spcPct val="10000"/>
              </a:spcBef>
            </a:pPr>
            <a:r>
              <a:rPr lang="en-US" sz="2400" smtClean="0">
                <a:solidFill>
                  <a:schemeClr val="tx2"/>
                </a:solidFill>
              </a:rPr>
              <a:t>Enzymes</a:t>
            </a:r>
            <a:r>
              <a:rPr lang="en-US" sz="2400" smtClean="0"/>
              <a:t> are most active at optimum pH</a:t>
            </a:r>
          </a:p>
          <a:p>
            <a:pPr eaLnBrk="1" hangingPunct="1">
              <a:lnSpc>
                <a:spcPct val="95000"/>
              </a:lnSpc>
              <a:spcBef>
                <a:spcPct val="10000"/>
              </a:spcBef>
            </a:pPr>
            <a:r>
              <a:rPr lang="en-US" sz="2400" smtClean="0"/>
              <a:t>Amino acids with acidic or basic side-chains have the proper charges when the pH is optimum</a:t>
            </a:r>
          </a:p>
          <a:p>
            <a:pPr eaLnBrk="1" hangingPunct="1">
              <a:lnSpc>
                <a:spcPct val="95000"/>
              </a:lnSpc>
              <a:spcBef>
                <a:spcPct val="10000"/>
              </a:spcBef>
            </a:pPr>
            <a:r>
              <a:rPr lang="en-US" sz="2400" smtClean="0"/>
              <a:t>Activity is lost at low or high pH as tertiary structure is disrupted</a:t>
            </a:r>
          </a:p>
        </p:txBody>
      </p:sp>
      <p:pic>
        <p:nvPicPr>
          <p:cNvPr id="75780" name="Picture 4" descr=" 21-06.jpg                                                      00032A25Platinum_IPL                   BA1A60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549525"/>
            <a:ext cx="5273675"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ox(out)">
                                      <p:cBhvr>
                                        <p:cTn id="7" dur="500"/>
                                        <p:tgtEl>
                                          <p:spTgt spid="163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ox(out)">
                                      <p:cBhvr>
                                        <p:cTn id="12" dur="500"/>
                                        <p:tgtEl>
                                          <p:spTgt spid="163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ox(out)">
                                      <p:cBhvr>
                                        <p:cTn id="17" dur="500"/>
                                        <p:tgtEl>
                                          <p:spTgt spid="1638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152400"/>
            <a:ext cx="7772400" cy="533400"/>
          </a:xfrm>
        </p:spPr>
        <p:txBody>
          <a:bodyPr/>
          <a:lstStyle/>
          <a:p>
            <a:pPr eaLnBrk="1" hangingPunct="1"/>
            <a:r>
              <a:rPr lang="en-US" sz="2800" smtClean="0"/>
              <a:t>Enzyme Concentration and Reaction Rate</a:t>
            </a:r>
          </a:p>
        </p:txBody>
      </p:sp>
      <p:sp>
        <p:nvSpPr>
          <p:cNvPr id="18435" name="Rectangle 3"/>
          <p:cNvSpPr>
            <a:spLocks noGrp="1" noChangeArrowheads="1"/>
          </p:cNvSpPr>
          <p:nvPr>
            <p:ph idx="1"/>
          </p:nvPr>
        </p:nvSpPr>
        <p:spPr>
          <a:xfrm>
            <a:off x="533400" y="762000"/>
            <a:ext cx="8077200" cy="2362200"/>
          </a:xfrm>
        </p:spPr>
        <p:txBody>
          <a:bodyPr/>
          <a:lstStyle/>
          <a:p>
            <a:pPr eaLnBrk="1" hangingPunct="1">
              <a:lnSpc>
                <a:spcPct val="95000"/>
              </a:lnSpc>
              <a:spcBef>
                <a:spcPct val="10000"/>
              </a:spcBef>
            </a:pPr>
            <a:r>
              <a:rPr lang="en-US" sz="2400" smtClean="0"/>
              <a:t>The rate of reaction increases as enzyme concentration increases (at constant substrate concentration) </a:t>
            </a:r>
          </a:p>
          <a:p>
            <a:pPr eaLnBrk="1" hangingPunct="1">
              <a:lnSpc>
                <a:spcPct val="95000"/>
              </a:lnSpc>
              <a:spcBef>
                <a:spcPct val="10000"/>
              </a:spcBef>
            </a:pPr>
            <a:r>
              <a:rPr lang="en-US" sz="2400" smtClean="0"/>
              <a:t>At higher enzyme concentrations, more enzymes are available to catalyze the reaction (more reactions at once)</a:t>
            </a:r>
          </a:p>
          <a:p>
            <a:pPr eaLnBrk="1" hangingPunct="1">
              <a:lnSpc>
                <a:spcPct val="95000"/>
              </a:lnSpc>
              <a:spcBef>
                <a:spcPct val="10000"/>
              </a:spcBef>
            </a:pPr>
            <a:r>
              <a:rPr lang="en-US" sz="2400" smtClean="0"/>
              <a:t>There is a linear relationship between reaction rate and enzyme concentration (at constant substrate concentration)</a:t>
            </a:r>
          </a:p>
        </p:txBody>
      </p:sp>
      <p:graphicFrame>
        <p:nvGraphicFramePr>
          <p:cNvPr id="4098" name="Object 5"/>
          <p:cNvGraphicFramePr>
            <a:graphicFrameLocks noChangeAspect="1"/>
          </p:cNvGraphicFramePr>
          <p:nvPr/>
        </p:nvGraphicFramePr>
        <p:xfrm>
          <a:off x="3352800" y="3487738"/>
          <a:ext cx="4419600" cy="3370262"/>
        </p:xfrm>
        <a:graphic>
          <a:graphicData uri="http://schemas.openxmlformats.org/presentationml/2006/ole">
            <mc:AlternateContent xmlns:mc="http://schemas.openxmlformats.org/markup-compatibility/2006">
              <mc:Choice xmlns:v="urn:schemas-microsoft-com:vml" Requires="v">
                <p:oleObj spid="_x0000_s4126" name="Bitmap Image" r:id="rId3" imgW="3010320" imgH="2295238" progId="Paint.Picture">
                  <p:embed/>
                </p:oleObj>
              </mc:Choice>
              <mc:Fallback>
                <p:oleObj name="Bitmap Image" r:id="rId3" imgW="3010320" imgH="2295238"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487738"/>
                        <a:ext cx="4419600" cy="337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left)">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left)">
                                      <p:cBhvr>
                                        <p:cTn id="12" dur="5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wipe(left)">
                                      <p:cBhvr>
                                        <p:cTn id="17"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z="3600" smtClean="0"/>
              <a:t>Factors that affect enzyme action</a:t>
            </a:r>
          </a:p>
        </p:txBody>
      </p:sp>
      <p:sp>
        <p:nvSpPr>
          <p:cNvPr id="90115" name="Rectangle 3"/>
          <p:cNvSpPr>
            <a:spLocks noGrp="1" noChangeArrowheads="1"/>
          </p:cNvSpPr>
          <p:nvPr>
            <p:ph idx="1"/>
          </p:nvPr>
        </p:nvSpPr>
        <p:spPr>
          <a:xfrm>
            <a:off x="762000" y="1905000"/>
            <a:ext cx="7772400" cy="4114800"/>
          </a:xfrm>
        </p:spPr>
        <p:txBody>
          <a:bodyPr/>
          <a:lstStyle/>
          <a:p>
            <a:pPr eaLnBrk="1" hangingPunct="1"/>
            <a:r>
              <a:rPr lang="en-US" sz="2400" b="1" smtClean="0"/>
              <a:t>Enzymes that can be activated will be affected by the amount of </a:t>
            </a:r>
            <a:r>
              <a:rPr lang="en-US" sz="2400" b="1" smtClean="0">
                <a:solidFill>
                  <a:schemeClr val="accent1"/>
                </a:solidFill>
              </a:rPr>
              <a:t>activator or inhibitor</a:t>
            </a:r>
            <a:r>
              <a:rPr lang="en-US" sz="2400" b="1" smtClean="0"/>
              <a:t> attached to its </a:t>
            </a:r>
            <a:r>
              <a:rPr lang="en-US" sz="2400" b="1" smtClean="0">
                <a:solidFill>
                  <a:schemeClr val="accent1"/>
                </a:solidFill>
              </a:rPr>
              <a:t>allosteric site</a:t>
            </a:r>
            <a:r>
              <a:rPr lang="en-US" sz="2400" b="1" smtClean="0"/>
              <a:t>. An abundance of an allosteric activator will convert more enzymes to the active form creating more product.</a:t>
            </a:r>
          </a:p>
          <a:p>
            <a:pPr eaLnBrk="1" hangingPunct="1"/>
            <a:r>
              <a:rPr lang="en-US" sz="2400" b="1" smtClean="0"/>
              <a:t>Enzymes that are part of a metabolic pathway may be inhibited by the very product they create. This is called </a:t>
            </a:r>
            <a:r>
              <a:rPr lang="en-US" sz="2400" b="1" smtClean="0">
                <a:solidFill>
                  <a:schemeClr val="accent1"/>
                </a:solidFill>
              </a:rPr>
              <a:t>feedback inhibition</a:t>
            </a:r>
            <a:r>
              <a:rPr lang="en-US" sz="2400" b="1" smtClean="0"/>
              <a:t>. The amount of product generated will dictate the number of enzymes used or activated in that specific process.</a:t>
            </a:r>
          </a:p>
          <a:p>
            <a:pPr eaLnBrk="1" hangingPunct="1">
              <a:lnSpc>
                <a:spcPct val="90000"/>
              </a:lnSpc>
            </a:pPr>
            <a:endParaRPr lang="en-US" sz="26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fade">
                                      <p:cBhvr>
                                        <p:cTn id="7" dur="2000"/>
                                        <p:tgtEl>
                                          <p:spTgt spid="90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fade">
                                      <p:cBhvr>
                                        <p:cTn id="12" dur="2000"/>
                                        <p:tgtEl>
                                          <p:spTgt spid="901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115">
                                            <p:txEl>
                                              <p:pRg st="1" end="1"/>
                                            </p:txEl>
                                          </p:spTgt>
                                        </p:tgtEl>
                                        <p:attrNameLst>
                                          <p:attrName>style.visibility</p:attrName>
                                        </p:attrNameLst>
                                      </p:cBhvr>
                                      <p:to>
                                        <p:strVal val="visible"/>
                                      </p:to>
                                    </p:set>
                                    <p:animEffect transition="in" filter="fade">
                                      <p:cBhvr>
                                        <p:cTn id="17" dur="2000"/>
                                        <p:tgtEl>
                                          <p:spTgt spid="901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0"/>
            <a:ext cx="7772400" cy="1143000"/>
          </a:xfrm>
        </p:spPr>
        <p:txBody>
          <a:bodyPr/>
          <a:lstStyle/>
          <a:p>
            <a:pPr eaLnBrk="1" hangingPunct="1"/>
            <a:r>
              <a:rPr lang="en-US" smtClean="0"/>
              <a:t>What is an enzyme?</a:t>
            </a:r>
          </a:p>
        </p:txBody>
      </p:sp>
      <p:sp>
        <p:nvSpPr>
          <p:cNvPr id="61443" name="Rectangle 3"/>
          <p:cNvSpPr>
            <a:spLocks noGrp="1" noChangeArrowheads="1"/>
          </p:cNvSpPr>
          <p:nvPr>
            <p:ph idx="1"/>
          </p:nvPr>
        </p:nvSpPr>
        <p:spPr>
          <a:xfrm>
            <a:off x="990600" y="914400"/>
            <a:ext cx="7543800" cy="5257800"/>
          </a:xfrm>
        </p:spPr>
        <p:txBody>
          <a:bodyPr/>
          <a:lstStyle/>
          <a:p>
            <a:pPr eaLnBrk="1" hangingPunct="1"/>
            <a:r>
              <a:rPr lang="en-US" sz="2600" smtClean="0">
                <a:solidFill>
                  <a:schemeClr val="accent1"/>
                </a:solidFill>
              </a:rPr>
              <a:t>Almost all enzymes are proteins</a:t>
            </a:r>
            <a:r>
              <a:rPr lang="en-US" sz="2600" smtClean="0"/>
              <a:t> that act as biological catalysts. </a:t>
            </a:r>
            <a:r>
              <a:rPr lang="en-US" sz="2600" smtClean="0">
                <a:solidFill>
                  <a:schemeClr val="accent2"/>
                </a:solidFill>
              </a:rPr>
              <a:t>  </a:t>
            </a:r>
          </a:p>
          <a:p>
            <a:pPr eaLnBrk="1" hangingPunct="1"/>
            <a:r>
              <a:rPr lang="en-US" sz="2600" smtClean="0"/>
              <a:t>A catalyst speeds up chemical reactions. Enzymes speed up biological chemical reactions. </a:t>
            </a:r>
            <a:r>
              <a:rPr lang="en-US" sz="2600" smtClean="0">
                <a:solidFill>
                  <a:schemeClr val="accent2"/>
                </a:solidFill>
              </a:rPr>
              <a:t> </a:t>
            </a:r>
          </a:p>
          <a:p>
            <a:pPr eaLnBrk="1" hangingPunct="1"/>
            <a:r>
              <a:rPr lang="en-US" sz="2600" smtClean="0"/>
              <a:t>Enzymes are </a:t>
            </a:r>
            <a:r>
              <a:rPr lang="en-US" sz="2600" smtClean="0">
                <a:solidFill>
                  <a:schemeClr val="accent1"/>
                </a:solidFill>
              </a:rPr>
              <a:t>highly specific</a:t>
            </a:r>
            <a:r>
              <a:rPr lang="en-US" sz="2600" smtClean="0"/>
              <a:t> to a type of reaction. </a:t>
            </a:r>
            <a:r>
              <a:rPr lang="en-US" sz="2600" smtClean="0">
                <a:solidFill>
                  <a:schemeClr val="accent2"/>
                </a:solidFill>
              </a:rPr>
              <a:t> </a:t>
            </a:r>
          </a:p>
          <a:p>
            <a:pPr eaLnBrk="1" hangingPunct="1"/>
            <a:r>
              <a:rPr lang="en-US" sz="2600" smtClean="0"/>
              <a:t>Enzymes must maintain their </a:t>
            </a:r>
            <a:r>
              <a:rPr lang="en-US" sz="2600" smtClean="0">
                <a:solidFill>
                  <a:schemeClr val="accent1"/>
                </a:solidFill>
              </a:rPr>
              <a:t>specific shape</a:t>
            </a:r>
            <a:r>
              <a:rPr lang="en-US" sz="2600" smtClean="0"/>
              <a:t> in order to function. Any alteration in the primary, secondary, tertiary, or quaternary forms of the enzyme are detrimental. </a:t>
            </a:r>
            <a:r>
              <a:rPr lang="en-US" sz="2600" smtClean="0">
                <a:solidFill>
                  <a:schemeClr val="accent2"/>
                </a:solidFill>
              </a:rPr>
              <a:t>  </a:t>
            </a:r>
            <a:endParaRPr lang="en-US" sz="2600" baseline="30000" smtClean="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1000"/>
                                        <p:tgtEl>
                                          <p:spTgt spid="61443">
                                            <p:txEl>
                                              <p:pRg st="0" end="0"/>
                                            </p:txEl>
                                          </p:spTgt>
                                        </p:tgtEl>
                                      </p:cBhvr>
                                    </p:animEffect>
                                    <p:anim calcmode="lin" valueType="num">
                                      <p:cBhvr>
                                        <p:cTn id="8" dur="10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443">
                                            <p:txEl>
                                              <p:pRg st="1" end="1"/>
                                            </p:txEl>
                                          </p:spTgt>
                                        </p:tgtEl>
                                        <p:attrNameLst>
                                          <p:attrName>style.visibility</p:attrName>
                                        </p:attrNameLst>
                                      </p:cBhvr>
                                      <p:to>
                                        <p:strVal val="visible"/>
                                      </p:to>
                                    </p:set>
                                    <p:animEffect transition="in" filter="fade">
                                      <p:cBhvr>
                                        <p:cTn id="14" dur="1000"/>
                                        <p:tgtEl>
                                          <p:spTgt spid="61443">
                                            <p:txEl>
                                              <p:pRg st="1" end="1"/>
                                            </p:txEl>
                                          </p:spTgt>
                                        </p:tgtEl>
                                      </p:cBhvr>
                                    </p:animEffect>
                                    <p:anim calcmode="lin" valueType="num">
                                      <p:cBhvr>
                                        <p:cTn id="15" dur="10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14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1443">
                                            <p:txEl>
                                              <p:pRg st="2" end="2"/>
                                            </p:txEl>
                                          </p:spTgt>
                                        </p:tgtEl>
                                        <p:attrNameLst>
                                          <p:attrName>style.visibility</p:attrName>
                                        </p:attrNameLst>
                                      </p:cBhvr>
                                      <p:to>
                                        <p:strVal val="visible"/>
                                      </p:to>
                                    </p:set>
                                    <p:animEffect transition="in" filter="fade">
                                      <p:cBhvr>
                                        <p:cTn id="21" dur="1000"/>
                                        <p:tgtEl>
                                          <p:spTgt spid="61443">
                                            <p:txEl>
                                              <p:pRg st="2" end="2"/>
                                            </p:txEl>
                                          </p:spTgt>
                                        </p:tgtEl>
                                      </p:cBhvr>
                                    </p:animEffect>
                                    <p:anim calcmode="lin" valueType="num">
                                      <p:cBhvr>
                                        <p:cTn id="22" dur="10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14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1443">
                                            <p:txEl>
                                              <p:pRg st="3" end="3"/>
                                            </p:txEl>
                                          </p:spTgt>
                                        </p:tgtEl>
                                        <p:attrNameLst>
                                          <p:attrName>style.visibility</p:attrName>
                                        </p:attrNameLst>
                                      </p:cBhvr>
                                      <p:to>
                                        <p:strVal val="visible"/>
                                      </p:to>
                                    </p:set>
                                    <p:animEffect transition="in" filter="fade">
                                      <p:cBhvr>
                                        <p:cTn id="28" dur="1000"/>
                                        <p:tgtEl>
                                          <p:spTgt spid="61443">
                                            <p:txEl>
                                              <p:pRg st="3" end="3"/>
                                            </p:txEl>
                                          </p:spTgt>
                                        </p:tgtEl>
                                      </p:cBhvr>
                                    </p:animEffect>
                                    <p:anim calcmode="lin" valueType="num">
                                      <p:cBhvr>
                                        <p:cTn id="29" dur="10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14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3600" smtClean="0"/>
              <a:t>Factors that affect enzyme action</a:t>
            </a:r>
          </a:p>
        </p:txBody>
      </p:sp>
      <p:sp>
        <p:nvSpPr>
          <p:cNvPr id="89091" name="Rectangle 3"/>
          <p:cNvSpPr>
            <a:spLocks noGrp="1" noChangeArrowheads="1"/>
          </p:cNvSpPr>
          <p:nvPr>
            <p:ph idx="1"/>
          </p:nvPr>
        </p:nvSpPr>
        <p:spPr>
          <a:xfrm>
            <a:off x="838200" y="1905000"/>
            <a:ext cx="7696200" cy="4343400"/>
          </a:xfrm>
        </p:spPr>
        <p:txBody>
          <a:bodyPr/>
          <a:lstStyle/>
          <a:p>
            <a:pPr eaLnBrk="1" hangingPunct="1">
              <a:lnSpc>
                <a:spcPct val="90000"/>
              </a:lnSpc>
              <a:buFont typeface="Wingdings" pitchFamily="2" charset="2"/>
              <a:buNone/>
            </a:pPr>
            <a:r>
              <a:rPr lang="en-US" sz="2100" b="1" smtClean="0"/>
              <a:t>Enzymes are also affected by the concentration of substrate, cofactors and inhibitors, as well as allosteric regulation and feedback inhibition. </a:t>
            </a:r>
            <a:r>
              <a:rPr lang="en-US" sz="2100" b="1" smtClean="0">
                <a:solidFill>
                  <a:schemeClr val="accent2"/>
                </a:solidFill>
              </a:rPr>
              <a:t>(Campbell &amp; Reece, 2002, pp. 99-102)</a:t>
            </a:r>
            <a:endParaRPr lang="en-US" sz="2100" b="1" smtClean="0"/>
          </a:p>
          <a:p>
            <a:pPr eaLnBrk="1" hangingPunct="1">
              <a:lnSpc>
                <a:spcPct val="90000"/>
              </a:lnSpc>
              <a:buFont typeface="Wingdings" pitchFamily="2" charset="2"/>
              <a:buNone/>
            </a:pPr>
            <a:endParaRPr lang="en-US" sz="2100" b="1" smtClean="0"/>
          </a:p>
          <a:p>
            <a:pPr eaLnBrk="1" hangingPunct="1">
              <a:lnSpc>
                <a:spcPct val="90000"/>
              </a:lnSpc>
            </a:pPr>
            <a:r>
              <a:rPr lang="en-US" sz="2100" b="1" smtClean="0"/>
              <a:t>The concentration of </a:t>
            </a:r>
            <a:r>
              <a:rPr lang="en-US" sz="2100" b="1" smtClean="0">
                <a:solidFill>
                  <a:schemeClr val="accent1"/>
                </a:solidFill>
              </a:rPr>
              <a:t>substrate</a:t>
            </a:r>
            <a:r>
              <a:rPr lang="en-US" sz="2100" b="1" smtClean="0"/>
              <a:t> will dictate how many enzymes can react. Too much substrate will slow the process until more enzyme can be made. </a:t>
            </a:r>
          </a:p>
          <a:p>
            <a:pPr eaLnBrk="1" hangingPunct="1">
              <a:lnSpc>
                <a:spcPct val="90000"/>
              </a:lnSpc>
            </a:pPr>
            <a:r>
              <a:rPr lang="en-US" sz="2100" b="1" smtClean="0"/>
              <a:t>The availability of </a:t>
            </a:r>
            <a:r>
              <a:rPr lang="en-US" sz="2100" b="1" smtClean="0">
                <a:solidFill>
                  <a:schemeClr val="accent1"/>
                </a:solidFill>
              </a:rPr>
              <a:t>cofactors</a:t>
            </a:r>
            <a:r>
              <a:rPr lang="en-US" sz="2100" b="1" smtClean="0"/>
              <a:t> also dictate enzyme action. Too little cofactors will slow enzyme action until more cofactors are added.</a:t>
            </a:r>
          </a:p>
          <a:p>
            <a:pPr eaLnBrk="1" hangingPunct="1">
              <a:lnSpc>
                <a:spcPct val="90000"/>
              </a:lnSpc>
            </a:pPr>
            <a:r>
              <a:rPr lang="en-US" sz="2100" b="1" smtClean="0"/>
              <a:t>An influx of competitive or non-competitive </a:t>
            </a:r>
            <a:r>
              <a:rPr lang="en-US" sz="2100" b="1" smtClean="0">
                <a:solidFill>
                  <a:schemeClr val="accent1"/>
                </a:solidFill>
              </a:rPr>
              <a:t>inhibitors</a:t>
            </a:r>
            <a:r>
              <a:rPr lang="en-US" sz="2100" b="1" smtClean="0"/>
              <a:t> will not necessarily slow the enzyme process, but will slow the amount of desired product.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2000"/>
                                        <p:tgtEl>
                                          <p:spTgt spid="89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091">
                                            <p:txEl>
                                              <p:pRg st="0" end="0"/>
                                            </p:txEl>
                                          </p:spTgt>
                                        </p:tgtEl>
                                        <p:attrNameLst>
                                          <p:attrName>style.visibility</p:attrName>
                                        </p:attrNameLst>
                                      </p:cBhvr>
                                      <p:to>
                                        <p:strVal val="visible"/>
                                      </p:to>
                                    </p:set>
                                    <p:animEffect transition="in" filter="fade">
                                      <p:cBhvr>
                                        <p:cTn id="12" dur="2000"/>
                                        <p:tgtEl>
                                          <p:spTgt spid="890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fade">
                                      <p:cBhvr>
                                        <p:cTn id="17" dur="2000"/>
                                        <p:tgtEl>
                                          <p:spTgt spid="890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9091">
                                            <p:txEl>
                                              <p:pRg st="3" end="3"/>
                                            </p:txEl>
                                          </p:spTgt>
                                        </p:tgtEl>
                                        <p:attrNameLst>
                                          <p:attrName>style.visibility</p:attrName>
                                        </p:attrNameLst>
                                      </p:cBhvr>
                                      <p:to>
                                        <p:strVal val="visible"/>
                                      </p:to>
                                    </p:set>
                                    <p:animEffect transition="in" filter="fade">
                                      <p:cBhvr>
                                        <p:cTn id="22" dur="2000"/>
                                        <p:tgtEl>
                                          <p:spTgt spid="890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9091">
                                            <p:txEl>
                                              <p:pRg st="4" end="4"/>
                                            </p:txEl>
                                          </p:spTgt>
                                        </p:tgtEl>
                                        <p:attrNameLst>
                                          <p:attrName>style.visibility</p:attrName>
                                        </p:attrNameLst>
                                      </p:cBhvr>
                                      <p:to>
                                        <p:strVal val="visible"/>
                                      </p:to>
                                    </p:set>
                                    <p:animEffect transition="in" filter="fade">
                                      <p:cBhvr>
                                        <p:cTn id="27" dur="2000"/>
                                        <p:tgtEl>
                                          <p:spTgt spid="89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a:ln w="28575" cap="flat">
            <a:solidFill>
              <a:schemeClr val="hlink"/>
            </a:solidFill>
            <a:miter lim="800000"/>
            <a:headEnd/>
            <a:tailEnd/>
          </a:ln>
        </p:spPr>
        <p:txBody>
          <a:bodyPr/>
          <a:lstStyle/>
          <a:p>
            <a:pPr eaLnBrk="1" hangingPunct="1"/>
            <a:r>
              <a:rPr lang="en-US" sz="4000" b="1" smtClean="0"/>
              <a:t>Learning Check E3</a:t>
            </a:r>
          </a:p>
        </p:txBody>
      </p:sp>
      <p:sp>
        <p:nvSpPr>
          <p:cNvPr id="78852" name="Rectangle 3"/>
          <p:cNvSpPr>
            <a:spLocks noGrp="1" noChangeArrowheads="1"/>
          </p:cNvSpPr>
          <p:nvPr>
            <p:ph idx="1"/>
          </p:nvPr>
        </p:nvSpPr>
        <p:spPr>
          <a:xfrm>
            <a:off x="381000" y="1981200"/>
            <a:ext cx="8382000" cy="4419600"/>
          </a:xfrm>
        </p:spPr>
        <p:txBody>
          <a:bodyPr/>
          <a:lstStyle/>
          <a:p>
            <a:pPr eaLnBrk="1" hangingPunct="1">
              <a:buFontTx/>
              <a:buNone/>
            </a:pPr>
            <a:r>
              <a:rPr lang="en-US" sz="2800" b="1" smtClean="0"/>
              <a:t>	Sucrase has an optimum temperature of 37°C and an optimum pH of 6.2.  Determine the effect of the following on its rate of reaction</a:t>
            </a:r>
          </a:p>
          <a:p>
            <a:pPr eaLnBrk="1" hangingPunct="1">
              <a:buFontTx/>
              <a:buNone/>
            </a:pPr>
            <a:r>
              <a:rPr lang="en-US" sz="2800" b="1" smtClean="0"/>
              <a:t>	(1) no change     (2) increase   (3) decrease </a:t>
            </a:r>
          </a:p>
          <a:p>
            <a:pPr eaLnBrk="1" hangingPunct="1">
              <a:buFontTx/>
              <a:buNone/>
            </a:pPr>
            <a:r>
              <a:rPr lang="en-US" sz="2800" b="1" smtClean="0"/>
              <a:t>	</a:t>
            </a:r>
            <a:r>
              <a:rPr lang="en-US" sz="2800" b="1" smtClean="0">
                <a:solidFill>
                  <a:srgbClr val="FF99CC"/>
                </a:solidFill>
              </a:rPr>
              <a:t>A.  Increasing the concentration of sucrose</a:t>
            </a:r>
          </a:p>
          <a:p>
            <a:pPr eaLnBrk="1" hangingPunct="1">
              <a:buFontTx/>
              <a:buNone/>
            </a:pPr>
            <a:r>
              <a:rPr lang="en-US" sz="2800" b="1" smtClean="0">
                <a:solidFill>
                  <a:srgbClr val="FF99CC"/>
                </a:solidFill>
              </a:rPr>
              <a:t>	B.  Changing  the pH to 4</a:t>
            </a:r>
          </a:p>
          <a:p>
            <a:pPr eaLnBrk="1" hangingPunct="1">
              <a:buFontTx/>
              <a:buNone/>
            </a:pPr>
            <a:r>
              <a:rPr lang="en-US" sz="2800" b="1" smtClean="0">
                <a:solidFill>
                  <a:srgbClr val="FF99CC"/>
                </a:solidFill>
              </a:rPr>
              <a:t>	C.  Running the reaction at 70°C </a:t>
            </a:r>
          </a:p>
        </p:txBody>
      </p:sp>
      <p:sp>
        <p:nvSpPr>
          <p:cNvPr id="78850"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E711B81F-7C94-4677-A1EF-2B205AADFE93}" type="slidenum">
              <a:rPr lang="en-US" sz="1400" smtClean="0"/>
              <a:pPr eaLnBrk="1" hangingPunct="1"/>
              <a:t>71</a:t>
            </a:fld>
            <a:endParaRPr lang="en-US" sz="1400" smtClean="0"/>
          </a:p>
        </p:txBody>
      </p:sp>
      <p:pic>
        <p:nvPicPr>
          <p:cNvPr id="78853" name="Picture 4" descr="C:\Program Files\Microsoft Office\Clipart\standard\stddir3\fd00519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457200"/>
            <a:ext cx="963613"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a:ln w="28575" cap="flat">
            <a:solidFill>
              <a:schemeClr val="hlink"/>
            </a:solidFill>
            <a:miter lim="800000"/>
            <a:headEnd/>
            <a:tailEnd/>
          </a:ln>
        </p:spPr>
        <p:txBody>
          <a:bodyPr/>
          <a:lstStyle/>
          <a:p>
            <a:pPr eaLnBrk="1" hangingPunct="1"/>
            <a:r>
              <a:rPr lang="en-US" sz="4000" b="1" smtClean="0"/>
              <a:t>Solution E3</a:t>
            </a:r>
          </a:p>
        </p:txBody>
      </p:sp>
      <p:sp>
        <p:nvSpPr>
          <p:cNvPr id="79876" name="Rectangle 3"/>
          <p:cNvSpPr>
            <a:spLocks noGrp="1" noChangeArrowheads="1"/>
          </p:cNvSpPr>
          <p:nvPr>
            <p:ph idx="1"/>
          </p:nvPr>
        </p:nvSpPr>
        <p:spPr>
          <a:xfrm>
            <a:off x="381000" y="1981200"/>
            <a:ext cx="8382000" cy="4419600"/>
          </a:xfrm>
        </p:spPr>
        <p:txBody>
          <a:bodyPr/>
          <a:lstStyle/>
          <a:p>
            <a:pPr eaLnBrk="1" hangingPunct="1">
              <a:buFontTx/>
              <a:buNone/>
            </a:pPr>
            <a:r>
              <a:rPr lang="en-US" sz="2800" b="1" smtClean="0"/>
              <a:t>	Sucrase has an optimum temperature of 37°C and an optimum pH of 6.2.  Determine the effect of the following on its rate of reaction</a:t>
            </a:r>
          </a:p>
          <a:p>
            <a:pPr eaLnBrk="1" hangingPunct="1">
              <a:buFontTx/>
              <a:buNone/>
            </a:pPr>
            <a:r>
              <a:rPr lang="en-US" sz="2800" b="1" smtClean="0"/>
              <a:t>	(1) no change     (2) increase   (3) decrease </a:t>
            </a:r>
          </a:p>
          <a:p>
            <a:pPr eaLnBrk="1" hangingPunct="1">
              <a:buFontTx/>
              <a:buNone/>
            </a:pPr>
            <a:r>
              <a:rPr lang="en-US" sz="2800" b="1" smtClean="0"/>
              <a:t>	</a:t>
            </a:r>
            <a:r>
              <a:rPr lang="en-US" sz="2800" b="1" smtClean="0">
                <a:solidFill>
                  <a:srgbClr val="FF99CC"/>
                </a:solidFill>
              </a:rPr>
              <a:t>A. </a:t>
            </a:r>
            <a:r>
              <a:rPr lang="en-US" sz="2800" b="1" u="sng" smtClean="0"/>
              <a:t> 2, 1</a:t>
            </a:r>
            <a:r>
              <a:rPr lang="en-US" sz="2800" b="1" smtClean="0">
                <a:solidFill>
                  <a:srgbClr val="FF99CC"/>
                </a:solidFill>
              </a:rPr>
              <a:t> Increasing the concentration of sucrose</a:t>
            </a:r>
          </a:p>
          <a:p>
            <a:pPr eaLnBrk="1" hangingPunct="1">
              <a:buFontTx/>
              <a:buNone/>
            </a:pPr>
            <a:r>
              <a:rPr lang="en-US" sz="2800" b="1" smtClean="0">
                <a:solidFill>
                  <a:srgbClr val="FF99CC"/>
                </a:solidFill>
              </a:rPr>
              <a:t>	B. </a:t>
            </a:r>
            <a:r>
              <a:rPr lang="en-US" sz="2800" b="1" u="sng" smtClean="0"/>
              <a:t>  3  </a:t>
            </a:r>
            <a:r>
              <a:rPr lang="en-US" sz="2800" b="1" smtClean="0">
                <a:solidFill>
                  <a:srgbClr val="FF99CC"/>
                </a:solidFill>
              </a:rPr>
              <a:t>Changing  the pH to 4</a:t>
            </a:r>
          </a:p>
          <a:p>
            <a:pPr eaLnBrk="1" hangingPunct="1">
              <a:buFontTx/>
              <a:buNone/>
            </a:pPr>
            <a:r>
              <a:rPr lang="en-US" sz="2800" b="1" smtClean="0">
                <a:solidFill>
                  <a:srgbClr val="FF99CC"/>
                </a:solidFill>
              </a:rPr>
              <a:t>	C. </a:t>
            </a:r>
            <a:r>
              <a:rPr lang="en-US" sz="2800" b="1" u="sng" smtClean="0"/>
              <a:t>  3  </a:t>
            </a:r>
            <a:r>
              <a:rPr lang="en-US" sz="2800" b="1" smtClean="0">
                <a:solidFill>
                  <a:srgbClr val="FF99CC"/>
                </a:solidFill>
              </a:rPr>
              <a:t>Running the reaction at 70°C </a:t>
            </a:r>
          </a:p>
        </p:txBody>
      </p:sp>
      <p:sp>
        <p:nvSpPr>
          <p:cNvPr id="79874"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C6EA81CE-142A-42D0-821A-332D1C724644}" type="slidenum">
              <a:rPr lang="en-US" sz="1400" smtClean="0"/>
              <a:pPr eaLnBrk="1" hangingPunct="1"/>
              <a:t>72</a:t>
            </a:fld>
            <a:endParaRPr lang="en-US" sz="1400" smtClean="0"/>
          </a:p>
        </p:txBody>
      </p:sp>
      <p:pic>
        <p:nvPicPr>
          <p:cNvPr id="79877" name="Picture 4" descr="C:\Program Files\Microsoft Office\Clipart\standard\stddir3\fd00519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457200"/>
            <a:ext cx="963613"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a:ln w="28575" cap="flat">
            <a:solidFill>
              <a:schemeClr val="hlink"/>
            </a:solidFill>
            <a:miter lim="800000"/>
            <a:headEnd/>
            <a:tailEnd/>
          </a:ln>
        </p:spPr>
        <p:txBody>
          <a:bodyPr/>
          <a:lstStyle/>
          <a:p>
            <a:pPr eaLnBrk="1" hangingPunct="1"/>
            <a:r>
              <a:rPr lang="en-US" sz="4000" b="1" smtClean="0"/>
              <a:t>Enzyme Inhibition</a:t>
            </a:r>
          </a:p>
        </p:txBody>
      </p:sp>
      <p:sp>
        <p:nvSpPr>
          <p:cNvPr id="80900" name="Rectangle 3"/>
          <p:cNvSpPr>
            <a:spLocks noGrp="1" noChangeArrowheads="1"/>
          </p:cNvSpPr>
          <p:nvPr>
            <p:ph idx="1"/>
          </p:nvPr>
        </p:nvSpPr>
        <p:spPr>
          <a:xfrm>
            <a:off x="685800" y="1981200"/>
            <a:ext cx="8458200" cy="4114800"/>
          </a:xfrm>
        </p:spPr>
        <p:txBody>
          <a:bodyPr/>
          <a:lstStyle/>
          <a:p>
            <a:pPr eaLnBrk="1" hangingPunct="1">
              <a:buFontTx/>
              <a:buNone/>
            </a:pPr>
            <a:r>
              <a:rPr lang="en-US" sz="2800" b="1" smtClean="0">
                <a:solidFill>
                  <a:schemeClr val="accent1"/>
                </a:solidFill>
              </a:rPr>
              <a:t>Inhibitors </a:t>
            </a:r>
            <a:r>
              <a:rPr lang="en-US" sz="2800" b="1" smtClean="0"/>
              <a:t> </a:t>
            </a:r>
          </a:p>
          <a:p>
            <a:pPr eaLnBrk="1" hangingPunct="1"/>
            <a:r>
              <a:rPr lang="en-US" sz="2800" b="1" smtClean="0"/>
              <a:t>cause a loss of catalytic activity</a:t>
            </a:r>
          </a:p>
          <a:p>
            <a:pPr eaLnBrk="1" hangingPunct="1"/>
            <a:r>
              <a:rPr lang="en-US" sz="2800" b="1" smtClean="0"/>
              <a:t>Change the protein structure of an enzyme</a:t>
            </a:r>
          </a:p>
          <a:p>
            <a:pPr eaLnBrk="1" hangingPunct="1"/>
            <a:r>
              <a:rPr lang="en-US" sz="2800" b="1" smtClean="0"/>
              <a:t>May be competitive or noncompetitive</a:t>
            </a:r>
          </a:p>
          <a:p>
            <a:pPr eaLnBrk="1" hangingPunct="1"/>
            <a:r>
              <a:rPr lang="en-US" sz="2800" b="1" smtClean="0"/>
              <a:t>Some effects are irreversible</a:t>
            </a:r>
          </a:p>
          <a:p>
            <a:pPr eaLnBrk="1" hangingPunct="1"/>
            <a:endParaRPr lang="en-US" sz="2800" b="1" smtClean="0"/>
          </a:p>
        </p:txBody>
      </p:sp>
      <p:sp>
        <p:nvSpPr>
          <p:cNvPr id="80898"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69F4CD8C-9E36-45CB-8DA9-63C7AEE42C7B}" type="slidenum">
              <a:rPr lang="en-US" sz="1400" smtClean="0"/>
              <a:pPr eaLnBrk="1" hangingPunct="1"/>
              <a:t>73</a:t>
            </a:fld>
            <a:endParaRPr lang="en-US" sz="1400" smtClean="0"/>
          </a:p>
        </p:txBody>
      </p:sp>
      <p:pic>
        <p:nvPicPr>
          <p:cNvPr id="80901" name="Picture 4" descr="C:\Program Files\Microsoft Office\Clipart\standard\stddir2\bd07306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962400"/>
            <a:ext cx="178435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عنوان 1"/>
          <p:cNvSpPr>
            <a:spLocks noGrp="1"/>
          </p:cNvSpPr>
          <p:nvPr>
            <p:ph type="title"/>
          </p:nvPr>
        </p:nvSpPr>
        <p:spPr/>
        <p:txBody>
          <a:bodyPr/>
          <a:lstStyle/>
          <a:p>
            <a:endParaRPr lang="ar-IQ" smtClean="0"/>
          </a:p>
        </p:txBody>
      </p:sp>
      <p:sp>
        <p:nvSpPr>
          <p:cNvPr id="81923" name="عنصر نائب للمحتوى 2"/>
          <p:cNvSpPr>
            <a:spLocks noGrp="1"/>
          </p:cNvSpPr>
          <p:nvPr>
            <p:ph idx="1"/>
          </p:nvPr>
        </p:nvSpPr>
        <p:spPr/>
        <p:txBody>
          <a:bodyPr/>
          <a:lstStyle/>
          <a:p>
            <a:endParaRPr lang="ar-IQ" smtClean="0"/>
          </a:p>
        </p:txBody>
      </p:sp>
      <p:sp>
        <p:nvSpPr>
          <p:cNvPr id="81924" name="عنصر نائب لرقم الشريحة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54789789-3924-4472-AC1C-2CB2DC527571}" type="slidenum">
              <a:rPr lang="en-US" sz="1400" smtClean="0"/>
              <a:pPr eaLnBrk="1" hangingPunct="1"/>
              <a:t>74</a:t>
            </a:fld>
            <a:endParaRPr lang="en-US" sz="1400" smtClean="0"/>
          </a:p>
        </p:txBody>
      </p:sp>
      <p:pic>
        <p:nvPicPr>
          <p:cNvPr id="81925" name="Picture 2" descr="http://www.elmhurst.edu/~chm/vchembook/images/573inhibito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4950"/>
            <a:ext cx="8610600" cy="631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457200"/>
            <a:ext cx="9144000" cy="685800"/>
          </a:xfrm>
        </p:spPr>
        <p:txBody>
          <a:bodyPr lIns="90488" tIns="44450" rIns="90488" bIns="44450"/>
          <a:lstStyle/>
          <a:p>
            <a:pPr eaLnBrk="1" hangingPunct="1">
              <a:defRPr/>
            </a:pPr>
            <a:r>
              <a:rPr lang="en-US" b="1" smtClean="0">
                <a:effectLst>
                  <a:outerShdw blurRad="38100" dist="38100" dir="2700000" algn="tl">
                    <a:srgbClr val="C0C0C0"/>
                  </a:outerShdw>
                </a:effectLst>
                <a:latin typeface="Comic Sans MS" pitchFamily="66" charset="0"/>
              </a:rPr>
              <a:t>Two examples of Enzyme Inhibitors</a:t>
            </a:r>
          </a:p>
        </p:txBody>
      </p:sp>
      <p:sp>
        <p:nvSpPr>
          <p:cNvPr id="33795" name="Rectangle 3"/>
          <p:cNvSpPr>
            <a:spLocks noGrp="1" noChangeArrowheads="1"/>
          </p:cNvSpPr>
          <p:nvPr>
            <p:ph idx="1"/>
          </p:nvPr>
        </p:nvSpPr>
        <p:spPr>
          <a:xfrm>
            <a:off x="457200" y="1676400"/>
            <a:ext cx="8382000" cy="2286000"/>
          </a:xfrm>
        </p:spPr>
        <p:txBody>
          <a:bodyPr lIns="90488" tIns="44450" rIns="90488" bIns="44450"/>
          <a:lstStyle/>
          <a:p>
            <a:pPr eaLnBrk="1" hangingPunct="1">
              <a:lnSpc>
                <a:spcPct val="90000"/>
              </a:lnSpc>
              <a:buFontTx/>
              <a:buNone/>
              <a:tabLst>
                <a:tab pos="0" algn="l"/>
              </a:tabLst>
              <a:defRPr/>
            </a:pPr>
            <a:r>
              <a:rPr lang="en-US" b="1" smtClean="0">
                <a:solidFill>
                  <a:srgbClr val="CC9900"/>
                </a:solidFill>
                <a:effectLst>
                  <a:outerShdw blurRad="38100" dist="38100" dir="2700000" algn="tl">
                    <a:srgbClr val="C0C0C0"/>
                  </a:outerShdw>
                </a:effectLst>
                <a:latin typeface="Comic Sans MS" pitchFamily="66" charset="0"/>
              </a:rPr>
              <a:t>a. </a:t>
            </a:r>
            <a:r>
              <a:rPr lang="en-US" sz="3600" b="1" smtClean="0">
                <a:effectLst>
                  <a:outerShdw blurRad="38100" dist="38100" dir="2700000" algn="tl">
                    <a:srgbClr val="C0C0C0"/>
                  </a:outerShdw>
                </a:effectLst>
                <a:latin typeface="Comic Sans MS" pitchFamily="66" charset="0"/>
              </a:rPr>
              <a:t>Competitive inhibitors</a:t>
            </a:r>
            <a:r>
              <a:rPr lang="en-US" sz="3600" b="1" smtClean="0">
                <a:solidFill>
                  <a:srgbClr val="CC9900"/>
                </a:solidFill>
                <a:effectLst>
                  <a:outerShdw blurRad="38100" dist="38100" dir="2700000" algn="tl">
                    <a:srgbClr val="C0C0C0"/>
                  </a:outerShdw>
                </a:effectLst>
                <a:latin typeface="Comic Sans MS" pitchFamily="66" charset="0"/>
              </a:rPr>
              <a:t>:</a:t>
            </a:r>
            <a:r>
              <a:rPr lang="en-US" sz="3600" b="1" smtClean="0">
                <a:solidFill>
                  <a:srgbClr val="CC9900"/>
                </a:solidFill>
                <a:latin typeface="Comic Sans MS" pitchFamily="66" charset="0"/>
              </a:rPr>
              <a:t>  are chemicals that </a:t>
            </a:r>
            <a:r>
              <a:rPr lang="en-US" sz="3600" b="1" smtClean="0">
                <a:effectLst>
                  <a:outerShdw blurRad="38100" dist="38100" dir="2700000" algn="tl">
                    <a:srgbClr val="C0C0C0"/>
                  </a:outerShdw>
                </a:effectLst>
                <a:latin typeface="Comic Sans MS" pitchFamily="66" charset="0"/>
              </a:rPr>
              <a:t>resemble</a:t>
            </a:r>
            <a:r>
              <a:rPr lang="en-US" sz="3600" b="1" smtClean="0">
                <a:solidFill>
                  <a:srgbClr val="CC9900"/>
                </a:solidFill>
                <a:latin typeface="Comic Sans MS" pitchFamily="66" charset="0"/>
              </a:rPr>
              <a:t> an </a:t>
            </a:r>
            <a:r>
              <a:rPr lang="en-US" sz="3600" b="1" smtClean="0">
                <a:effectLst>
                  <a:outerShdw blurRad="38100" dist="38100" dir="2700000" algn="tl">
                    <a:srgbClr val="C0C0C0"/>
                  </a:outerShdw>
                </a:effectLst>
                <a:latin typeface="Comic Sans MS" pitchFamily="66" charset="0"/>
              </a:rPr>
              <a:t>enzyme’s normal substrate</a:t>
            </a:r>
            <a:r>
              <a:rPr lang="en-US" sz="3600" b="1" smtClean="0">
                <a:solidFill>
                  <a:srgbClr val="CC9900"/>
                </a:solidFill>
                <a:effectLst>
                  <a:outerShdw blurRad="38100" dist="38100" dir="2700000" algn="tl">
                    <a:srgbClr val="C0C0C0"/>
                  </a:outerShdw>
                </a:effectLst>
                <a:latin typeface="Comic Sans MS" pitchFamily="66" charset="0"/>
              </a:rPr>
              <a:t> </a:t>
            </a:r>
            <a:r>
              <a:rPr lang="en-US" sz="3600" b="1" smtClean="0">
                <a:solidFill>
                  <a:srgbClr val="CC9900"/>
                </a:solidFill>
                <a:latin typeface="Comic Sans MS" pitchFamily="66" charset="0"/>
              </a:rPr>
              <a:t>and </a:t>
            </a:r>
            <a:r>
              <a:rPr lang="en-US" sz="3600" b="1" smtClean="0">
                <a:effectLst>
                  <a:outerShdw blurRad="38100" dist="38100" dir="2700000" algn="tl">
                    <a:srgbClr val="C0C0C0"/>
                  </a:outerShdw>
                </a:effectLst>
                <a:latin typeface="Comic Sans MS" pitchFamily="66" charset="0"/>
              </a:rPr>
              <a:t>compete</a:t>
            </a:r>
            <a:r>
              <a:rPr lang="en-US" sz="3600" b="1" smtClean="0">
                <a:solidFill>
                  <a:srgbClr val="CC9900"/>
                </a:solidFill>
                <a:latin typeface="Comic Sans MS" pitchFamily="66" charset="0"/>
              </a:rPr>
              <a:t> with it for the </a:t>
            </a:r>
            <a:r>
              <a:rPr lang="en-US" sz="3600" b="1" smtClean="0">
                <a:effectLst>
                  <a:outerShdw blurRad="38100" dist="38100" dir="2700000" algn="tl">
                    <a:srgbClr val="C0C0C0"/>
                  </a:outerShdw>
                </a:effectLst>
                <a:latin typeface="Comic Sans MS" pitchFamily="66" charset="0"/>
              </a:rPr>
              <a:t>active site</a:t>
            </a:r>
            <a:r>
              <a:rPr lang="en-US" sz="3600" b="1" smtClean="0">
                <a:latin typeface="Comic Sans MS" pitchFamily="66" charset="0"/>
              </a:rPr>
              <a:t>.</a:t>
            </a:r>
          </a:p>
        </p:txBody>
      </p:sp>
      <p:sp>
        <p:nvSpPr>
          <p:cNvPr id="829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26AA6AFF-422D-46CB-8F03-91FDA843240A}" type="slidenum">
              <a:rPr lang="en-US" sz="1400" smtClean="0"/>
              <a:pPr eaLnBrk="1" hangingPunct="1"/>
              <a:t>75</a:t>
            </a:fld>
            <a:endParaRPr lang="en-US" sz="1400" smtClean="0"/>
          </a:p>
        </p:txBody>
      </p:sp>
      <p:grpSp>
        <p:nvGrpSpPr>
          <p:cNvPr id="2" name="Group 13"/>
          <p:cNvGrpSpPr>
            <a:grpSpLocks/>
          </p:cNvGrpSpPr>
          <p:nvPr/>
        </p:nvGrpSpPr>
        <p:grpSpPr bwMode="auto">
          <a:xfrm>
            <a:off x="5867400" y="4038600"/>
            <a:ext cx="2706688" cy="2230438"/>
            <a:chOff x="3216" y="2700"/>
            <a:chExt cx="1705" cy="1213"/>
          </a:xfrm>
        </p:grpSpPr>
        <p:sp>
          <p:nvSpPr>
            <p:cNvPr id="82955" name="Freeform 7"/>
            <p:cNvSpPr>
              <a:spLocks/>
            </p:cNvSpPr>
            <p:nvPr/>
          </p:nvSpPr>
          <p:spPr bwMode="auto">
            <a:xfrm>
              <a:off x="3216" y="2700"/>
              <a:ext cx="1705" cy="1213"/>
            </a:xfrm>
            <a:custGeom>
              <a:avLst/>
              <a:gdLst>
                <a:gd name="T0" fmla="*/ 180 w 1705"/>
                <a:gd name="T1" fmla="*/ 432 h 1213"/>
                <a:gd name="T2" fmla="*/ 264 w 1705"/>
                <a:gd name="T3" fmla="*/ 444 h 1213"/>
                <a:gd name="T4" fmla="*/ 336 w 1705"/>
                <a:gd name="T5" fmla="*/ 444 h 1213"/>
                <a:gd name="T6" fmla="*/ 408 w 1705"/>
                <a:gd name="T7" fmla="*/ 444 h 1213"/>
                <a:gd name="T8" fmla="*/ 480 w 1705"/>
                <a:gd name="T9" fmla="*/ 444 h 1213"/>
                <a:gd name="T10" fmla="*/ 504 w 1705"/>
                <a:gd name="T11" fmla="*/ 516 h 1213"/>
                <a:gd name="T12" fmla="*/ 504 w 1705"/>
                <a:gd name="T13" fmla="*/ 588 h 1213"/>
                <a:gd name="T14" fmla="*/ 480 w 1705"/>
                <a:gd name="T15" fmla="*/ 660 h 1213"/>
                <a:gd name="T16" fmla="*/ 408 w 1705"/>
                <a:gd name="T17" fmla="*/ 672 h 1213"/>
                <a:gd name="T18" fmla="*/ 336 w 1705"/>
                <a:gd name="T19" fmla="*/ 684 h 1213"/>
                <a:gd name="T20" fmla="*/ 264 w 1705"/>
                <a:gd name="T21" fmla="*/ 684 h 1213"/>
                <a:gd name="T22" fmla="*/ 192 w 1705"/>
                <a:gd name="T23" fmla="*/ 696 h 1213"/>
                <a:gd name="T24" fmla="*/ 132 w 1705"/>
                <a:gd name="T25" fmla="*/ 744 h 1213"/>
                <a:gd name="T26" fmla="*/ 108 w 1705"/>
                <a:gd name="T27" fmla="*/ 816 h 1213"/>
                <a:gd name="T28" fmla="*/ 96 w 1705"/>
                <a:gd name="T29" fmla="*/ 888 h 1213"/>
                <a:gd name="T30" fmla="*/ 96 w 1705"/>
                <a:gd name="T31" fmla="*/ 972 h 1213"/>
                <a:gd name="T32" fmla="*/ 132 w 1705"/>
                <a:gd name="T33" fmla="*/ 1056 h 1213"/>
                <a:gd name="T34" fmla="*/ 168 w 1705"/>
                <a:gd name="T35" fmla="*/ 1128 h 1213"/>
                <a:gd name="T36" fmla="*/ 240 w 1705"/>
                <a:gd name="T37" fmla="*/ 1176 h 1213"/>
                <a:gd name="T38" fmla="*/ 312 w 1705"/>
                <a:gd name="T39" fmla="*/ 1212 h 1213"/>
                <a:gd name="T40" fmla="*/ 408 w 1705"/>
                <a:gd name="T41" fmla="*/ 1212 h 1213"/>
                <a:gd name="T42" fmla="*/ 528 w 1705"/>
                <a:gd name="T43" fmla="*/ 1212 h 1213"/>
                <a:gd name="T44" fmla="*/ 672 w 1705"/>
                <a:gd name="T45" fmla="*/ 1212 h 1213"/>
                <a:gd name="T46" fmla="*/ 756 w 1705"/>
                <a:gd name="T47" fmla="*/ 1212 h 1213"/>
                <a:gd name="T48" fmla="*/ 840 w 1705"/>
                <a:gd name="T49" fmla="*/ 1200 h 1213"/>
                <a:gd name="T50" fmla="*/ 1008 w 1705"/>
                <a:gd name="T51" fmla="*/ 1188 h 1213"/>
                <a:gd name="T52" fmla="*/ 1080 w 1705"/>
                <a:gd name="T53" fmla="*/ 1188 h 1213"/>
                <a:gd name="T54" fmla="*/ 1176 w 1705"/>
                <a:gd name="T55" fmla="*/ 1176 h 1213"/>
                <a:gd name="T56" fmla="*/ 1260 w 1705"/>
                <a:gd name="T57" fmla="*/ 1164 h 1213"/>
                <a:gd name="T58" fmla="*/ 1332 w 1705"/>
                <a:gd name="T59" fmla="*/ 1152 h 1213"/>
                <a:gd name="T60" fmla="*/ 1404 w 1705"/>
                <a:gd name="T61" fmla="*/ 1140 h 1213"/>
                <a:gd name="T62" fmla="*/ 1536 w 1705"/>
                <a:gd name="T63" fmla="*/ 1104 h 1213"/>
                <a:gd name="T64" fmla="*/ 1608 w 1705"/>
                <a:gd name="T65" fmla="*/ 1032 h 1213"/>
                <a:gd name="T66" fmla="*/ 1680 w 1705"/>
                <a:gd name="T67" fmla="*/ 936 h 1213"/>
                <a:gd name="T68" fmla="*/ 1692 w 1705"/>
                <a:gd name="T69" fmla="*/ 852 h 1213"/>
                <a:gd name="T70" fmla="*/ 1704 w 1705"/>
                <a:gd name="T71" fmla="*/ 660 h 1213"/>
                <a:gd name="T72" fmla="*/ 1704 w 1705"/>
                <a:gd name="T73" fmla="*/ 540 h 1213"/>
                <a:gd name="T74" fmla="*/ 1692 w 1705"/>
                <a:gd name="T75" fmla="*/ 456 h 1213"/>
                <a:gd name="T76" fmla="*/ 1680 w 1705"/>
                <a:gd name="T77" fmla="*/ 312 h 1213"/>
                <a:gd name="T78" fmla="*/ 1668 w 1705"/>
                <a:gd name="T79" fmla="*/ 192 h 1213"/>
                <a:gd name="T80" fmla="*/ 1644 w 1705"/>
                <a:gd name="T81" fmla="*/ 120 h 1213"/>
                <a:gd name="T82" fmla="*/ 1596 w 1705"/>
                <a:gd name="T83" fmla="*/ 60 h 1213"/>
                <a:gd name="T84" fmla="*/ 1500 w 1705"/>
                <a:gd name="T85" fmla="*/ 36 h 1213"/>
                <a:gd name="T86" fmla="*/ 1308 w 1705"/>
                <a:gd name="T87" fmla="*/ 12 h 1213"/>
                <a:gd name="T88" fmla="*/ 1164 w 1705"/>
                <a:gd name="T89" fmla="*/ 0 h 1213"/>
                <a:gd name="T90" fmla="*/ 972 w 1705"/>
                <a:gd name="T91" fmla="*/ 0 h 1213"/>
                <a:gd name="T92" fmla="*/ 804 w 1705"/>
                <a:gd name="T93" fmla="*/ 0 h 1213"/>
                <a:gd name="T94" fmla="*/ 660 w 1705"/>
                <a:gd name="T95" fmla="*/ 0 h 1213"/>
                <a:gd name="T96" fmla="*/ 504 w 1705"/>
                <a:gd name="T97" fmla="*/ 0 h 1213"/>
                <a:gd name="T98" fmla="*/ 336 w 1705"/>
                <a:gd name="T99" fmla="*/ 0 h 1213"/>
                <a:gd name="T100" fmla="*/ 192 w 1705"/>
                <a:gd name="T101" fmla="*/ 12 h 1213"/>
                <a:gd name="T102" fmla="*/ 120 w 1705"/>
                <a:gd name="T103" fmla="*/ 36 h 1213"/>
                <a:gd name="T104" fmla="*/ 48 w 1705"/>
                <a:gd name="T105" fmla="*/ 96 h 1213"/>
                <a:gd name="T106" fmla="*/ 12 w 1705"/>
                <a:gd name="T107" fmla="*/ 168 h 1213"/>
                <a:gd name="T108" fmla="*/ 0 w 1705"/>
                <a:gd name="T109" fmla="*/ 240 h 1213"/>
                <a:gd name="T110" fmla="*/ 24 w 1705"/>
                <a:gd name="T111" fmla="*/ 312 h 1213"/>
                <a:gd name="T112" fmla="*/ 84 w 1705"/>
                <a:gd name="T113" fmla="*/ 372 h 1213"/>
                <a:gd name="T114" fmla="*/ 156 w 1705"/>
                <a:gd name="T115" fmla="*/ 420 h 1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05"/>
                <a:gd name="T175" fmla="*/ 0 h 1213"/>
                <a:gd name="T176" fmla="*/ 1705 w 1705"/>
                <a:gd name="T177" fmla="*/ 1213 h 12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05" h="1213">
                  <a:moveTo>
                    <a:pt x="144" y="420"/>
                  </a:moveTo>
                  <a:lnTo>
                    <a:pt x="180" y="432"/>
                  </a:lnTo>
                  <a:lnTo>
                    <a:pt x="228" y="444"/>
                  </a:lnTo>
                  <a:lnTo>
                    <a:pt x="264" y="444"/>
                  </a:lnTo>
                  <a:lnTo>
                    <a:pt x="300" y="444"/>
                  </a:lnTo>
                  <a:lnTo>
                    <a:pt x="336" y="444"/>
                  </a:lnTo>
                  <a:lnTo>
                    <a:pt x="372" y="444"/>
                  </a:lnTo>
                  <a:lnTo>
                    <a:pt x="408" y="444"/>
                  </a:lnTo>
                  <a:lnTo>
                    <a:pt x="444" y="444"/>
                  </a:lnTo>
                  <a:lnTo>
                    <a:pt x="480" y="444"/>
                  </a:lnTo>
                  <a:lnTo>
                    <a:pt x="504" y="480"/>
                  </a:lnTo>
                  <a:lnTo>
                    <a:pt x="504" y="516"/>
                  </a:lnTo>
                  <a:lnTo>
                    <a:pt x="504" y="552"/>
                  </a:lnTo>
                  <a:lnTo>
                    <a:pt x="504" y="588"/>
                  </a:lnTo>
                  <a:lnTo>
                    <a:pt x="480" y="624"/>
                  </a:lnTo>
                  <a:lnTo>
                    <a:pt x="480" y="660"/>
                  </a:lnTo>
                  <a:lnTo>
                    <a:pt x="444" y="672"/>
                  </a:lnTo>
                  <a:lnTo>
                    <a:pt x="408" y="672"/>
                  </a:lnTo>
                  <a:lnTo>
                    <a:pt x="372" y="684"/>
                  </a:lnTo>
                  <a:lnTo>
                    <a:pt x="336" y="684"/>
                  </a:lnTo>
                  <a:lnTo>
                    <a:pt x="300" y="684"/>
                  </a:lnTo>
                  <a:lnTo>
                    <a:pt x="264" y="684"/>
                  </a:lnTo>
                  <a:lnTo>
                    <a:pt x="228" y="696"/>
                  </a:lnTo>
                  <a:lnTo>
                    <a:pt x="192" y="696"/>
                  </a:lnTo>
                  <a:lnTo>
                    <a:pt x="156" y="708"/>
                  </a:lnTo>
                  <a:lnTo>
                    <a:pt x="132" y="744"/>
                  </a:lnTo>
                  <a:lnTo>
                    <a:pt x="120" y="780"/>
                  </a:lnTo>
                  <a:lnTo>
                    <a:pt x="108" y="816"/>
                  </a:lnTo>
                  <a:lnTo>
                    <a:pt x="96" y="852"/>
                  </a:lnTo>
                  <a:lnTo>
                    <a:pt x="96" y="888"/>
                  </a:lnTo>
                  <a:lnTo>
                    <a:pt x="96" y="924"/>
                  </a:lnTo>
                  <a:lnTo>
                    <a:pt x="96" y="972"/>
                  </a:lnTo>
                  <a:lnTo>
                    <a:pt x="120" y="1020"/>
                  </a:lnTo>
                  <a:lnTo>
                    <a:pt x="132" y="1056"/>
                  </a:lnTo>
                  <a:lnTo>
                    <a:pt x="144" y="1092"/>
                  </a:lnTo>
                  <a:lnTo>
                    <a:pt x="168" y="1128"/>
                  </a:lnTo>
                  <a:lnTo>
                    <a:pt x="204" y="1164"/>
                  </a:lnTo>
                  <a:lnTo>
                    <a:pt x="240" y="1176"/>
                  </a:lnTo>
                  <a:lnTo>
                    <a:pt x="276" y="1200"/>
                  </a:lnTo>
                  <a:lnTo>
                    <a:pt x="312" y="1212"/>
                  </a:lnTo>
                  <a:lnTo>
                    <a:pt x="360" y="1212"/>
                  </a:lnTo>
                  <a:lnTo>
                    <a:pt x="408" y="1212"/>
                  </a:lnTo>
                  <a:lnTo>
                    <a:pt x="456" y="1212"/>
                  </a:lnTo>
                  <a:lnTo>
                    <a:pt x="528" y="1212"/>
                  </a:lnTo>
                  <a:lnTo>
                    <a:pt x="600" y="1212"/>
                  </a:lnTo>
                  <a:lnTo>
                    <a:pt x="672" y="1212"/>
                  </a:lnTo>
                  <a:lnTo>
                    <a:pt x="708" y="1212"/>
                  </a:lnTo>
                  <a:lnTo>
                    <a:pt x="756" y="1212"/>
                  </a:lnTo>
                  <a:lnTo>
                    <a:pt x="804" y="1200"/>
                  </a:lnTo>
                  <a:lnTo>
                    <a:pt x="840" y="1200"/>
                  </a:lnTo>
                  <a:lnTo>
                    <a:pt x="936" y="1188"/>
                  </a:lnTo>
                  <a:lnTo>
                    <a:pt x="1008" y="1188"/>
                  </a:lnTo>
                  <a:lnTo>
                    <a:pt x="1044" y="1188"/>
                  </a:lnTo>
                  <a:lnTo>
                    <a:pt x="1080" y="1188"/>
                  </a:lnTo>
                  <a:lnTo>
                    <a:pt x="1128" y="1176"/>
                  </a:lnTo>
                  <a:lnTo>
                    <a:pt x="1176" y="1176"/>
                  </a:lnTo>
                  <a:lnTo>
                    <a:pt x="1212" y="1164"/>
                  </a:lnTo>
                  <a:lnTo>
                    <a:pt x="1260" y="1164"/>
                  </a:lnTo>
                  <a:lnTo>
                    <a:pt x="1296" y="1164"/>
                  </a:lnTo>
                  <a:lnTo>
                    <a:pt x="1332" y="1152"/>
                  </a:lnTo>
                  <a:lnTo>
                    <a:pt x="1368" y="1152"/>
                  </a:lnTo>
                  <a:lnTo>
                    <a:pt x="1404" y="1140"/>
                  </a:lnTo>
                  <a:lnTo>
                    <a:pt x="1440" y="1128"/>
                  </a:lnTo>
                  <a:lnTo>
                    <a:pt x="1536" y="1104"/>
                  </a:lnTo>
                  <a:lnTo>
                    <a:pt x="1572" y="1068"/>
                  </a:lnTo>
                  <a:lnTo>
                    <a:pt x="1608" y="1032"/>
                  </a:lnTo>
                  <a:lnTo>
                    <a:pt x="1644" y="984"/>
                  </a:lnTo>
                  <a:lnTo>
                    <a:pt x="1680" y="936"/>
                  </a:lnTo>
                  <a:lnTo>
                    <a:pt x="1692" y="900"/>
                  </a:lnTo>
                  <a:lnTo>
                    <a:pt x="1692" y="852"/>
                  </a:lnTo>
                  <a:lnTo>
                    <a:pt x="1692" y="756"/>
                  </a:lnTo>
                  <a:lnTo>
                    <a:pt x="1704" y="660"/>
                  </a:lnTo>
                  <a:lnTo>
                    <a:pt x="1704" y="588"/>
                  </a:lnTo>
                  <a:lnTo>
                    <a:pt x="1704" y="540"/>
                  </a:lnTo>
                  <a:lnTo>
                    <a:pt x="1704" y="504"/>
                  </a:lnTo>
                  <a:lnTo>
                    <a:pt x="1692" y="456"/>
                  </a:lnTo>
                  <a:lnTo>
                    <a:pt x="1692" y="360"/>
                  </a:lnTo>
                  <a:lnTo>
                    <a:pt x="1680" y="312"/>
                  </a:lnTo>
                  <a:lnTo>
                    <a:pt x="1680" y="240"/>
                  </a:lnTo>
                  <a:lnTo>
                    <a:pt x="1668" y="192"/>
                  </a:lnTo>
                  <a:lnTo>
                    <a:pt x="1656" y="156"/>
                  </a:lnTo>
                  <a:lnTo>
                    <a:pt x="1644" y="120"/>
                  </a:lnTo>
                  <a:lnTo>
                    <a:pt x="1632" y="72"/>
                  </a:lnTo>
                  <a:lnTo>
                    <a:pt x="1596" y="60"/>
                  </a:lnTo>
                  <a:lnTo>
                    <a:pt x="1548" y="48"/>
                  </a:lnTo>
                  <a:lnTo>
                    <a:pt x="1500" y="36"/>
                  </a:lnTo>
                  <a:lnTo>
                    <a:pt x="1404" y="24"/>
                  </a:lnTo>
                  <a:lnTo>
                    <a:pt x="1308" y="12"/>
                  </a:lnTo>
                  <a:lnTo>
                    <a:pt x="1236" y="12"/>
                  </a:lnTo>
                  <a:lnTo>
                    <a:pt x="1164" y="0"/>
                  </a:lnTo>
                  <a:lnTo>
                    <a:pt x="1068" y="0"/>
                  </a:lnTo>
                  <a:lnTo>
                    <a:pt x="972" y="0"/>
                  </a:lnTo>
                  <a:lnTo>
                    <a:pt x="876" y="0"/>
                  </a:lnTo>
                  <a:lnTo>
                    <a:pt x="804" y="0"/>
                  </a:lnTo>
                  <a:lnTo>
                    <a:pt x="756" y="0"/>
                  </a:lnTo>
                  <a:lnTo>
                    <a:pt x="660" y="0"/>
                  </a:lnTo>
                  <a:lnTo>
                    <a:pt x="576" y="0"/>
                  </a:lnTo>
                  <a:lnTo>
                    <a:pt x="504" y="0"/>
                  </a:lnTo>
                  <a:lnTo>
                    <a:pt x="432" y="0"/>
                  </a:lnTo>
                  <a:lnTo>
                    <a:pt x="336" y="0"/>
                  </a:lnTo>
                  <a:lnTo>
                    <a:pt x="240" y="12"/>
                  </a:lnTo>
                  <a:lnTo>
                    <a:pt x="192" y="12"/>
                  </a:lnTo>
                  <a:lnTo>
                    <a:pt x="156" y="24"/>
                  </a:lnTo>
                  <a:lnTo>
                    <a:pt x="120" y="36"/>
                  </a:lnTo>
                  <a:lnTo>
                    <a:pt x="84" y="72"/>
                  </a:lnTo>
                  <a:lnTo>
                    <a:pt x="48" y="96"/>
                  </a:lnTo>
                  <a:lnTo>
                    <a:pt x="36" y="132"/>
                  </a:lnTo>
                  <a:lnTo>
                    <a:pt x="12" y="168"/>
                  </a:lnTo>
                  <a:lnTo>
                    <a:pt x="0" y="204"/>
                  </a:lnTo>
                  <a:lnTo>
                    <a:pt x="0" y="240"/>
                  </a:lnTo>
                  <a:lnTo>
                    <a:pt x="0" y="276"/>
                  </a:lnTo>
                  <a:lnTo>
                    <a:pt x="24" y="312"/>
                  </a:lnTo>
                  <a:lnTo>
                    <a:pt x="48" y="348"/>
                  </a:lnTo>
                  <a:lnTo>
                    <a:pt x="84" y="372"/>
                  </a:lnTo>
                  <a:lnTo>
                    <a:pt x="120" y="396"/>
                  </a:lnTo>
                  <a:lnTo>
                    <a:pt x="156" y="420"/>
                  </a:lnTo>
                  <a:lnTo>
                    <a:pt x="144" y="420"/>
                  </a:lnTo>
                </a:path>
              </a:pathLst>
            </a:custGeom>
            <a:solidFill>
              <a:schemeClr val="accent1"/>
            </a:solidFill>
            <a:ln w="50800" cap="rnd">
              <a:solidFill>
                <a:schemeClr val="tx1"/>
              </a:solidFill>
              <a:round/>
              <a:headEnd/>
              <a:tailEnd/>
            </a:ln>
          </p:spPr>
          <p:txBody>
            <a:bodyPr/>
            <a:lstStyle/>
            <a:p>
              <a:endParaRPr lang="ar-IQ"/>
            </a:p>
          </p:txBody>
        </p:sp>
        <p:sp>
          <p:nvSpPr>
            <p:cNvPr id="82956" name="Rectangle 8"/>
            <p:cNvSpPr>
              <a:spLocks noChangeArrowheads="1"/>
            </p:cNvSpPr>
            <p:nvPr/>
          </p:nvSpPr>
          <p:spPr bwMode="auto">
            <a:xfrm>
              <a:off x="3927" y="2967"/>
              <a:ext cx="800"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b="1"/>
                <a:t>Enzyme</a:t>
              </a:r>
            </a:p>
          </p:txBody>
        </p:sp>
      </p:grpSp>
      <p:grpSp>
        <p:nvGrpSpPr>
          <p:cNvPr id="3" name="Group 15"/>
          <p:cNvGrpSpPr>
            <a:grpSpLocks/>
          </p:cNvGrpSpPr>
          <p:nvPr/>
        </p:nvGrpSpPr>
        <p:grpSpPr bwMode="auto">
          <a:xfrm>
            <a:off x="2057400" y="4495800"/>
            <a:ext cx="5029200" cy="957263"/>
            <a:chOff x="144" y="3312"/>
            <a:chExt cx="3168" cy="603"/>
          </a:xfrm>
        </p:grpSpPr>
        <p:sp>
          <p:nvSpPr>
            <p:cNvPr id="82952" name="Freeform 6"/>
            <p:cNvSpPr>
              <a:spLocks/>
            </p:cNvSpPr>
            <p:nvPr/>
          </p:nvSpPr>
          <p:spPr bwMode="auto">
            <a:xfrm>
              <a:off x="2304" y="3312"/>
              <a:ext cx="685" cy="601"/>
            </a:xfrm>
            <a:custGeom>
              <a:avLst/>
              <a:gdLst>
                <a:gd name="T0" fmla="*/ 360 w 685"/>
                <a:gd name="T1" fmla="*/ 192 h 601"/>
                <a:gd name="T2" fmla="*/ 396 w 685"/>
                <a:gd name="T3" fmla="*/ 204 h 601"/>
                <a:gd name="T4" fmla="*/ 432 w 685"/>
                <a:gd name="T5" fmla="*/ 204 h 601"/>
                <a:gd name="T6" fmla="*/ 468 w 685"/>
                <a:gd name="T7" fmla="*/ 216 h 601"/>
                <a:gd name="T8" fmla="*/ 504 w 685"/>
                <a:gd name="T9" fmla="*/ 228 h 601"/>
                <a:gd name="T10" fmla="*/ 540 w 685"/>
                <a:gd name="T11" fmla="*/ 228 h 601"/>
                <a:gd name="T12" fmla="*/ 576 w 685"/>
                <a:gd name="T13" fmla="*/ 228 h 601"/>
                <a:gd name="T14" fmla="*/ 612 w 685"/>
                <a:gd name="T15" fmla="*/ 228 h 601"/>
                <a:gd name="T16" fmla="*/ 648 w 685"/>
                <a:gd name="T17" fmla="*/ 228 h 601"/>
                <a:gd name="T18" fmla="*/ 684 w 685"/>
                <a:gd name="T19" fmla="*/ 228 h 601"/>
                <a:gd name="T20" fmla="*/ 684 w 685"/>
                <a:gd name="T21" fmla="*/ 264 h 601"/>
                <a:gd name="T22" fmla="*/ 684 w 685"/>
                <a:gd name="T23" fmla="*/ 300 h 601"/>
                <a:gd name="T24" fmla="*/ 684 w 685"/>
                <a:gd name="T25" fmla="*/ 336 h 601"/>
                <a:gd name="T26" fmla="*/ 684 w 685"/>
                <a:gd name="T27" fmla="*/ 372 h 601"/>
                <a:gd name="T28" fmla="*/ 684 w 685"/>
                <a:gd name="T29" fmla="*/ 408 h 601"/>
                <a:gd name="T30" fmla="*/ 684 w 685"/>
                <a:gd name="T31" fmla="*/ 444 h 601"/>
                <a:gd name="T32" fmla="*/ 684 w 685"/>
                <a:gd name="T33" fmla="*/ 480 h 601"/>
                <a:gd name="T34" fmla="*/ 648 w 685"/>
                <a:gd name="T35" fmla="*/ 480 h 601"/>
                <a:gd name="T36" fmla="*/ 612 w 685"/>
                <a:gd name="T37" fmla="*/ 480 h 601"/>
                <a:gd name="T38" fmla="*/ 576 w 685"/>
                <a:gd name="T39" fmla="*/ 468 h 601"/>
                <a:gd name="T40" fmla="*/ 540 w 685"/>
                <a:gd name="T41" fmla="*/ 468 h 601"/>
                <a:gd name="T42" fmla="*/ 504 w 685"/>
                <a:gd name="T43" fmla="*/ 468 h 601"/>
                <a:gd name="T44" fmla="*/ 468 w 685"/>
                <a:gd name="T45" fmla="*/ 468 h 601"/>
                <a:gd name="T46" fmla="*/ 432 w 685"/>
                <a:gd name="T47" fmla="*/ 468 h 601"/>
                <a:gd name="T48" fmla="*/ 396 w 685"/>
                <a:gd name="T49" fmla="*/ 468 h 601"/>
                <a:gd name="T50" fmla="*/ 360 w 685"/>
                <a:gd name="T51" fmla="*/ 492 h 601"/>
                <a:gd name="T52" fmla="*/ 324 w 685"/>
                <a:gd name="T53" fmla="*/ 516 h 601"/>
                <a:gd name="T54" fmla="*/ 288 w 685"/>
                <a:gd name="T55" fmla="*/ 540 h 601"/>
                <a:gd name="T56" fmla="*/ 252 w 685"/>
                <a:gd name="T57" fmla="*/ 564 h 601"/>
                <a:gd name="T58" fmla="*/ 216 w 685"/>
                <a:gd name="T59" fmla="*/ 576 h 601"/>
                <a:gd name="T60" fmla="*/ 180 w 685"/>
                <a:gd name="T61" fmla="*/ 588 h 601"/>
                <a:gd name="T62" fmla="*/ 144 w 685"/>
                <a:gd name="T63" fmla="*/ 600 h 601"/>
                <a:gd name="T64" fmla="*/ 108 w 685"/>
                <a:gd name="T65" fmla="*/ 600 h 601"/>
                <a:gd name="T66" fmla="*/ 72 w 685"/>
                <a:gd name="T67" fmla="*/ 600 h 601"/>
                <a:gd name="T68" fmla="*/ 36 w 685"/>
                <a:gd name="T69" fmla="*/ 576 h 601"/>
                <a:gd name="T70" fmla="*/ 24 w 685"/>
                <a:gd name="T71" fmla="*/ 540 h 601"/>
                <a:gd name="T72" fmla="*/ 0 w 685"/>
                <a:gd name="T73" fmla="*/ 504 h 601"/>
                <a:gd name="T74" fmla="*/ 0 w 685"/>
                <a:gd name="T75" fmla="*/ 468 h 601"/>
                <a:gd name="T76" fmla="*/ 0 w 685"/>
                <a:gd name="T77" fmla="*/ 432 h 601"/>
                <a:gd name="T78" fmla="*/ 0 w 685"/>
                <a:gd name="T79" fmla="*/ 396 h 601"/>
                <a:gd name="T80" fmla="*/ 0 w 685"/>
                <a:gd name="T81" fmla="*/ 348 h 601"/>
                <a:gd name="T82" fmla="*/ 0 w 685"/>
                <a:gd name="T83" fmla="*/ 312 h 601"/>
                <a:gd name="T84" fmla="*/ 0 w 685"/>
                <a:gd name="T85" fmla="*/ 264 h 601"/>
                <a:gd name="T86" fmla="*/ 12 w 685"/>
                <a:gd name="T87" fmla="*/ 228 h 601"/>
                <a:gd name="T88" fmla="*/ 24 w 685"/>
                <a:gd name="T89" fmla="*/ 180 h 601"/>
                <a:gd name="T90" fmla="*/ 36 w 685"/>
                <a:gd name="T91" fmla="*/ 84 h 601"/>
                <a:gd name="T92" fmla="*/ 60 w 685"/>
                <a:gd name="T93" fmla="*/ 36 h 601"/>
                <a:gd name="T94" fmla="*/ 84 w 685"/>
                <a:gd name="T95" fmla="*/ 0 h 601"/>
                <a:gd name="T96" fmla="*/ 120 w 685"/>
                <a:gd name="T97" fmla="*/ 0 h 601"/>
                <a:gd name="T98" fmla="*/ 156 w 685"/>
                <a:gd name="T99" fmla="*/ 0 h 601"/>
                <a:gd name="T100" fmla="*/ 192 w 685"/>
                <a:gd name="T101" fmla="*/ 12 h 601"/>
                <a:gd name="T102" fmla="*/ 228 w 685"/>
                <a:gd name="T103" fmla="*/ 36 h 601"/>
                <a:gd name="T104" fmla="*/ 264 w 685"/>
                <a:gd name="T105" fmla="*/ 60 h 601"/>
                <a:gd name="T106" fmla="*/ 300 w 685"/>
                <a:gd name="T107" fmla="*/ 84 h 601"/>
                <a:gd name="T108" fmla="*/ 324 w 685"/>
                <a:gd name="T109" fmla="*/ 120 h 601"/>
                <a:gd name="T110" fmla="*/ 348 w 685"/>
                <a:gd name="T111" fmla="*/ 156 h 601"/>
                <a:gd name="T112" fmla="*/ 360 w 685"/>
                <a:gd name="T113" fmla="*/ 192 h 6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5"/>
                <a:gd name="T172" fmla="*/ 0 h 601"/>
                <a:gd name="T173" fmla="*/ 685 w 685"/>
                <a:gd name="T174" fmla="*/ 601 h 6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5" h="601">
                  <a:moveTo>
                    <a:pt x="360" y="192"/>
                  </a:moveTo>
                  <a:lnTo>
                    <a:pt x="396" y="204"/>
                  </a:lnTo>
                  <a:lnTo>
                    <a:pt x="432" y="204"/>
                  </a:lnTo>
                  <a:lnTo>
                    <a:pt x="468" y="216"/>
                  </a:lnTo>
                  <a:lnTo>
                    <a:pt x="504" y="228"/>
                  </a:lnTo>
                  <a:lnTo>
                    <a:pt x="540" y="228"/>
                  </a:lnTo>
                  <a:lnTo>
                    <a:pt x="576" y="228"/>
                  </a:lnTo>
                  <a:lnTo>
                    <a:pt x="612" y="228"/>
                  </a:lnTo>
                  <a:lnTo>
                    <a:pt x="648" y="228"/>
                  </a:lnTo>
                  <a:lnTo>
                    <a:pt x="684" y="228"/>
                  </a:lnTo>
                  <a:lnTo>
                    <a:pt x="684" y="264"/>
                  </a:lnTo>
                  <a:lnTo>
                    <a:pt x="684" y="300"/>
                  </a:lnTo>
                  <a:lnTo>
                    <a:pt x="684" y="336"/>
                  </a:lnTo>
                  <a:lnTo>
                    <a:pt x="684" y="372"/>
                  </a:lnTo>
                  <a:lnTo>
                    <a:pt x="684" y="408"/>
                  </a:lnTo>
                  <a:lnTo>
                    <a:pt x="684" y="444"/>
                  </a:lnTo>
                  <a:lnTo>
                    <a:pt x="684" y="480"/>
                  </a:lnTo>
                  <a:lnTo>
                    <a:pt x="648" y="480"/>
                  </a:lnTo>
                  <a:lnTo>
                    <a:pt x="612" y="480"/>
                  </a:lnTo>
                  <a:lnTo>
                    <a:pt x="576" y="468"/>
                  </a:lnTo>
                  <a:lnTo>
                    <a:pt x="540" y="468"/>
                  </a:lnTo>
                  <a:lnTo>
                    <a:pt x="504" y="468"/>
                  </a:lnTo>
                  <a:lnTo>
                    <a:pt x="468" y="468"/>
                  </a:lnTo>
                  <a:lnTo>
                    <a:pt x="432" y="468"/>
                  </a:lnTo>
                  <a:lnTo>
                    <a:pt x="396" y="468"/>
                  </a:lnTo>
                  <a:lnTo>
                    <a:pt x="360" y="492"/>
                  </a:lnTo>
                  <a:lnTo>
                    <a:pt x="324" y="516"/>
                  </a:lnTo>
                  <a:lnTo>
                    <a:pt x="288" y="540"/>
                  </a:lnTo>
                  <a:lnTo>
                    <a:pt x="252" y="564"/>
                  </a:lnTo>
                  <a:lnTo>
                    <a:pt x="216" y="576"/>
                  </a:lnTo>
                  <a:lnTo>
                    <a:pt x="180" y="588"/>
                  </a:lnTo>
                  <a:lnTo>
                    <a:pt x="144" y="600"/>
                  </a:lnTo>
                  <a:lnTo>
                    <a:pt x="108" y="600"/>
                  </a:lnTo>
                  <a:lnTo>
                    <a:pt x="72" y="600"/>
                  </a:lnTo>
                  <a:lnTo>
                    <a:pt x="36" y="576"/>
                  </a:lnTo>
                  <a:lnTo>
                    <a:pt x="24" y="540"/>
                  </a:lnTo>
                  <a:lnTo>
                    <a:pt x="0" y="504"/>
                  </a:lnTo>
                  <a:lnTo>
                    <a:pt x="0" y="468"/>
                  </a:lnTo>
                  <a:lnTo>
                    <a:pt x="0" y="432"/>
                  </a:lnTo>
                  <a:lnTo>
                    <a:pt x="0" y="396"/>
                  </a:lnTo>
                  <a:lnTo>
                    <a:pt x="0" y="348"/>
                  </a:lnTo>
                  <a:lnTo>
                    <a:pt x="0" y="312"/>
                  </a:lnTo>
                  <a:lnTo>
                    <a:pt x="0" y="264"/>
                  </a:lnTo>
                  <a:lnTo>
                    <a:pt x="12" y="228"/>
                  </a:lnTo>
                  <a:lnTo>
                    <a:pt x="24" y="180"/>
                  </a:lnTo>
                  <a:lnTo>
                    <a:pt x="36" y="84"/>
                  </a:lnTo>
                  <a:lnTo>
                    <a:pt x="60" y="36"/>
                  </a:lnTo>
                  <a:lnTo>
                    <a:pt x="84" y="0"/>
                  </a:lnTo>
                  <a:lnTo>
                    <a:pt x="120" y="0"/>
                  </a:lnTo>
                  <a:lnTo>
                    <a:pt x="156" y="0"/>
                  </a:lnTo>
                  <a:lnTo>
                    <a:pt x="192" y="12"/>
                  </a:lnTo>
                  <a:lnTo>
                    <a:pt x="228" y="36"/>
                  </a:lnTo>
                  <a:lnTo>
                    <a:pt x="264" y="60"/>
                  </a:lnTo>
                  <a:lnTo>
                    <a:pt x="300" y="84"/>
                  </a:lnTo>
                  <a:lnTo>
                    <a:pt x="324" y="120"/>
                  </a:lnTo>
                  <a:lnTo>
                    <a:pt x="348" y="156"/>
                  </a:lnTo>
                  <a:lnTo>
                    <a:pt x="360" y="192"/>
                  </a:lnTo>
                </a:path>
              </a:pathLst>
            </a:custGeom>
            <a:solidFill>
              <a:schemeClr val="accent2"/>
            </a:solidFill>
            <a:ln w="50800" cap="rnd">
              <a:solidFill>
                <a:schemeClr val="tx1"/>
              </a:solidFill>
              <a:round/>
              <a:headEnd/>
              <a:tailEnd/>
            </a:ln>
          </p:spPr>
          <p:txBody>
            <a:bodyPr/>
            <a:lstStyle/>
            <a:p>
              <a:endParaRPr lang="ar-IQ"/>
            </a:p>
          </p:txBody>
        </p:sp>
        <p:sp>
          <p:nvSpPr>
            <p:cNvPr id="82953" name="Rectangle 9"/>
            <p:cNvSpPr>
              <a:spLocks noChangeArrowheads="1"/>
            </p:cNvSpPr>
            <p:nvPr/>
          </p:nvSpPr>
          <p:spPr bwMode="auto">
            <a:xfrm>
              <a:off x="144" y="3552"/>
              <a:ext cx="2680"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3200" b="1">
                  <a:solidFill>
                    <a:schemeClr val="bg1"/>
                  </a:solidFill>
                </a:rPr>
                <a:t>Competitive inhibitor</a:t>
              </a:r>
            </a:p>
          </p:txBody>
        </p:sp>
        <p:sp>
          <p:nvSpPr>
            <p:cNvPr id="82954" name="Line 11"/>
            <p:cNvSpPr>
              <a:spLocks noChangeShapeType="1"/>
            </p:cNvSpPr>
            <p:nvPr/>
          </p:nvSpPr>
          <p:spPr bwMode="auto">
            <a:xfrm flipV="1">
              <a:off x="3072" y="3312"/>
              <a:ext cx="240"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IQ"/>
            </a:p>
          </p:txBody>
        </p:sp>
      </p:grpSp>
      <p:sp>
        <p:nvSpPr>
          <p:cNvPr id="33811" name="Rectangle 19"/>
          <p:cNvSpPr>
            <a:spLocks noChangeArrowheads="1"/>
          </p:cNvSpPr>
          <p:nvPr/>
        </p:nvSpPr>
        <p:spPr bwMode="auto">
          <a:xfrm>
            <a:off x="3352800" y="4267200"/>
            <a:ext cx="1828800" cy="533400"/>
          </a:xfrm>
          <a:prstGeom prst="rect">
            <a:avLst/>
          </a:prstGeom>
          <a:solidFill>
            <a:srgbClr val="FFFF00"/>
          </a:solidFill>
          <a:ln w="12700">
            <a:solidFill>
              <a:schemeClr val="tx1"/>
            </a:solidFill>
            <a:miter lim="800000"/>
            <a:headEnd/>
            <a:tailEnd/>
          </a:ln>
        </p:spPr>
        <p:txBody>
          <a:bodyPr wrap="none" anchor="ctr"/>
          <a:lstStyle/>
          <a:p>
            <a:pPr algn="ctr"/>
            <a:r>
              <a:rPr lang="en-US"/>
              <a:t>Substrate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811"/>
                                        </p:tgtEl>
                                        <p:attrNameLst>
                                          <p:attrName>style.visibility</p:attrName>
                                        </p:attrNameLst>
                                      </p:cBhvr>
                                      <p:to>
                                        <p:strVal val="visible"/>
                                      </p:to>
                                    </p:set>
                                    <p:anim calcmode="lin" valueType="num">
                                      <p:cBhvr additive="base">
                                        <p:cTn id="25" dur="500" fill="hold"/>
                                        <p:tgtEl>
                                          <p:spTgt spid="33811"/>
                                        </p:tgtEl>
                                        <p:attrNameLst>
                                          <p:attrName>ppt_x</p:attrName>
                                        </p:attrNameLst>
                                      </p:cBhvr>
                                      <p:tavLst>
                                        <p:tav tm="0">
                                          <p:val>
                                            <p:strVal val="0-#ppt_w/2"/>
                                          </p:val>
                                        </p:tav>
                                        <p:tav tm="100000">
                                          <p:val>
                                            <p:strVal val="#ppt_x"/>
                                          </p:val>
                                        </p:tav>
                                      </p:tavLst>
                                    </p:anim>
                                    <p:anim calcmode="lin" valueType="num">
                                      <p:cBhvr additive="base">
                                        <p:cTn id="26" dur="500" fill="hold"/>
                                        <p:tgtEl>
                                          <p:spTgt spid="338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P spid="33811"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38" name="Rectangle 22"/>
          <p:cNvSpPr>
            <a:spLocks noGrp="1" noChangeArrowheads="1"/>
          </p:cNvSpPr>
          <p:nvPr>
            <p:ph type="title"/>
          </p:nvPr>
        </p:nvSpPr>
        <p:spPr>
          <a:xfrm>
            <a:off x="685800" y="0"/>
            <a:ext cx="7772400" cy="1143000"/>
          </a:xfrm>
        </p:spPr>
        <p:txBody>
          <a:bodyPr/>
          <a:lstStyle/>
          <a:p>
            <a:pPr eaLnBrk="1" hangingPunct="1">
              <a:defRPr/>
            </a:pPr>
            <a:r>
              <a:rPr lang="en-US" b="1" smtClean="0">
                <a:effectLst>
                  <a:outerShdw blurRad="38100" dist="38100" dir="2700000" algn="tl">
                    <a:srgbClr val="C0C0C0"/>
                  </a:outerShdw>
                </a:effectLst>
                <a:latin typeface="Comic Sans MS" pitchFamily="66" charset="0"/>
              </a:rPr>
              <a:t>Inhibitors</a:t>
            </a:r>
          </a:p>
        </p:txBody>
      </p:sp>
      <p:sp>
        <p:nvSpPr>
          <p:cNvPr id="8397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C832F4D2-173D-4BE1-A892-48838D26DC6C}" type="slidenum">
              <a:rPr lang="en-US" sz="1400" smtClean="0"/>
              <a:pPr eaLnBrk="1" hangingPunct="1"/>
              <a:t>76</a:t>
            </a:fld>
            <a:endParaRPr lang="en-US" sz="1400" smtClean="0"/>
          </a:p>
        </p:txBody>
      </p:sp>
      <p:sp>
        <p:nvSpPr>
          <p:cNvPr id="34819" name="Rectangle 3"/>
          <p:cNvSpPr>
            <a:spLocks noGrp="1" noChangeArrowheads="1"/>
          </p:cNvSpPr>
          <p:nvPr>
            <p:ph type="body" idx="4294967295"/>
          </p:nvPr>
        </p:nvSpPr>
        <p:spPr>
          <a:xfrm>
            <a:off x="685800" y="1143000"/>
            <a:ext cx="8458200" cy="3505200"/>
          </a:xfrm>
        </p:spPr>
        <p:txBody>
          <a:bodyPr lIns="90488" tIns="44450" rIns="90488" bIns="44450"/>
          <a:lstStyle/>
          <a:p>
            <a:pPr eaLnBrk="1" hangingPunct="1">
              <a:buFontTx/>
              <a:buNone/>
              <a:tabLst>
                <a:tab pos="457200" algn="l"/>
              </a:tabLst>
              <a:defRPr/>
            </a:pPr>
            <a:r>
              <a:rPr lang="en-US" sz="3600" dirty="0" smtClean="0">
                <a:effectLst>
                  <a:outerShdw blurRad="38100" dist="38100" dir="2700000" algn="tl">
                    <a:srgbClr val="C0C0C0"/>
                  </a:outerShdw>
                </a:effectLst>
                <a:latin typeface="Comic Sans MS" pitchFamily="66" charset="0"/>
              </a:rPr>
              <a:t>b.		</a:t>
            </a:r>
            <a:r>
              <a:rPr lang="en-US" sz="3600" dirty="0" smtClean="0">
                <a:solidFill>
                  <a:srgbClr val="CC9900"/>
                </a:solidFill>
                <a:effectLst>
                  <a:outerShdw blurRad="38100" dist="38100" dir="2700000" algn="tl">
                    <a:srgbClr val="C0C0C0"/>
                  </a:outerShdw>
                </a:effectLst>
                <a:latin typeface="Comic Sans MS" pitchFamily="66" charset="0"/>
              </a:rPr>
              <a:t>Noncompetitive inhibitors</a:t>
            </a:r>
            <a:r>
              <a:rPr lang="en-US" sz="3600" dirty="0" smtClean="0">
                <a:effectLst>
                  <a:outerShdw blurRad="38100" dist="38100" dir="2700000" algn="tl">
                    <a:srgbClr val="C0C0C0"/>
                  </a:outerShdw>
                </a:effectLst>
                <a:latin typeface="Comic Sans MS" pitchFamily="66" charset="0"/>
              </a:rPr>
              <a:t>:</a:t>
            </a:r>
            <a:endParaRPr lang="en-US" sz="3600" dirty="0" smtClean="0">
              <a:latin typeface="Comic Sans MS" pitchFamily="66" charset="0"/>
            </a:endParaRPr>
          </a:p>
          <a:p>
            <a:pPr eaLnBrk="1" hangingPunct="1">
              <a:buFontTx/>
              <a:buNone/>
              <a:tabLst>
                <a:tab pos="457200" algn="l"/>
              </a:tabLst>
              <a:defRPr/>
            </a:pPr>
            <a:r>
              <a:rPr lang="en-US" sz="3600" dirty="0" smtClean="0">
                <a:latin typeface="Comic Sans MS" pitchFamily="66" charset="0"/>
              </a:rPr>
              <a:t>		Inhibitors that </a:t>
            </a:r>
            <a:r>
              <a:rPr lang="en-US" sz="3600" dirty="0" smtClean="0">
                <a:solidFill>
                  <a:srgbClr val="CC9900"/>
                </a:solidFill>
                <a:effectLst>
                  <a:outerShdw blurRad="38100" dist="38100" dir="2700000" algn="tl">
                    <a:srgbClr val="C0C0C0"/>
                  </a:outerShdw>
                </a:effectLst>
                <a:latin typeface="Comic Sans MS" pitchFamily="66" charset="0"/>
              </a:rPr>
              <a:t>do not enter the</a:t>
            </a:r>
            <a:r>
              <a:rPr lang="en-US" sz="3600" dirty="0" smtClean="0">
                <a:effectLst>
                  <a:outerShdw blurRad="38100" dist="38100" dir="2700000" algn="tl">
                    <a:srgbClr val="C0C0C0"/>
                  </a:outerShdw>
                </a:effectLst>
                <a:latin typeface="Comic Sans MS" pitchFamily="66" charset="0"/>
              </a:rPr>
              <a:t> </a:t>
            </a:r>
            <a:r>
              <a:rPr lang="en-US" sz="3600" dirty="0" smtClean="0">
                <a:solidFill>
                  <a:srgbClr val="CC9900"/>
                </a:solidFill>
                <a:effectLst>
                  <a:outerShdw blurRad="38100" dist="38100" dir="2700000" algn="tl">
                    <a:srgbClr val="C0C0C0"/>
                  </a:outerShdw>
                </a:effectLst>
                <a:latin typeface="Comic Sans MS" pitchFamily="66" charset="0"/>
              </a:rPr>
              <a:t>active site</a:t>
            </a:r>
            <a:r>
              <a:rPr lang="en-US" sz="3600" dirty="0" smtClean="0">
                <a:solidFill>
                  <a:srgbClr val="CC9900"/>
                </a:solidFill>
                <a:latin typeface="Comic Sans MS" pitchFamily="66" charset="0"/>
              </a:rPr>
              <a:t>,</a:t>
            </a:r>
            <a:r>
              <a:rPr lang="en-US" sz="3600" dirty="0" smtClean="0">
                <a:latin typeface="Comic Sans MS" pitchFamily="66" charset="0"/>
              </a:rPr>
              <a:t> but </a:t>
            </a:r>
            <a:r>
              <a:rPr lang="en-US" sz="3600" dirty="0" smtClean="0">
                <a:solidFill>
                  <a:srgbClr val="CC9900"/>
                </a:solidFill>
                <a:effectLst>
                  <a:outerShdw blurRad="38100" dist="38100" dir="2700000" algn="tl">
                    <a:srgbClr val="C0C0C0"/>
                  </a:outerShdw>
                </a:effectLst>
                <a:latin typeface="Comic Sans MS" pitchFamily="66" charset="0"/>
              </a:rPr>
              <a:t>bind to</a:t>
            </a:r>
            <a:r>
              <a:rPr lang="en-US" sz="3600" dirty="0" smtClean="0">
                <a:effectLst>
                  <a:outerShdw blurRad="38100" dist="38100" dir="2700000" algn="tl">
                    <a:srgbClr val="C0C0C0"/>
                  </a:outerShdw>
                </a:effectLst>
                <a:latin typeface="Comic Sans MS" pitchFamily="66" charset="0"/>
              </a:rPr>
              <a:t> </a:t>
            </a:r>
            <a:r>
              <a:rPr lang="en-US" sz="3600" dirty="0" smtClean="0">
                <a:solidFill>
                  <a:srgbClr val="CC9900"/>
                </a:solidFill>
                <a:effectLst>
                  <a:outerShdw blurRad="38100" dist="38100" dir="2700000" algn="tl">
                    <a:srgbClr val="C0C0C0"/>
                  </a:outerShdw>
                </a:effectLst>
                <a:latin typeface="Comic Sans MS" pitchFamily="66" charset="0"/>
              </a:rPr>
              <a:t>another part</a:t>
            </a:r>
            <a:r>
              <a:rPr lang="en-US" sz="3600" dirty="0" smtClean="0">
                <a:effectLst>
                  <a:outerShdw blurRad="38100" dist="38100" dir="2700000" algn="tl">
                    <a:srgbClr val="C0C0C0"/>
                  </a:outerShdw>
                </a:effectLst>
                <a:latin typeface="Comic Sans MS" pitchFamily="66" charset="0"/>
              </a:rPr>
              <a:t> </a:t>
            </a:r>
            <a:r>
              <a:rPr lang="en-US" sz="3600" dirty="0" smtClean="0">
                <a:latin typeface="Comic Sans MS" pitchFamily="66" charset="0"/>
              </a:rPr>
              <a:t>of the </a:t>
            </a:r>
            <a:r>
              <a:rPr lang="en-US" sz="3600" dirty="0" smtClean="0">
                <a:solidFill>
                  <a:srgbClr val="CC9900"/>
                </a:solidFill>
                <a:effectLst>
                  <a:outerShdw blurRad="38100" dist="38100" dir="2700000" algn="tl">
                    <a:srgbClr val="C0C0C0"/>
                  </a:outerShdw>
                </a:effectLst>
                <a:latin typeface="Comic Sans MS" pitchFamily="66" charset="0"/>
              </a:rPr>
              <a:t>enzyme</a:t>
            </a:r>
            <a:r>
              <a:rPr lang="en-US" sz="3600" dirty="0" smtClean="0">
                <a:solidFill>
                  <a:srgbClr val="CC9900"/>
                </a:solidFill>
                <a:latin typeface="Comic Sans MS" pitchFamily="66" charset="0"/>
              </a:rPr>
              <a:t> </a:t>
            </a:r>
            <a:r>
              <a:rPr lang="en-US" sz="3600" dirty="0" smtClean="0">
                <a:latin typeface="Comic Sans MS" pitchFamily="66" charset="0"/>
              </a:rPr>
              <a:t>causing the </a:t>
            </a:r>
            <a:r>
              <a:rPr lang="en-US" sz="3600" dirty="0" smtClean="0">
                <a:solidFill>
                  <a:srgbClr val="CC9900"/>
                </a:solidFill>
                <a:effectLst>
                  <a:outerShdw blurRad="38100" dist="38100" dir="2700000" algn="tl">
                    <a:srgbClr val="C0C0C0"/>
                  </a:outerShdw>
                </a:effectLst>
                <a:latin typeface="Comic Sans MS" pitchFamily="66" charset="0"/>
              </a:rPr>
              <a:t>enzyme</a:t>
            </a:r>
            <a:r>
              <a:rPr lang="en-US" sz="3600" dirty="0" smtClean="0">
                <a:latin typeface="Comic Sans MS" pitchFamily="66" charset="0"/>
              </a:rPr>
              <a:t> to </a:t>
            </a:r>
            <a:r>
              <a:rPr lang="en-US" sz="3600" dirty="0" smtClean="0">
                <a:solidFill>
                  <a:srgbClr val="CC9900"/>
                </a:solidFill>
                <a:effectLst>
                  <a:outerShdw blurRad="38100" dist="38100" dir="2700000" algn="tl">
                    <a:srgbClr val="C0C0C0"/>
                  </a:outerShdw>
                </a:effectLst>
                <a:latin typeface="Comic Sans MS" pitchFamily="66" charset="0"/>
              </a:rPr>
              <a:t>change its shape</a:t>
            </a:r>
            <a:r>
              <a:rPr lang="en-US" sz="3600" dirty="0" smtClean="0">
                <a:latin typeface="Comic Sans MS" pitchFamily="66" charset="0"/>
              </a:rPr>
              <a:t>, which in turn 		</a:t>
            </a:r>
            <a:r>
              <a:rPr lang="en-US" sz="3600" dirty="0" smtClean="0">
                <a:solidFill>
                  <a:srgbClr val="CC9900"/>
                </a:solidFill>
                <a:effectLst>
                  <a:outerShdw blurRad="38100" dist="38100" dir="2700000" algn="tl">
                    <a:srgbClr val="C0C0C0"/>
                  </a:outerShdw>
                </a:effectLst>
                <a:latin typeface="Comic Sans MS" pitchFamily="66" charset="0"/>
              </a:rPr>
              <a:t>alters the active site</a:t>
            </a:r>
            <a:r>
              <a:rPr lang="en-US" sz="3600" dirty="0" smtClean="0">
                <a:solidFill>
                  <a:srgbClr val="CC9900"/>
                </a:solidFill>
                <a:latin typeface="Comic Sans MS" pitchFamily="66" charset="0"/>
              </a:rPr>
              <a:t>.</a:t>
            </a:r>
          </a:p>
        </p:txBody>
      </p:sp>
      <p:sp>
        <p:nvSpPr>
          <p:cNvPr id="83973" name="Rectangle 6"/>
          <p:cNvSpPr>
            <a:spLocks noChangeArrowheads="1"/>
          </p:cNvSpPr>
          <p:nvPr/>
        </p:nvSpPr>
        <p:spPr bwMode="auto">
          <a:xfrm>
            <a:off x="1584325" y="6003925"/>
            <a:ext cx="323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ar-IQ"/>
          </a:p>
        </p:txBody>
      </p:sp>
      <p:grpSp>
        <p:nvGrpSpPr>
          <p:cNvPr id="2" name="Group 15"/>
          <p:cNvGrpSpPr>
            <a:grpSpLocks/>
          </p:cNvGrpSpPr>
          <p:nvPr/>
        </p:nvGrpSpPr>
        <p:grpSpPr bwMode="auto">
          <a:xfrm>
            <a:off x="3124200" y="4495800"/>
            <a:ext cx="2940050" cy="2057400"/>
            <a:chOff x="1668" y="2892"/>
            <a:chExt cx="1852" cy="1213"/>
          </a:xfrm>
        </p:grpSpPr>
        <p:sp>
          <p:nvSpPr>
            <p:cNvPr id="83984" name="Rectangle 5"/>
            <p:cNvSpPr>
              <a:spLocks noChangeArrowheads="1"/>
            </p:cNvSpPr>
            <p:nvPr/>
          </p:nvSpPr>
          <p:spPr bwMode="auto">
            <a:xfrm>
              <a:off x="2678" y="3062"/>
              <a:ext cx="8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ar-IQ"/>
            </a:p>
          </p:txBody>
        </p:sp>
        <p:sp>
          <p:nvSpPr>
            <p:cNvPr id="83985" name="Freeform 8"/>
            <p:cNvSpPr>
              <a:spLocks/>
            </p:cNvSpPr>
            <p:nvPr/>
          </p:nvSpPr>
          <p:spPr bwMode="auto">
            <a:xfrm>
              <a:off x="1668" y="2892"/>
              <a:ext cx="1801" cy="1213"/>
            </a:xfrm>
            <a:custGeom>
              <a:avLst/>
              <a:gdLst>
                <a:gd name="T0" fmla="*/ 24 w 1801"/>
                <a:gd name="T1" fmla="*/ 120 h 1213"/>
                <a:gd name="T2" fmla="*/ 60 w 1801"/>
                <a:gd name="T3" fmla="*/ 192 h 1213"/>
                <a:gd name="T4" fmla="*/ 120 w 1801"/>
                <a:gd name="T5" fmla="*/ 252 h 1213"/>
                <a:gd name="T6" fmla="*/ 180 w 1801"/>
                <a:gd name="T7" fmla="*/ 312 h 1213"/>
                <a:gd name="T8" fmla="*/ 216 w 1801"/>
                <a:gd name="T9" fmla="*/ 372 h 1213"/>
                <a:gd name="T10" fmla="*/ 156 w 1801"/>
                <a:gd name="T11" fmla="*/ 564 h 1213"/>
                <a:gd name="T12" fmla="*/ 120 w 1801"/>
                <a:gd name="T13" fmla="*/ 732 h 1213"/>
                <a:gd name="T14" fmla="*/ 72 w 1801"/>
                <a:gd name="T15" fmla="*/ 840 h 1213"/>
                <a:gd name="T16" fmla="*/ 48 w 1801"/>
                <a:gd name="T17" fmla="*/ 912 h 1213"/>
                <a:gd name="T18" fmla="*/ 60 w 1801"/>
                <a:gd name="T19" fmla="*/ 984 h 1213"/>
                <a:gd name="T20" fmla="*/ 132 w 1801"/>
                <a:gd name="T21" fmla="*/ 1032 h 1213"/>
                <a:gd name="T22" fmla="*/ 204 w 1801"/>
                <a:gd name="T23" fmla="*/ 1080 h 1213"/>
                <a:gd name="T24" fmla="*/ 276 w 1801"/>
                <a:gd name="T25" fmla="*/ 1116 h 1213"/>
                <a:gd name="T26" fmla="*/ 384 w 1801"/>
                <a:gd name="T27" fmla="*/ 1128 h 1213"/>
                <a:gd name="T28" fmla="*/ 576 w 1801"/>
                <a:gd name="T29" fmla="*/ 1152 h 1213"/>
                <a:gd name="T30" fmla="*/ 648 w 1801"/>
                <a:gd name="T31" fmla="*/ 1164 h 1213"/>
                <a:gd name="T32" fmla="*/ 780 w 1801"/>
                <a:gd name="T33" fmla="*/ 1176 h 1213"/>
                <a:gd name="T34" fmla="*/ 876 w 1801"/>
                <a:gd name="T35" fmla="*/ 1188 h 1213"/>
                <a:gd name="T36" fmla="*/ 960 w 1801"/>
                <a:gd name="T37" fmla="*/ 1200 h 1213"/>
                <a:gd name="T38" fmla="*/ 1044 w 1801"/>
                <a:gd name="T39" fmla="*/ 1200 h 1213"/>
                <a:gd name="T40" fmla="*/ 1140 w 1801"/>
                <a:gd name="T41" fmla="*/ 1212 h 1213"/>
                <a:gd name="T42" fmla="*/ 1248 w 1801"/>
                <a:gd name="T43" fmla="*/ 1212 h 1213"/>
                <a:gd name="T44" fmla="*/ 1392 w 1801"/>
                <a:gd name="T45" fmla="*/ 1188 h 1213"/>
                <a:gd name="T46" fmla="*/ 1524 w 1801"/>
                <a:gd name="T47" fmla="*/ 1164 h 1213"/>
                <a:gd name="T48" fmla="*/ 1692 w 1801"/>
                <a:gd name="T49" fmla="*/ 1116 h 1213"/>
                <a:gd name="T50" fmla="*/ 1752 w 1801"/>
                <a:gd name="T51" fmla="*/ 1044 h 1213"/>
                <a:gd name="T52" fmla="*/ 1788 w 1801"/>
                <a:gd name="T53" fmla="*/ 900 h 1213"/>
                <a:gd name="T54" fmla="*/ 1800 w 1801"/>
                <a:gd name="T55" fmla="*/ 732 h 1213"/>
                <a:gd name="T56" fmla="*/ 1776 w 1801"/>
                <a:gd name="T57" fmla="*/ 648 h 1213"/>
                <a:gd name="T58" fmla="*/ 1752 w 1801"/>
                <a:gd name="T59" fmla="*/ 576 h 1213"/>
                <a:gd name="T60" fmla="*/ 1716 w 1801"/>
                <a:gd name="T61" fmla="*/ 516 h 1213"/>
                <a:gd name="T62" fmla="*/ 1716 w 1801"/>
                <a:gd name="T63" fmla="*/ 444 h 1213"/>
                <a:gd name="T64" fmla="*/ 1716 w 1801"/>
                <a:gd name="T65" fmla="*/ 372 h 1213"/>
                <a:gd name="T66" fmla="*/ 1740 w 1801"/>
                <a:gd name="T67" fmla="*/ 300 h 1213"/>
                <a:gd name="T68" fmla="*/ 1740 w 1801"/>
                <a:gd name="T69" fmla="*/ 216 h 1213"/>
                <a:gd name="T70" fmla="*/ 1740 w 1801"/>
                <a:gd name="T71" fmla="*/ 144 h 1213"/>
                <a:gd name="T72" fmla="*/ 1704 w 1801"/>
                <a:gd name="T73" fmla="*/ 84 h 1213"/>
                <a:gd name="T74" fmla="*/ 1632 w 1801"/>
                <a:gd name="T75" fmla="*/ 60 h 1213"/>
                <a:gd name="T76" fmla="*/ 1560 w 1801"/>
                <a:gd name="T77" fmla="*/ 60 h 1213"/>
                <a:gd name="T78" fmla="*/ 1404 w 1801"/>
                <a:gd name="T79" fmla="*/ 60 h 1213"/>
                <a:gd name="T80" fmla="*/ 1260 w 1801"/>
                <a:gd name="T81" fmla="*/ 60 h 1213"/>
                <a:gd name="T82" fmla="*/ 1092 w 1801"/>
                <a:gd name="T83" fmla="*/ 60 h 1213"/>
                <a:gd name="T84" fmla="*/ 1020 w 1801"/>
                <a:gd name="T85" fmla="*/ 60 h 1213"/>
                <a:gd name="T86" fmla="*/ 900 w 1801"/>
                <a:gd name="T87" fmla="*/ 48 h 1213"/>
                <a:gd name="T88" fmla="*/ 756 w 1801"/>
                <a:gd name="T89" fmla="*/ 36 h 1213"/>
                <a:gd name="T90" fmla="*/ 636 w 1801"/>
                <a:gd name="T91" fmla="*/ 24 h 1213"/>
                <a:gd name="T92" fmla="*/ 564 w 1801"/>
                <a:gd name="T93" fmla="*/ 24 h 1213"/>
                <a:gd name="T94" fmla="*/ 468 w 1801"/>
                <a:gd name="T95" fmla="*/ 12 h 1213"/>
                <a:gd name="T96" fmla="*/ 396 w 1801"/>
                <a:gd name="T97" fmla="*/ 0 h 1213"/>
                <a:gd name="T98" fmla="*/ 324 w 1801"/>
                <a:gd name="T99" fmla="*/ 0 h 1213"/>
                <a:gd name="T100" fmla="*/ 240 w 1801"/>
                <a:gd name="T101" fmla="*/ 0 h 1213"/>
                <a:gd name="T102" fmla="*/ 120 w 1801"/>
                <a:gd name="T103" fmla="*/ 0 h 1213"/>
                <a:gd name="T104" fmla="*/ 36 w 1801"/>
                <a:gd name="T105" fmla="*/ 0 h 1213"/>
                <a:gd name="T106" fmla="*/ 0 w 1801"/>
                <a:gd name="T107" fmla="*/ 36 h 1213"/>
                <a:gd name="T108" fmla="*/ 12 w 1801"/>
                <a:gd name="T109" fmla="*/ 84 h 12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1"/>
                <a:gd name="T166" fmla="*/ 0 h 1213"/>
                <a:gd name="T167" fmla="*/ 1801 w 1801"/>
                <a:gd name="T168" fmla="*/ 1213 h 12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1" h="1213">
                  <a:moveTo>
                    <a:pt x="12" y="84"/>
                  </a:moveTo>
                  <a:lnTo>
                    <a:pt x="24" y="120"/>
                  </a:lnTo>
                  <a:lnTo>
                    <a:pt x="48" y="156"/>
                  </a:lnTo>
                  <a:lnTo>
                    <a:pt x="60" y="192"/>
                  </a:lnTo>
                  <a:lnTo>
                    <a:pt x="84" y="228"/>
                  </a:lnTo>
                  <a:lnTo>
                    <a:pt x="120" y="252"/>
                  </a:lnTo>
                  <a:lnTo>
                    <a:pt x="144" y="288"/>
                  </a:lnTo>
                  <a:lnTo>
                    <a:pt x="180" y="312"/>
                  </a:lnTo>
                  <a:lnTo>
                    <a:pt x="216" y="336"/>
                  </a:lnTo>
                  <a:lnTo>
                    <a:pt x="216" y="372"/>
                  </a:lnTo>
                  <a:lnTo>
                    <a:pt x="180" y="492"/>
                  </a:lnTo>
                  <a:lnTo>
                    <a:pt x="156" y="564"/>
                  </a:lnTo>
                  <a:lnTo>
                    <a:pt x="132" y="660"/>
                  </a:lnTo>
                  <a:lnTo>
                    <a:pt x="120" y="732"/>
                  </a:lnTo>
                  <a:lnTo>
                    <a:pt x="96" y="804"/>
                  </a:lnTo>
                  <a:lnTo>
                    <a:pt x="72" y="840"/>
                  </a:lnTo>
                  <a:lnTo>
                    <a:pt x="48" y="876"/>
                  </a:lnTo>
                  <a:lnTo>
                    <a:pt x="48" y="912"/>
                  </a:lnTo>
                  <a:lnTo>
                    <a:pt x="48" y="948"/>
                  </a:lnTo>
                  <a:lnTo>
                    <a:pt x="60" y="984"/>
                  </a:lnTo>
                  <a:lnTo>
                    <a:pt x="96" y="1008"/>
                  </a:lnTo>
                  <a:lnTo>
                    <a:pt x="132" y="1032"/>
                  </a:lnTo>
                  <a:lnTo>
                    <a:pt x="168" y="1056"/>
                  </a:lnTo>
                  <a:lnTo>
                    <a:pt x="204" y="1080"/>
                  </a:lnTo>
                  <a:lnTo>
                    <a:pt x="240" y="1092"/>
                  </a:lnTo>
                  <a:lnTo>
                    <a:pt x="276" y="1116"/>
                  </a:lnTo>
                  <a:lnTo>
                    <a:pt x="312" y="1128"/>
                  </a:lnTo>
                  <a:lnTo>
                    <a:pt x="384" y="1128"/>
                  </a:lnTo>
                  <a:lnTo>
                    <a:pt x="504" y="1152"/>
                  </a:lnTo>
                  <a:lnTo>
                    <a:pt x="576" y="1152"/>
                  </a:lnTo>
                  <a:lnTo>
                    <a:pt x="612" y="1164"/>
                  </a:lnTo>
                  <a:lnTo>
                    <a:pt x="648" y="1164"/>
                  </a:lnTo>
                  <a:lnTo>
                    <a:pt x="744" y="1164"/>
                  </a:lnTo>
                  <a:lnTo>
                    <a:pt x="780" y="1176"/>
                  </a:lnTo>
                  <a:lnTo>
                    <a:pt x="828" y="1176"/>
                  </a:lnTo>
                  <a:lnTo>
                    <a:pt x="876" y="1188"/>
                  </a:lnTo>
                  <a:lnTo>
                    <a:pt x="924" y="1200"/>
                  </a:lnTo>
                  <a:lnTo>
                    <a:pt x="960" y="1200"/>
                  </a:lnTo>
                  <a:lnTo>
                    <a:pt x="996" y="1200"/>
                  </a:lnTo>
                  <a:lnTo>
                    <a:pt x="1044" y="1200"/>
                  </a:lnTo>
                  <a:lnTo>
                    <a:pt x="1092" y="1212"/>
                  </a:lnTo>
                  <a:lnTo>
                    <a:pt x="1140" y="1212"/>
                  </a:lnTo>
                  <a:lnTo>
                    <a:pt x="1176" y="1212"/>
                  </a:lnTo>
                  <a:lnTo>
                    <a:pt x="1248" y="1212"/>
                  </a:lnTo>
                  <a:lnTo>
                    <a:pt x="1344" y="1188"/>
                  </a:lnTo>
                  <a:lnTo>
                    <a:pt x="1392" y="1188"/>
                  </a:lnTo>
                  <a:lnTo>
                    <a:pt x="1440" y="1164"/>
                  </a:lnTo>
                  <a:lnTo>
                    <a:pt x="1524" y="1164"/>
                  </a:lnTo>
                  <a:lnTo>
                    <a:pt x="1596" y="1152"/>
                  </a:lnTo>
                  <a:lnTo>
                    <a:pt x="1692" y="1116"/>
                  </a:lnTo>
                  <a:lnTo>
                    <a:pt x="1728" y="1080"/>
                  </a:lnTo>
                  <a:lnTo>
                    <a:pt x="1752" y="1044"/>
                  </a:lnTo>
                  <a:lnTo>
                    <a:pt x="1776" y="996"/>
                  </a:lnTo>
                  <a:lnTo>
                    <a:pt x="1788" y="900"/>
                  </a:lnTo>
                  <a:lnTo>
                    <a:pt x="1800" y="828"/>
                  </a:lnTo>
                  <a:lnTo>
                    <a:pt x="1800" y="732"/>
                  </a:lnTo>
                  <a:lnTo>
                    <a:pt x="1800" y="684"/>
                  </a:lnTo>
                  <a:lnTo>
                    <a:pt x="1776" y="648"/>
                  </a:lnTo>
                  <a:lnTo>
                    <a:pt x="1764" y="612"/>
                  </a:lnTo>
                  <a:lnTo>
                    <a:pt x="1752" y="576"/>
                  </a:lnTo>
                  <a:lnTo>
                    <a:pt x="1716" y="552"/>
                  </a:lnTo>
                  <a:lnTo>
                    <a:pt x="1716" y="516"/>
                  </a:lnTo>
                  <a:lnTo>
                    <a:pt x="1716" y="480"/>
                  </a:lnTo>
                  <a:lnTo>
                    <a:pt x="1716" y="444"/>
                  </a:lnTo>
                  <a:lnTo>
                    <a:pt x="1716" y="408"/>
                  </a:lnTo>
                  <a:lnTo>
                    <a:pt x="1716" y="372"/>
                  </a:lnTo>
                  <a:lnTo>
                    <a:pt x="1728" y="336"/>
                  </a:lnTo>
                  <a:lnTo>
                    <a:pt x="1740" y="300"/>
                  </a:lnTo>
                  <a:lnTo>
                    <a:pt x="1740" y="264"/>
                  </a:lnTo>
                  <a:lnTo>
                    <a:pt x="1740" y="216"/>
                  </a:lnTo>
                  <a:lnTo>
                    <a:pt x="1740" y="180"/>
                  </a:lnTo>
                  <a:lnTo>
                    <a:pt x="1740" y="144"/>
                  </a:lnTo>
                  <a:lnTo>
                    <a:pt x="1740" y="108"/>
                  </a:lnTo>
                  <a:lnTo>
                    <a:pt x="1704" y="84"/>
                  </a:lnTo>
                  <a:lnTo>
                    <a:pt x="1668" y="72"/>
                  </a:lnTo>
                  <a:lnTo>
                    <a:pt x="1632" y="60"/>
                  </a:lnTo>
                  <a:lnTo>
                    <a:pt x="1596" y="60"/>
                  </a:lnTo>
                  <a:lnTo>
                    <a:pt x="1560" y="60"/>
                  </a:lnTo>
                  <a:lnTo>
                    <a:pt x="1488" y="60"/>
                  </a:lnTo>
                  <a:lnTo>
                    <a:pt x="1404" y="60"/>
                  </a:lnTo>
                  <a:lnTo>
                    <a:pt x="1332" y="60"/>
                  </a:lnTo>
                  <a:lnTo>
                    <a:pt x="1260" y="60"/>
                  </a:lnTo>
                  <a:lnTo>
                    <a:pt x="1188" y="60"/>
                  </a:lnTo>
                  <a:lnTo>
                    <a:pt x="1092" y="60"/>
                  </a:lnTo>
                  <a:lnTo>
                    <a:pt x="1056" y="60"/>
                  </a:lnTo>
                  <a:lnTo>
                    <a:pt x="1020" y="60"/>
                  </a:lnTo>
                  <a:lnTo>
                    <a:pt x="972" y="48"/>
                  </a:lnTo>
                  <a:lnTo>
                    <a:pt x="900" y="48"/>
                  </a:lnTo>
                  <a:lnTo>
                    <a:pt x="804" y="36"/>
                  </a:lnTo>
                  <a:lnTo>
                    <a:pt x="756" y="36"/>
                  </a:lnTo>
                  <a:lnTo>
                    <a:pt x="672" y="24"/>
                  </a:lnTo>
                  <a:lnTo>
                    <a:pt x="636" y="24"/>
                  </a:lnTo>
                  <a:lnTo>
                    <a:pt x="600" y="24"/>
                  </a:lnTo>
                  <a:lnTo>
                    <a:pt x="564" y="24"/>
                  </a:lnTo>
                  <a:lnTo>
                    <a:pt x="516" y="24"/>
                  </a:lnTo>
                  <a:lnTo>
                    <a:pt x="468" y="12"/>
                  </a:lnTo>
                  <a:lnTo>
                    <a:pt x="432" y="0"/>
                  </a:lnTo>
                  <a:lnTo>
                    <a:pt x="396" y="0"/>
                  </a:lnTo>
                  <a:lnTo>
                    <a:pt x="360" y="0"/>
                  </a:lnTo>
                  <a:lnTo>
                    <a:pt x="324" y="0"/>
                  </a:lnTo>
                  <a:lnTo>
                    <a:pt x="276" y="0"/>
                  </a:lnTo>
                  <a:lnTo>
                    <a:pt x="240" y="0"/>
                  </a:lnTo>
                  <a:lnTo>
                    <a:pt x="204" y="0"/>
                  </a:lnTo>
                  <a:lnTo>
                    <a:pt x="120" y="0"/>
                  </a:lnTo>
                  <a:lnTo>
                    <a:pt x="72" y="0"/>
                  </a:lnTo>
                  <a:lnTo>
                    <a:pt x="36" y="0"/>
                  </a:lnTo>
                  <a:lnTo>
                    <a:pt x="0" y="0"/>
                  </a:lnTo>
                  <a:lnTo>
                    <a:pt x="0" y="36"/>
                  </a:lnTo>
                  <a:lnTo>
                    <a:pt x="0" y="72"/>
                  </a:lnTo>
                  <a:lnTo>
                    <a:pt x="12" y="84"/>
                  </a:lnTo>
                </a:path>
              </a:pathLst>
            </a:custGeom>
            <a:solidFill>
              <a:schemeClr val="accent1"/>
            </a:solidFill>
            <a:ln w="50800" cap="rnd">
              <a:solidFill>
                <a:schemeClr val="tx1"/>
              </a:solidFill>
              <a:round/>
              <a:headEnd/>
              <a:tailEnd/>
            </a:ln>
          </p:spPr>
          <p:txBody>
            <a:bodyPr/>
            <a:lstStyle/>
            <a:p>
              <a:endParaRPr lang="ar-IQ"/>
            </a:p>
          </p:txBody>
        </p:sp>
        <p:sp>
          <p:nvSpPr>
            <p:cNvPr id="83986" name="Rectangle 9"/>
            <p:cNvSpPr>
              <a:spLocks noChangeArrowheads="1"/>
            </p:cNvSpPr>
            <p:nvPr/>
          </p:nvSpPr>
          <p:spPr bwMode="auto">
            <a:xfrm>
              <a:off x="2103" y="3255"/>
              <a:ext cx="80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b="1"/>
                <a:t>Enzyme</a:t>
              </a:r>
            </a:p>
          </p:txBody>
        </p:sp>
      </p:grpSp>
      <p:grpSp>
        <p:nvGrpSpPr>
          <p:cNvPr id="3" name="Group 18"/>
          <p:cNvGrpSpPr>
            <a:grpSpLocks/>
          </p:cNvGrpSpPr>
          <p:nvPr/>
        </p:nvGrpSpPr>
        <p:grpSpPr bwMode="auto">
          <a:xfrm>
            <a:off x="1371600" y="5029200"/>
            <a:ext cx="2057400" cy="1346200"/>
            <a:chOff x="567" y="3264"/>
            <a:chExt cx="1162" cy="964"/>
          </a:xfrm>
        </p:grpSpPr>
        <p:sp>
          <p:nvSpPr>
            <p:cNvPr id="83982" name="Rectangle 12"/>
            <p:cNvSpPr>
              <a:spLocks noChangeArrowheads="1"/>
            </p:cNvSpPr>
            <p:nvPr/>
          </p:nvSpPr>
          <p:spPr bwMode="auto">
            <a:xfrm>
              <a:off x="567" y="3544"/>
              <a:ext cx="1133" cy="684"/>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hangingPunct="0"/>
              <a:r>
                <a:rPr lang="en-US" b="1">
                  <a:solidFill>
                    <a:schemeClr val="bg1"/>
                  </a:solidFill>
                </a:rPr>
                <a:t>active site</a:t>
              </a:r>
            </a:p>
            <a:p>
              <a:pPr eaLnBrk="0" hangingPunct="0"/>
              <a:r>
                <a:rPr lang="en-US" b="1">
                  <a:solidFill>
                    <a:schemeClr val="bg1"/>
                  </a:solidFill>
                </a:rPr>
                <a:t>   altered</a:t>
              </a:r>
            </a:p>
          </p:txBody>
        </p:sp>
        <p:sp>
          <p:nvSpPr>
            <p:cNvPr id="83983" name="Freeform 13"/>
            <p:cNvSpPr>
              <a:spLocks/>
            </p:cNvSpPr>
            <p:nvPr/>
          </p:nvSpPr>
          <p:spPr bwMode="auto">
            <a:xfrm>
              <a:off x="1464" y="3264"/>
              <a:ext cx="265" cy="289"/>
            </a:xfrm>
            <a:custGeom>
              <a:avLst/>
              <a:gdLst>
                <a:gd name="T0" fmla="*/ 264 w 265"/>
                <a:gd name="T1" fmla="*/ 0 h 289"/>
                <a:gd name="T2" fmla="*/ 240 w 265"/>
                <a:gd name="T3" fmla="*/ 36 h 289"/>
                <a:gd name="T4" fmla="*/ 204 w 265"/>
                <a:gd name="T5" fmla="*/ 60 h 289"/>
                <a:gd name="T6" fmla="*/ 168 w 265"/>
                <a:gd name="T7" fmla="*/ 96 h 289"/>
                <a:gd name="T8" fmla="*/ 132 w 265"/>
                <a:gd name="T9" fmla="*/ 132 h 289"/>
                <a:gd name="T10" fmla="*/ 96 w 265"/>
                <a:gd name="T11" fmla="*/ 156 h 289"/>
                <a:gd name="T12" fmla="*/ 72 w 265"/>
                <a:gd name="T13" fmla="*/ 192 h 289"/>
                <a:gd name="T14" fmla="*/ 48 w 265"/>
                <a:gd name="T15" fmla="*/ 228 h 289"/>
                <a:gd name="T16" fmla="*/ 12 w 265"/>
                <a:gd name="T17" fmla="*/ 252 h 289"/>
                <a:gd name="T18" fmla="*/ 0 w 265"/>
                <a:gd name="T19" fmla="*/ 288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5"/>
                <a:gd name="T31" fmla="*/ 0 h 289"/>
                <a:gd name="T32" fmla="*/ 265 w 265"/>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5" h="289">
                  <a:moveTo>
                    <a:pt x="264" y="0"/>
                  </a:moveTo>
                  <a:lnTo>
                    <a:pt x="240" y="36"/>
                  </a:lnTo>
                  <a:lnTo>
                    <a:pt x="204" y="60"/>
                  </a:lnTo>
                  <a:lnTo>
                    <a:pt x="168" y="96"/>
                  </a:lnTo>
                  <a:lnTo>
                    <a:pt x="132" y="132"/>
                  </a:lnTo>
                  <a:lnTo>
                    <a:pt x="96" y="156"/>
                  </a:lnTo>
                  <a:lnTo>
                    <a:pt x="72" y="192"/>
                  </a:lnTo>
                  <a:lnTo>
                    <a:pt x="48" y="228"/>
                  </a:lnTo>
                  <a:lnTo>
                    <a:pt x="12" y="252"/>
                  </a:lnTo>
                  <a:lnTo>
                    <a:pt x="0" y="288"/>
                  </a:lnTo>
                </a:path>
              </a:pathLst>
            </a:custGeom>
            <a:noFill/>
            <a:ln w="50800" cap="rnd">
              <a:solidFill>
                <a:schemeClr val="bg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ar-IQ"/>
            </a:p>
          </p:txBody>
        </p:sp>
      </p:grpSp>
      <p:grpSp>
        <p:nvGrpSpPr>
          <p:cNvPr id="4" name="Group 17"/>
          <p:cNvGrpSpPr>
            <a:grpSpLocks/>
          </p:cNvGrpSpPr>
          <p:nvPr/>
        </p:nvGrpSpPr>
        <p:grpSpPr bwMode="auto">
          <a:xfrm>
            <a:off x="5715000" y="4648200"/>
            <a:ext cx="3133725" cy="1025525"/>
            <a:chOff x="3424" y="3159"/>
            <a:chExt cx="1974" cy="598"/>
          </a:xfrm>
        </p:grpSpPr>
        <p:sp>
          <p:nvSpPr>
            <p:cNvPr id="83979" name="AutoShape 10"/>
            <p:cNvSpPr>
              <a:spLocks noChangeArrowheads="1"/>
            </p:cNvSpPr>
            <p:nvPr/>
          </p:nvSpPr>
          <p:spPr bwMode="auto">
            <a:xfrm rot="10800000" flipH="1" flipV="1">
              <a:off x="3424" y="3232"/>
              <a:ext cx="304" cy="4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76 w 21600"/>
                <a:gd name="T13" fmla="*/ 4485 h 21600"/>
                <a:gd name="T14" fmla="*/ 17124 w 21600"/>
                <a:gd name="T15" fmla="*/ 17115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accent2"/>
            </a:solidFill>
            <a:ln w="50800">
              <a:solidFill>
                <a:schemeClr val="tx1"/>
              </a:solidFill>
              <a:miter lim="800000"/>
              <a:headEnd/>
              <a:tailEnd/>
            </a:ln>
          </p:spPr>
          <p:txBody>
            <a:bodyPr wrap="none" anchor="ctr"/>
            <a:lstStyle/>
            <a:p>
              <a:endParaRPr lang="ar-IQ"/>
            </a:p>
          </p:txBody>
        </p:sp>
        <p:sp>
          <p:nvSpPr>
            <p:cNvPr id="83980" name="Rectangle 11"/>
            <p:cNvSpPr>
              <a:spLocks noChangeArrowheads="1"/>
            </p:cNvSpPr>
            <p:nvPr/>
          </p:nvSpPr>
          <p:spPr bwMode="auto">
            <a:xfrm>
              <a:off x="3879" y="3159"/>
              <a:ext cx="1519"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US" b="1">
                  <a:solidFill>
                    <a:schemeClr val="bg1"/>
                  </a:solidFill>
                </a:rPr>
                <a:t>Noncompetitive</a:t>
              </a:r>
            </a:p>
            <a:p>
              <a:pPr algn="ctr" eaLnBrk="0" hangingPunct="0"/>
              <a:r>
                <a:rPr lang="en-US" b="1">
                  <a:solidFill>
                    <a:schemeClr val="bg1"/>
                  </a:solidFill>
                </a:rPr>
                <a:t>Inhibitor</a:t>
              </a:r>
            </a:p>
          </p:txBody>
        </p:sp>
        <p:sp>
          <p:nvSpPr>
            <p:cNvPr id="83981" name="Freeform 14"/>
            <p:cNvSpPr>
              <a:spLocks/>
            </p:cNvSpPr>
            <p:nvPr/>
          </p:nvSpPr>
          <p:spPr bwMode="auto">
            <a:xfrm>
              <a:off x="3756" y="3660"/>
              <a:ext cx="613" cy="97"/>
            </a:xfrm>
            <a:custGeom>
              <a:avLst/>
              <a:gdLst>
                <a:gd name="T0" fmla="*/ 612 w 613"/>
                <a:gd name="T1" fmla="*/ 36 h 97"/>
                <a:gd name="T2" fmla="*/ 576 w 613"/>
                <a:gd name="T3" fmla="*/ 72 h 97"/>
                <a:gd name="T4" fmla="*/ 540 w 613"/>
                <a:gd name="T5" fmla="*/ 84 h 97"/>
                <a:gd name="T6" fmla="*/ 492 w 613"/>
                <a:gd name="T7" fmla="*/ 96 h 97"/>
                <a:gd name="T8" fmla="*/ 456 w 613"/>
                <a:gd name="T9" fmla="*/ 96 h 97"/>
                <a:gd name="T10" fmla="*/ 420 w 613"/>
                <a:gd name="T11" fmla="*/ 96 h 97"/>
                <a:gd name="T12" fmla="*/ 372 w 613"/>
                <a:gd name="T13" fmla="*/ 96 h 97"/>
                <a:gd name="T14" fmla="*/ 336 w 613"/>
                <a:gd name="T15" fmla="*/ 96 h 97"/>
                <a:gd name="T16" fmla="*/ 288 w 613"/>
                <a:gd name="T17" fmla="*/ 96 h 97"/>
                <a:gd name="T18" fmla="*/ 252 w 613"/>
                <a:gd name="T19" fmla="*/ 96 h 97"/>
                <a:gd name="T20" fmla="*/ 216 w 613"/>
                <a:gd name="T21" fmla="*/ 96 h 97"/>
                <a:gd name="T22" fmla="*/ 180 w 613"/>
                <a:gd name="T23" fmla="*/ 84 h 97"/>
                <a:gd name="T24" fmla="*/ 132 w 613"/>
                <a:gd name="T25" fmla="*/ 84 h 97"/>
                <a:gd name="T26" fmla="*/ 96 w 613"/>
                <a:gd name="T27" fmla="*/ 72 h 97"/>
                <a:gd name="T28" fmla="*/ 60 w 613"/>
                <a:gd name="T29" fmla="*/ 60 h 97"/>
                <a:gd name="T30" fmla="*/ 24 w 613"/>
                <a:gd name="T31" fmla="*/ 36 h 97"/>
                <a:gd name="T32" fmla="*/ 0 w 613"/>
                <a:gd name="T33" fmla="*/ 0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3"/>
                <a:gd name="T52" fmla="*/ 0 h 97"/>
                <a:gd name="T53" fmla="*/ 613 w 613"/>
                <a:gd name="T54" fmla="*/ 97 h 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3" h="97">
                  <a:moveTo>
                    <a:pt x="612" y="36"/>
                  </a:moveTo>
                  <a:lnTo>
                    <a:pt x="576" y="72"/>
                  </a:lnTo>
                  <a:lnTo>
                    <a:pt x="540" y="84"/>
                  </a:lnTo>
                  <a:lnTo>
                    <a:pt x="492" y="96"/>
                  </a:lnTo>
                  <a:lnTo>
                    <a:pt x="456" y="96"/>
                  </a:lnTo>
                  <a:lnTo>
                    <a:pt x="420" y="96"/>
                  </a:lnTo>
                  <a:lnTo>
                    <a:pt x="372" y="96"/>
                  </a:lnTo>
                  <a:lnTo>
                    <a:pt x="336" y="96"/>
                  </a:lnTo>
                  <a:lnTo>
                    <a:pt x="288" y="96"/>
                  </a:lnTo>
                  <a:lnTo>
                    <a:pt x="252" y="96"/>
                  </a:lnTo>
                  <a:lnTo>
                    <a:pt x="216" y="96"/>
                  </a:lnTo>
                  <a:lnTo>
                    <a:pt x="180" y="84"/>
                  </a:lnTo>
                  <a:lnTo>
                    <a:pt x="132" y="84"/>
                  </a:lnTo>
                  <a:lnTo>
                    <a:pt x="96" y="72"/>
                  </a:lnTo>
                  <a:lnTo>
                    <a:pt x="60" y="60"/>
                  </a:lnTo>
                  <a:lnTo>
                    <a:pt x="24" y="36"/>
                  </a:lnTo>
                  <a:lnTo>
                    <a:pt x="0" y="0"/>
                  </a:lnTo>
                </a:path>
              </a:pathLst>
            </a:custGeom>
            <a:noFill/>
            <a:ln w="508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ar-IQ"/>
            </a:p>
          </p:txBody>
        </p:sp>
      </p:grpSp>
      <p:sp>
        <p:nvSpPr>
          <p:cNvPr id="34837" name="Line 21"/>
          <p:cNvSpPr>
            <a:spLocks noChangeShapeType="1"/>
          </p:cNvSpPr>
          <p:nvPr/>
        </p:nvSpPr>
        <p:spPr bwMode="auto">
          <a:xfrm flipH="1">
            <a:off x="6019800" y="5181600"/>
            <a:ext cx="914400" cy="1524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34839" name="Rectangle 23"/>
          <p:cNvSpPr>
            <a:spLocks noChangeArrowheads="1"/>
          </p:cNvSpPr>
          <p:nvPr/>
        </p:nvSpPr>
        <p:spPr bwMode="auto">
          <a:xfrm>
            <a:off x="914400" y="4724400"/>
            <a:ext cx="1828800" cy="533400"/>
          </a:xfrm>
          <a:prstGeom prst="rect">
            <a:avLst/>
          </a:prstGeom>
          <a:solidFill>
            <a:srgbClr val="FFFF00"/>
          </a:solidFill>
          <a:ln w="12700">
            <a:solidFill>
              <a:schemeClr val="tx1"/>
            </a:solidFill>
            <a:miter lim="800000"/>
            <a:headEnd/>
            <a:tailEnd/>
          </a:ln>
        </p:spPr>
        <p:txBody>
          <a:bodyPr wrap="none" anchor="ctr"/>
          <a:lstStyle/>
          <a:p>
            <a:pPr algn="ctr"/>
            <a:r>
              <a:rPr lang="en-US"/>
              <a:t>Substrate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837"/>
                                        </p:tgtEl>
                                        <p:attrNameLst>
                                          <p:attrName>style.visibility</p:attrName>
                                        </p:attrNameLst>
                                      </p:cBhvr>
                                      <p:to>
                                        <p:strVal val="visible"/>
                                      </p:to>
                                    </p:set>
                                    <p:anim calcmode="lin" valueType="num">
                                      <p:cBhvr additive="base">
                                        <p:cTn id="31" dur="500" fill="hold"/>
                                        <p:tgtEl>
                                          <p:spTgt spid="34837"/>
                                        </p:tgtEl>
                                        <p:attrNameLst>
                                          <p:attrName>ppt_x</p:attrName>
                                        </p:attrNameLst>
                                      </p:cBhvr>
                                      <p:tavLst>
                                        <p:tav tm="0">
                                          <p:val>
                                            <p:strVal val="0-#ppt_w/2"/>
                                          </p:val>
                                        </p:tav>
                                        <p:tav tm="100000">
                                          <p:val>
                                            <p:strVal val="#ppt_x"/>
                                          </p:val>
                                        </p:tav>
                                      </p:tavLst>
                                    </p:anim>
                                    <p:anim calcmode="lin" valueType="num">
                                      <p:cBhvr additive="base">
                                        <p:cTn id="32" dur="500" fill="hold"/>
                                        <p:tgtEl>
                                          <p:spTgt spid="3483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4839"/>
                                        </p:tgtEl>
                                        <p:attrNameLst>
                                          <p:attrName>style.visibility</p:attrName>
                                        </p:attrNameLst>
                                      </p:cBhvr>
                                      <p:to>
                                        <p:strVal val="visible"/>
                                      </p:to>
                                    </p:set>
                                    <p:anim calcmode="lin" valueType="num">
                                      <p:cBhvr additive="base">
                                        <p:cTn id="43" dur="500" fill="hold"/>
                                        <p:tgtEl>
                                          <p:spTgt spid="34839"/>
                                        </p:tgtEl>
                                        <p:attrNameLst>
                                          <p:attrName>ppt_x</p:attrName>
                                        </p:attrNameLst>
                                      </p:cBhvr>
                                      <p:tavLst>
                                        <p:tav tm="0">
                                          <p:val>
                                            <p:strVal val="0-#ppt_w/2"/>
                                          </p:val>
                                        </p:tav>
                                        <p:tav tm="100000">
                                          <p:val>
                                            <p:strVal val="#ppt_x"/>
                                          </p:val>
                                        </p:tav>
                                      </p:tavLst>
                                    </p:anim>
                                    <p:anim calcmode="lin" valueType="num">
                                      <p:cBhvr additive="base">
                                        <p:cTn id="44" dur="500" fill="hold"/>
                                        <p:tgtEl>
                                          <p:spTgt spid="348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P spid="34837" grpId="0" animBg="1"/>
      <p:bldP spid="34839" grpId="0"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152400"/>
            <a:ext cx="7772400" cy="533400"/>
          </a:xfrm>
        </p:spPr>
        <p:txBody>
          <a:bodyPr/>
          <a:lstStyle/>
          <a:p>
            <a:pPr eaLnBrk="1" hangingPunct="1"/>
            <a:r>
              <a:rPr lang="en-US" sz="2800" smtClean="0"/>
              <a:t>Enzyme Inhibitors</a:t>
            </a:r>
          </a:p>
        </p:txBody>
      </p:sp>
      <p:sp>
        <p:nvSpPr>
          <p:cNvPr id="20483" name="Rectangle 3"/>
          <p:cNvSpPr>
            <a:spLocks noGrp="1" noChangeArrowheads="1"/>
          </p:cNvSpPr>
          <p:nvPr>
            <p:ph idx="1"/>
          </p:nvPr>
        </p:nvSpPr>
        <p:spPr>
          <a:xfrm>
            <a:off x="685800" y="762000"/>
            <a:ext cx="7772400" cy="4114800"/>
          </a:xfrm>
        </p:spPr>
        <p:txBody>
          <a:bodyPr/>
          <a:lstStyle/>
          <a:p>
            <a:pPr eaLnBrk="1" hangingPunct="1"/>
            <a:r>
              <a:rPr lang="en-US" sz="2800" b="1" smtClean="0"/>
              <a:t>Inhibitors (I)</a:t>
            </a:r>
            <a:r>
              <a:rPr lang="en-US" sz="2800" smtClean="0"/>
              <a:t> are molecules that cause a loss of enzyme activity</a:t>
            </a:r>
          </a:p>
          <a:p>
            <a:pPr eaLnBrk="1" hangingPunct="1"/>
            <a:r>
              <a:rPr lang="en-US" sz="2800" smtClean="0"/>
              <a:t>They prevent substrates from fitting into the active site of the enzyme:</a:t>
            </a:r>
          </a:p>
          <a:p>
            <a:pPr eaLnBrk="1" hangingPunct="1">
              <a:buFontTx/>
              <a:buNone/>
            </a:pPr>
            <a:r>
              <a:rPr lang="en-US" sz="2800" smtClean="0"/>
              <a:t>	</a:t>
            </a:r>
          </a:p>
          <a:p>
            <a:pPr eaLnBrk="1" hangingPunct="1">
              <a:buFontTx/>
              <a:buNone/>
            </a:pPr>
            <a:r>
              <a:rPr lang="en-US" sz="2800" smtClean="0"/>
              <a:t>	E  +  S  </a:t>
            </a:r>
            <a:r>
              <a:rPr lang="en-US" sz="2400" smtClean="0">
                <a:sym typeface="Wingdings 3" pitchFamily="18" charset="2"/>
              </a:rPr>
              <a:t> </a:t>
            </a:r>
            <a:r>
              <a:rPr lang="en-US" sz="2800" smtClean="0">
                <a:sym typeface="Symbol" pitchFamily="18" charset="2"/>
              </a:rPr>
              <a:t> </a:t>
            </a:r>
            <a:r>
              <a:rPr lang="en-US" sz="2800" smtClean="0"/>
              <a:t>ES  </a:t>
            </a:r>
            <a:r>
              <a:rPr lang="en-US" sz="2800" smtClean="0">
                <a:sym typeface="Symbol" pitchFamily="18" charset="2"/>
              </a:rPr>
              <a:t></a:t>
            </a:r>
            <a:r>
              <a:rPr lang="en-US" sz="2800" smtClean="0"/>
              <a:t>  E  +  P</a:t>
            </a:r>
          </a:p>
          <a:p>
            <a:pPr eaLnBrk="1" hangingPunct="1">
              <a:buFontTx/>
              <a:buNone/>
            </a:pPr>
            <a:r>
              <a:rPr lang="en-US" sz="2800" smtClean="0"/>
              <a:t>	E  +  I  </a:t>
            </a:r>
            <a:r>
              <a:rPr lang="en-US" sz="2400" smtClean="0">
                <a:sym typeface="Wingdings 3" pitchFamily="18" charset="2"/>
              </a:rPr>
              <a:t> </a:t>
            </a:r>
            <a:r>
              <a:rPr lang="en-US" sz="2800" smtClean="0"/>
              <a:t> EI  </a:t>
            </a:r>
            <a:r>
              <a:rPr lang="en-US" sz="2800" smtClean="0">
                <a:sym typeface="Symbol" pitchFamily="18" charset="2"/>
              </a:rPr>
              <a:t></a:t>
            </a:r>
            <a:r>
              <a:rPr lang="en-US" sz="2800" smtClean="0"/>
              <a:t>  no P formed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ox(out)">
                                      <p:cBhvr>
                                        <p:cTn id="7" dur="500"/>
                                        <p:tgtEl>
                                          <p:spTgt spid="2048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box(out)">
                                      <p:cBhvr>
                                        <p:cTn id="12" dur="500"/>
                                        <p:tgtEl>
                                          <p:spTgt spid="2048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box(out)">
                                      <p:cBhvr>
                                        <p:cTn id="17" dur="500"/>
                                        <p:tgtEl>
                                          <p:spTgt spid="2048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box(out)">
                                      <p:cBhvr>
                                        <p:cTn id="22" dur="500"/>
                                        <p:tgtEl>
                                          <p:spTgt spid="2048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box(out)">
                                      <p:cBhvr>
                                        <p:cTn id="27" dur="500"/>
                                        <p:tgtEl>
                                          <p:spTgt spid="2048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a:ln w="28575" cap="flat">
            <a:solidFill>
              <a:schemeClr val="hlink"/>
            </a:solidFill>
            <a:miter lim="800000"/>
            <a:headEnd/>
            <a:tailEnd/>
          </a:ln>
        </p:spPr>
        <p:txBody>
          <a:bodyPr/>
          <a:lstStyle/>
          <a:p>
            <a:pPr eaLnBrk="1" hangingPunct="1"/>
            <a:r>
              <a:rPr lang="en-US" sz="4000" b="1" smtClean="0"/>
              <a:t>Competitive Inhibition</a:t>
            </a:r>
          </a:p>
        </p:txBody>
      </p:sp>
      <p:sp>
        <p:nvSpPr>
          <p:cNvPr id="86020" name="Rectangle 3"/>
          <p:cNvSpPr>
            <a:spLocks noGrp="1" noChangeArrowheads="1"/>
          </p:cNvSpPr>
          <p:nvPr>
            <p:ph idx="1"/>
          </p:nvPr>
        </p:nvSpPr>
        <p:spPr>
          <a:xfrm>
            <a:off x="685800" y="1981200"/>
            <a:ext cx="6248400" cy="4114800"/>
          </a:xfrm>
        </p:spPr>
        <p:txBody>
          <a:bodyPr/>
          <a:lstStyle/>
          <a:p>
            <a:pPr eaLnBrk="1" hangingPunct="1">
              <a:buFontTx/>
              <a:buNone/>
            </a:pPr>
            <a:r>
              <a:rPr lang="en-US" sz="2800" b="1" smtClean="0">
                <a:solidFill>
                  <a:schemeClr val="accent1"/>
                </a:solidFill>
              </a:rPr>
              <a:t>A competitive inhibitor</a:t>
            </a:r>
          </a:p>
          <a:p>
            <a:pPr eaLnBrk="1" hangingPunct="1"/>
            <a:r>
              <a:rPr lang="en-US" sz="2800" b="1" smtClean="0"/>
              <a:t>Has a structure similar to substrate</a:t>
            </a:r>
          </a:p>
          <a:p>
            <a:pPr eaLnBrk="1" hangingPunct="1"/>
            <a:r>
              <a:rPr lang="en-US" sz="2800" b="1" smtClean="0"/>
              <a:t>Occupies active site</a:t>
            </a:r>
          </a:p>
          <a:p>
            <a:pPr eaLnBrk="1" hangingPunct="1"/>
            <a:r>
              <a:rPr lang="en-US" sz="2800" b="1" smtClean="0"/>
              <a:t>Competes with substrate for  active site</a:t>
            </a:r>
          </a:p>
          <a:p>
            <a:pPr eaLnBrk="1" hangingPunct="1"/>
            <a:r>
              <a:rPr lang="en-US" sz="2800" b="1" smtClean="0"/>
              <a:t>Has effect reversed by increasing substrate concentration</a:t>
            </a:r>
          </a:p>
        </p:txBody>
      </p:sp>
      <p:sp>
        <p:nvSpPr>
          <p:cNvPr id="86018"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44853ABD-C797-4998-8389-745D087143D7}" type="slidenum">
              <a:rPr lang="en-US" sz="1400" smtClean="0"/>
              <a:pPr eaLnBrk="1" hangingPunct="1"/>
              <a:t>78</a:t>
            </a:fld>
            <a:endParaRPr lang="en-US" sz="1400" smtClean="0"/>
          </a:p>
        </p:txBody>
      </p:sp>
      <p:pic>
        <p:nvPicPr>
          <p:cNvPr id="86021" name="Picture 8" descr="C:\Program Files\Microsoft Office\Clipart\standard\stddir2\bs00953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981200"/>
            <a:ext cx="24384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152400"/>
            <a:ext cx="7772400" cy="533400"/>
          </a:xfrm>
        </p:spPr>
        <p:txBody>
          <a:bodyPr/>
          <a:lstStyle/>
          <a:p>
            <a:pPr eaLnBrk="1" hangingPunct="1"/>
            <a:r>
              <a:rPr lang="en-US" sz="2800" smtClean="0"/>
              <a:t>Reversible Inhibitors (Competitive Inhibition)</a:t>
            </a:r>
          </a:p>
        </p:txBody>
      </p:sp>
      <p:sp>
        <p:nvSpPr>
          <p:cNvPr id="21507" name="Rectangle 3"/>
          <p:cNvSpPr>
            <a:spLocks noGrp="1" noChangeArrowheads="1"/>
          </p:cNvSpPr>
          <p:nvPr>
            <p:ph idx="1"/>
          </p:nvPr>
        </p:nvSpPr>
        <p:spPr>
          <a:xfrm>
            <a:off x="228600" y="1066800"/>
            <a:ext cx="3962400" cy="5181600"/>
          </a:xfrm>
        </p:spPr>
        <p:txBody>
          <a:bodyPr/>
          <a:lstStyle/>
          <a:p>
            <a:pPr eaLnBrk="1" hangingPunct="1">
              <a:spcBef>
                <a:spcPct val="10000"/>
              </a:spcBef>
            </a:pPr>
            <a:r>
              <a:rPr lang="en-US" sz="2400" smtClean="0"/>
              <a:t>A </a:t>
            </a:r>
            <a:r>
              <a:rPr lang="en-US" sz="2400" b="1" smtClean="0"/>
              <a:t>reversible inhibitor</a:t>
            </a:r>
            <a:r>
              <a:rPr lang="en-US" sz="2400" smtClean="0"/>
              <a:t> goes on and off, allowing the enzyme to regain activity when the inhibitor leaves</a:t>
            </a:r>
          </a:p>
          <a:p>
            <a:pPr eaLnBrk="1" hangingPunct="1">
              <a:spcBef>
                <a:spcPct val="10000"/>
              </a:spcBef>
            </a:pPr>
            <a:r>
              <a:rPr lang="en-US" sz="2400" smtClean="0"/>
              <a:t>A </a:t>
            </a:r>
            <a:r>
              <a:rPr lang="en-US" sz="2400" b="1" smtClean="0"/>
              <a:t>competitive inhibitor</a:t>
            </a:r>
            <a:r>
              <a:rPr lang="en-US" sz="2400" smtClean="0"/>
              <a:t> is reversible and has a structure like the substrate</a:t>
            </a:r>
          </a:p>
          <a:p>
            <a:pPr eaLnBrk="1" hangingPunct="1">
              <a:spcBef>
                <a:spcPct val="15000"/>
              </a:spcBef>
              <a:buFontTx/>
              <a:buNone/>
            </a:pPr>
            <a:r>
              <a:rPr lang="en-US" sz="2400" smtClean="0"/>
              <a:t>	- it competes with the substrate for the active site</a:t>
            </a:r>
          </a:p>
          <a:p>
            <a:pPr eaLnBrk="1" hangingPunct="1">
              <a:spcBef>
                <a:spcPct val="15000"/>
              </a:spcBef>
              <a:buFontTx/>
              <a:buNone/>
            </a:pPr>
            <a:r>
              <a:rPr lang="en-US" sz="2400" smtClean="0"/>
              <a:t>	- its effect is reversed by increasing substrate concentration</a:t>
            </a:r>
          </a:p>
        </p:txBody>
      </p:sp>
      <p:pic>
        <p:nvPicPr>
          <p:cNvPr id="87044" name="Picture 5" descr="2108.jpg                                                       0001C664Macintosh HD                   BA03BFAA:"/>
          <p:cNvPicPr preferRelativeResize="0">
            <a:picLocks noChangeAspect="1" noChangeArrowheads="1"/>
          </p:cNvPicPr>
          <p:nvPr/>
        </p:nvPicPr>
        <p:blipFill>
          <a:blip r:embed="rId2" r:link="rId3">
            <a:extLst>
              <a:ext uri="{28A0092B-C50C-407E-A947-70E740481C1C}">
                <a14:useLocalDpi xmlns:a14="http://schemas.microsoft.com/office/drawing/2010/main" val="0"/>
              </a:ext>
            </a:extLst>
          </a:blip>
          <a:srcRect l="15767" r="15767" b="4921"/>
          <a:stretch>
            <a:fillRect/>
          </a:stretch>
        </p:blipFill>
        <p:spPr bwMode="auto">
          <a:xfrm>
            <a:off x="4267200" y="1046163"/>
            <a:ext cx="4743450" cy="527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dissolve">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dissolve">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dissolve">
                                      <p:cBhvr>
                                        <p:cTn id="22"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Function of enzymes</a:t>
            </a:r>
          </a:p>
        </p:txBody>
      </p:sp>
      <p:sp>
        <p:nvSpPr>
          <p:cNvPr id="62467" name="Rectangle 3"/>
          <p:cNvSpPr>
            <a:spLocks noGrp="1" noChangeArrowheads="1"/>
          </p:cNvSpPr>
          <p:nvPr>
            <p:ph idx="1"/>
          </p:nvPr>
        </p:nvSpPr>
        <p:spPr>
          <a:xfrm>
            <a:off x="1066800" y="1905000"/>
            <a:ext cx="7467600" cy="4267200"/>
          </a:xfrm>
        </p:spPr>
        <p:txBody>
          <a:bodyPr/>
          <a:lstStyle/>
          <a:p>
            <a:pPr eaLnBrk="1" hangingPunct="1">
              <a:lnSpc>
                <a:spcPct val="150000"/>
              </a:lnSpc>
              <a:buFont typeface="Wingdings" pitchFamily="2" charset="2"/>
              <a:buNone/>
            </a:pPr>
            <a:r>
              <a:rPr lang="en-US" sz="2100" b="1" smtClean="0"/>
              <a:t>Enzymes have many jobs. They:</a:t>
            </a:r>
          </a:p>
          <a:p>
            <a:pPr eaLnBrk="1" hangingPunct="1">
              <a:lnSpc>
                <a:spcPct val="150000"/>
              </a:lnSpc>
              <a:buFont typeface="Wingdings" pitchFamily="2" charset="2"/>
              <a:buNone/>
            </a:pPr>
            <a:endParaRPr lang="en-US" sz="2100" b="1" smtClean="0"/>
          </a:p>
          <a:p>
            <a:pPr eaLnBrk="1" hangingPunct="1">
              <a:lnSpc>
                <a:spcPct val="150000"/>
              </a:lnSpc>
            </a:pPr>
            <a:r>
              <a:rPr lang="en-US" sz="2100" b="1" smtClean="0"/>
              <a:t>Break down nutrients into useable molecules. </a:t>
            </a:r>
          </a:p>
          <a:p>
            <a:pPr eaLnBrk="1" hangingPunct="1">
              <a:lnSpc>
                <a:spcPct val="150000"/>
              </a:lnSpc>
            </a:pPr>
            <a:r>
              <a:rPr lang="en-US" sz="2100" b="1" smtClean="0"/>
              <a:t>Store and release energy (ATP). </a:t>
            </a:r>
            <a:endParaRPr lang="en-US" sz="2100" b="1" baseline="30000" smtClean="0"/>
          </a:p>
          <a:p>
            <a:pPr eaLnBrk="1" hangingPunct="1">
              <a:lnSpc>
                <a:spcPct val="150000"/>
              </a:lnSpc>
            </a:pPr>
            <a:r>
              <a:rPr lang="en-US" sz="2100" b="1" smtClean="0"/>
              <a:t>Create larger molecules from smaller ones </a:t>
            </a:r>
            <a:r>
              <a:rPr lang="en-US" sz="2100" b="1" smtClean="0">
                <a:solidFill>
                  <a:schemeClr val="accent2"/>
                </a:solidFill>
              </a:rPr>
              <a:t>)</a:t>
            </a:r>
            <a:endParaRPr lang="en-US" sz="2100" b="1" baseline="30000" smtClean="0"/>
          </a:p>
          <a:p>
            <a:pPr eaLnBrk="1" hangingPunct="1">
              <a:lnSpc>
                <a:spcPct val="150000"/>
              </a:lnSpc>
            </a:pPr>
            <a:r>
              <a:rPr lang="en-US" sz="2100" b="1" smtClean="0"/>
              <a:t>Coordinate biological reactions between different systems in an organism. </a:t>
            </a:r>
            <a:r>
              <a:rPr lang="en-US" sz="2100" b="1" smtClean="0">
                <a:solidFill>
                  <a:schemeClr val="accent2"/>
                </a:solidFill>
              </a:rPr>
              <a:t> </a:t>
            </a:r>
            <a:r>
              <a:rPr lang="en-US" sz="2100" smtClean="0">
                <a:solidFill>
                  <a:schemeClr val="accent2"/>
                </a:solidFill>
              </a:rPr>
              <a:t>)</a:t>
            </a:r>
            <a:endParaRPr lang="en-US" sz="2100" baseline="3000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anim calcmode="lin" valueType="num">
                                      <p:cBhvr>
                                        <p:cTn id="8" dur="1000" fill="hold"/>
                                        <p:tgtEl>
                                          <p:spTgt spid="62466"/>
                                        </p:tgtEl>
                                        <p:attrNameLst>
                                          <p:attrName>ppt_x</p:attrName>
                                        </p:attrNameLst>
                                      </p:cBhvr>
                                      <p:tavLst>
                                        <p:tav tm="0">
                                          <p:val>
                                            <p:strVal val="#ppt_x"/>
                                          </p:val>
                                        </p:tav>
                                        <p:tav tm="100000">
                                          <p:val>
                                            <p:strVal val="#ppt_x"/>
                                          </p:val>
                                        </p:tav>
                                      </p:tavLst>
                                    </p:anim>
                                    <p:anim calcmode="lin" valueType="num">
                                      <p:cBhvr>
                                        <p:cTn id="9" dur="898" decel="100000" fill="hold"/>
                                        <p:tgtEl>
                                          <p:spTgt spid="6246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246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2467">
                                            <p:txEl>
                                              <p:pRg st="0" end="0"/>
                                            </p:txEl>
                                          </p:spTgt>
                                        </p:tgtEl>
                                        <p:attrNameLst>
                                          <p:attrName>style.visibility</p:attrName>
                                        </p:attrNameLst>
                                      </p:cBhvr>
                                      <p:to>
                                        <p:strVal val="visible"/>
                                      </p:to>
                                    </p:set>
                                    <p:animEffect transition="in" filter="fade">
                                      <p:cBhvr>
                                        <p:cTn id="15" dur="1000"/>
                                        <p:tgtEl>
                                          <p:spTgt spid="62467">
                                            <p:txEl>
                                              <p:pRg st="0" end="0"/>
                                            </p:txEl>
                                          </p:spTgt>
                                        </p:tgtEl>
                                      </p:cBhvr>
                                    </p:animEffect>
                                    <p:anim calcmode="lin" valueType="num">
                                      <p:cBhvr>
                                        <p:cTn id="16" dur="10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6246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6246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2467">
                                            <p:txEl>
                                              <p:pRg st="2" end="2"/>
                                            </p:txEl>
                                          </p:spTgt>
                                        </p:tgtEl>
                                        <p:attrNameLst>
                                          <p:attrName>style.visibility</p:attrName>
                                        </p:attrNameLst>
                                      </p:cBhvr>
                                      <p:to>
                                        <p:strVal val="visible"/>
                                      </p:to>
                                    </p:set>
                                    <p:animEffect transition="in" filter="fade">
                                      <p:cBhvr>
                                        <p:cTn id="23" dur="1000"/>
                                        <p:tgtEl>
                                          <p:spTgt spid="62467">
                                            <p:txEl>
                                              <p:pRg st="2" end="2"/>
                                            </p:txEl>
                                          </p:spTgt>
                                        </p:tgtEl>
                                      </p:cBhvr>
                                    </p:animEffect>
                                    <p:anim calcmode="lin" valueType="num">
                                      <p:cBhvr>
                                        <p:cTn id="24" dur="10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6246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6246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2467">
                                            <p:txEl>
                                              <p:pRg st="3" end="3"/>
                                            </p:txEl>
                                          </p:spTgt>
                                        </p:tgtEl>
                                        <p:attrNameLst>
                                          <p:attrName>style.visibility</p:attrName>
                                        </p:attrNameLst>
                                      </p:cBhvr>
                                      <p:to>
                                        <p:strVal val="visible"/>
                                      </p:to>
                                    </p:set>
                                    <p:animEffect transition="in" filter="fade">
                                      <p:cBhvr>
                                        <p:cTn id="31" dur="1000"/>
                                        <p:tgtEl>
                                          <p:spTgt spid="62467">
                                            <p:txEl>
                                              <p:pRg st="3" end="3"/>
                                            </p:txEl>
                                          </p:spTgt>
                                        </p:tgtEl>
                                      </p:cBhvr>
                                    </p:animEffect>
                                    <p:anim calcmode="lin" valueType="num">
                                      <p:cBhvr>
                                        <p:cTn id="32" dur="10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62467">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6246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62467">
                                            <p:txEl>
                                              <p:pRg st="4" end="4"/>
                                            </p:txEl>
                                          </p:spTgt>
                                        </p:tgtEl>
                                        <p:attrNameLst>
                                          <p:attrName>style.visibility</p:attrName>
                                        </p:attrNameLst>
                                      </p:cBhvr>
                                      <p:to>
                                        <p:strVal val="visible"/>
                                      </p:to>
                                    </p:set>
                                    <p:animEffect transition="in" filter="fade">
                                      <p:cBhvr>
                                        <p:cTn id="39" dur="1000"/>
                                        <p:tgtEl>
                                          <p:spTgt spid="62467">
                                            <p:txEl>
                                              <p:pRg st="4" end="4"/>
                                            </p:txEl>
                                          </p:spTgt>
                                        </p:tgtEl>
                                      </p:cBhvr>
                                    </p:animEffect>
                                    <p:anim calcmode="lin" valueType="num">
                                      <p:cBhvr>
                                        <p:cTn id="40" dur="10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6246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6246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62467">
                                            <p:txEl>
                                              <p:pRg st="5" end="5"/>
                                            </p:txEl>
                                          </p:spTgt>
                                        </p:tgtEl>
                                        <p:attrNameLst>
                                          <p:attrName>style.visibility</p:attrName>
                                        </p:attrNameLst>
                                      </p:cBhvr>
                                      <p:to>
                                        <p:strVal val="visible"/>
                                      </p:to>
                                    </p:set>
                                    <p:animEffect transition="in" filter="fade">
                                      <p:cBhvr>
                                        <p:cTn id="47" dur="1000"/>
                                        <p:tgtEl>
                                          <p:spTgt spid="62467">
                                            <p:txEl>
                                              <p:pRg st="5" end="5"/>
                                            </p:txEl>
                                          </p:spTgt>
                                        </p:tgtEl>
                                      </p:cBhvr>
                                    </p:animEffect>
                                    <p:anim calcmode="lin" valueType="num">
                                      <p:cBhvr>
                                        <p:cTn id="48" dur="1000" fill="hold"/>
                                        <p:tgtEl>
                                          <p:spTgt spid="62467">
                                            <p:txEl>
                                              <p:pRg st="5" end="5"/>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62467">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62467">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a:ln w="28575" cap="flat">
            <a:solidFill>
              <a:schemeClr val="hlink"/>
            </a:solidFill>
            <a:miter lim="800000"/>
            <a:headEnd/>
            <a:tailEnd/>
          </a:ln>
        </p:spPr>
        <p:txBody>
          <a:bodyPr/>
          <a:lstStyle/>
          <a:p>
            <a:pPr eaLnBrk="1" hangingPunct="1"/>
            <a:r>
              <a:rPr lang="en-US" sz="4000" b="1" smtClean="0"/>
              <a:t>Noncompetitive Inhibition</a:t>
            </a:r>
          </a:p>
        </p:txBody>
      </p:sp>
      <p:sp>
        <p:nvSpPr>
          <p:cNvPr id="88068" name="Rectangle 3"/>
          <p:cNvSpPr>
            <a:spLocks noGrp="1" noChangeArrowheads="1"/>
          </p:cNvSpPr>
          <p:nvPr>
            <p:ph idx="1"/>
          </p:nvPr>
        </p:nvSpPr>
        <p:spPr>
          <a:xfrm>
            <a:off x="685800" y="1981200"/>
            <a:ext cx="7924800" cy="4114800"/>
          </a:xfrm>
        </p:spPr>
        <p:txBody>
          <a:bodyPr/>
          <a:lstStyle/>
          <a:p>
            <a:pPr eaLnBrk="1" hangingPunct="1">
              <a:buFontTx/>
              <a:buNone/>
            </a:pPr>
            <a:r>
              <a:rPr lang="en-US" sz="2800" b="1" smtClean="0">
                <a:solidFill>
                  <a:schemeClr val="accent1"/>
                </a:solidFill>
              </a:rPr>
              <a:t>A noncompetitive inhibitor</a:t>
            </a:r>
          </a:p>
          <a:p>
            <a:pPr eaLnBrk="1" hangingPunct="1"/>
            <a:r>
              <a:rPr lang="en-US" sz="2800" b="1" smtClean="0"/>
              <a:t>Does not have a structure like substrate</a:t>
            </a:r>
          </a:p>
          <a:p>
            <a:pPr eaLnBrk="1" hangingPunct="1"/>
            <a:r>
              <a:rPr lang="en-US" sz="2800" b="1" smtClean="0"/>
              <a:t>Binds to the enzyme but not active site</a:t>
            </a:r>
          </a:p>
          <a:p>
            <a:pPr eaLnBrk="1" hangingPunct="1"/>
            <a:r>
              <a:rPr lang="en-US" sz="2800" b="1" smtClean="0"/>
              <a:t>Changes the shape of enzyme and active site</a:t>
            </a:r>
          </a:p>
          <a:p>
            <a:pPr eaLnBrk="1" hangingPunct="1"/>
            <a:r>
              <a:rPr lang="en-US" sz="2800" b="1" smtClean="0"/>
              <a:t>Substrate cannot fit altered active site</a:t>
            </a:r>
          </a:p>
          <a:p>
            <a:pPr eaLnBrk="1" hangingPunct="1"/>
            <a:r>
              <a:rPr lang="en-US" sz="2800" b="1" smtClean="0"/>
              <a:t>No reaction occurs</a:t>
            </a:r>
          </a:p>
          <a:p>
            <a:pPr eaLnBrk="1" hangingPunct="1"/>
            <a:r>
              <a:rPr lang="en-US" sz="2800" b="1" smtClean="0"/>
              <a:t>Effect is not reversed by adding substrate</a:t>
            </a:r>
          </a:p>
          <a:p>
            <a:pPr eaLnBrk="1" hangingPunct="1"/>
            <a:endParaRPr lang="en-US" sz="2800" b="1" smtClean="0"/>
          </a:p>
          <a:p>
            <a:pPr eaLnBrk="1" hangingPunct="1"/>
            <a:endParaRPr lang="en-US" sz="2800" b="1" smtClean="0"/>
          </a:p>
        </p:txBody>
      </p:sp>
      <p:sp>
        <p:nvSpPr>
          <p:cNvPr id="88066"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611309EC-1E94-4539-B161-6688A7768C92}" type="slidenum">
              <a:rPr lang="en-US" sz="1400" smtClean="0"/>
              <a:pPr eaLnBrk="1" hangingPunct="1"/>
              <a:t>80</a:t>
            </a:fld>
            <a:endParaRPr lang="en-US" sz="1400"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85800" y="152400"/>
            <a:ext cx="7772400" cy="533400"/>
          </a:xfrm>
        </p:spPr>
        <p:txBody>
          <a:bodyPr/>
          <a:lstStyle/>
          <a:p>
            <a:pPr eaLnBrk="1" hangingPunct="1"/>
            <a:r>
              <a:rPr lang="en-US" sz="2800" smtClean="0"/>
              <a:t>Reversible Inhibitors (Noncompetitive Inhibition)</a:t>
            </a:r>
          </a:p>
        </p:txBody>
      </p:sp>
      <p:sp>
        <p:nvSpPr>
          <p:cNvPr id="23555" name="Rectangle 3"/>
          <p:cNvSpPr>
            <a:spLocks noGrp="1" noChangeArrowheads="1"/>
          </p:cNvSpPr>
          <p:nvPr>
            <p:ph idx="1"/>
          </p:nvPr>
        </p:nvSpPr>
        <p:spPr>
          <a:xfrm>
            <a:off x="228600" y="914400"/>
            <a:ext cx="4191000" cy="5410200"/>
          </a:xfrm>
        </p:spPr>
        <p:txBody>
          <a:bodyPr/>
          <a:lstStyle/>
          <a:p>
            <a:pPr eaLnBrk="1" hangingPunct="1">
              <a:lnSpc>
                <a:spcPct val="110000"/>
              </a:lnSpc>
              <a:spcBef>
                <a:spcPct val="10000"/>
              </a:spcBef>
            </a:pPr>
            <a:r>
              <a:rPr lang="en-US" sz="2400" smtClean="0"/>
              <a:t>A </a:t>
            </a:r>
            <a:r>
              <a:rPr lang="en-US" sz="2400" b="1" smtClean="0"/>
              <a:t>noncompetitive inhibitor</a:t>
            </a:r>
            <a:r>
              <a:rPr lang="en-US" sz="2400" smtClean="0"/>
              <a:t> has a structure that is different than that of the substrate</a:t>
            </a:r>
          </a:p>
          <a:p>
            <a:pPr eaLnBrk="1" hangingPunct="1">
              <a:lnSpc>
                <a:spcPct val="110000"/>
              </a:lnSpc>
              <a:spcBef>
                <a:spcPct val="10000"/>
              </a:spcBef>
              <a:buFontTx/>
              <a:buNone/>
            </a:pPr>
            <a:r>
              <a:rPr lang="en-US" sz="2400" smtClean="0"/>
              <a:t>	- it binds to an </a:t>
            </a:r>
            <a:r>
              <a:rPr lang="en-US" sz="2400" b="1" smtClean="0"/>
              <a:t>allosteric site</a:t>
            </a:r>
            <a:r>
              <a:rPr lang="en-US" sz="2400" smtClean="0"/>
              <a:t> rather than to the active site</a:t>
            </a:r>
          </a:p>
          <a:p>
            <a:pPr eaLnBrk="1" hangingPunct="1">
              <a:lnSpc>
                <a:spcPct val="110000"/>
              </a:lnSpc>
              <a:spcBef>
                <a:spcPct val="10000"/>
              </a:spcBef>
              <a:buFontTx/>
              <a:buNone/>
            </a:pPr>
            <a:r>
              <a:rPr lang="en-US" sz="2400" smtClean="0"/>
              <a:t>	- it distorts the shape of the enzyme, which alters the shape of the active site and prevents the binding of the substrate</a:t>
            </a:r>
          </a:p>
          <a:p>
            <a:pPr eaLnBrk="1" hangingPunct="1">
              <a:lnSpc>
                <a:spcPct val="110000"/>
              </a:lnSpc>
              <a:spcBef>
                <a:spcPct val="10000"/>
              </a:spcBef>
            </a:pPr>
            <a:r>
              <a:rPr lang="en-US" sz="2400" smtClean="0"/>
              <a:t>The effect can not be reversed by adding more substrate</a:t>
            </a:r>
          </a:p>
        </p:txBody>
      </p:sp>
      <p:graphicFrame>
        <p:nvGraphicFramePr>
          <p:cNvPr id="5122" name="Object 5"/>
          <p:cNvGraphicFramePr>
            <a:graphicFrameLocks noChangeAspect="1"/>
          </p:cNvGraphicFramePr>
          <p:nvPr/>
        </p:nvGraphicFramePr>
        <p:xfrm>
          <a:off x="4818063" y="762000"/>
          <a:ext cx="4173537" cy="5943600"/>
        </p:xfrm>
        <a:graphic>
          <a:graphicData uri="http://schemas.openxmlformats.org/presentationml/2006/ole">
            <mc:AlternateContent xmlns:mc="http://schemas.openxmlformats.org/markup-compatibility/2006">
              <mc:Choice xmlns:v="urn:schemas-microsoft-com:vml" Requires="v">
                <p:oleObj spid="_x0000_s5150" name="Bitmap Image" r:id="rId4" imgW="2715004" imgH="3866667" progId="Paint.Picture">
                  <p:embed/>
                </p:oleObj>
              </mc:Choice>
              <mc:Fallback>
                <p:oleObj name="Bitmap Image" r:id="rId4" imgW="2715004" imgH="3866667"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8063" y="762000"/>
                        <a:ext cx="4173537"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ox(out)">
                                      <p:cBhvr>
                                        <p:cTn id="7" dur="500"/>
                                        <p:tgtEl>
                                          <p:spTgt spid="2355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ox(out)">
                                      <p:cBhvr>
                                        <p:cTn id="12" dur="500"/>
                                        <p:tgtEl>
                                          <p:spTgt spid="2355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box(out)">
                                      <p:cBhvr>
                                        <p:cTn id="17" dur="500"/>
                                        <p:tgtEl>
                                          <p:spTgt spid="2355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box(out)">
                                      <p:cBhvr>
                                        <p:cTn id="22" dur="500"/>
                                        <p:tgtEl>
                                          <p:spTgt spid="2355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a:ln w="28575" cap="flat">
            <a:solidFill>
              <a:schemeClr val="hlink"/>
            </a:solidFill>
            <a:miter lim="800000"/>
            <a:headEnd/>
            <a:tailEnd/>
          </a:ln>
        </p:spPr>
        <p:txBody>
          <a:bodyPr/>
          <a:lstStyle/>
          <a:p>
            <a:pPr eaLnBrk="1" hangingPunct="1"/>
            <a:r>
              <a:rPr lang="en-US" sz="4000" b="1" smtClean="0"/>
              <a:t>Learning Check E4</a:t>
            </a:r>
          </a:p>
        </p:txBody>
      </p:sp>
      <p:sp>
        <p:nvSpPr>
          <p:cNvPr id="89092" name="Rectangle 3"/>
          <p:cNvSpPr>
            <a:spLocks noGrp="1" noChangeArrowheads="1"/>
          </p:cNvSpPr>
          <p:nvPr>
            <p:ph idx="1"/>
          </p:nvPr>
        </p:nvSpPr>
        <p:spPr>
          <a:xfrm>
            <a:off x="685800" y="1981200"/>
            <a:ext cx="8458200" cy="4114800"/>
          </a:xfrm>
        </p:spPr>
        <p:txBody>
          <a:bodyPr/>
          <a:lstStyle/>
          <a:p>
            <a:pPr marL="609600" indent="-609600" eaLnBrk="1" hangingPunct="1">
              <a:buFontTx/>
              <a:buNone/>
            </a:pPr>
            <a:r>
              <a:rPr lang="en-US" sz="2800" b="1" smtClean="0"/>
              <a:t>	Identify each statement as describing an inhibitor that is </a:t>
            </a:r>
          </a:p>
          <a:p>
            <a:pPr marL="609600" indent="-609600" eaLnBrk="1" hangingPunct="1">
              <a:buFontTx/>
              <a:buNone/>
            </a:pPr>
            <a:r>
              <a:rPr lang="en-US" sz="2800" b="1" smtClean="0">
                <a:solidFill>
                  <a:schemeClr val="accent1"/>
                </a:solidFill>
              </a:rPr>
              <a:t>	(1) Competitive  (2) Noncompetitive</a:t>
            </a:r>
          </a:p>
          <a:p>
            <a:pPr marL="609600" indent="-609600" eaLnBrk="1" hangingPunct="1">
              <a:buFontTx/>
              <a:buNone/>
            </a:pPr>
            <a:endParaRPr lang="en-US" sz="2800" b="1" smtClean="0"/>
          </a:p>
          <a:p>
            <a:pPr marL="609600" indent="-609600" eaLnBrk="1" hangingPunct="1">
              <a:buFontTx/>
              <a:buNone/>
            </a:pPr>
            <a:r>
              <a:rPr lang="en-US" sz="2800" b="1" smtClean="0"/>
              <a:t>A.   Increasing substrate reverses inhibition</a:t>
            </a:r>
          </a:p>
          <a:p>
            <a:pPr marL="609600" indent="-609600" eaLnBrk="1" hangingPunct="1">
              <a:buFontTx/>
              <a:buNone/>
            </a:pPr>
            <a:r>
              <a:rPr lang="en-US" sz="2800" b="1" smtClean="0"/>
              <a:t>B.   Binds to enzyme, not active site</a:t>
            </a:r>
          </a:p>
          <a:p>
            <a:pPr marL="609600" indent="-609600" eaLnBrk="1" hangingPunct="1">
              <a:buFontTx/>
              <a:buAutoNum type="alphaUcPeriod" startAt="3"/>
            </a:pPr>
            <a:r>
              <a:rPr lang="en-US" sz="2800" b="1" smtClean="0"/>
              <a:t> Structure is similar to substrate</a:t>
            </a:r>
          </a:p>
          <a:p>
            <a:pPr marL="609600" indent="-609600" eaLnBrk="1" hangingPunct="1">
              <a:buFontTx/>
              <a:buNone/>
            </a:pPr>
            <a:r>
              <a:rPr lang="en-US" sz="2800" b="1" smtClean="0"/>
              <a:t>D.   Inhibition is not reversed with substrate</a:t>
            </a:r>
          </a:p>
          <a:p>
            <a:pPr marL="609600" indent="-609600" eaLnBrk="1" hangingPunct="1">
              <a:buFontTx/>
              <a:buAutoNum type="arabicParenBoth"/>
            </a:pPr>
            <a:endParaRPr lang="en-US" sz="2800" b="1" smtClean="0">
              <a:solidFill>
                <a:schemeClr val="accent1"/>
              </a:solidFill>
            </a:endParaRPr>
          </a:p>
          <a:p>
            <a:pPr marL="609600" indent="-609600" eaLnBrk="1" hangingPunct="1">
              <a:buFontTx/>
              <a:buNone/>
            </a:pPr>
            <a:endParaRPr lang="en-US" sz="2800" b="1" smtClean="0"/>
          </a:p>
          <a:p>
            <a:pPr marL="609600" indent="-609600" eaLnBrk="1" hangingPunct="1">
              <a:buFontTx/>
              <a:buAutoNum type="arabicParenBoth"/>
            </a:pPr>
            <a:endParaRPr lang="en-US" sz="2800" b="1" smtClean="0"/>
          </a:p>
        </p:txBody>
      </p:sp>
      <p:sp>
        <p:nvSpPr>
          <p:cNvPr id="89090"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19F779EF-85FD-4423-91BA-FFC23314509F}" type="slidenum">
              <a:rPr lang="en-US" sz="1400" smtClean="0"/>
              <a:pPr eaLnBrk="1" hangingPunct="1"/>
              <a:t>82</a:t>
            </a:fld>
            <a:endParaRPr lang="en-US" sz="1400"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a:ln w="28575" cap="flat">
            <a:solidFill>
              <a:schemeClr val="hlink"/>
            </a:solidFill>
            <a:miter lim="800000"/>
            <a:headEnd/>
            <a:tailEnd/>
          </a:ln>
        </p:spPr>
        <p:txBody>
          <a:bodyPr/>
          <a:lstStyle/>
          <a:p>
            <a:pPr eaLnBrk="1" hangingPunct="1"/>
            <a:r>
              <a:rPr lang="en-US" sz="4000" b="1" smtClean="0"/>
              <a:t>Solution E4</a:t>
            </a:r>
          </a:p>
        </p:txBody>
      </p:sp>
      <p:sp>
        <p:nvSpPr>
          <p:cNvPr id="90116" name="Rectangle 3"/>
          <p:cNvSpPr>
            <a:spLocks noGrp="1" noChangeArrowheads="1"/>
          </p:cNvSpPr>
          <p:nvPr>
            <p:ph idx="1"/>
          </p:nvPr>
        </p:nvSpPr>
        <p:spPr>
          <a:xfrm>
            <a:off x="685800" y="1981200"/>
            <a:ext cx="8458200" cy="4114800"/>
          </a:xfrm>
        </p:spPr>
        <p:txBody>
          <a:bodyPr/>
          <a:lstStyle/>
          <a:p>
            <a:pPr marL="609600" indent="-609600" eaLnBrk="1" hangingPunct="1">
              <a:buFontTx/>
              <a:buNone/>
            </a:pPr>
            <a:r>
              <a:rPr lang="en-US" sz="2800" b="1" smtClean="0"/>
              <a:t>	Identify each statement as describing an inhibitor that is </a:t>
            </a:r>
          </a:p>
          <a:p>
            <a:pPr marL="609600" indent="-609600" eaLnBrk="1" hangingPunct="1">
              <a:buFontTx/>
              <a:buNone/>
            </a:pPr>
            <a:r>
              <a:rPr lang="en-US" sz="2800" b="1" smtClean="0">
                <a:solidFill>
                  <a:schemeClr val="accent1"/>
                </a:solidFill>
              </a:rPr>
              <a:t>	(1) Competitive  (2) Noncompetitive</a:t>
            </a:r>
          </a:p>
          <a:p>
            <a:pPr marL="609600" indent="-609600" eaLnBrk="1" hangingPunct="1">
              <a:buFontTx/>
              <a:buNone/>
            </a:pPr>
            <a:endParaRPr lang="en-US" sz="2800" b="1" smtClean="0"/>
          </a:p>
          <a:p>
            <a:pPr marL="609600" indent="-609600" eaLnBrk="1" hangingPunct="1">
              <a:buFontTx/>
              <a:buNone/>
            </a:pPr>
            <a:r>
              <a:rPr lang="en-US" sz="2800" b="1" smtClean="0"/>
              <a:t>A. </a:t>
            </a:r>
            <a:r>
              <a:rPr lang="en-US" sz="2800" b="1" u="sng" smtClean="0"/>
              <a:t>  1  </a:t>
            </a:r>
            <a:r>
              <a:rPr lang="en-US" sz="2800" b="1" smtClean="0"/>
              <a:t>Increasing substrate reverses inhibition</a:t>
            </a:r>
          </a:p>
          <a:p>
            <a:pPr marL="609600" indent="-609600" eaLnBrk="1" hangingPunct="1">
              <a:buFontTx/>
              <a:buNone/>
            </a:pPr>
            <a:r>
              <a:rPr lang="en-US" sz="2800" b="1" smtClean="0"/>
              <a:t>B. </a:t>
            </a:r>
            <a:r>
              <a:rPr lang="en-US" sz="2800" b="1" u="sng" smtClean="0"/>
              <a:t>  2  </a:t>
            </a:r>
            <a:r>
              <a:rPr lang="en-US" sz="2800" b="1" smtClean="0"/>
              <a:t>Binds to enzyme, not active site</a:t>
            </a:r>
          </a:p>
          <a:p>
            <a:pPr marL="609600" indent="-609600" eaLnBrk="1" hangingPunct="1">
              <a:buFontTx/>
              <a:buNone/>
            </a:pPr>
            <a:r>
              <a:rPr lang="en-US" sz="2800" b="1" smtClean="0"/>
              <a:t>C. </a:t>
            </a:r>
            <a:r>
              <a:rPr lang="en-US" sz="2800" b="1" u="sng" smtClean="0"/>
              <a:t>  1  </a:t>
            </a:r>
            <a:r>
              <a:rPr lang="en-US" sz="2800" b="1" smtClean="0"/>
              <a:t>Structure is similar to substrate</a:t>
            </a:r>
          </a:p>
          <a:p>
            <a:pPr marL="609600" indent="-609600" eaLnBrk="1" hangingPunct="1">
              <a:buFontTx/>
              <a:buNone/>
            </a:pPr>
            <a:r>
              <a:rPr lang="en-US" sz="2800" b="1" smtClean="0"/>
              <a:t>D. </a:t>
            </a:r>
            <a:r>
              <a:rPr lang="en-US" sz="2800" b="1" u="sng" smtClean="0"/>
              <a:t>  2  </a:t>
            </a:r>
            <a:r>
              <a:rPr lang="en-US" sz="2800" b="1" smtClean="0"/>
              <a:t>Inhibition is not reversed with substrate</a:t>
            </a:r>
          </a:p>
          <a:p>
            <a:pPr marL="609600" indent="-609600" eaLnBrk="1" hangingPunct="1">
              <a:buFontTx/>
              <a:buAutoNum type="arabicParenBoth"/>
            </a:pPr>
            <a:endParaRPr lang="en-US" sz="2800" b="1" smtClean="0">
              <a:solidFill>
                <a:schemeClr val="accent1"/>
              </a:solidFill>
            </a:endParaRPr>
          </a:p>
          <a:p>
            <a:pPr marL="609600" indent="-609600" eaLnBrk="1" hangingPunct="1">
              <a:buFontTx/>
              <a:buNone/>
            </a:pPr>
            <a:endParaRPr lang="en-US" sz="2800" b="1" smtClean="0"/>
          </a:p>
          <a:p>
            <a:pPr marL="609600" indent="-609600" eaLnBrk="1" hangingPunct="1">
              <a:buFontTx/>
              <a:buAutoNum type="arabicParenBoth"/>
            </a:pPr>
            <a:endParaRPr lang="en-US" sz="2800" b="1" smtClean="0"/>
          </a:p>
        </p:txBody>
      </p:sp>
      <p:sp>
        <p:nvSpPr>
          <p:cNvPr id="90114"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D6CA32C5-7241-4FD3-9F62-8D593303A7EA}" type="slidenum">
              <a:rPr lang="en-US" sz="1400" smtClean="0"/>
              <a:pPr eaLnBrk="1" hangingPunct="1"/>
              <a:t>83</a:t>
            </a:fld>
            <a:endParaRPr lang="en-US" sz="1400"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GB" b="1" smtClean="0"/>
              <a:t>The switch: Allosteric inhibition</a:t>
            </a:r>
            <a:r>
              <a:rPr lang="fr-FR" smtClean="0"/>
              <a:t> </a:t>
            </a:r>
            <a:endParaRPr lang="en-GB" smtClean="0"/>
          </a:p>
        </p:txBody>
      </p:sp>
      <p:sp>
        <p:nvSpPr>
          <p:cNvPr id="68611" name="Rectangle 3"/>
          <p:cNvSpPr>
            <a:spLocks noGrp="1" noChangeArrowheads="1"/>
          </p:cNvSpPr>
          <p:nvPr>
            <p:ph idx="1"/>
          </p:nvPr>
        </p:nvSpPr>
        <p:spPr>
          <a:xfrm>
            <a:off x="457200" y="1828800"/>
            <a:ext cx="5172075" cy="885825"/>
          </a:xfrm>
        </p:spPr>
        <p:txBody>
          <a:bodyPr/>
          <a:lstStyle/>
          <a:p>
            <a:pPr eaLnBrk="1" hangingPunct="1">
              <a:buFont typeface="Wingdings" pitchFamily="2" charset="2"/>
              <a:buNone/>
            </a:pPr>
            <a:r>
              <a:rPr lang="en-GB" smtClean="0"/>
              <a:t>Allosteric means </a:t>
            </a:r>
            <a:r>
              <a:rPr lang="en-GB" b="1" smtClean="0"/>
              <a:t>“other site”</a:t>
            </a:r>
          </a:p>
        </p:txBody>
      </p:sp>
      <p:grpSp>
        <p:nvGrpSpPr>
          <p:cNvPr id="2" name="Group 14"/>
          <p:cNvGrpSpPr>
            <a:grpSpLocks/>
          </p:cNvGrpSpPr>
          <p:nvPr/>
        </p:nvGrpSpPr>
        <p:grpSpPr bwMode="auto">
          <a:xfrm>
            <a:off x="4200525" y="3063875"/>
            <a:ext cx="1558925" cy="2109788"/>
            <a:chOff x="2646" y="1930"/>
            <a:chExt cx="982" cy="1329"/>
          </a:xfrm>
        </p:grpSpPr>
        <p:sp>
          <p:nvSpPr>
            <p:cNvPr id="91147" name="Freeform 5"/>
            <p:cNvSpPr>
              <a:spLocks/>
            </p:cNvSpPr>
            <p:nvPr/>
          </p:nvSpPr>
          <p:spPr bwMode="auto">
            <a:xfrm>
              <a:off x="2646" y="1930"/>
              <a:ext cx="982" cy="1329"/>
            </a:xfrm>
            <a:custGeom>
              <a:avLst/>
              <a:gdLst>
                <a:gd name="T0" fmla="*/ 150 w 1079"/>
                <a:gd name="T1" fmla="*/ 416 h 1339"/>
                <a:gd name="T2" fmla="*/ 52 w 1079"/>
                <a:gd name="T3" fmla="*/ 397 h 1339"/>
                <a:gd name="T4" fmla="*/ 35 w 1079"/>
                <a:gd name="T5" fmla="*/ 326 h 1339"/>
                <a:gd name="T6" fmla="*/ 35 w 1079"/>
                <a:gd name="T7" fmla="*/ 245 h 1339"/>
                <a:gd name="T8" fmla="*/ 52 w 1079"/>
                <a:gd name="T9" fmla="*/ 143 h 1339"/>
                <a:gd name="T10" fmla="*/ 121 w 1079"/>
                <a:gd name="T11" fmla="*/ 66 h 1339"/>
                <a:gd name="T12" fmla="*/ 172 w 1079"/>
                <a:gd name="T13" fmla="*/ 41 h 1339"/>
                <a:gd name="T14" fmla="*/ 226 w 1079"/>
                <a:gd name="T15" fmla="*/ 16 h 1339"/>
                <a:gd name="T16" fmla="*/ 418 w 1079"/>
                <a:gd name="T17" fmla="*/ 9 h 1339"/>
                <a:gd name="T18" fmla="*/ 562 w 1079"/>
                <a:gd name="T19" fmla="*/ 47 h 1339"/>
                <a:gd name="T20" fmla="*/ 711 w 1079"/>
                <a:gd name="T21" fmla="*/ 282 h 1339"/>
                <a:gd name="T22" fmla="*/ 736 w 1079"/>
                <a:gd name="T23" fmla="*/ 568 h 1339"/>
                <a:gd name="T24" fmla="*/ 714 w 1079"/>
                <a:gd name="T25" fmla="*/ 861 h 1339"/>
                <a:gd name="T26" fmla="*/ 625 w 1079"/>
                <a:gd name="T27" fmla="*/ 945 h 1339"/>
                <a:gd name="T28" fmla="*/ 512 w 1079"/>
                <a:gd name="T29" fmla="*/ 908 h 1339"/>
                <a:gd name="T30" fmla="*/ 482 w 1079"/>
                <a:gd name="T31" fmla="*/ 1016 h 1339"/>
                <a:gd name="T32" fmla="*/ 400 w 1079"/>
                <a:gd name="T33" fmla="*/ 1031 h 1339"/>
                <a:gd name="T34" fmla="*/ 369 w 1079"/>
                <a:gd name="T35" fmla="*/ 1200 h 1339"/>
                <a:gd name="T36" fmla="*/ 367 w 1079"/>
                <a:gd name="T37" fmla="*/ 1235 h 1339"/>
                <a:gd name="T38" fmla="*/ 206 w 1079"/>
                <a:gd name="T39" fmla="*/ 1269 h 1339"/>
                <a:gd name="T40" fmla="*/ 125 w 1079"/>
                <a:gd name="T41" fmla="*/ 1281 h 1339"/>
                <a:gd name="T42" fmla="*/ 32 w 1079"/>
                <a:gd name="T43" fmla="*/ 1167 h 1339"/>
                <a:gd name="T44" fmla="*/ 2 w 1079"/>
                <a:gd name="T45" fmla="*/ 1008 h 1339"/>
                <a:gd name="T46" fmla="*/ 40 w 1079"/>
                <a:gd name="T47" fmla="*/ 881 h 1339"/>
                <a:gd name="T48" fmla="*/ 167 w 1079"/>
                <a:gd name="T49" fmla="*/ 875 h 1339"/>
                <a:gd name="T50" fmla="*/ 287 w 1079"/>
                <a:gd name="T51" fmla="*/ 875 h 1339"/>
                <a:gd name="T52" fmla="*/ 324 w 1079"/>
                <a:gd name="T53" fmla="*/ 804 h 1339"/>
                <a:gd name="T54" fmla="*/ 218 w 1079"/>
                <a:gd name="T55" fmla="*/ 766 h 1339"/>
                <a:gd name="T56" fmla="*/ 167 w 1079"/>
                <a:gd name="T57" fmla="*/ 708 h 1339"/>
                <a:gd name="T58" fmla="*/ 261 w 1079"/>
                <a:gd name="T59" fmla="*/ 658 h 1339"/>
                <a:gd name="T60" fmla="*/ 278 w 1079"/>
                <a:gd name="T61" fmla="*/ 602 h 1339"/>
                <a:gd name="T62" fmla="*/ 201 w 1079"/>
                <a:gd name="T63" fmla="*/ 556 h 1339"/>
                <a:gd name="T64" fmla="*/ 235 w 1079"/>
                <a:gd name="T65" fmla="*/ 493 h 1339"/>
                <a:gd name="T66" fmla="*/ 218 w 1079"/>
                <a:gd name="T67" fmla="*/ 459 h 1339"/>
                <a:gd name="T68" fmla="*/ 176 w 1079"/>
                <a:gd name="T69" fmla="*/ 428 h 1339"/>
                <a:gd name="T70" fmla="*/ 150 w 1079"/>
                <a:gd name="T71" fmla="*/ 416 h 13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9"/>
                <a:gd name="T109" fmla="*/ 0 h 1339"/>
                <a:gd name="T110" fmla="*/ 1079 w 1079"/>
                <a:gd name="T111" fmla="*/ 1339 h 13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9" h="1339">
                  <a:moveTo>
                    <a:pt x="219" y="428"/>
                  </a:moveTo>
                  <a:cubicBezTo>
                    <a:pt x="189" y="423"/>
                    <a:pt x="104" y="425"/>
                    <a:pt x="76" y="409"/>
                  </a:cubicBezTo>
                  <a:cubicBezTo>
                    <a:pt x="49" y="394"/>
                    <a:pt x="56" y="360"/>
                    <a:pt x="52" y="334"/>
                  </a:cubicBezTo>
                  <a:cubicBezTo>
                    <a:pt x="48" y="308"/>
                    <a:pt x="48" y="284"/>
                    <a:pt x="52" y="253"/>
                  </a:cubicBezTo>
                  <a:cubicBezTo>
                    <a:pt x="56" y="222"/>
                    <a:pt x="56" y="178"/>
                    <a:pt x="76" y="147"/>
                  </a:cubicBezTo>
                  <a:cubicBezTo>
                    <a:pt x="97" y="116"/>
                    <a:pt x="147" y="83"/>
                    <a:pt x="176" y="66"/>
                  </a:cubicBezTo>
                  <a:cubicBezTo>
                    <a:pt x="204" y="48"/>
                    <a:pt x="224" y="49"/>
                    <a:pt x="250" y="41"/>
                  </a:cubicBezTo>
                  <a:cubicBezTo>
                    <a:pt x="276" y="32"/>
                    <a:pt x="271" y="21"/>
                    <a:pt x="330" y="16"/>
                  </a:cubicBezTo>
                  <a:cubicBezTo>
                    <a:pt x="390" y="10"/>
                    <a:pt x="528" y="4"/>
                    <a:pt x="609" y="9"/>
                  </a:cubicBezTo>
                  <a:cubicBezTo>
                    <a:pt x="690" y="15"/>
                    <a:pt x="748" y="0"/>
                    <a:pt x="819" y="47"/>
                  </a:cubicBezTo>
                  <a:cubicBezTo>
                    <a:pt x="891" y="94"/>
                    <a:pt x="994" y="201"/>
                    <a:pt x="1036" y="290"/>
                  </a:cubicBezTo>
                  <a:cubicBezTo>
                    <a:pt x="1079" y="380"/>
                    <a:pt x="1073" y="484"/>
                    <a:pt x="1073" y="584"/>
                  </a:cubicBezTo>
                  <a:cubicBezTo>
                    <a:pt x="1073" y="684"/>
                    <a:pt x="1066" y="823"/>
                    <a:pt x="1039" y="888"/>
                  </a:cubicBezTo>
                  <a:cubicBezTo>
                    <a:pt x="1012" y="953"/>
                    <a:pt x="961" y="965"/>
                    <a:pt x="912" y="973"/>
                  </a:cubicBezTo>
                  <a:cubicBezTo>
                    <a:pt x="863" y="981"/>
                    <a:pt x="782" y="924"/>
                    <a:pt x="747" y="936"/>
                  </a:cubicBezTo>
                  <a:cubicBezTo>
                    <a:pt x="712" y="948"/>
                    <a:pt x="729" y="1027"/>
                    <a:pt x="702" y="1048"/>
                  </a:cubicBezTo>
                  <a:cubicBezTo>
                    <a:pt x="675" y="1069"/>
                    <a:pt x="610" y="1032"/>
                    <a:pt x="582" y="1063"/>
                  </a:cubicBezTo>
                  <a:cubicBezTo>
                    <a:pt x="554" y="1094"/>
                    <a:pt x="545" y="1201"/>
                    <a:pt x="537" y="1236"/>
                  </a:cubicBezTo>
                  <a:cubicBezTo>
                    <a:pt x="529" y="1271"/>
                    <a:pt x="574" y="1259"/>
                    <a:pt x="535" y="1271"/>
                  </a:cubicBezTo>
                  <a:cubicBezTo>
                    <a:pt x="496" y="1283"/>
                    <a:pt x="358" y="1300"/>
                    <a:pt x="299" y="1309"/>
                  </a:cubicBezTo>
                  <a:cubicBezTo>
                    <a:pt x="241" y="1317"/>
                    <a:pt x="224" y="1339"/>
                    <a:pt x="182" y="1321"/>
                  </a:cubicBezTo>
                  <a:cubicBezTo>
                    <a:pt x="139" y="1303"/>
                    <a:pt x="76" y="1249"/>
                    <a:pt x="46" y="1203"/>
                  </a:cubicBezTo>
                  <a:cubicBezTo>
                    <a:pt x="15" y="1156"/>
                    <a:pt x="0" y="1089"/>
                    <a:pt x="2" y="1040"/>
                  </a:cubicBezTo>
                  <a:cubicBezTo>
                    <a:pt x="4" y="991"/>
                    <a:pt x="18" y="932"/>
                    <a:pt x="58" y="909"/>
                  </a:cubicBezTo>
                  <a:cubicBezTo>
                    <a:pt x="98" y="886"/>
                    <a:pt x="184" y="904"/>
                    <a:pt x="244" y="903"/>
                  </a:cubicBezTo>
                  <a:cubicBezTo>
                    <a:pt x="303" y="902"/>
                    <a:pt x="379" y="915"/>
                    <a:pt x="417" y="903"/>
                  </a:cubicBezTo>
                  <a:cubicBezTo>
                    <a:pt x="455" y="890"/>
                    <a:pt x="489" y="846"/>
                    <a:pt x="473" y="828"/>
                  </a:cubicBezTo>
                  <a:cubicBezTo>
                    <a:pt x="456" y="809"/>
                    <a:pt x="356" y="807"/>
                    <a:pt x="318" y="790"/>
                  </a:cubicBezTo>
                  <a:cubicBezTo>
                    <a:pt x="280" y="774"/>
                    <a:pt x="233" y="746"/>
                    <a:pt x="244" y="728"/>
                  </a:cubicBezTo>
                  <a:cubicBezTo>
                    <a:pt x="254" y="709"/>
                    <a:pt x="353" y="696"/>
                    <a:pt x="380" y="678"/>
                  </a:cubicBezTo>
                  <a:cubicBezTo>
                    <a:pt x="407" y="660"/>
                    <a:pt x="419" y="639"/>
                    <a:pt x="405" y="622"/>
                  </a:cubicBezTo>
                  <a:cubicBezTo>
                    <a:pt x="390" y="604"/>
                    <a:pt x="303" y="590"/>
                    <a:pt x="293" y="572"/>
                  </a:cubicBezTo>
                  <a:cubicBezTo>
                    <a:pt x="283" y="553"/>
                    <a:pt x="339" y="526"/>
                    <a:pt x="343" y="509"/>
                  </a:cubicBezTo>
                  <a:cubicBezTo>
                    <a:pt x="347" y="493"/>
                    <a:pt x="332" y="483"/>
                    <a:pt x="318" y="472"/>
                  </a:cubicBezTo>
                  <a:cubicBezTo>
                    <a:pt x="303" y="460"/>
                    <a:pt x="275" y="447"/>
                    <a:pt x="256" y="440"/>
                  </a:cubicBezTo>
                  <a:cubicBezTo>
                    <a:pt x="237" y="434"/>
                    <a:pt x="249" y="433"/>
                    <a:pt x="219" y="428"/>
                  </a:cubicBezTo>
                  <a:close/>
                </a:path>
              </a:pathLst>
            </a:custGeom>
            <a:solidFill>
              <a:srgbClr val="FFFF00"/>
            </a:solidFill>
            <a:ln w="9525">
              <a:solidFill>
                <a:srgbClr val="000000"/>
              </a:solidFill>
              <a:round/>
              <a:headEnd/>
              <a:tailEnd/>
            </a:ln>
          </p:spPr>
          <p:txBody>
            <a:bodyPr/>
            <a:lstStyle/>
            <a:p>
              <a:endParaRPr lang="ar-IQ"/>
            </a:p>
          </p:txBody>
        </p:sp>
        <p:sp>
          <p:nvSpPr>
            <p:cNvPr id="91148" name="Text Box 6"/>
            <p:cNvSpPr txBox="1">
              <a:spLocks noChangeArrowheads="1"/>
            </p:cNvSpPr>
            <p:nvPr/>
          </p:nvSpPr>
          <p:spPr bwMode="auto">
            <a:xfrm>
              <a:off x="3087" y="2221"/>
              <a:ext cx="329"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73" tIns="31937" rIns="63873" bIns="31937"/>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ctr" eaLnBrk="1" hangingPunct="1"/>
              <a:r>
                <a:rPr lang="fr-FR" sz="2800" b="1">
                  <a:solidFill>
                    <a:srgbClr val="000000"/>
                  </a:solidFill>
                </a:rPr>
                <a:t>E</a:t>
              </a:r>
              <a:endParaRPr lang="en-GB" sz="2800"/>
            </a:p>
          </p:txBody>
        </p:sp>
      </p:grpSp>
      <p:sp>
        <p:nvSpPr>
          <p:cNvPr id="68615" name="Arc 7"/>
          <p:cNvSpPr>
            <a:spLocks/>
          </p:cNvSpPr>
          <p:nvPr/>
        </p:nvSpPr>
        <p:spPr bwMode="auto">
          <a:xfrm rot="2115103" flipV="1">
            <a:off x="5373688" y="4387850"/>
            <a:ext cx="723900" cy="73183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68616" name="Text Box 8"/>
          <p:cNvSpPr txBox="1">
            <a:spLocks noChangeArrowheads="1"/>
          </p:cNvSpPr>
          <p:nvPr/>
        </p:nvSpPr>
        <p:spPr bwMode="auto">
          <a:xfrm>
            <a:off x="2119313" y="2695575"/>
            <a:ext cx="2078037" cy="60325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ctr" eaLnBrk="1" hangingPunct="1"/>
            <a:r>
              <a:rPr lang="fr-FR" sz="2800" b="1">
                <a:solidFill>
                  <a:srgbClr val="008000"/>
                </a:solidFill>
              </a:rPr>
              <a:t>Active site</a:t>
            </a:r>
            <a:endParaRPr lang="en-GB" sz="2800" b="1">
              <a:solidFill>
                <a:srgbClr val="008000"/>
              </a:solidFill>
            </a:endParaRPr>
          </a:p>
        </p:txBody>
      </p:sp>
      <p:sp>
        <p:nvSpPr>
          <p:cNvPr id="68617" name="Text Box 9"/>
          <p:cNvSpPr txBox="1">
            <a:spLocks noChangeArrowheads="1"/>
          </p:cNvSpPr>
          <p:nvPr/>
        </p:nvSpPr>
        <p:spPr bwMode="auto">
          <a:xfrm>
            <a:off x="6018213" y="3816350"/>
            <a:ext cx="1903412" cy="974725"/>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ctr" eaLnBrk="1" hangingPunct="1"/>
            <a:r>
              <a:rPr lang="fr-FR" sz="2800" b="1">
                <a:solidFill>
                  <a:srgbClr val="CC3300"/>
                </a:solidFill>
              </a:rPr>
              <a:t>Allosteric site</a:t>
            </a:r>
            <a:endParaRPr lang="en-GB" sz="2800" b="1">
              <a:solidFill>
                <a:srgbClr val="CC3300"/>
              </a:solidFill>
            </a:endParaRPr>
          </a:p>
        </p:txBody>
      </p:sp>
      <p:sp>
        <p:nvSpPr>
          <p:cNvPr id="68618" name="Freeform 10"/>
          <p:cNvSpPr>
            <a:spLocks/>
          </p:cNvSpPr>
          <p:nvPr/>
        </p:nvSpPr>
        <p:spPr bwMode="auto">
          <a:xfrm>
            <a:off x="4062413" y="3681413"/>
            <a:ext cx="688975" cy="763587"/>
          </a:xfrm>
          <a:custGeom>
            <a:avLst/>
            <a:gdLst>
              <a:gd name="T0" fmla="*/ 2147483647 w 1910"/>
              <a:gd name="T1" fmla="*/ 2147483647 h 1604"/>
              <a:gd name="T2" fmla="*/ 2147483647 w 1910"/>
              <a:gd name="T3" fmla="*/ 2147483647 h 1604"/>
              <a:gd name="T4" fmla="*/ 2147483647 w 1910"/>
              <a:gd name="T5" fmla="*/ 2147483647 h 1604"/>
              <a:gd name="T6" fmla="*/ 2147483647 w 1910"/>
              <a:gd name="T7" fmla="*/ 2147483647 h 1604"/>
              <a:gd name="T8" fmla="*/ 2147483647 w 1910"/>
              <a:gd name="T9" fmla="*/ 2147483647 h 1604"/>
              <a:gd name="T10" fmla="*/ 2147483647 w 1910"/>
              <a:gd name="T11" fmla="*/ 2147483647 h 1604"/>
              <a:gd name="T12" fmla="*/ 2147483647 w 1910"/>
              <a:gd name="T13" fmla="*/ 2147483647 h 1604"/>
              <a:gd name="T14" fmla="*/ 2147483647 w 1910"/>
              <a:gd name="T15" fmla="*/ 2147483647 h 1604"/>
              <a:gd name="T16" fmla="*/ 2147483647 w 1910"/>
              <a:gd name="T17" fmla="*/ 2147483647 h 1604"/>
              <a:gd name="T18" fmla="*/ 2147483647 w 1910"/>
              <a:gd name="T19" fmla="*/ 2147483647 h 1604"/>
              <a:gd name="T20" fmla="*/ 2147483647 w 1910"/>
              <a:gd name="T21" fmla="*/ 2147483647 h 1604"/>
              <a:gd name="T22" fmla="*/ 2147483647 w 1910"/>
              <a:gd name="T23" fmla="*/ 2147483647 h 1604"/>
              <a:gd name="T24" fmla="*/ 2147483647 w 1910"/>
              <a:gd name="T25" fmla="*/ 2147483647 h 1604"/>
              <a:gd name="T26" fmla="*/ 2147483647 w 1910"/>
              <a:gd name="T27" fmla="*/ 2147483647 h 1604"/>
              <a:gd name="T28" fmla="*/ 2147483647 w 1910"/>
              <a:gd name="T29" fmla="*/ 2147483647 h 1604"/>
              <a:gd name="T30" fmla="*/ 2147483647 w 1910"/>
              <a:gd name="T31" fmla="*/ 2147483647 h 1604"/>
              <a:gd name="T32" fmla="*/ 2147483647 w 1910"/>
              <a:gd name="T33" fmla="*/ 2147483647 h 1604"/>
              <a:gd name="T34" fmla="*/ 2147483647 w 1910"/>
              <a:gd name="T35" fmla="*/ 2147483647 h 1604"/>
              <a:gd name="T36" fmla="*/ 2147483647 w 1910"/>
              <a:gd name="T37" fmla="*/ 2147483647 h 1604"/>
              <a:gd name="T38" fmla="*/ 2147483647 w 1910"/>
              <a:gd name="T39" fmla="*/ 2147483647 h 1604"/>
              <a:gd name="T40" fmla="*/ 2147483647 w 1910"/>
              <a:gd name="T41" fmla="*/ 2147483647 h 1604"/>
              <a:gd name="T42" fmla="*/ 2147483647 w 1910"/>
              <a:gd name="T43" fmla="*/ 2147483647 h 16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10"/>
              <a:gd name="T67" fmla="*/ 0 h 1604"/>
              <a:gd name="T68" fmla="*/ 1910 w 1910"/>
              <a:gd name="T69" fmla="*/ 1604 h 16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10" h="1604">
                <a:moveTo>
                  <a:pt x="693" y="177"/>
                </a:moveTo>
                <a:cubicBezTo>
                  <a:pt x="826" y="210"/>
                  <a:pt x="1066" y="187"/>
                  <a:pt x="1193" y="217"/>
                </a:cubicBezTo>
                <a:cubicBezTo>
                  <a:pt x="1320" y="247"/>
                  <a:pt x="1436" y="294"/>
                  <a:pt x="1453" y="357"/>
                </a:cubicBezTo>
                <a:cubicBezTo>
                  <a:pt x="1470" y="420"/>
                  <a:pt x="1300" y="537"/>
                  <a:pt x="1293" y="597"/>
                </a:cubicBezTo>
                <a:cubicBezTo>
                  <a:pt x="1286" y="657"/>
                  <a:pt x="1346" y="677"/>
                  <a:pt x="1413" y="717"/>
                </a:cubicBezTo>
                <a:cubicBezTo>
                  <a:pt x="1480" y="757"/>
                  <a:pt x="1700" y="797"/>
                  <a:pt x="1693" y="837"/>
                </a:cubicBezTo>
                <a:cubicBezTo>
                  <a:pt x="1686" y="877"/>
                  <a:pt x="1460" y="907"/>
                  <a:pt x="1373" y="957"/>
                </a:cubicBezTo>
                <a:cubicBezTo>
                  <a:pt x="1286" y="1007"/>
                  <a:pt x="1153" y="1074"/>
                  <a:pt x="1173" y="1137"/>
                </a:cubicBezTo>
                <a:cubicBezTo>
                  <a:pt x="1193" y="1200"/>
                  <a:pt x="1376" y="1290"/>
                  <a:pt x="1493" y="1337"/>
                </a:cubicBezTo>
                <a:cubicBezTo>
                  <a:pt x="1610" y="1384"/>
                  <a:pt x="1836" y="1377"/>
                  <a:pt x="1873" y="1417"/>
                </a:cubicBezTo>
                <a:cubicBezTo>
                  <a:pt x="1910" y="1457"/>
                  <a:pt x="1780" y="1550"/>
                  <a:pt x="1713" y="1577"/>
                </a:cubicBezTo>
                <a:cubicBezTo>
                  <a:pt x="1646" y="1604"/>
                  <a:pt x="1566" y="1577"/>
                  <a:pt x="1473" y="1577"/>
                </a:cubicBezTo>
                <a:cubicBezTo>
                  <a:pt x="1380" y="1577"/>
                  <a:pt x="1266" y="1577"/>
                  <a:pt x="1153" y="1577"/>
                </a:cubicBezTo>
                <a:cubicBezTo>
                  <a:pt x="1040" y="1577"/>
                  <a:pt x="890" y="1577"/>
                  <a:pt x="793" y="1577"/>
                </a:cubicBezTo>
                <a:cubicBezTo>
                  <a:pt x="696" y="1577"/>
                  <a:pt x="663" y="1594"/>
                  <a:pt x="573" y="1577"/>
                </a:cubicBezTo>
                <a:cubicBezTo>
                  <a:pt x="483" y="1560"/>
                  <a:pt x="333" y="1577"/>
                  <a:pt x="253" y="1477"/>
                </a:cubicBezTo>
                <a:cubicBezTo>
                  <a:pt x="173" y="1377"/>
                  <a:pt x="90" y="1107"/>
                  <a:pt x="93" y="977"/>
                </a:cubicBezTo>
                <a:cubicBezTo>
                  <a:pt x="96" y="847"/>
                  <a:pt x="283" y="810"/>
                  <a:pt x="273" y="697"/>
                </a:cubicBezTo>
                <a:cubicBezTo>
                  <a:pt x="263" y="584"/>
                  <a:pt x="66" y="404"/>
                  <a:pt x="33" y="297"/>
                </a:cubicBezTo>
                <a:cubicBezTo>
                  <a:pt x="0" y="190"/>
                  <a:pt x="13" y="104"/>
                  <a:pt x="73" y="57"/>
                </a:cubicBezTo>
                <a:cubicBezTo>
                  <a:pt x="133" y="10"/>
                  <a:pt x="290" y="0"/>
                  <a:pt x="393" y="17"/>
                </a:cubicBezTo>
                <a:cubicBezTo>
                  <a:pt x="496" y="34"/>
                  <a:pt x="560" y="144"/>
                  <a:pt x="693" y="177"/>
                </a:cubicBezTo>
                <a:close/>
              </a:path>
            </a:pathLst>
          </a:custGeom>
          <a:solidFill>
            <a:srgbClr val="FF00FF"/>
          </a:solidFill>
          <a:ln w="9525">
            <a:solidFill>
              <a:srgbClr val="000000"/>
            </a:solidFill>
            <a:round/>
            <a:headEnd/>
            <a:tailEnd/>
          </a:ln>
        </p:spPr>
        <p:txBody>
          <a:bodyPr/>
          <a:lstStyle/>
          <a:p>
            <a:endParaRPr lang="ar-IQ"/>
          </a:p>
        </p:txBody>
      </p:sp>
      <p:sp>
        <p:nvSpPr>
          <p:cNvPr id="68620" name="Arc 12"/>
          <p:cNvSpPr>
            <a:spLocks/>
          </p:cNvSpPr>
          <p:nvPr/>
        </p:nvSpPr>
        <p:spPr bwMode="auto">
          <a:xfrm flipH="1" flipV="1">
            <a:off x="3721100" y="3297238"/>
            <a:ext cx="723900" cy="73183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ar-IQ"/>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4787756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8620"/>
                                        </p:tgtEl>
                                        <p:attrNameLst>
                                          <p:attrName>style.visibility</p:attrName>
                                        </p:attrNameLst>
                                      </p:cBhvr>
                                      <p:to>
                                        <p:strVal val="visible"/>
                                      </p:to>
                                    </p:set>
                                    <p:animEffect transition="in" filter="wipe(left)">
                                      <p:cBhvr>
                                        <p:cTn id="15" dur="500"/>
                                        <p:tgtEl>
                                          <p:spTgt spid="686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0" presetClass="entr" presetSubtype="52552636" fill="hold" grpId="0" nodeType="clickEffect">
                                  <p:stCondLst>
                                    <p:cond delay="0"/>
                                  </p:stCondLst>
                                  <p:childTnLst>
                                    <p:set>
                                      <p:cBhvr>
                                        <p:cTn id="19" dur="1" fill="hold">
                                          <p:stCondLst>
                                            <p:cond delay="499"/>
                                          </p:stCondLst>
                                        </p:cTn>
                                        <p:tgtEl>
                                          <p:spTgt spid="6861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8618"/>
                                        </p:tgtEl>
                                        <p:attrNameLst>
                                          <p:attrName>style.visibility</p:attrName>
                                        </p:attrNameLst>
                                      </p:cBhvr>
                                      <p:to>
                                        <p:strVal val="visible"/>
                                      </p:to>
                                    </p:set>
                                    <p:anim calcmode="lin" valueType="num">
                                      <p:cBhvr additive="base">
                                        <p:cTn id="24" dur="500" fill="hold"/>
                                        <p:tgtEl>
                                          <p:spTgt spid="68618"/>
                                        </p:tgtEl>
                                        <p:attrNameLst>
                                          <p:attrName>ppt_x</p:attrName>
                                        </p:attrNameLst>
                                      </p:cBhvr>
                                      <p:tavLst>
                                        <p:tav tm="0">
                                          <p:val>
                                            <p:strVal val="0-#ppt_w/2"/>
                                          </p:val>
                                        </p:tav>
                                        <p:tav tm="100000">
                                          <p:val>
                                            <p:strVal val="#ppt_x"/>
                                          </p:val>
                                        </p:tav>
                                      </p:tavLst>
                                    </p:anim>
                                    <p:anim calcmode="lin" valueType="num">
                                      <p:cBhvr additive="base">
                                        <p:cTn id="25" dur="500" fill="hold"/>
                                        <p:tgtEl>
                                          <p:spTgt spid="68618"/>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68615"/>
                                        </p:tgtEl>
                                        <p:attrNameLst>
                                          <p:attrName>style.visibility</p:attrName>
                                        </p:attrNameLst>
                                      </p:cBhvr>
                                      <p:to>
                                        <p:strVal val="visible"/>
                                      </p:to>
                                    </p:set>
                                    <p:animEffect transition="in" filter="wipe(right)">
                                      <p:cBhvr>
                                        <p:cTn id="30" dur="500"/>
                                        <p:tgtEl>
                                          <p:spTgt spid="6861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entr" presetSubtype="52553636" fill="hold" grpId="0" nodeType="clickEffect">
                                  <p:stCondLst>
                                    <p:cond delay="0"/>
                                  </p:stCondLst>
                                  <p:childTnLst>
                                    <p:set>
                                      <p:cBhvr>
                                        <p:cTn id="34" dur="1" fill="hold">
                                          <p:stCondLst>
                                            <p:cond delay="499"/>
                                          </p:stCondLst>
                                        </p:cTn>
                                        <p:tgtEl>
                                          <p:spTgt spid="68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P spid="68615" grpId="0" animBg="1"/>
      <p:bldP spid="68616" grpId="0" animBg="1" autoUpdateAnimBg="0"/>
      <p:bldP spid="68617" grpId="0" animBg="1" autoUpdateAnimBg="0"/>
      <p:bldP spid="68618" grpId="0" animBg="1"/>
      <p:bldP spid="68620"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GB" b="1" smtClean="0"/>
              <a:t>End point inhibition</a:t>
            </a:r>
          </a:p>
        </p:txBody>
      </p:sp>
      <p:sp>
        <p:nvSpPr>
          <p:cNvPr id="65540" name="Rectangle 4"/>
          <p:cNvSpPr>
            <a:spLocks noGrp="1" noChangeArrowheads="1"/>
          </p:cNvSpPr>
          <p:nvPr>
            <p:ph sz="half" idx="1"/>
          </p:nvPr>
        </p:nvSpPr>
        <p:spPr>
          <a:xfrm>
            <a:off x="457200" y="1828800"/>
            <a:ext cx="8243888" cy="2316163"/>
          </a:xfrm>
        </p:spPr>
        <p:txBody>
          <a:bodyPr/>
          <a:lstStyle/>
          <a:p>
            <a:pPr eaLnBrk="1" hangingPunct="1">
              <a:lnSpc>
                <a:spcPct val="90000"/>
              </a:lnSpc>
            </a:pPr>
            <a:r>
              <a:rPr lang="en-GB" smtClean="0"/>
              <a:t>The first step (controlled by </a:t>
            </a:r>
            <a:r>
              <a:rPr lang="en-GB" b="1" smtClean="0"/>
              <a:t>e</a:t>
            </a:r>
            <a:r>
              <a:rPr lang="en-GB" b="1" baseline="-25000" smtClean="0"/>
              <a:t>A</a:t>
            </a:r>
            <a:r>
              <a:rPr lang="en-GB" smtClean="0"/>
              <a:t>) is often controlled by the end product (</a:t>
            </a:r>
            <a:r>
              <a:rPr lang="en-GB" b="1" smtClean="0"/>
              <a:t>F</a:t>
            </a:r>
            <a:r>
              <a:rPr lang="en-GB" smtClean="0"/>
              <a:t>)</a:t>
            </a:r>
            <a:endParaRPr lang="fr-FR" smtClean="0"/>
          </a:p>
          <a:p>
            <a:pPr eaLnBrk="1" hangingPunct="1">
              <a:lnSpc>
                <a:spcPct val="90000"/>
              </a:lnSpc>
            </a:pPr>
            <a:r>
              <a:rPr lang="en-GB" smtClean="0"/>
              <a:t>Therefore </a:t>
            </a:r>
            <a:r>
              <a:rPr lang="en-GB" b="1" smtClean="0"/>
              <a:t>negative feedback</a:t>
            </a:r>
            <a:r>
              <a:rPr lang="en-GB" smtClean="0"/>
              <a:t> is possible</a:t>
            </a:r>
          </a:p>
          <a:p>
            <a:pPr eaLnBrk="1" hangingPunct="1">
              <a:lnSpc>
                <a:spcPct val="90000"/>
              </a:lnSpc>
            </a:pPr>
            <a:endParaRPr lang="en-GB" smtClean="0"/>
          </a:p>
          <a:p>
            <a:pPr eaLnBrk="1" hangingPunct="1">
              <a:lnSpc>
                <a:spcPct val="90000"/>
              </a:lnSpc>
              <a:buFont typeface="Wingdings" pitchFamily="2" charset="2"/>
              <a:buNone/>
            </a:pPr>
            <a:r>
              <a:rPr lang="en-GB" smtClean="0"/>
              <a:t>		A	B	C	D	E	</a:t>
            </a:r>
            <a:r>
              <a:rPr lang="en-GB" b="1" smtClean="0">
                <a:solidFill>
                  <a:srgbClr val="CC3300"/>
                </a:solidFill>
              </a:rPr>
              <a:t>F</a:t>
            </a:r>
          </a:p>
        </p:txBody>
      </p:sp>
      <p:sp>
        <p:nvSpPr>
          <p:cNvPr id="65541" name="Rectangle 5"/>
          <p:cNvSpPr>
            <a:spLocks noGrp="1" noChangeArrowheads="1"/>
          </p:cNvSpPr>
          <p:nvPr>
            <p:ph sz="half" idx="2"/>
          </p:nvPr>
        </p:nvSpPr>
        <p:spPr>
          <a:xfrm>
            <a:off x="474663" y="4708525"/>
            <a:ext cx="8358187" cy="1779588"/>
          </a:xfrm>
        </p:spPr>
        <p:txBody>
          <a:bodyPr/>
          <a:lstStyle/>
          <a:p>
            <a:pPr eaLnBrk="1" hangingPunct="1">
              <a:lnSpc>
                <a:spcPct val="90000"/>
              </a:lnSpc>
            </a:pPr>
            <a:r>
              <a:rPr lang="en-GB" smtClean="0"/>
              <a:t>The end products are controlling their own rate of production</a:t>
            </a:r>
            <a:endParaRPr lang="fr-FR" smtClean="0"/>
          </a:p>
          <a:p>
            <a:pPr eaLnBrk="1" hangingPunct="1">
              <a:lnSpc>
                <a:spcPct val="90000"/>
              </a:lnSpc>
            </a:pPr>
            <a:r>
              <a:rPr lang="en-GB" smtClean="0"/>
              <a:t>There is no build up of intermediates (B, C, D and E)</a:t>
            </a:r>
          </a:p>
        </p:txBody>
      </p:sp>
      <p:sp>
        <p:nvSpPr>
          <p:cNvPr id="65544" name="Text Box 8"/>
          <p:cNvSpPr txBox="1">
            <a:spLocks noChangeArrowheads="1"/>
          </p:cNvSpPr>
          <p:nvPr/>
        </p:nvSpPr>
        <p:spPr bwMode="auto">
          <a:xfrm>
            <a:off x="5229225" y="3355975"/>
            <a:ext cx="8048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ctr" eaLnBrk="1" hangingPunct="1"/>
            <a:r>
              <a:rPr lang="fr-FR" b="1"/>
              <a:t>e</a:t>
            </a:r>
            <a:r>
              <a:rPr lang="fr-FR" b="1" baseline="-25000"/>
              <a:t>F</a:t>
            </a:r>
            <a:endParaRPr lang="en-GB"/>
          </a:p>
        </p:txBody>
      </p:sp>
      <p:sp>
        <p:nvSpPr>
          <p:cNvPr id="65546" name="Text Box 10"/>
          <p:cNvSpPr txBox="1">
            <a:spLocks noChangeArrowheads="1"/>
          </p:cNvSpPr>
          <p:nvPr/>
        </p:nvSpPr>
        <p:spPr bwMode="auto">
          <a:xfrm>
            <a:off x="4306888" y="3346450"/>
            <a:ext cx="8048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ctr" eaLnBrk="1" hangingPunct="1"/>
            <a:r>
              <a:rPr lang="fr-FR" b="1"/>
              <a:t>e</a:t>
            </a:r>
            <a:r>
              <a:rPr lang="fr-FR" b="1" baseline="-25000"/>
              <a:t>D</a:t>
            </a:r>
            <a:endParaRPr lang="en-GB"/>
          </a:p>
        </p:txBody>
      </p:sp>
      <p:sp>
        <p:nvSpPr>
          <p:cNvPr id="65548" name="Text Box 12"/>
          <p:cNvSpPr txBox="1">
            <a:spLocks noChangeArrowheads="1"/>
          </p:cNvSpPr>
          <p:nvPr/>
        </p:nvSpPr>
        <p:spPr bwMode="auto">
          <a:xfrm>
            <a:off x="3397250" y="3346450"/>
            <a:ext cx="8064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ctr" eaLnBrk="1" hangingPunct="1"/>
            <a:r>
              <a:rPr lang="fr-FR" b="1"/>
              <a:t>e</a:t>
            </a:r>
            <a:r>
              <a:rPr lang="fr-FR" b="1" baseline="-25000"/>
              <a:t>C</a:t>
            </a:r>
            <a:endParaRPr lang="en-GB"/>
          </a:p>
        </p:txBody>
      </p:sp>
      <p:grpSp>
        <p:nvGrpSpPr>
          <p:cNvPr id="2" name="Group 29"/>
          <p:cNvGrpSpPr>
            <a:grpSpLocks/>
          </p:cNvGrpSpPr>
          <p:nvPr/>
        </p:nvGrpSpPr>
        <p:grpSpPr bwMode="auto">
          <a:xfrm>
            <a:off x="1722438" y="3857625"/>
            <a:ext cx="4286250" cy="9525"/>
            <a:chOff x="1085" y="2430"/>
            <a:chExt cx="2700" cy="6"/>
          </a:xfrm>
        </p:grpSpPr>
        <p:sp>
          <p:nvSpPr>
            <p:cNvPr id="92178" name="Line 16"/>
            <p:cNvSpPr>
              <a:spLocks noChangeShapeType="1"/>
            </p:cNvSpPr>
            <p:nvPr/>
          </p:nvSpPr>
          <p:spPr bwMode="auto">
            <a:xfrm>
              <a:off x="1085" y="2436"/>
              <a:ext cx="39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92179" name="Line 17"/>
            <p:cNvSpPr>
              <a:spLocks noChangeShapeType="1"/>
            </p:cNvSpPr>
            <p:nvPr/>
          </p:nvSpPr>
          <p:spPr bwMode="auto">
            <a:xfrm>
              <a:off x="1650" y="2436"/>
              <a:ext cx="39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92180" name="Line 18"/>
            <p:cNvSpPr>
              <a:spLocks noChangeShapeType="1"/>
            </p:cNvSpPr>
            <p:nvPr/>
          </p:nvSpPr>
          <p:spPr bwMode="auto">
            <a:xfrm>
              <a:off x="2247" y="2430"/>
              <a:ext cx="39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92181" name="Line 19"/>
            <p:cNvSpPr>
              <a:spLocks noChangeShapeType="1"/>
            </p:cNvSpPr>
            <p:nvPr/>
          </p:nvSpPr>
          <p:spPr bwMode="auto">
            <a:xfrm>
              <a:off x="2820" y="2430"/>
              <a:ext cx="39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92182" name="Line 20"/>
            <p:cNvSpPr>
              <a:spLocks noChangeShapeType="1"/>
            </p:cNvSpPr>
            <p:nvPr/>
          </p:nvSpPr>
          <p:spPr bwMode="auto">
            <a:xfrm>
              <a:off x="3392" y="2430"/>
              <a:ext cx="39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grpSp>
      <p:sp>
        <p:nvSpPr>
          <p:cNvPr id="65557" name="Text Box 21"/>
          <p:cNvSpPr txBox="1">
            <a:spLocks noChangeArrowheads="1"/>
          </p:cNvSpPr>
          <p:nvPr/>
        </p:nvSpPr>
        <p:spPr bwMode="auto">
          <a:xfrm>
            <a:off x="1592263" y="3365500"/>
            <a:ext cx="8048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ctr" eaLnBrk="1" hangingPunct="1"/>
            <a:r>
              <a:rPr lang="fr-FR" b="1">
                <a:solidFill>
                  <a:srgbClr val="FF0000"/>
                </a:solidFill>
              </a:rPr>
              <a:t>e</a:t>
            </a:r>
            <a:r>
              <a:rPr lang="fr-FR" b="1" baseline="-25000">
                <a:solidFill>
                  <a:srgbClr val="FF0000"/>
                </a:solidFill>
              </a:rPr>
              <a:t>A</a:t>
            </a:r>
            <a:endParaRPr lang="en-GB" b="1"/>
          </a:p>
        </p:txBody>
      </p:sp>
      <p:sp>
        <p:nvSpPr>
          <p:cNvPr id="65558" name="Text Box 22"/>
          <p:cNvSpPr txBox="1">
            <a:spLocks noChangeArrowheads="1"/>
          </p:cNvSpPr>
          <p:nvPr/>
        </p:nvSpPr>
        <p:spPr bwMode="auto">
          <a:xfrm>
            <a:off x="2501900" y="3346450"/>
            <a:ext cx="8048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ctr" eaLnBrk="1" hangingPunct="1"/>
            <a:r>
              <a:rPr lang="fr-FR" b="1"/>
              <a:t>e</a:t>
            </a:r>
            <a:r>
              <a:rPr lang="fr-FR" b="1" baseline="-25000"/>
              <a:t>B</a:t>
            </a:r>
            <a:endParaRPr lang="en-GB"/>
          </a:p>
        </p:txBody>
      </p:sp>
      <p:grpSp>
        <p:nvGrpSpPr>
          <p:cNvPr id="3" name="Group 23"/>
          <p:cNvGrpSpPr>
            <a:grpSpLocks/>
          </p:cNvGrpSpPr>
          <p:nvPr/>
        </p:nvGrpSpPr>
        <p:grpSpPr bwMode="auto">
          <a:xfrm>
            <a:off x="1917700" y="3898900"/>
            <a:ext cx="4219575" cy="741363"/>
            <a:chOff x="4470" y="6033"/>
            <a:chExt cx="3250" cy="786"/>
          </a:xfrm>
        </p:grpSpPr>
        <p:grpSp>
          <p:nvGrpSpPr>
            <p:cNvPr id="92173" name="Group 24"/>
            <p:cNvGrpSpPr>
              <a:grpSpLocks/>
            </p:cNvGrpSpPr>
            <p:nvPr/>
          </p:nvGrpSpPr>
          <p:grpSpPr bwMode="auto">
            <a:xfrm>
              <a:off x="4470" y="6033"/>
              <a:ext cx="3250" cy="387"/>
              <a:chOff x="4470" y="6033"/>
              <a:chExt cx="3250" cy="387"/>
            </a:xfrm>
          </p:grpSpPr>
          <p:sp>
            <p:nvSpPr>
              <p:cNvPr id="92175" name="Line 25"/>
              <p:cNvSpPr>
                <a:spLocks noChangeShapeType="1"/>
              </p:cNvSpPr>
              <p:nvPr/>
            </p:nvSpPr>
            <p:spPr bwMode="auto">
              <a:xfrm>
                <a:off x="7720" y="6170"/>
                <a:ext cx="0" cy="250"/>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ar-IQ"/>
              </a:p>
            </p:txBody>
          </p:sp>
          <p:sp>
            <p:nvSpPr>
              <p:cNvPr id="92176" name="Line 26"/>
              <p:cNvSpPr>
                <a:spLocks noChangeShapeType="1"/>
              </p:cNvSpPr>
              <p:nvPr/>
            </p:nvSpPr>
            <p:spPr bwMode="auto">
              <a:xfrm>
                <a:off x="4472" y="6033"/>
                <a:ext cx="0" cy="377"/>
              </a:xfrm>
              <a:prstGeom prst="line">
                <a:avLst/>
              </a:prstGeom>
              <a:noFill/>
              <a:ln w="38100">
                <a:solidFill>
                  <a:srgbClr val="FF0000"/>
                </a:solidFill>
                <a:prstDash val="dash"/>
                <a:round/>
                <a:headEnd type="arrow" w="med" len="med"/>
                <a:tailEnd/>
              </a:ln>
              <a:extLst>
                <a:ext uri="{909E8E84-426E-40DD-AFC4-6F175D3DCCD1}">
                  <a14:hiddenFill xmlns:a14="http://schemas.microsoft.com/office/drawing/2010/main">
                    <a:noFill/>
                  </a14:hiddenFill>
                </a:ext>
              </a:extLst>
            </p:spPr>
            <p:txBody>
              <a:bodyPr/>
              <a:lstStyle/>
              <a:p>
                <a:endParaRPr lang="ar-IQ"/>
              </a:p>
            </p:txBody>
          </p:sp>
          <p:sp>
            <p:nvSpPr>
              <p:cNvPr id="92177" name="Line 27"/>
              <p:cNvSpPr>
                <a:spLocks noChangeShapeType="1"/>
              </p:cNvSpPr>
              <p:nvPr/>
            </p:nvSpPr>
            <p:spPr bwMode="auto">
              <a:xfrm>
                <a:off x="4470" y="6420"/>
                <a:ext cx="3240" cy="0"/>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ar-IQ"/>
              </a:p>
            </p:txBody>
          </p:sp>
        </p:grpSp>
        <p:sp>
          <p:nvSpPr>
            <p:cNvPr id="92174" name="Text Box 28"/>
            <p:cNvSpPr txBox="1">
              <a:spLocks noChangeArrowheads="1"/>
            </p:cNvSpPr>
            <p:nvPr/>
          </p:nvSpPr>
          <p:spPr bwMode="auto">
            <a:xfrm>
              <a:off x="5115" y="6354"/>
              <a:ext cx="1801"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ctr" eaLnBrk="1" hangingPunct="1"/>
              <a:r>
                <a:rPr lang="fr-FR" b="1">
                  <a:solidFill>
                    <a:srgbClr val="FF0000"/>
                  </a:solidFill>
                </a:rPr>
                <a:t>Inhibition</a:t>
              </a: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494336" presetClass="entr" presetSubtype="52518344" fill="hold" grpId="0" nodeType="clickEffect">
                                  <p:stCondLst>
                                    <p:cond delay="0"/>
                                  </p:stCondLst>
                                  <p:childTnLst>
                                    <p:set>
                                      <p:cBhvr>
                                        <p:cTn id="6" dur="1" fill="hold">
                                          <p:stCondLst>
                                            <p:cond delay="499"/>
                                          </p:stCondLst>
                                        </p:cTn>
                                        <p:tgtEl>
                                          <p:spTgt spid="655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2494336" presetClass="entr" presetSubtype="52518344" fill="hold" grpId="0" nodeType="clickEffect">
                                  <p:stCondLst>
                                    <p:cond delay="0"/>
                                  </p:stCondLst>
                                  <p:childTnLst>
                                    <p:set>
                                      <p:cBhvr>
                                        <p:cTn id="10" dur="1" fill="hold">
                                          <p:stCondLst>
                                            <p:cond delay="499"/>
                                          </p:stCondLst>
                                        </p:cTn>
                                        <p:tgtEl>
                                          <p:spTgt spid="6554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2494336" presetClass="entr" presetSubtype="52518344" fill="hold" grpId="0" nodeType="clickEffect">
                                  <p:stCondLst>
                                    <p:cond delay="0"/>
                                  </p:stCondLst>
                                  <p:childTnLst>
                                    <p:set>
                                      <p:cBhvr>
                                        <p:cTn id="14" dur="1" fill="hold">
                                          <p:stCondLst>
                                            <p:cond delay="499"/>
                                          </p:stCondLst>
                                        </p:cTn>
                                        <p:tgtEl>
                                          <p:spTgt spid="6554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entr" presetSubtype="52523520" fill="hold" grpId="0" nodeType="clickEffect">
                                  <p:stCondLst>
                                    <p:cond delay="0"/>
                                  </p:stCondLst>
                                  <p:childTnLst>
                                    <p:set>
                                      <p:cBhvr>
                                        <p:cTn id="23" dur="1" fill="hold">
                                          <p:stCondLst>
                                            <p:cond delay="499"/>
                                          </p:stCondLst>
                                        </p:cTn>
                                        <p:tgtEl>
                                          <p:spTgt spid="6555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0" presetClass="entr" presetSubtype="52523816" fill="hold" grpId="0" nodeType="clickEffect">
                                  <p:stCondLst>
                                    <p:cond delay="0"/>
                                  </p:stCondLst>
                                  <p:childTnLst>
                                    <p:set>
                                      <p:cBhvr>
                                        <p:cTn id="27" dur="1" fill="hold">
                                          <p:stCondLst>
                                            <p:cond delay="499"/>
                                          </p:stCondLst>
                                        </p:cTn>
                                        <p:tgtEl>
                                          <p:spTgt spid="6555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0" presetClass="entr" presetSubtype="52520468" fill="hold" grpId="0" nodeType="clickEffect">
                                  <p:stCondLst>
                                    <p:cond delay="0"/>
                                  </p:stCondLst>
                                  <p:childTnLst>
                                    <p:set>
                                      <p:cBhvr>
                                        <p:cTn id="31" dur="1" fill="hold">
                                          <p:stCondLst>
                                            <p:cond delay="499"/>
                                          </p:stCondLst>
                                        </p:cTn>
                                        <p:tgtEl>
                                          <p:spTgt spid="65548"/>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0" presetClass="entr" presetSubtype="52519272" fill="hold" grpId="0" nodeType="clickEffect">
                                  <p:stCondLst>
                                    <p:cond delay="0"/>
                                  </p:stCondLst>
                                  <p:childTnLst>
                                    <p:set>
                                      <p:cBhvr>
                                        <p:cTn id="35" dur="1" fill="hold">
                                          <p:stCondLst>
                                            <p:cond delay="499"/>
                                          </p:stCondLst>
                                        </p:cTn>
                                        <p:tgtEl>
                                          <p:spTgt spid="65546"/>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0" presetClass="entr" presetSubtype="52518856" fill="hold" grpId="0" nodeType="clickEffect">
                                  <p:stCondLst>
                                    <p:cond delay="0"/>
                                  </p:stCondLst>
                                  <p:childTnLst>
                                    <p:set>
                                      <p:cBhvr>
                                        <p:cTn id="39" dur="1" fill="hold">
                                          <p:stCondLst>
                                            <p:cond delay="499"/>
                                          </p:stCondLst>
                                        </p:cTn>
                                        <p:tgtEl>
                                          <p:spTgt spid="65544"/>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2"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right)">
                                      <p:cBhvr>
                                        <p:cTn id="44" dur="500"/>
                                        <p:tgtEl>
                                          <p:spTgt spid="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0" presetClass="entr" presetSubtype="52518600" fill="hold" grpId="0" nodeType="clickEffect">
                                  <p:stCondLst>
                                    <p:cond delay="0"/>
                                  </p:stCondLst>
                                  <p:childTnLst>
                                    <p:set>
                                      <p:cBhvr>
                                        <p:cTn id="48" dur="1" fill="hold">
                                          <p:stCondLst>
                                            <p:cond delay="499"/>
                                          </p:stCondLst>
                                        </p:cTn>
                                        <p:tgtEl>
                                          <p:spTgt spid="65541">
                                            <p:txEl>
                                              <p:pRg st="0" end="0"/>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0" presetClass="entr" presetSubtype="52518600" fill="hold" grpId="0" nodeType="clickEffect">
                                  <p:stCondLst>
                                    <p:cond delay="0"/>
                                  </p:stCondLst>
                                  <p:childTnLst>
                                    <p:set>
                                      <p:cBhvr>
                                        <p:cTn id="52" dur="1" fill="hold">
                                          <p:stCondLst>
                                            <p:cond delay="499"/>
                                          </p:stCondLst>
                                        </p:cTn>
                                        <p:tgtEl>
                                          <p:spTgt spid="655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build="p" autoUpdateAnimBg="0"/>
      <p:bldP spid="65541" grpId="0" build="p" autoUpdateAnimBg="0"/>
      <p:bldP spid="65544" grpId="0" autoUpdateAnimBg="0"/>
      <p:bldP spid="65546" grpId="0" autoUpdateAnimBg="0"/>
      <p:bldP spid="65548" grpId="0" autoUpdateAnimBg="0"/>
      <p:bldP spid="65557" grpId="0" autoUpdateAnimBg="0"/>
      <p:bldP spid="65558"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GB" sz="4000" b="1" smtClean="0"/>
              <a:t>The allosteric site the enzyme “on-off” switch</a:t>
            </a:r>
          </a:p>
        </p:txBody>
      </p:sp>
      <p:grpSp>
        <p:nvGrpSpPr>
          <p:cNvPr id="93187" name="Group 29"/>
          <p:cNvGrpSpPr>
            <a:grpSpLocks/>
          </p:cNvGrpSpPr>
          <p:nvPr/>
        </p:nvGrpSpPr>
        <p:grpSpPr bwMode="auto">
          <a:xfrm>
            <a:off x="1392238" y="2719388"/>
            <a:ext cx="873125" cy="1538287"/>
            <a:chOff x="877" y="1713"/>
            <a:chExt cx="550" cy="969"/>
          </a:xfrm>
        </p:grpSpPr>
        <p:sp>
          <p:nvSpPr>
            <p:cNvPr id="93208" name="Freeform 6"/>
            <p:cNvSpPr>
              <a:spLocks/>
            </p:cNvSpPr>
            <p:nvPr/>
          </p:nvSpPr>
          <p:spPr bwMode="auto">
            <a:xfrm>
              <a:off x="877" y="1713"/>
              <a:ext cx="550" cy="969"/>
            </a:xfrm>
            <a:custGeom>
              <a:avLst/>
              <a:gdLst>
                <a:gd name="T0" fmla="*/ 15 w 1079"/>
                <a:gd name="T1" fmla="*/ 117 h 1339"/>
                <a:gd name="T2" fmla="*/ 5 w 1079"/>
                <a:gd name="T3" fmla="*/ 112 h 1339"/>
                <a:gd name="T4" fmla="*/ 4 w 1079"/>
                <a:gd name="T5" fmla="*/ 92 h 1339"/>
                <a:gd name="T6" fmla="*/ 4 w 1079"/>
                <a:gd name="T7" fmla="*/ 69 h 1339"/>
                <a:gd name="T8" fmla="*/ 5 w 1079"/>
                <a:gd name="T9" fmla="*/ 41 h 1339"/>
                <a:gd name="T10" fmla="*/ 12 w 1079"/>
                <a:gd name="T11" fmla="*/ 18 h 1339"/>
                <a:gd name="T12" fmla="*/ 17 w 1079"/>
                <a:gd name="T13" fmla="*/ 12 h 1339"/>
                <a:gd name="T14" fmla="*/ 22 w 1079"/>
                <a:gd name="T15" fmla="*/ 5 h 1339"/>
                <a:gd name="T16" fmla="*/ 41 w 1079"/>
                <a:gd name="T17" fmla="*/ 3 h 1339"/>
                <a:gd name="T18" fmla="*/ 56 w 1079"/>
                <a:gd name="T19" fmla="*/ 13 h 1339"/>
                <a:gd name="T20" fmla="*/ 70 w 1079"/>
                <a:gd name="T21" fmla="*/ 80 h 1339"/>
                <a:gd name="T22" fmla="*/ 72 w 1079"/>
                <a:gd name="T23" fmla="*/ 160 h 1339"/>
                <a:gd name="T24" fmla="*/ 70 w 1079"/>
                <a:gd name="T25" fmla="*/ 244 h 1339"/>
                <a:gd name="T26" fmla="*/ 62 w 1079"/>
                <a:gd name="T27" fmla="*/ 266 h 1339"/>
                <a:gd name="T28" fmla="*/ 50 w 1079"/>
                <a:gd name="T29" fmla="*/ 257 h 1339"/>
                <a:gd name="T30" fmla="*/ 47 w 1079"/>
                <a:gd name="T31" fmla="*/ 287 h 1339"/>
                <a:gd name="T32" fmla="*/ 39 w 1079"/>
                <a:gd name="T33" fmla="*/ 292 h 1339"/>
                <a:gd name="T34" fmla="*/ 36 w 1079"/>
                <a:gd name="T35" fmla="*/ 339 h 1339"/>
                <a:gd name="T36" fmla="*/ 36 w 1079"/>
                <a:gd name="T37" fmla="*/ 349 h 1339"/>
                <a:gd name="T38" fmla="*/ 20 w 1079"/>
                <a:gd name="T39" fmla="*/ 359 h 1339"/>
                <a:gd name="T40" fmla="*/ 12 w 1079"/>
                <a:gd name="T41" fmla="*/ 363 h 1339"/>
                <a:gd name="T42" fmla="*/ 3 w 1079"/>
                <a:gd name="T43" fmla="*/ 330 h 1339"/>
                <a:gd name="T44" fmla="*/ 1 w 1079"/>
                <a:gd name="T45" fmla="*/ 285 h 1339"/>
                <a:gd name="T46" fmla="*/ 4 w 1079"/>
                <a:gd name="T47" fmla="*/ 249 h 1339"/>
                <a:gd name="T48" fmla="*/ 16 w 1079"/>
                <a:gd name="T49" fmla="*/ 247 h 1339"/>
                <a:gd name="T50" fmla="*/ 29 w 1079"/>
                <a:gd name="T51" fmla="*/ 247 h 1339"/>
                <a:gd name="T52" fmla="*/ 32 w 1079"/>
                <a:gd name="T53" fmla="*/ 227 h 1339"/>
                <a:gd name="T54" fmla="*/ 21 w 1079"/>
                <a:gd name="T55" fmla="*/ 217 h 1339"/>
                <a:gd name="T56" fmla="*/ 16 w 1079"/>
                <a:gd name="T57" fmla="*/ 200 h 1339"/>
                <a:gd name="T58" fmla="*/ 25 w 1079"/>
                <a:gd name="T59" fmla="*/ 186 h 1339"/>
                <a:gd name="T60" fmla="*/ 28 w 1079"/>
                <a:gd name="T61" fmla="*/ 171 h 1339"/>
                <a:gd name="T62" fmla="*/ 20 w 1079"/>
                <a:gd name="T63" fmla="*/ 157 h 1339"/>
                <a:gd name="T64" fmla="*/ 23 w 1079"/>
                <a:gd name="T65" fmla="*/ 139 h 1339"/>
                <a:gd name="T66" fmla="*/ 21 w 1079"/>
                <a:gd name="T67" fmla="*/ 130 h 1339"/>
                <a:gd name="T68" fmla="*/ 17 w 1079"/>
                <a:gd name="T69" fmla="*/ 120 h 1339"/>
                <a:gd name="T70" fmla="*/ 15 w 1079"/>
                <a:gd name="T71" fmla="*/ 117 h 13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9"/>
                <a:gd name="T109" fmla="*/ 0 h 1339"/>
                <a:gd name="T110" fmla="*/ 1079 w 1079"/>
                <a:gd name="T111" fmla="*/ 1339 h 13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9" h="1339">
                  <a:moveTo>
                    <a:pt x="219" y="428"/>
                  </a:moveTo>
                  <a:cubicBezTo>
                    <a:pt x="189" y="423"/>
                    <a:pt x="104" y="425"/>
                    <a:pt x="76" y="409"/>
                  </a:cubicBezTo>
                  <a:cubicBezTo>
                    <a:pt x="49" y="394"/>
                    <a:pt x="56" y="360"/>
                    <a:pt x="52" y="334"/>
                  </a:cubicBezTo>
                  <a:cubicBezTo>
                    <a:pt x="48" y="308"/>
                    <a:pt x="48" y="284"/>
                    <a:pt x="52" y="253"/>
                  </a:cubicBezTo>
                  <a:cubicBezTo>
                    <a:pt x="56" y="222"/>
                    <a:pt x="56" y="178"/>
                    <a:pt x="76" y="147"/>
                  </a:cubicBezTo>
                  <a:cubicBezTo>
                    <a:pt x="97" y="116"/>
                    <a:pt x="147" y="83"/>
                    <a:pt x="176" y="66"/>
                  </a:cubicBezTo>
                  <a:cubicBezTo>
                    <a:pt x="204" y="48"/>
                    <a:pt x="224" y="49"/>
                    <a:pt x="250" y="41"/>
                  </a:cubicBezTo>
                  <a:cubicBezTo>
                    <a:pt x="276" y="32"/>
                    <a:pt x="271" y="21"/>
                    <a:pt x="330" y="16"/>
                  </a:cubicBezTo>
                  <a:cubicBezTo>
                    <a:pt x="390" y="10"/>
                    <a:pt x="528" y="4"/>
                    <a:pt x="609" y="9"/>
                  </a:cubicBezTo>
                  <a:cubicBezTo>
                    <a:pt x="690" y="15"/>
                    <a:pt x="748" y="0"/>
                    <a:pt x="819" y="47"/>
                  </a:cubicBezTo>
                  <a:cubicBezTo>
                    <a:pt x="891" y="94"/>
                    <a:pt x="994" y="201"/>
                    <a:pt x="1036" y="290"/>
                  </a:cubicBezTo>
                  <a:cubicBezTo>
                    <a:pt x="1079" y="380"/>
                    <a:pt x="1073" y="484"/>
                    <a:pt x="1073" y="584"/>
                  </a:cubicBezTo>
                  <a:cubicBezTo>
                    <a:pt x="1073" y="684"/>
                    <a:pt x="1066" y="823"/>
                    <a:pt x="1039" y="888"/>
                  </a:cubicBezTo>
                  <a:cubicBezTo>
                    <a:pt x="1012" y="953"/>
                    <a:pt x="961" y="965"/>
                    <a:pt x="912" y="973"/>
                  </a:cubicBezTo>
                  <a:cubicBezTo>
                    <a:pt x="863" y="981"/>
                    <a:pt x="782" y="924"/>
                    <a:pt x="747" y="936"/>
                  </a:cubicBezTo>
                  <a:cubicBezTo>
                    <a:pt x="712" y="948"/>
                    <a:pt x="729" y="1027"/>
                    <a:pt x="702" y="1048"/>
                  </a:cubicBezTo>
                  <a:cubicBezTo>
                    <a:pt x="675" y="1069"/>
                    <a:pt x="610" y="1032"/>
                    <a:pt x="582" y="1063"/>
                  </a:cubicBezTo>
                  <a:cubicBezTo>
                    <a:pt x="554" y="1094"/>
                    <a:pt x="545" y="1201"/>
                    <a:pt x="537" y="1236"/>
                  </a:cubicBezTo>
                  <a:cubicBezTo>
                    <a:pt x="529" y="1271"/>
                    <a:pt x="574" y="1259"/>
                    <a:pt x="535" y="1271"/>
                  </a:cubicBezTo>
                  <a:cubicBezTo>
                    <a:pt x="496" y="1283"/>
                    <a:pt x="358" y="1300"/>
                    <a:pt x="299" y="1309"/>
                  </a:cubicBezTo>
                  <a:cubicBezTo>
                    <a:pt x="241" y="1317"/>
                    <a:pt x="224" y="1339"/>
                    <a:pt x="182" y="1321"/>
                  </a:cubicBezTo>
                  <a:cubicBezTo>
                    <a:pt x="139" y="1303"/>
                    <a:pt x="76" y="1249"/>
                    <a:pt x="46" y="1203"/>
                  </a:cubicBezTo>
                  <a:cubicBezTo>
                    <a:pt x="15" y="1156"/>
                    <a:pt x="0" y="1089"/>
                    <a:pt x="2" y="1040"/>
                  </a:cubicBezTo>
                  <a:cubicBezTo>
                    <a:pt x="4" y="991"/>
                    <a:pt x="18" y="932"/>
                    <a:pt x="58" y="909"/>
                  </a:cubicBezTo>
                  <a:cubicBezTo>
                    <a:pt x="98" y="886"/>
                    <a:pt x="184" y="904"/>
                    <a:pt x="244" y="903"/>
                  </a:cubicBezTo>
                  <a:cubicBezTo>
                    <a:pt x="303" y="902"/>
                    <a:pt x="379" y="915"/>
                    <a:pt x="417" y="903"/>
                  </a:cubicBezTo>
                  <a:cubicBezTo>
                    <a:pt x="455" y="890"/>
                    <a:pt x="489" y="846"/>
                    <a:pt x="473" y="828"/>
                  </a:cubicBezTo>
                  <a:cubicBezTo>
                    <a:pt x="456" y="809"/>
                    <a:pt x="356" y="807"/>
                    <a:pt x="318" y="790"/>
                  </a:cubicBezTo>
                  <a:cubicBezTo>
                    <a:pt x="280" y="774"/>
                    <a:pt x="233" y="746"/>
                    <a:pt x="244" y="728"/>
                  </a:cubicBezTo>
                  <a:cubicBezTo>
                    <a:pt x="254" y="709"/>
                    <a:pt x="353" y="696"/>
                    <a:pt x="380" y="678"/>
                  </a:cubicBezTo>
                  <a:cubicBezTo>
                    <a:pt x="407" y="660"/>
                    <a:pt x="419" y="639"/>
                    <a:pt x="405" y="622"/>
                  </a:cubicBezTo>
                  <a:cubicBezTo>
                    <a:pt x="390" y="604"/>
                    <a:pt x="303" y="590"/>
                    <a:pt x="293" y="572"/>
                  </a:cubicBezTo>
                  <a:cubicBezTo>
                    <a:pt x="283" y="553"/>
                    <a:pt x="339" y="526"/>
                    <a:pt x="343" y="509"/>
                  </a:cubicBezTo>
                  <a:cubicBezTo>
                    <a:pt x="347" y="493"/>
                    <a:pt x="332" y="483"/>
                    <a:pt x="318" y="472"/>
                  </a:cubicBezTo>
                  <a:cubicBezTo>
                    <a:pt x="303" y="460"/>
                    <a:pt x="275" y="447"/>
                    <a:pt x="256" y="440"/>
                  </a:cubicBezTo>
                  <a:cubicBezTo>
                    <a:pt x="237" y="434"/>
                    <a:pt x="249" y="433"/>
                    <a:pt x="219" y="428"/>
                  </a:cubicBezTo>
                  <a:close/>
                </a:path>
              </a:pathLst>
            </a:custGeom>
            <a:solidFill>
              <a:srgbClr val="FFFF00"/>
            </a:solidFill>
            <a:ln w="9525">
              <a:solidFill>
                <a:srgbClr val="000000"/>
              </a:solidFill>
              <a:round/>
              <a:headEnd/>
              <a:tailEnd/>
            </a:ln>
          </p:spPr>
          <p:txBody>
            <a:bodyPr/>
            <a:lstStyle/>
            <a:p>
              <a:endParaRPr lang="ar-IQ"/>
            </a:p>
          </p:txBody>
        </p:sp>
        <p:sp>
          <p:nvSpPr>
            <p:cNvPr id="93209" name="Text Box 7"/>
            <p:cNvSpPr txBox="1">
              <a:spLocks noChangeArrowheads="1"/>
            </p:cNvSpPr>
            <p:nvPr/>
          </p:nvSpPr>
          <p:spPr bwMode="auto">
            <a:xfrm>
              <a:off x="1124" y="1925"/>
              <a:ext cx="18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73" tIns="31937" rIns="63873" bIns="31937"/>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r>
                <a:rPr lang="fr-FR" sz="2000" b="1">
                  <a:solidFill>
                    <a:srgbClr val="000000"/>
                  </a:solidFill>
                </a:rPr>
                <a:t>E</a:t>
              </a:r>
              <a:endParaRPr lang="en-GB" sz="2000"/>
            </a:p>
          </p:txBody>
        </p:sp>
      </p:grpSp>
      <p:sp>
        <p:nvSpPr>
          <p:cNvPr id="93188" name="Arc 8"/>
          <p:cNvSpPr>
            <a:spLocks/>
          </p:cNvSpPr>
          <p:nvPr/>
        </p:nvSpPr>
        <p:spPr bwMode="auto">
          <a:xfrm rot="2115103" flipV="1">
            <a:off x="2049463" y="3684588"/>
            <a:ext cx="406400" cy="533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93189" name="Text Box 9"/>
          <p:cNvSpPr txBox="1">
            <a:spLocks noChangeArrowheads="1"/>
          </p:cNvSpPr>
          <p:nvPr/>
        </p:nvSpPr>
        <p:spPr bwMode="auto">
          <a:xfrm>
            <a:off x="225425" y="2181225"/>
            <a:ext cx="1165225" cy="709613"/>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ctr" eaLnBrk="1" hangingPunct="1"/>
            <a:r>
              <a:rPr lang="fr-FR" sz="2000" b="1">
                <a:solidFill>
                  <a:srgbClr val="008000"/>
                </a:solidFill>
              </a:rPr>
              <a:t>Active site</a:t>
            </a:r>
            <a:endParaRPr lang="en-GB" sz="2000" b="1">
              <a:solidFill>
                <a:srgbClr val="008000"/>
              </a:solidFill>
            </a:endParaRPr>
          </a:p>
        </p:txBody>
      </p:sp>
      <p:sp>
        <p:nvSpPr>
          <p:cNvPr id="93190" name="Text Box 10"/>
          <p:cNvSpPr txBox="1">
            <a:spLocks noChangeArrowheads="1"/>
          </p:cNvSpPr>
          <p:nvPr/>
        </p:nvSpPr>
        <p:spPr bwMode="auto">
          <a:xfrm>
            <a:off x="2305050" y="2930525"/>
            <a:ext cx="1268413" cy="104775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ctr" eaLnBrk="1" hangingPunct="1"/>
            <a:r>
              <a:rPr lang="fr-FR" sz="2000" b="1">
                <a:solidFill>
                  <a:srgbClr val="CC3300"/>
                </a:solidFill>
              </a:rPr>
              <a:t>Allosteric site</a:t>
            </a:r>
            <a:r>
              <a:rPr lang="fr-FR" sz="2000"/>
              <a:t> empty</a:t>
            </a:r>
            <a:endParaRPr lang="en-GB" sz="2000"/>
          </a:p>
        </p:txBody>
      </p:sp>
      <p:sp>
        <p:nvSpPr>
          <p:cNvPr id="93191" name="Freeform 11"/>
          <p:cNvSpPr>
            <a:spLocks/>
          </p:cNvSpPr>
          <p:nvPr/>
        </p:nvSpPr>
        <p:spPr bwMode="auto">
          <a:xfrm>
            <a:off x="1314450" y="3170238"/>
            <a:ext cx="385763" cy="557212"/>
          </a:xfrm>
          <a:custGeom>
            <a:avLst/>
            <a:gdLst>
              <a:gd name="T0" fmla="*/ 2147483647 w 1910"/>
              <a:gd name="T1" fmla="*/ 2147483647 h 1604"/>
              <a:gd name="T2" fmla="*/ 2147483647 w 1910"/>
              <a:gd name="T3" fmla="*/ 2147483647 h 1604"/>
              <a:gd name="T4" fmla="*/ 2147483647 w 1910"/>
              <a:gd name="T5" fmla="*/ 2147483647 h 1604"/>
              <a:gd name="T6" fmla="*/ 2147483647 w 1910"/>
              <a:gd name="T7" fmla="*/ 2147483647 h 1604"/>
              <a:gd name="T8" fmla="*/ 2147483647 w 1910"/>
              <a:gd name="T9" fmla="*/ 2147483647 h 1604"/>
              <a:gd name="T10" fmla="*/ 2147483647 w 1910"/>
              <a:gd name="T11" fmla="*/ 2147483647 h 1604"/>
              <a:gd name="T12" fmla="*/ 2147483647 w 1910"/>
              <a:gd name="T13" fmla="*/ 2147483647 h 1604"/>
              <a:gd name="T14" fmla="*/ 2147483647 w 1910"/>
              <a:gd name="T15" fmla="*/ 2147483647 h 1604"/>
              <a:gd name="T16" fmla="*/ 2147483647 w 1910"/>
              <a:gd name="T17" fmla="*/ 2147483647 h 1604"/>
              <a:gd name="T18" fmla="*/ 2147483647 w 1910"/>
              <a:gd name="T19" fmla="*/ 2147483647 h 1604"/>
              <a:gd name="T20" fmla="*/ 2147483647 w 1910"/>
              <a:gd name="T21" fmla="*/ 2147483647 h 1604"/>
              <a:gd name="T22" fmla="*/ 2147483647 w 1910"/>
              <a:gd name="T23" fmla="*/ 2147483647 h 1604"/>
              <a:gd name="T24" fmla="*/ 2147483647 w 1910"/>
              <a:gd name="T25" fmla="*/ 2147483647 h 1604"/>
              <a:gd name="T26" fmla="*/ 2147483647 w 1910"/>
              <a:gd name="T27" fmla="*/ 2147483647 h 1604"/>
              <a:gd name="T28" fmla="*/ 2147483647 w 1910"/>
              <a:gd name="T29" fmla="*/ 2147483647 h 1604"/>
              <a:gd name="T30" fmla="*/ 2147483647 w 1910"/>
              <a:gd name="T31" fmla="*/ 2147483647 h 1604"/>
              <a:gd name="T32" fmla="*/ 2147483647 w 1910"/>
              <a:gd name="T33" fmla="*/ 2147483647 h 1604"/>
              <a:gd name="T34" fmla="*/ 2147483647 w 1910"/>
              <a:gd name="T35" fmla="*/ 2147483647 h 1604"/>
              <a:gd name="T36" fmla="*/ 2147483647 w 1910"/>
              <a:gd name="T37" fmla="*/ 2147483647 h 1604"/>
              <a:gd name="T38" fmla="*/ 2147483647 w 1910"/>
              <a:gd name="T39" fmla="*/ 2147483647 h 1604"/>
              <a:gd name="T40" fmla="*/ 2147483647 w 1910"/>
              <a:gd name="T41" fmla="*/ 2147483647 h 1604"/>
              <a:gd name="T42" fmla="*/ 2147483647 w 1910"/>
              <a:gd name="T43" fmla="*/ 2147483647 h 16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10"/>
              <a:gd name="T67" fmla="*/ 0 h 1604"/>
              <a:gd name="T68" fmla="*/ 1910 w 1910"/>
              <a:gd name="T69" fmla="*/ 1604 h 16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10" h="1604">
                <a:moveTo>
                  <a:pt x="693" y="177"/>
                </a:moveTo>
                <a:cubicBezTo>
                  <a:pt x="826" y="210"/>
                  <a:pt x="1066" y="187"/>
                  <a:pt x="1193" y="217"/>
                </a:cubicBezTo>
                <a:cubicBezTo>
                  <a:pt x="1320" y="247"/>
                  <a:pt x="1436" y="294"/>
                  <a:pt x="1453" y="357"/>
                </a:cubicBezTo>
                <a:cubicBezTo>
                  <a:pt x="1470" y="420"/>
                  <a:pt x="1300" y="537"/>
                  <a:pt x="1293" y="597"/>
                </a:cubicBezTo>
                <a:cubicBezTo>
                  <a:pt x="1286" y="657"/>
                  <a:pt x="1346" y="677"/>
                  <a:pt x="1413" y="717"/>
                </a:cubicBezTo>
                <a:cubicBezTo>
                  <a:pt x="1480" y="757"/>
                  <a:pt x="1700" y="797"/>
                  <a:pt x="1693" y="837"/>
                </a:cubicBezTo>
                <a:cubicBezTo>
                  <a:pt x="1686" y="877"/>
                  <a:pt x="1460" y="907"/>
                  <a:pt x="1373" y="957"/>
                </a:cubicBezTo>
                <a:cubicBezTo>
                  <a:pt x="1286" y="1007"/>
                  <a:pt x="1153" y="1074"/>
                  <a:pt x="1173" y="1137"/>
                </a:cubicBezTo>
                <a:cubicBezTo>
                  <a:pt x="1193" y="1200"/>
                  <a:pt x="1376" y="1290"/>
                  <a:pt x="1493" y="1337"/>
                </a:cubicBezTo>
                <a:cubicBezTo>
                  <a:pt x="1610" y="1384"/>
                  <a:pt x="1836" y="1377"/>
                  <a:pt x="1873" y="1417"/>
                </a:cubicBezTo>
                <a:cubicBezTo>
                  <a:pt x="1910" y="1457"/>
                  <a:pt x="1780" y="1550"/>
                  <a:pt x="1713" y="1577"/>
                </a:cubicBezTo>
                <a:cubicBezTo>
                  <a:pt x="1646" y="1604"/>
                  <a:pt x="1566" y="1577"/>
                  <a:pt x="1473" y="1577"/>
                </a:cubicBezTo>
                <a:cubicBezTo>
                  <a:pt x="1380" y="1577"/>
                  <a:pt x="1266" y="1577"/>
                  <a:pt x="1153" y="1577"/>
                </a:cubicBezTo>
                <a:cubicBezTo>
                  <a:pt x="1040" y="1577"/>
                  <a:pt x="890" y="1577"/>
                  <a:pt x="793" y="1577"/>
                </a:cubicBezTo>
                <a:cubicBezTo>
                  <a:pt x="696" y="1577"/>
                  <a:pt x="663" y="1594"/>
                  <a:pt x="573" y="1577"/>
                </a:cubicBezTo>
                <a:cubicBezTo>
                  <a:pt x="483" y="1560"/>
                  <a:pt x="333" y="1577"/>
                  <a:pt x="253" y="1477"/>
                </a:cubicBezTo>
                <a:cubicBezTo>
                  <a:pt x="173" y="1377"/>
                  <a:pt x="90" y="1107"/>
                  <a:pt x="93" y="977"/>
                </a:cubicBezTo>
                <a:cubicBezTo>
                  <a:pt x="96" y="847"/>
                  <a:pt x="283" y="810"/>
                  <a:pt x="273" y="697"/>
                </a:cubicBezTo>
                <a:cubicBezTo>
                  <a:pt x="263" y="584"/>
                  <a:pt x="66" y="404"/>
                  <a:pt x="33" y="297"/>
                </a:cubicBezTo>
                <a:cubicBezTo>
                  <a:pt x="0" y="190"/>
                  <a:pt x="13" y="104"/>
                  <a:pt x="73" y="57"/>
                </a:cubicBezTo>
                <a:cubicBezTo>
                  <a:pt x="133" y="10"/>
                  <a:pt x="290" y="0"/>
                  <a:pt x="393" y="17"/>
                </a:cubicBezTo>
                <a:cubicBezTo>
                  <a:pt x="496" y="34"/>
                  <a:pt x="560" y="144"/>
                  <a:pt x="693" y="177"/>
                </a:cubicBezTo>
                <a:close/>
              </a:path>
            </a:pathLst>
          </a:custGeom>
          <a:solidFill>
            <a:srgbClr val="FF00FF"/>
          </a:solidFill>
          <a:ln w="9525">
            <a:solidFill>
              <a:srgbClr val="000000"/>
            </a:solidFill>
            <a:round/>
            <a:headEnd/>
            <a:tailEnd/>
          </a:ln>
        </p:spPr>
        <p:txBody>
          <a:bodyPr/>
          <a:lstStyle/>
          <a:p>
            <a:endParaRPr lang="ar-IQ"/>
          </a:p>
        </p:txBody>
      </p:sp>
      <p:sp>
        <p:nvSpPr>
          <p:cNvPr id="93192" name="Text Box 12"/>
          <p:cNvSpPr txBox="1">
            <a:spLocks noChangeArrowheads="1"/>
          </p:cNvSpPr>
          <p:nvPr/>
        </p:nvSpPr>
        <p:spPr bwMode="auto">
          <a:xfrm>
            <a:off x="136525" y="3148013"/>
            <a:ext cx="1243013"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r>
              <a:rPr lang="fr-FR" sz="2000"/>
              <a:t>Substrate</a:t>
            </a:r>
          </a:p>
          <a:p>
            <a:pPr eaLnBrk="1" hangingPunct="1"/>
            <a:r>
              <a:rPr lang="fr-FR" sz="2000"/>
              <a:t>fits into the </a:t>
            </a:r>
            <a:r>
              <a:rPr lang="fr-FR" sz="2000" b="1">
                <a:solidFill>
                  <a:srgbClr val="008000"/>
                </a:solidFill>
              </a:rPr>
              <a:t>active site</a:t>
            </a:r>
            <a:endParaRPr lang="en-GB" sz="2000" b="1">
              <a:solidFill>
                <a:srgbClr val="008000"/>
              </a:solidFill>
            </a:endParaRPr>
          </a:p>
        </p:txBody>
      </p:sp>
      <p:sp>
        <p:nvSpPr>
          <p:cNvPr id="93193" name="Arc 13"/>
          <p:cNvSpPr>
            <a:spLocks/>
          </p:cNvSpPr>
          <p:nvPr/>
        </p:nvSpPr>
        <p:spPr bwMode="auto">
          <a:xfrm flipH="1" flipV="1">
            <a:off x="1122363" y="2889250"/>
            <a:ext cx="406400" cy="5349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93194" name="Text Box 14"/>
          <p:cNvSpPr txBox="1">
            <a:spLocks noChangeArrowheads="1"/>
          </p:cNvSpPr>
          <p:nvPr/>
        </p:nvSpPr>
        <p:spPr bwMode="auto">
          <a:xfrm>
            <a:off x="1141413" y="4427538"/>
            <a:ext cx="1576387"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ctr" eaLnBrk="1" hangingPunct="1"/>
            <a:r>
              <a:rPr lang="fr-FR" sz="2000"/>
              <a:t>The inhibitor molecule is </a:t>
            </a:r>
            <a:r>
              <a:rPr lang="fr-FR" sz="2000" b="1">
                <a:solidFill>
                  <a:srgbClr val="008000"/>
                </a:solidFill>
              </a:rPr>
              <a:t>absent</a:t>
            </a:r>
            <a:endParaRPr lang="en-GB" sz="2000">
              <a:solidFill>
                <a:srgbClr val="008000"/>
              </a:solidFill>
            </a:endParaRPr>
          </a:p>
        </p:txBody>
      </p:sp>
      <p:grpSp>
        <p:nvGrpSpPr>
          <p:cNvPr id="93195" name="Group 26"/>
          <p:cNvGrpSpPr>
            <a:grpSpLocks/>
          </p:cNvGrpSpPr>
          <p:nvPr/>
        </p:nvGrpSpPr>
        <p:grpSpPr bwMode="auto">
          <a:xfrm rot="-5400000">
            <a:off x="4652963" y="3270250"/>
            <a:ext cx="361950" cy="1854200"/>
            <a:chOff x="3311" y="2070"/>
            <a:chExt cx="56" cy="684"/>
          </a:xfrm>
        </p:grpSpPr>
        <p:sp>
          <p:nvSpPr>
            <p:cNvPr id="93206" name="Line 16"/>
            <p:cNvSpPr>
              <a:spLocks noChangeShapeType="1"/>
            </p:cNvSpPr>
            <p:nvPr/>
          </p:nvSpPr>
          <p:spPr bwMode="auto">
            <a:xfrm flipV="1">
              <a:off x="3367" y="2070"/>
              <a:ext cx="0" cy="672"/>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93207" name="Line 17"/>
            <p:cNvSpPr>
              <a:spLocks noChangeShapeType="1"/>
            </p:cNvSpPr>
            <p:nvPr/>
          </p:nvSpPr>
          <p:spPr bwMode="auto">
            <a:xfrm>
              <a:off x="3311" y="2082"/>
              <a:ext cx="0" cy="672"/>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grpSp>
      <p:sp>
        <p:nvSpPr>
          <p:cNvPr id="98316" name="Text Box 18"/>
          <p:cNvSpPr txBox="1">
            <a:spLocks noChangeArrowheads="1"/>
          </p:cNvSpPr>
          <p:nvPr/>
        </p:nvSpPr>
        <p:spPr bwMode="auto">
          <a:xfrm>
            <a:off x="3584575" y="3067050"/>
            <a:ext cx="2568575" cy="777875"/>
          </a:xfrm>
          <a:prstGeom prst="rect">
            <a:avLst/>
          </a:prstGeom>
          <a:solidFill>
            <a:schemeClr val="accent2">
              <a:lumMod val="75000"/>
            </a:schemeClr>
          </a:solidFill>
          <a:ln w="9525">
            <a:solidFill>
              <a:srgbClr val="000000"/>
            </a:solidFill>
            <a:miter lim="800000"/>
            <a:headEnd/>
            <a:tailEnd/>
          </a:ln>
        </p:spPr>
        <p:txBody>
          <a:bodyPr/>
          <a:lstStyle/>
          <a:p>
            <a:pPr algn="ctr">
              <a:defRPr/>
            </a:pPr>
            <a:r>
              <a:rPr lang="fr-FR" b="1" dirty="0" err="1">
                <a:latin typeface="Arial" charset="0"/>
              </a:rPr>
              <a:t>Conformational</a:t>
            </a:r>
            <a:r>
              <a:rPr lang="fr-FR" b="1" dirty="0">
                <a:latin typeface="Arial" charset="0"/>
              </a:rPr>
              <a:t> change</a:t>
            </a:r>
            <a:endParaRPr lang="en-GB" dirty="0">
              <a:latin typeface="Arial" charset="0"/>
            </a:endParaRPr>
          </a:p>
        </p:txBody>
      </p:sp>
      <p:sp>
        <p:nvSpPr>
          <p:cNvPr id="93197" name="Text Box 20"/>
          <p:cNvSpPr txBox="1">
            <a:spLocks noChangeArrowheads="1"/>
          </p:cNvSpPr>
          <p:nvPr/>
        </p:nvSpPr>
        <p:spPr bwMode="auto">
          <a:xfrm>
            <a:off x="7316788" y="4735513"/>
            <a:ext cx="16764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ctr" eaLnBrk="1" hangingPunct="1"/>
            <a:r>
              <a:rPr lang="fr-FR" sz="2000"/>
              <a:t>Inhibitor fits into </a:t>
            </a:r>
            <a:r>
              <a:rPr lang="fr-FR" sz="2000" b="1">
                <a:solidFill>
                  <a:srgbClr val="CC3300"/>
                </a:solidFill>
              </a:rPr>
              <a:t>allosteric site</a:t>
            </a:r>
            <a:endParaRPr lang="en-GB" sz="2000" b="1">
              <a:solidFill>
                <a:srgbClr val="CC3300"/>
              </a:solidFill>
            </a:endParaRPr>
          </a:p>
        </p:txBody>
      </p:sp>
      <p:sp>
        <p:nvSpPr>
          <p:cNvPr id="93198" name="AutoShape 22"/>
          <p:cNvSpPr>
            <a:spLocks noChangeArrowheads="1"/>
          </p:cNvSpPr>
          <p:nvPr/>
        </p:nvSpPr>
        <p:spPr bwMode="auto">
          <a:xfrm rot="809124">
            <a:off x="7440613" y="4013200"/>
            <a:ext cx="327025" cy="466725"/>
          </a:xfrm>
          <a:prstGeom prst="plus">
            <a:avLst>
              <a:gd name="adj" fmla="val 25000"/>
            </a:avLst>
          </a:prstGeom>
          <a:solidFill>
            <a:srgbClr val="FF6600"/>
          </a:solidFill>
          <a:ln w="9525">
            <a:solidFill>
              <a:srgbClr val="000000"/>
            </a:solidFill>
            <a:miter lim="800000"/>
            <a:headEnd/>
            <a:tailEnd/>
          </a:ln>
        </p:spPr>
        <p:txBody>
          <a:bodyPr/>
          <a:lstStyle/>
          <a:p>
            <a:endParaRPr lang="ar-IQ"/>
          </a:p>
        </p:txBody>
      </p:sp>
      <p:sp>
        <p:nvSpPr>
          <p:cNvPr id="93199" name="Freeform 23"/>
          <p:cNvSpPr>
            <a:spLocks/>
          </p:cNvSpPr>
          <p:nvPr/>
        </p:nvSpPr>
        <p:spPr bwMode="auto">
          <a:xfrm>
            <a:off x="6635750" y="3390900"/>
            <a:ext cx="363538" cy="511175"/>
          </a:xfrm>
          <a:custGeom>
            <a:avLst/>
            <a:gdLst>
              <a:gd name="T0" fmla="*/ 2147483647 w 1910"/>
              <a:gd name="T1" fmla="*/ 2147483647 h 1604"/>
              <a:gd name="T2" fmla="*/ 2147483647 w 1910"/>
              <a:gd name="T3" fmla="*/ 2147483647 h 1604"/>
              <a:gd name="T4" fmla="*/ 2147483647 w 1910"/>
              <a:gd name="T5" fmla="*/ 2147483647 h 1604"/>
              <a:gd name="T6" fmla="*/ 2147483647 w 1910"/>
              <a:gd name="T7" fmla="*/ 2147483647 h 1604"/>
              <a:gd name="T8" fmla="*/ 2147483647 w 1910"/>
              <a:gd name="T9" fmla="*/ 2147483647 h 1604"/>
              <a:gd name="T10" fmla="*/ 2147483647 w 1910"/>
              <a:gd name="T11" fmla="*/ 2147483647 h 1604"/>
              <a:gd name="T12" fmla="*/ 2147483647 w 1910"/>
              <a:gd name="T13" fmla="*/ 2147483647 h 1604"/>
              <a:gd name="T14" fmla="*/ 2147483647 w 1910"/>
              <a:gd name="T15" fmla="*/ 2147483647 h 1604"/>
              <a:gd name="T16" fmla="*/ 2147483647 w 1910"/>
              <a:gd name="T17" fmla="*/ 2147483647 h 1604"/>
              <a:gd name="T18" fmla="*/ 2147483647 w 1910"/>
              <a:gd name="T19" fmla="*/ 2147483647 h 1604"/>
              <a:gd name="T20" fmla="*/ 2147483647 w 1910"/>
              <a:gd name="T21" fmla="*/ 2147483647 h 1604"/>
              <a:gd name="T22" fmla="*/ 2147483647 w 1910"/>
              <a:gd name="T23" fmla="*/ 2147483647 h 1604"/>
              <a:gd name="T24" fmla="*/ 2147483647 w 1910"/>
              <a:gd name="T25" fmla="*/ 2147483647 h 1604"/>
              <a:gd name="T26" fmla="*/ 2147483647 w 1910"/>
              <a:gd name="T27" fmla="*/ 2147483647 h 1604"/>
              <a:gd name="T28" fmla="*/ 2147483647 w 1910"/>
              <a:gd name="T29" fmla="*/ 2147483647 h 1604"/>
              <a:gd name="T30" fmla="*/ 2147483647 w 1910"/>
              <a:gd name="T31" fmla="*/ 2147483647 h 1604"/>
              <a:gd name="T32" fmla="*/ 2147483647 w 1910"/>
              <a:gd name="T33" fmla="*/ 2147483647 h 1604"/>
              <a:gd name="T34" fmla="*/ 2147483647 w 1910"/>
              <a:gd name="T35" fmla="*/ 2147483647 h 1604"/>
              <a:gd name="T36" fmla="*/ 2147483647 w 1910"/>
              <a:gd name="T37" fmla="*/ 2147483647 h 1604"/>
              <a:gd name="T38" fmla="*/ 2147483647 w 1910"/>
              <a:gd name="T39" fmla="*/ 2147483647 h 1604"/>
              <a:gd name="T40" fmla="*/ 2147483647 w 1910"/>
              <a:gd name="T41" fmla="*/ 2147483647 h 1604"/>
              <a:gd name="T42" fmla="*/ 2147483647 w 1910"/>
              <a:gd name="T43" fmla="*/ 2147483647 h 16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10"/>
              <a:gd name="T67" fmla="*/ 0 h 1604"/>
              <a:gd name="T68" fmla="*/ 1910 w 1910"/>
              <a:gd name="T69" fmla="*/ 1604 h 16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10" h="1604">
                <a:moveTo>
                  <a:pt x="693" y="177"/>
                </a:moveTo>
                <a:cubicBezTo>
                  <a:pt x="826" y="210"/>
                  <a:pt x="1066" y="187"/>
                  <a:pt x="1193" y="217"/>
                </a:cubicBezTo>
                <a:cubicBezTo>
                  <a:pt x="1320" y="247"/>
                  <a:pt x="1436" y="294"/>
                  <a:pt x="1453" y="357"/>
                </a:cubicBezTo>
                <a:cubicBezTo>
                  <a:pt x="1470" y="420"/>
                  <a:pt x="1300" y="537"/>
                  <a:pt x="1293" y="597"/>
                </a:cubicBezTo>
                <a:cubicBezTo>
                  <a:pt x="1286" y="657"/>
                  <a:pt x="1346" y="677"/>
                  <a:pt x="1413" y="717"/>
                </a:cubicBezTo>
                <a:cubicBezTo>
                  <a:pt x="1480" y="757"/>
                  <a:pt x="1700" y="797"/>
                  <a:pt x="1693" y="837"/>
                </a:cubicBezTo>
                <a:cubicBezTo>
                  <a:pt x="1686" y="877"/>
                  <a:pt x="1460" y="907"/>
                  <a:pt x="1373" y="957"/>
                </a:cubicBezTo>
                <a:cubicBezTo>
                  <a:pt x="1286" y="1007"/>
                  <a:pt x="1153" y="1074"/>
                  <a:pt x="1173" y="1137"/>
                </a:cubicBezTo>
                <a:cubicBezTo>
                  <a:pt x="1193" y="1200"/>
                  <a:pt x="1376" y="1290"/>
                  <a:pt x="1493" y="1337"/>
                </a:cubicBezTo>
                <a:cubicBezTo>
                  <a:pt x="1610" y="1384"/>
                  <a:pt x="1836" y="1377"/>
                  <a:pt x="1873" y="1417"/>
                </a:cubicBezTo>
                <a:cubicBezTo>
                  <a:pt x="1910" y="1457"/>
                  <a:pt x="1780" y="1550"/>
                  <a:pt x="1713" y="1577"/>
                </a:cubicBezTo>
                <a:cubicBezTo>
                  <a:pt x="1646" y="1604"/>
                  <a:pt x="1566" y="1577"/>
                  <a:pt x="1473" y="1577"/>
                </a:cubicBezTo>
                <a:cubicBezTo>
                  <a:pt x="1380" y="1577"/>
                  <a:pt x="1266" y="1577"/>
                  <a:pt x="1153" y="1577"/>
                </a:cubicBezTo>
                <a:cubicBezTo>
                  <a:pt x="1040" y="1577"/>
                  <a:pt x="890" y="1577"/>
                  <a:pt x="793" y="1577"/>
                </a:cubicBezTo>
                <a:cubicBezTo>
                  <a:pt x="696" y="1577"/>
                  <a:pt x="663" y="1594"/>
                  <a:pt x="573" y="1577"/>
                </a:cubicBezTo>
                <a:cubicBezTo>
                  <a:pt x="483" y="1560"/>
                  <a:pt x="333" y="1577"/>
                  <a:pt x="253" y="1477"/>
                </a:cubicBezTo>
                <a:cubicBezTo>
                  <a:pt x="173" y="1377"/>
                  <a:pt x="90" y="1107"/>
                  <a:pt x="93" y="977"/>
                </a:cubicBezTo>
                <a:cubicBezTo>
                  <a:pt x="96" y="847"/>
                  <a:pt x="283" y="810"/>
                  <a:pt x="273" y="697"/>
                </a:cubicBezTo>
                <a:cubicBezTo>
                  <a:pt x="263" y="584"/>
                  <a:pt x="66" y="404"/>
                  <a:pt x="33" y="297"/>
                </a:cubicBezTo>
                <a:cubicBezTo>
                  <a:pt x="0" y="190"/>
                  <a:pt x="13" y="104"/>
                  <a:pt x="73" y="57"/>
                </a:cubicBezTo>
                <a:cubicBezTo>
                  <a:pt x="133" y="10"/>
                  <a:pt x="290" y="0"/>
                  <a:pt x="393" y="17"/>
                </a:cubicBezTo>
                <a:cubicBezTo>
                  <a:pt x="496" y="34"/>
                  <a:pt x="560" y="144"/>
                  <a:pt x="693" y="177"/>
                </a:cubicBezTo>
                <a:close/>
              </a:path>
            </a:pathLst>
          </a:custGeom>
          <a:solidFill>
            <a:srgbClr val="FF00FF"/>
          </a:solidFill>
          <a:ln w="9525">
            <a:solidFill>
              <a:srgbClr val="000000"/>
            </a:solidFill>
            <a:round/>
            <a:headEnd/>
            <a:tailEnd/>
          </a:ln>
        </p:spPr>
        <p:txBody>
          <a:bodyPr/>
          <a:lstStyle/>
          <a:p>
            <a:endParaRPr lang="ar-IQ"/>
          </a:p>
        </p:txBody>
      </p:sp>
      <p:sp>
        <p:nvSpPr>
          <p:cNvPr id="93200" name="Text Box 24"/>
          <p:cNvSpPr txBox="1">
            <a:spLocks noChangeArrowheads="1"/>
          </p:cNvSpPr>
          <p:nvPr/>
        </p:nvSpPr>
        <p:spPr bwMode="auto">
          <a:xfrm>
            <a:off x="5791200" y="3886200"/>
            <a:ext cx="130175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r>
              <a:rPr lang="en-GB" sz="2000"/>
              <a:t>Substrate</a:t>
            </a:r>
          </a:p>
          <a:p>
            <a:pPr eaLnBrk="1" hangingPunct="1"/>
            <a:r>
              <a:rPr lang="en-GB" sz="2000"/>
              <a:t>cannot fit into the </a:t>
            </a:r>
            <a:r>
              <a:rPr lang="en-GB" sz="2000" b="1">
                <a:solidFill>
                  <a:srgbClr val="008000"/>
                </a:solidFill>
              </a:rPr>
              <a:t>active site</a:t>
            </a:r>
          </a:p>
        </p:txBody>
      </p:sp>
      <p:sp>
        <p:nvSpPr>
          <p:cNvPr id="93201" name="Text Box 25"/>
          <p:cNvSpPr txBox="1">
            <a:spLocks noChangeArrowheads="1"/>
          </p:cNvSpPr>
          <p:nvPr/>
        </p:nvSpPr>
        <p:spPr bwMode="auto">
          <a:xfrm>
            <a:off x="7764463" y="3505200"/>
            <a:ext cx="124142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ctr" eaLnBrk="1" hangingPunct="1"/>
            <a:r>
              <a:rPr lang="fr-FR" sz="2000"/>
              <a:t>Inhibitor molecule is </a:t>
            </a:r>
            <a:r>
              <a:rPr lang="fr-FR" sz="2000" b="1">
                <a:solidFill>
                  <a:srgbClr val="CC3300"/>
                </a:solidFill>
              </a:rPr>
              <a:t>present</a:t>
            </a:r>
            <a:endParaRPr lang="en-GB" sz="2000">
              <a:solidFill>
                <a:srgbClr val="CC3300"/>
              </a:solidFill>
            </a:endParaRPr>
          </a:p>
        </p:txBody>
      </p:sp>
      <p:grpSp>
        <p:nvGrpSpPr>
          <p:cNvPr id="93202" name="Group 28"/>
          <p:cNvGrpSpPr>
            <a:grpSpLocks/>
          </p:cNvGrpSpPr>
          <p:nvPr/>
        </p:nvGrpSpPr>
        <p:grpSpPr bwMode="auto">
          <a:xfrm>
            <a:off x="7007225" y="2989263"/>
            <a:ext cx="823913" cy="1409700"/>
            <a:chOff x="4414" y="1883"/>
            <a:chExt cx="519" cy="888"/>
          </a:xfrm>
        </p:grpSpPr>
        <p:sp>
          <p:nvSpPr>
            <p:cNvPr id="93204" name="Freeform 21"/>
            <p:cNvSpPr>
              <a:spLocks/>
            </p:cNvSpPr>
            <p:nvPr/>
          </p:nvSpPr>
          <p:spPr bwMode="auto">
            <a:xfrm>
              <a:off x="4414" y="1883"/>
              <a:ext cx="519" cy="888"/>
            </a:xfrm>
            <a:custGeom>
              <a:avLst/>
              <a:gdLst>
                <a:gd name="T0" fmla="*/ 12 w 1079"/>
                <a:gd name="T1" fmla="*/ 83 h 1339"/>
                <a:gd name="T2" fmla="*/ 3 w 1079"/>
                <a:gd name="T3" fmla="*/ 91 h 1339"/>
                <a:gd name="T4" fmla="*/ 3 w 1079"/>
                <a:gd name="T5" fmla="*/ 64 h 1339"/>
                <a:gd name="T6" fmla="*/ 3 w 1079"/>
                <a:gd name="T7" fmla="*/ 49 h 1339"/>
                <a:gd name="T8" fmla="*/ 4 w 1079"/>
                <a:gd name="T9" fmla="*/ 28 h 1339"/>
                <a:gd name="T10" fmla="*/ 10 w 1079"/>
                <a:gd name="T11" fmla="*/ 13 h 1339"/>
                <a:gd name="T12" fmla="*/ 13 w 1079"/>
                <a:gd name="T13" fmla="*/ 8 h 1339"/>
                <a:gd name="T14" fmla="*/ 18 w 1079"/>
                <a:gd name="T15" fmla="*/ 3 h 1339"/>
                <a:gd name="T16" fmla="*/ 33 w 1079"/>
                <a:gd name="T17" fmla="*/ 2 h 1339"/>
                <a:gd name="T18" fmla="*/ 44 w 1079"/>
                <a:gd name="T19" fmla="*/ 9 h 1339"/>
                <a:gd name="T20" fmla="*/ 55 w 1079"/>
                <a:gd name="T21" fmla="*/ 56 h 1339"/>
                <a:gd name="T22" fmla="*/ 57 w 1079"/>
                <a:gd name="T23" fmla="*/ 113 h 1339"/>
                <a:gd name="T24" fmla="*/ 56 w 1079"/>
                <a:gd name="T25" fmla="*/ 172 h 1339"/>
                <a:gd name="T26" fmla="*/ 49 w 1079"/>
                <a:gd name="T27" fmla="*/ 188 h 1339"/>
                <a:gd name="T28" fmla="*/ 40 w 1079"/>
                <a:gd name="T29" fmla="*/ 181 h 1339"/>
                <a:gd name="T30" fmla="*/ 38 w 1079"/>
                <a:gd name="T31" fmla="*/ 203 h 1339"/>
                <a:gd name="T32" fmla="*/ 31 w 1079"/>
                <a:gd name="T33" fmla="*/ 206 h 1339"/>
                <a:gd name="T34" fmla="*/ 29 w 1079"/>
                <a:gd name="T35" fmla="*/ 239 h 1339"/>
                <a:gd name="T36" fmla="*/ 29 w 1079"/>
                <a:gd name="T37" fmla="*/ 246 h 1339"/>
                <a:gd name="T38" fmla="*/ 16 w 1079"/>
                <a:gd name="T39" fmla="*/ 253 h 1339"/>
                <a:gd name="T40" fmla="*/ 10 w 1079"/>
                <a:gd name="T41" fmla="*/ 255 h 1339"/>
                <a:gd name="T42" fmla="*/ 2 w 1079"/>
                <a:gd name="T43" fmla="*/ 233 h 1339"/>
                <a:gd name="T44" fmla="*/ 0 w 1079"/>
                <a:gd name="T45" fmla="*/ 202 h 1339"/>
                <a:gd name="T46" fmla="*/ 3 w 1079"/>
                <a:gd name="T47" fmla="*/ 176 h 1339"/>
                <a:gd name="T48" fmla="*/ 11 w 1079"/>
                <a:gd name="T49" fmla="*/ 151 h 1339"/>
                <a:gd name="T50" fmla="*/ 23 w 1079"/>
                <a:gd name="T51" fmla="*/ 174 h 1339"/>
                <a:gd name="T52" fmla="*/ 25 w 1079"/>
                <a:gd name="T53" fmla="*/ 160 h 1339"/>
                <a:gd name="T54" fmla="*/ 17 w 1079"/>
                <a:gd name="T55" fmla="*/ 153 h 1339"/>
                <a:gd name="T56" fmla="*/ 13 w 1079"/>
                <a:gd name="T57" fmla="*/ 141 h 1339"/>
                <a:gd name="T58" fmla="*/ 20 w 1079"/>
                <a:gd name="T59" fmla="*/ 131 h 1339"/>
                <a:gd name="T60" fmla="*/ 22 w 1079"/>
                <a:gd name="T61" fmla="*/ 120 h 1339"/>
                <a:gd name="T62" fmla="*/ 16 w 1079"/>
                <a:gd name="T63" fmla="*/ 110 h 1339"/>
                <a:gd name="T64" fmla="*/ 18 w 1079"/>
                <a:gd name="T65" fmla="*/ 99 h 1339"/>
                <a:gd name="T66" fmla="*/ 17 w 1079"/>
                <a:gd name="T67" fmla="*/ 92 h 1339"/>
                <a:gd name="T68" fmla="*/ 8 w 1079"/>
                <a:gd name="T69" fmla="*/ 102 h 1339"/>
                <a:gd name="T70" fmla="*/ 12 w 1079"/>
                <a:gd name="T71" fmla="*/ 83 h 13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9"/>
                <a:gd name="T109" fmla="*/ 0 h 1339"/>
                <a:gd name="T110" fmla="*/ 1079 w 1079"/>
                <a:gd name="T111" fmla="*/ 1339 h 13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9" h="1339">
                  <a:moveTo>
                    <a:pt x="219" y="428"/>
                  </a:moveTo>
                  <a:cubicBezTo>
                    <a:pt x="202" y="418"/>
                    <a:pt x="77" y="484"/>
                    <a:pt x="49" y="468"/>
                  </a:cubicBezTo>
                  <a:cubicBezTo>
                    <a:pt x="21" y="452"/>
                    <a:pt x="52" y="370"/>
                    <a:pt x="52" y="334"/>
                  </a:cubicBezTo>
                  <a:cubicBezTo>
                    <a:pt x="52" y="298"/>
                    <a:pt x="48" y="284"/>
                    <a:pt x="52" y="253"/>
                  </a:cubicBezTo>
                  <a:cubicBezTo>
                    <a:pt x="56" y="222"/>
                    <a:pt x="56" y="178"/>
                    <a:pt x="76" y="147"/>
                  </a:cubicBezTo>
                  <a:cubicBezTo>
                    <a:pt x="97" y="116"/>
                    <a:pt x="147" y="83"/>
                    <a:pt x="176" y="66"/>
                  </a:cubicBezTo>
                  <a:cubicBezTo>
                    <a:pt x="204" y="48"/>
                    <a:pt x="224" y="49"/>
                    <a:pt x="250" y="41"/>
                  </a:cubicBezTo>
                  <a:cubicBezTo>
                    <a:pt x="276" y="32"/>
                    <a:pt x="271" y="21"/>
                    <a:pt x="330" y="16"/>
                  </a:cubicBezTo>
                  <a:cubicBezTo>
                    <a:pt x="390" y="10"/>
                    <a:pt x="528" y="4"/>
                    <a:pt x="609" y="9"/>
                  </a:cubicBezTo>
                  <a:cubicBezTo>
                    <a:pt x="690" y="15"/>
                    <a:pt x="748" y="0"/>
                    <a:pt x="819" y="47"/>
                  </a:cubicBezTo>
                  <a:cubicBezTo>
                    <a:pt x="891" y="94"/>
                    <a:pt x="994" y="201"/>
                    <a:pt x="1036" y="290"/>
                  </a:cubicBezTo>
                  <a:cubicBezTo>
                    <a:pt x="1079" y="380"/>
                    <a:pt x="1073" y="484"/>
                    <a:pt x="1073" y="584"/>
                  </a:cubicBezTo>
                  <a:cubicBezTo>
                    <a:pt x="1073" y="684"/>
                    <a:pt x="1066" y="823"/>
                    <a:pt x="1039" y="888"/>
                  </a:cubicBezTo>
                  <a:cubicBezTo>
                    <a:pt x="1012" y="953"/>
                    <a:pt x="961" y="965"/>
                    <a:pt x="912" y="973"/>
                  </a:cubicBezTo>
                  <a:cubicBezTo>
                    <a:pt x="863" y="981"/>
                    <a:pt x="782" y="924"/>
                    <a:pt x="747" y="936"/>
                  </a:cubicBezTo>
                  <a:cubicBezTo>
                    <a:pt x="712" y="948"/>
                    <a:pt x="729" y="1027"/>
                    <a:pt x="702" y="1048"/>
                  </a:cubicBezTo>
                  <a:cubicBezTo>
                    <a:pt x="675" y="1069"/>
                    <a:pt x="610" y="1032"/>
                    <a:pt x="582" y="1063"/>
                  </a:cubicBezTo>
                  <a:cubicBezTo>
                    <a:pt x="554" y="1094"/>
                    <a:pt x="545" y="1201"/>
                    <a:pt x="537" y="1236"/>
                  </a:cubicBezTo>
                  <a:cubicBezTo>
                    <a:pt x="529" y="1271"/>
                    <a:pt x="574" y="1259"/>
                    <a:pt x="535" y="1271"/>
                  </a:cubicBezTo>
                  <a:cubicBezTo>
                    <a:pt x="496" y="1283"/>
                    <a:pt x="358" y="1300"/>
                    <a:pt x="299" y="1309"/>
                  </a:cubicBezTo>
                  <a:cubicBezTo>
                    <a:pt x="241" y="1317"/>
                    <a:pt x="224" y="1339"/>
                    <a:pt x="182" y="1321"/>
                  </a:cubicBezTo>
                  <a:cubicBezTo>
                    <a:pt x="139" y="1303"/>
                    <a:pt x="76" y="1249"/>
                    <a:pt x="46" y="1203"/>
                  </a:cubicBezTo>
                  <a:cubicBezTo>
                    <a:pt x="15" y="1156"/>
                    <a:pt x="0" y="1089"/>
                    <a:pt x="2" y="1040"/>
                  </a:cubicBezTo>
                  <a:cubicBezTo>
                    <a:pt x="4" y="991"/>
                    <a:pt x="25" y="953"/>
                    <a:pt x="58" y="909"/>
                  </a:cubicBezTo>
                  <a:cubicBezTo>
                    <a:pt x="91" y="865"/>
                    <a:pt x="139" y="779"/>
                    <a:pt x="199" y="778"/>
                  </a:cubicBezTo>
                  <a:cubicBezTo>
                    <a:pt x="259" y="777"/>
                    <a:pt x="371" y="895"/>
                    <a:pt x="417" y="903"/>
                  </a:cubicBezTo>
                  <a:cubicBezTo>
                    <a:pt x="463" y="911"/>
                    <a:pt x="489" y="846"/>
                    <a:pt x="473" y="828"/>
                  </a:cubicBezTo>
                  <a:cubicBezTo>
                    <a:pt x="456" y="809"/>
                    <a:pt x="356" y="807"/>
                    <a:pt x="318" y="790"/>
                  </a:cubicBezTo>
                  <a:cubicBezTo>
                    <a:pt x="280" y="774"/>
                    <a:pt x="233" y="746"/>
                    <a:pt x="244" y="728"/>
                  </a:cubicBezTo>
                  <a:cubicBezTo>
                    <a:pt x="254" y="709"/>
                    <a:pt x="353" y="696"/>
                    <a:pt x="380" y="678"/>
                  </a:cubicBezTo>
                  <a:cubicBezTo>
                    <a:pt x="407" y="660"/>
                    <a:pt x="419" y="639"/>
                    <a:pt x="405" y="622"/>
                  </a:cubicBezTo>
                  <a:cubicBezTo>
                    <a:pt x="390" y="604"/>
                    <a:pt x="303" y="590"/>
                    <a:pt x="293" y="572"/>
                  </a:cubicBezTo>
                  <a:cubicBezTo>
                    <a:pt x="283" y="553"/>
                    <a:pt x="339" y="526"/>
                    <a:pt x="343" y="509"/>
                  </a:cubicBezTo>
                  <a:cubicBezTo>
                    <a:pt x="347" y="493"/>
                    <a:pt x="350" y="469"/>
                    <a:pt x="318" y="472"/>
                  </a:cubicBezTo>
                  <a:cubicBezTo>
                    <a:pt x="286" y="475"/>
                    <a:pt x="165" y="535"/>
                    <a:pt x="149" y="528"/>
                  </a:cubicBezTo>
                  <a:cubicBezTo>
                    <a:pt x="133" y="521"/>
                    <a:pt x="205" y="449"/>
                    <a:pt x="219" y="428"/>
                  </a:cubicBezTo>
                  <a:close/>
                </a:path>
              </a:pathLst>
            </a:custGeom>
            <a:solidFill>
              <a:srgbClr val="FFFF00"/>
            </a:solidFill>
            <a:ln w="9525">
              <a:solidFill>
                <a:srgbClr val="000000"/>
              </a:solidFill>
              <a:round/>
              <a:headEnd/>
              <a:tailEnd/>
            </a:ln>
          </p:spPr>
          <p:txBody>
            <a:bodyPr/>
            <a:lstStyle/>
            <a:p>
              <a:endParaRPr lang="ar-IQ"/>
            </a:p>
          </p:txBody>
        </p:sp>
        <p:sp>
          <p:nvSpPr>
            <p:cNvPr id="93205" name="Text Box 27"/>
            <p:cNvSpPr txBox="1">
              <a:spLocks noChangeArrowheads="1"/>
            </p:cNvSpPr>
            <p:nvPr/>
          </p:nvSpPr>
          <p:spPr bwMode="auto">
            <a:xfrm>
              <a:off x="4656" y="2060"/>
              <a:ext cx="18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73" tIns="31937" rIns="63873" bIns="31937"/>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r>
                <a:rPr lang="fr-FR" sz="2000" b="1">
                  <a:solidFill>
                    <a:srgbClr val="000000"/>
                  </a:solidFill>
                </a:rPr>
                <a:t>E</a:t>
              </a:r>
              <a:endParaRPr lang="en-GB" sz="2000"/>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GB" b="1" smtClean="0"/>
              <a:t>Switching off</a:t>
            </a:r>
          </a:p>
        </p:txBody>
      </p:sp>
      <p:sp>
        <p:nvSpPr>
          <p:cNvPr id="69635" name="Rectangle 3"/>
          <p:cNvSpPr>
            <a:spLocks noGrp="1" noChangeArrowheads="1"/>
          </p:cNvSpPr>
          <p:nvPr>
            <p:ph idx="1"/>
          </p:nvPr>
        </p:nvSpPr>
        <p:spPr>
          <a:xfrm>
            <a:off x="457200" y="1828800"/>
            <a:ext cx="3867150" cy="4376738"/>
          </a:xfrm>
        </p:spPr>
        <p:txBody>
          <a:bodyPr/>
          <a:lstStyle/>
          <a:p>
            <a:pPr eaLnBrk="1" hangingPunct="1">
              <a:lnSpc>
                <a:spcPct val="90000"/>
              </a:lnSpc>
            </a:pPr>
            <a:r>
              <a:rPr lang="en-GB" smtClean="0"/>
              <a:t>These enzymes have </a:t>
            </a:r>
            <a:r>
              <a:rPr lang="en-GB" b="1" smtClean="0"/>
              <a:t>two receptor sites</a:t>
            </a:r>
            <a:endParaRPr lang="fr-FR" smtClean="0"/>
          </a:p>
          <a:p>
            <a:pPr eaLnBrk="1" hangingPunct="1">
              <a:lnSpc>
                <a:spcPct val="90000"/>
              </a:lnSpc>
            </a:pPr>
            <a:r>
              <a:rPr lang="en-GB" smtClean="0"/>
              <a:t>One site fits the substrate like other enzymes</a:t>
            </a:r>
            <a:endParaRPr lang="fr-FR" smtClean="0"/>
          </a:p>
          <a:p>
            <a:pPr eaLnBrk="1" hangingPunct="1">
              <a:lnSpc>
                <a:spcPct val="90000"/>
              </a:lnSpc>
            </a:pPr>
            <a:r>
              <a:rPr lang="en-GB" smtClean="0"/>
              <a:t>The other site fits an inhibitor molecule</a:t>
            </a:r>
          </a:p>
        </p:txBody>
      </p:sp>
      <p:sp>
        <p:nvSpPr>
          <p:cNvPr id="69637" name="Text Box 5"/>
          <p:cNvSpPr txBox="1">
            <a:spLocks noChangeArrowheads="1"/>
          </p:cNvSpPr>
          <p:nvPr/>
        </p:nvSpPr>
        <p:spPr bwMode="auto">
          <a:xfrm>
            <a:off x="6643688" y="4786313"/>
            <a:ext cx="2287587"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r>
              <a:rPr lang="fr-FR"/>
              <a:t>Inhibitor fits into </a:t>
            </a:r>
            <a:r>
              <a:rPr lang="fr-FR" b="1">
                <a:solidFill>
                  <a:srgbClr val="CC3300"/>
                </a:solidFill>
              </a:rPr>
              <a:t>allosteric site</a:t>
            </a:r>
            <a:endParaRPr lang="en-GB" b="1">
              <a:solidFill>
                <a:srgbClr val="CC3300"/>
              </a:solidFill>
            </a:endParaRPr>
          </a:p>
        </p:txBody>
      </p:sp>
      <p:sp>
        <p:nvSpPr>
          <p:cNvPr id="69638" name="Freeform 6"/>
          <p:cNvSpPr>
            <a:spLocks/>
          </p:cNvSpPr>
          <p:nvPr/>
        </p:nvSpPr>
        <p:spPr bwMode="auto">
          <a:xfrm>
            <a:off x="6118225" y="2579688"/>
            <a:ext cx="1266825" cy="1870075"/>
          </a:xfrm>
          <a:custGeom>
            <a:avLst/>
            <a:gdLst>
              <a:gd name="T0" fmla="*/ 2147483647 w 1079"/>
              <a:gd name="T1" fmla="*/ 2147483647 h 1339"/>
              <a:gd name="T2" fmla="*/ 2147483647 w 1079"/>
              <a:gd name="T3" fmla="*/ 2147483647 h 1339"/>
              <a:gd name="T4" fmla="*/ 2147483647 w 1079"/>
              <a:gd name="T5" fmla="*/ 2147483647 h 1339"/>
              <a:gd name="T6" fmla="*/ 2147483647 w 1079"/>
              <a:gd name="T7" fmla="*/ 2147483647 h 1339"/>
              <a:gd name="T8" fmla="*/ 2147483647 w 1079"/>
              <a:gd name="T9" fmla="*/ 2147483647 h 1339"/>
              <a:gd name="T10" fmla="*/ 2147483647 w 1079"/>
              <a:gd name="T11" fmla="*/ 2147483647 h 1339"/>
              <a:gd name="T12" fmla="*/ 2147483647 w 1079"/>
              <a:gd name="T13" fmla="*/ 2147483647 h 1339"/>
              <a:gd name="T14" fmla="*/ 2147483647 w 1079"/>
              <a:gd name="T15" fmla="*/ 2147483647 h 1339"/>
              <a:gd name="T16" fmla="*/ 2147483647 w 1079"/>
              <a:gd name="T17" fmla="*/ 2147483647 h 1339"/>
              <a:gd name="T18" fmla="*/ 2147483647 w 1079"/>
              <a:gd name="T19" fmla="*/ 2147483647 h 1339"/>
              <a:gd name="T20" fmla="*/ 2147483647 w 1079"/>
              <a:gd name="T21" fmla="*/ 2147483647 h 1339"/>
              <a:gd name="T22" fmla="*/ 2147483647 w 1079"/>
              <a:gd name="T23" fmla="*/ 2147483647 h 1339"/>
              <a:gd name="T24" fmla="*/ 2147483647 w 1079"/>
              <a:gd name="T25" fmla="*/ 2147483647 h 1339"/>
              <a:gd name="T26" fmla="*/ 2147483647 w 1079"/>
              <a:gd name="T27" fmla="*/ 2147483647 h 1339"/>
              <a:gd name="T28" fmla="*/ 2147483647 w 1079"/>
              <a:gd name="T29" fmla="*/ 2147483647 h 1339"/>
              <a:gd name="T30" fmla="*/ 2147483647 w 1079"/>
              <a:gd name="T31" fmla="*/ 2147483647 h 1339"/>
              <a:gd name="T32" fmla="*/ 2147483647 w 1079"/>
              <a:gd name="T33" fmla="*/ 2147483647 h 1339"/>
              <a:gd name="T34" fmla="*/ 2147483647 w 1079"/>
              <a:gd name="T35" fmla="*/ 2147483647 h 1339"/>
              <a:gd name="T36" fmla="*/ 2147483647 w 1079"/>
              <a:gd name="T37" fmla="*/ 2147483647 h 1339"/>
              <a:gd name="T38" fmla="*/ 2147483647 w 1079"/>
              <a:gd name="T39" fmla="*/ 2147483647 h 1339"/>
              <a:gd name="T40" fmla="*/ 2147483647 w 1079"/>
              <a:gd name="T41" fmla="*/ 2147483647 h 1339"/>
              <a:gd name="T42" fmla="*/ 2147483647 w 1079"/>
              <a:gd name="T43" fmla="*/ 2147483647 h 1339"/>
              <a:gd name="T44" fmla="*/ 2147483647 w 1079"/>
              <a:gd name="T45" fmla="*/ 2147483647 h 1339"/>
              <a:gd name="T46" fmla="*/ 2147483647 w 1079"/>
              <a:gd name="T47" fmla="*/ 2147483647 h 1339"/>
              <a:gd name="T48" fmla="*/ 2147483647 w 1079"/>
              <a:gd name="T49" fmla="*/ 2147483647 h 1339"/>
              <a:gd name="T50" fmla="*/ 2147483647 w 1079"/>
              <a:gd name="T51" fmla="*/ 2147483647 h 1339"/>
              <a:gd name="T52" fmla="*/ 2147483647 w 1079"/>
              <a:gd name="T53" fmla="*/ 2147483647 h 1339"/>
              <a:gd name="T54" fmla="*/ 2147483647 w 1079"/>
              <a:gd name="T55" fmla="*/ 2147483647 h 1339"/>
              <a:gd name="T56" fmla="*/ 2147483647 w 1079"/>
              <a:gd name="T57" fmla="*/ 2147483647 h 1339"/>
              <a:gd name="T58" fmla="*/ 2147483647 w 1079"/>
              <a:gd name="T59" fmla="*/ 2147483647 h 1339"/>
              <a:gd name="T60" fmla="*/ 2147483647 w 1079"/>
              <a:gd name="T61" fmla="*/ 2147483647 h 1339"/>
              <a:gd name="T62" fmla="*/ 2147483647 w 1079"/>
              <a:gd name="T63" fmla="*/ 2147483647 h 1339"/>
              <a:gd name="T64" fmla="*/ 2147483647 w 1079"/>
              <a:gd name="T65" fmla="*/ 2147483647 h 1339"/>
              <a:gd name="T66" fmla="*/ 2147483647 w 1079"/>
              <a:gd name="T67" fmla="*/ 2147483647 h 1339"/>
              <a:gd name="T68" fmla="*/ 2147483647 w 1079"/>
              <a:gd name="T69" fmla="*/ 2147483647 h 1339"/>
              <a:gd name="T70" fmla="*/ 2147483647 w 1079"/>
              <a:gd name="T71" fmla="*/ 2147483647 h 13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9"/>
              <a:gd name="T109" fmla="*/ 0 h 1339"/>
              <a:gd name="T110" fmla="*/ 1079 w 1079"/>
              <a:gd name="T111" fmla="*/ 1339 h 13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9" h="1339">
                <a:moveTo>
                  <a:pt x="219" y="428"/>
                </a:moveTo>
                <a:cubicBezTo>
                  <a:pt x="202" y="418"/>
                  <a:pt x="77" y="484"/>
                  <a:pt x="49" y="468"/>
                </a:cubicBezTo>
                <a:cubicBezTo>
                  <a:pt x="21" y="452"/>
                  <a:pt x="52" y="370"/>
                  <a:pt x="52" y="334"/>
                </a:cubicBezTo>
                <a:cubicBezTo>
                  <a:pt x="52" y="298"/>
                  <a:pt x="48" y="284"/>
                  <a:pt x="52" y="253"/>
                </a:cubicBezTo>
                <a:cubicBezTo>
                  <a:pt x="56" y="222"/>
                  <a:pt x="56" y="178"/>
                  <a:pt x="76" y="147"/>
                </a:cubicBezTo>
                <a:cubicBezTo>
                  <a:pt x="97" y="116"/>
                  <a:pt x="147" y="83"/>
                  <a:pt x="176" y="66"/>
                </a:cubicBezTo>
                <a:cubicBezTo>
                  <a:pt x="204" y="48"/>
                  <a:pt x="224" y="49"/>
                  <a:pt x="250" y="41"/>
                </a:cubicBezTo>
                <a:cubicBezTo>
                  <a:pt x="276" y="32"/>
                  <a:pt x="271" y="21"/>
                  <a:pt x="330" y="16"/>
                </a:cubicBezTo>
                <a:cubicBezTo>
                  <a:pt x="390" y="10"/>
                  <a:pt x="528" y="4"/>
                  <a:pt x="609" y="9"/>
                </a:cubicBezTo>
                <a:cubicBezTo>
                  <a:pt x="690" y="15"/>
                  <a:pt x="748" y="0"/>
                  <a:pt x="819" y="47"/>
                </a:cubicBezTo>
                <a:cubicBezTo>
                  <a:pt x="891" y="94"/>
                  <a:pt x="994" y="201"/>
                  <a:pt x="1036" y="290"/>
                </a:cubicBezTo>
                <a:cubicBezTo>
                  <a:pt x="1079" y="380"/>
                  <a:pt x="1073" y="484"/>
                  <a:pt x="1073" y="584"/>
                </a:cubicBezTo>
                <a:cubicBezTo>
                  <a:pt x="1073" y="684"/>
                  <a:pt x="1066" y="823"/>
                  <a:pt x="1039" y="888"/>
                </a:cubicBezTo>
                <a:cubicBezTo>
                  <a:pt x="1012" y="953"/>
                  <a:pt x="961" y="965"/>
                  <a:pt x="912" y="973"/>
                </a:cubicBezTo>
                <a:cubicBezTo>
                  <a:pt x="863" y="981"/>
                  <a:pt x="782" y="924"/>
                  <a:pt x="747" y="936"/>
                </a:cubicBezTo>
                <a:cubicBezTo>
                  <a:pt x="712" y="948"/>
                  <a:pt x="729" y="1027"/>
                  <a:pt x="702" y="1048"/>
                </a:cubicBezTo>
                <a:cubicBezTo>
                  <a:pt x="675" y="1069"/>
                  <a:pt x="610" y="1032"/>
                  <a:pt x="582" y="1063"/>
                </a:cubicBezTo>
                <a:cubicBezTo>
                  <a:pt x="554" y="1094"/>
                  <a:pt x="545" y="1201"/>
                  <a:pt x="537" y="1236"/>
                </a:cubicBezTo>
                <a:cubicBezTo>
                  <a:pt x="529" y="1271"/>
                  <a:pt x="574" y="1259"/>
                  <a:pt x="535" y="1271"/>
                </a:cubicBezTo>
                <a:cubicBezTo>
                  <a:pt x="496" y="1283"/>
                  <a:pt x="358" y="1300"/>
                  <a:pt x="299" y="1309"/>
                </a:cubicBezTo>
                <a:cubicBezTo>
                  <a:pt x="241" y="1317"/>
                  <a:pt x="224" y="1339"/>
                  <a:pt x="182" y="1321"/>
                </a:cubicBezTo>
                <a:cubicBezTo>
                  <a:pt x="139" y="1303"/>
                  <a:pt x="76" y="1249"/>
                  <a:pt x="46" y="1203"/>
                </a:cubicBezTo>
                <a:cubicBezTo>
                  <a:pt x="15" y="1156"/>
                  <a:pt x="0" y="1089"/>
                  <a:pt x="2" y="1040"/>
                </a:cubicBezTo>
                <a:cubicBezTo>
                  <a:pt x="4" y="991"/>
                  <a:pt x="25" y="953"/>
                  <a:pt x="58" y="909"/>
                </a:cubicBezTo>
                <a:cubicBezTo>
                  <a:pt x="91" y="865"/>
                  <a:pt x="139" y="779"/>
                  <a:pt x="199" y="778"/>
                </a:cubicBezTo>
                <a:cubicBezTo>
                  <a:pt x="259" y="777"/>
                  <a:pt x="371" y="895"/>
                  <a:pt x="417" y="903"/>
                </a:cubicBezTo>
                <a:cubicBezTo>
                  <a:pt x="463" y="911"/>
                  <a:pt x="489" y="846"/>
                  <a:pt x="473" y="828"/>
                </a:cubicBezTo>
                <a:cubicBezTo>
                  <a:pt x="456" y="809"/>
                  <a:pt x="356" y="807"/>
                  <a:pt x="318" y="790"/>
                </a:cubicBezTo>
                <a:cubicBezTo>
                  <a:pt x="280" y="774"/>
                  <a:pt x="233" y="746"/>
                  <a:pt x="244" y="728"/>
                </a:cubicBezTo>
                <a:cubicBezTo>
                  <a:pt x="254" y="709"/>
                  <a:pt x="353" y="696"/>
                  <a:pt x="380" y="678"/>
                </a:cubicBezTo>
                <a:cubicBezTo>
                  <a:pt x="407" y="660"/>
                  <a:pt x="419" y="639"/>
                  <a:pt x="405" y="622"/>
                </a:cubicBezTo>
                <a:cubicBezTo>
                  <a:pt x="390" y="604"/>
                  <a:pt x="303" y="590"/>
                  <a:pt x="293" y="572"/>
                </a:cubicBezTo>
                <a:cubicBezTo>
                  <a:pt x="283" y="553"/>
                  <a:pt x="339" y="526"/>
                  <a:pt x="343" y="509"/>
                </a:cubicBezTo>
                <a:cubicBezTo>
                  <a:pt x="347" y="493"/>
                  <a:pt x="350" y="469"/>
                  <a:pt x="318" y="472"/>
                </a:cubicBezTo>
                <a:cubicBezTo>
                  <a:pt x="286" y="475"/>
                  <a:pt x="165" y="535"/>
                  <a:pt x="149" y="528"/>
                </a:cubicBezTo>
                <a:cubicBezTo>
                  <a:pt x="133" y="521"/>
                  <a:pt x="205" y="449"/>
                  <a:pt x="219" y="428"/>
                </a:cubicBezTo>
                <a:close/>
              </a:path>
            </a:pathLst>
          </a:custGeom>
          <a:solidFill>
            <a:srgbClr val="FFFF00"/>
          </a:solidFill>
          <a:ln w="9525">
            <a:solidFill>
              <a:srgbClr val="000000"/>
            </a:solidFill>
            <a:round/>
            <a:headEnd/>
            <a:tailEnd/>
          </a:ln>
        </p:spPr>
        <p:txBody>
          <a:bodyPr/>
          <a:lstStyle/>
          <a:p>
            <a:endParaRPr lang="ar-IQ"/>
          </a:p>
        </p:txBody>
      </p:sp>
      <p:sp>
        <p:nvSpPr>
          <p:cNvPr id="69639" name="AutoShape 7"/>
          <p:cNvSpPr>
            <a:spLocks noChangeArrowheads="1"/>
          </p:cNvSpPr>
          <p:nvPr/>
        </p:nvSpPr>
        <p:spPr bwMode="auto">
          <a:xfrm rot="809124">
            <a:off x="6786563" y="3938588"/>
            <a:ext cx="501650" cy="619125"/>
          </a:xfrm>
          <a:prstGeom prst="plus">
            <a:avLst>
              <a:gd name="adj" fmla="val 25000"/>
            </a:avLst>
          </a:prstGeom>
          <a:solidFill>
            <a:srgbClr val="FF6600"/>
          </a:solidFill>
          <a:ln w="9525">
            <a:solidFill>
              <a:srgbClr val="000000"/>
            </a:solidFill>
            <a:miter lim="800000"/>
            <a:headEnd/>
            <a:tailEnd/>
          </a:ln>
        </p:spPr>
        <p:txBody>
          <a:bodyPr/>
          <a:lstStyle/>
          <a:p>
            <a:endParaRPr lang="ar-IQ"/>
          </a:p>
        </p:txBody>
      </p:sp>
      <p:sp>
        <p:nvSpPr>
          <p:cNvPr id="69640" name="Freeform 8"/>
          <p:cNvSpPr>
            <a:spLocks/>
          </p:cNvSpPr>
          <p:nvPr/>
        </p:nvSpPr>
        <p:spPr bwMode="auto">
          <a:xfrm>
            <a:off x="5548313" y="3113088"/>
            <a:ext cx="560387" cy="677862"/>
          </a:xfrm>
          <a:custGeom>
            <a:avLst/>
            <a:gdLst>
              <a:gd name="T0" fmla="*/ 2147483647 w 1910"/>
              <a:gd name="T1" fmla="*/ 2147483647 h 1604"/>
              <a:gd name="T2" fmla="*/ 2147483647 w 1910"/>
              <a:gd name="T3" fmla="*/ 2147483647 h 1604"/>
              <a:gd name="T4" fmla="*/ 2147483647 w 1910"/>
              <a:gd name="T5" fmla="*/ 2147483647 h 1604"/>
              <a:gd name="T6" fmla="*/ 2147483647 w 1910"/>
              <a:gd name="T7" fmla="*/ 2147483647 h 1604"/>
              <a:gd name="T8" fmla="*/ 2147483647 w 1910"/>
              <a:gd name="T9" fmla="*/ 2147483647 h 1604"/>
              <a:gd name="T10" fmla="*/ 2147483647 w 1910"/>
              <a:gd name="T11" fmla="*/ 2147483647 h 1604"/>
              <a:gd name="T12" fmla="*/ 2147483647 w 1910"/>
              <a:gd name="T13" fmla="*/ 2147483647 h 1604"/>
              <a:gd name="T14" fmla="*/ 2147483647 w 1910"/>
              <a:gd name="T15" fmla="*/ 2147483647 h 1604"/>
              <a:gd name="T16" fmla="*/ 2147483647 w 1910"/>
              <a:gd name="T17" fmla="*/ 2147483647 h 1604"/>
              <a:gd name="T18" fmla="*/ 2147483647 w 1910"/>
              <a:gd name="T19" fmla="*/ 2147483647 h 1604"/>
              <a:gd name="T20" fmla="*/ 2147483647 w 1910"/>
              <a:gd name="T21" fmla="*/ 2147483647 h 1604"/>
              <a:gd name="T22" fmla="*/ 2147483647 w 1910"/>
              <a:gd name="T23" fmla="*/ 2147483647 h 1604"/>
              <a:gd name="T24" fmla="*/ 2147483647 w 1910"/>
              <a:gd name="T25" fmla="*/ 2147483647 h 1604"/>
              <a:gd name="T26" fmla="*/ 2147483647 w 1910"/>
              <a:gd name="T27" fmla="*/ 2147483647 h 1604"/>
              <a:gd name="T28" fmla="*/ 2147483647 w 1910"/>
              <a:gd name="T29" fmla="*/ 2147483647 h 1604"/>
              <a:gd name="T30" fmla="*/ 2147483647 w 1910"/>
              <a:gd name="T31" fmla="*/ 2147483647 h 1604"/>
              <a:gd name="T32" fmla="*/ 2147483647 w 1910"/>
              <a:gd name="T33" fmla="*/ 2147483647 h 1604"/>
              <a:gd name="T34" fmla="*/ 2147483647 w 1910"/>
              <a:gd name="T35" fmla="*/ 2147483647 h 1604"/>
              <a:gd name="T36" fmla="*/ 2147483647 w 1910"/>
              <a:gd name="T37" fmla="*/ 2147483647 h 1604"/>
              <a:gd name="T38" fmla="*/ 2147483647 w 1910"/>
              <a:gd name="T39" fmla="*/ 2147483647 h 1604"/>
              <a:gd name="T40" fmla="*/ 2147483647 w 1910"/>
              <a:gd name="T41" fmla="*/ 2147483647 h 1604"/>
              <a:gd name="T42" fmla="*/ 2147483647 w 1910"/>
              <a:gd name="T43" fmla="*/ 2147483647 h 16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10"/>
              <a:gd name="T67" fmla="*/ 0 h 1604"/>
              <a:gd name="T68" fmla="*/ 1910 w 1910"/>
              <a:gd name="T69" fmla="*/ 1604 h 16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10" h="1604">
                <a:moveTo>
                  <a:pt x="693" y="177"/>
                </a:moveTo>
                <a:cubicBezTo>
                  <a:pt x="826" y="210"/>
                  <a:pt x="1066" y="187"/>
                  <a:pt x="1193" y="217"/>
                </a:cubicBezTo>
                <a:cubicBezTo>
                  <a:pt x="1320" y="247"/>
                  <a:pt x="1436" y="294"/>
                  <a:pt x="1453" y="357"/>
                </a:cubicBezTo>
                <a:cubicBezTo>
                  <a:pt x="1470" y="420"/>
                  <a:pt x="1300" y="537"/>
                  <a:pt x="1293" y="597"/>
                </a:cubicBezTo>
                <a:cubicBezTo>
                  <a:pt x="1286" y="657"/>
                  <a:pt x="1346" y="677"/>
                  <a:pt x="1413" y="717"/>
                </a:cubicBezTo>
                <a:cubicBezTo>
                  <a:pt x="1480" y="757"/>
                  <a:pt x="1700" y="797"/>
                  <a:pt x="1693" y="837"/>
                </a:cubicBezTo>
                <a:cubicBezTo>
                  <a:pt x="1686" y="877"/>
                  <a:pt x="1460" y="907"/>
                  <a:pt x="1373" y="957"/>
                </a:cubicBezTo>
                <a:cubicBezTo>
                  <a:pt x="1286" y="1007"/>
                  <a:pt x="1153" y="1074"/>
                  <a:pt x="1173" y="1137"/>
                </a:cubicBezTo>
                <a:cubicBezTo>
                  <a:pt x="1193" y="1200"/>
                  <a:pt x="1376" y="1290"/>
                  <a:pt x="1493" y="1337"/>
                </a:cubicBezTo>
                <a:cubicBezTo>
                  <a:pt x="1610" y="1384"/>
                  <a:pt x="1836" y="1377"/>
                  <a:pt x="1873" y="1417"/>
                </a:cubicBezTo>
                <a:cubicBezTo>
                  <a:pt x="1910" y="1457"/>
                  <a:pt x="1780" y="1550"/>
                  <a:pt x="1713" y="1577"/>
                </a:cubicBezTo>
                <a:cubicBezTo>
                  <a:pt x="1646" y="1604"/>
                  <a:pt x="1566" y="1577"/>
                  <a:pt x="1473" y="1577"/>
                </a:cubicBezTo>
                <a:cubicBezTo>
                  <a:pt x="1380" y="1577"/>
                  <a:pt x="1266" y="1577"/>
                  <a:pt x="1153" y="1577"/>
                </a:cubicBezTo>
                <a:cubicBezTo>
                  <a:pt x="1040" y="1577"/>
                  <a:pt x="890" y="1577"/>
                  <a:pt x="793" y="1577"/>
                </a:cubicBezTo>
                <a:cubicBezTo>
                  <a:pt x="696" y="1577"/>
                  <a:pt x="663" y="1594"/>
                  <a:pt x="573" y="1577"/>
                </a:cubicBezTo>
                <a:cubicBezTo>
                  <a:pt x="483" y="1560"/>
                  <a:pt x="333" y="1577"/>
                  <a:pt x="253" y="1477"/>
                </a:cubicBezTo>
                <a:cubicBezTo>
                  <a:pt x="173" y="1377"/>
                  <a:pt x="90" y="1107"/>
                  <a:pt x="93" y="977"/>
                </a:cubicBezTo>
                <a:cubicBezTo>
                  <a:pt x="96" y="847"/>
                  <a:pt x="283" y="810"/>
                  <a:pt x="273" y="697"/>
                </a:cubicBezTo>
                <a:cubicBezTo>
                  <a:pt x="263" y="584"/>
                  <a:pt x="66" y="404"/>
                  <a:pt x="33" y="297"/>
                </a:cubicBezTo>
                <a:cubicBezTo>
                  <a:pt x="0" y="190"/>
                  <a:pt x="13" y="104"/>
                  <a:pt x="73" y="57"/>
                </a:cubicBezTo>
                <a:cubicBezTo>
                  <a:pt x="133" y="10"/>
                  <a:pt x="290" y="0"/>
                  <a:pt x="393" y="17"/>
                </a:cubicBezTo>
                <a:cubicBezTo>
                  <a:pt x="496" y="34"/>
                  <a:pt x="560" y="144"/>
                  <a:pt x="693" y="177"/>
                </a:cubicBezTo>
                <a:close/>
              </a:path>
            </a:pathLst>
          </a:custGeom>
          <a:solidFill>
            <a:srgbClr val="FF00FF"/>
          </a:solidFill>
          <a:ln w="9525">
            <a:solidFill>
              <a:srgbClr val="000000"/>
            </a:solidFill>
            <a:round/>
            <a:headEnd/>
            <a:tailEnd/>
          </a:ln>
        </p:spPr>
        <p:txBody>
          <a:bodyPr/>
          <a:lstStyle/>
          <a:p>
            <a:endParaRPr lang="ar-IQ"/>
          </a:p>
        </p:txBody>
      </p:sp>
      <p:sp>
        <p:nvSpPr>
          <p:cNvPr id="69641" name="Text Box 9"/>
          <p:cNvSpPr txBox="1">
            <a:spLocks noChangeArrowheads="1"/>
          </p:cNvSpPr>
          <p:nvPr/>
        </p:nvSpPr>
        <p:spPr bwMode="auto">
          <a:xfrm>
            <a:off x="4330700" y="3771900"/>
            <a:ext cx="1922463"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r>
              <a:rPr lang="en-GB"/>
              <a:t>Substrate</a:t>
            </a:r>
          </a:p>
          <a:p>
            <a:pPr eaLnBrk="1" hangingPunct="1"/>
            <a:r>
              <a:rPr lang="en-GB"/>
              <a:t>cannot fit into the </a:t>
            </a:r>
            <a:r>
              <a:rPr lang="en-GB" b="1">
                <a:solidFill>
                  <a:srgbClr val="008000"/>
                </a:solidFill>
              </a:rPr>
              <a:t>active site</a:t>
            </a:r>
          </a:p>
        </p:txBody>
      </p:sp>
      <p:sp>
        <p:nvSpPr>
          <p:cNvPr id="69642" name="Text Box 10"/>
          <p:cNvSpPr txBox="1">
            <a:spLocks noChangeArrowheads="1"/>
          </p:cNvSpPr>
          <p:nvPr/>
        </p:nvSpPr>
        <p:spPr bwMode="auto">
          <a:xfrm>
            <a:off x="7283450" y="3263900"/>
            <a:ext cx="15843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ctr" eaLnBrk="1" hangingPunct="1"/>
            <a:r>
              <a:rPr lang="fr-FR"/>
              <a:t>Inhibitor molecule</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6120" presetClass="entr" presetSubtype="56820616" fill="hold" grpId="0" nodeType="clickEffect">
                                  <p:stCondLst>
                                    <p:cond delay="0"/>
                                  </p:stCondLst>
                                  <p:childTnLst>
                                    <p:set>
                                      <p:cBhvr>
                                        <p:cTn id="6" dur="1" fill="hold">
                                          <p:stCondLst>
                                            <p:cond delay="499"/>
                                          </p:stCondLst>
                                        </p:cTn>
                                        <p:tgtEl>
                                          <p:spTgt spid="69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96120" presetClass="entr" presetSubtype="56820616" fill="hold" grpId="0" nodeType="clickEffect">
                                  <p:stCondLst>
                                    <p:cond delay="0"/>
                                  </p:stCondLst>
                                  <p:childTnLst>
                                    <p:set>
                                      <p:cBhvr>
                                        <p:cTn id="10" dur="1" fill="hold">
                                          <p:stCondLst>
                                            <p:cond delay="499"/>
                                          </p:stCondLst>
                                        </p:cTn>
                                        <p:tgtEl>
                                          <p:spTgt spid="696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96120" presetClass="entr" presetSubtype="56820616" fill="hold" grpId="0" nodeType="clickEffect">
                                  <p:stCondLst>
                                    <p:cond delay="0"/>
                                  </p:stCondLst>
                                  <p:childTnLst>
                                    <p:set>
                                      <p:cBhvr>
                                        <p:cTn id="14" dur="1" fill="hold">
                                          <p:stCondLst>
                                            <p:cond delay="499"/>
                                          </p:stCondLst>
                                        </p:cTn>
                                        <p:tgtEl>
                                          <p:spTgt spid="696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entr" presetSubtype="56820872" fill="hold" grpId="0" nodeType="clickEffect">
                                  <p:stCondLst>
                                    <p:cond delay="0"/>
                                  </p:stCondLst>
                                  <p:childTnLst>
                                    <p:set>
                                      <p:cBhvr>
                                        <p:cTn id="18" dur="1" fill="hold">
                                          <p:stCondLst>
                                            <p:cond delay="499"/>
                                          </p:stCondLst>
                                        </p:cTn>
                                        <p:tgtEl>
                                          <p:spTgt spid="6963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entr" presetSubtype="56821168" fill="hold" grpId="0" nodeType="clickEffect">
                                  <p:stCondLst>
                                    <p:cond delay="0"/>
                                  </p:stCondLst>
                                  <p:childTnLst>
                                    <p:set>
                                      <p:cBhvr>
                                        <p:cTn id="22" dur="1" fill="hold">
                                          <p:stCondLst>
                                            <p:cond delay="499"/>
                                          </p:stCondLst>
                                        </p:cTn>
                                        <p:tgtEl>
                                          <p:spTgt spid="6963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69639"/>
                                        </p:tgtEl>
                                        <p:attrNameLst>
                                          <p:attrName>style.visibility</p:attrName>
                                        </p:attrNameLst>
                                      </p:cBhvr>
                                      <p:to>
                                        <p:strVal val="visible"/>
                                      </p:to>
                                    </p:set>
                                    <p:anim calcmode="lin" valueType="num">
                                      <p:cBhvr additive="base">
                                        <p:cTn id="27" dur="500" fill="hold"/>
                                        <p:tgtEl>
                                          <p:spTgt spid="69639"/>
                                        </p:tgtEl>
                                        <p:attrNameLst>
                                          <p:attrName>ppt_x</p:attrName>
                                        </p:attrNameLst>
                                      </p:cBhvr>
                                      <p:tavLst>
                                        <p:tav tm="0">
                                          <p:val>
                                            <p:strVal val="1+#ppt_w/2"/>
                                          </p:val>
                                        </p:tav>
                                        <p:tav tm="100000">
                                          <p:val>
                                            <p:strVal val="#ppt_x"/>
                                          </p:val>
                                        </p:tav>
                                      </p:tavLst>
                                    </p:anim>
                                    <p:anim calcmode="lin" valueType="num">
                                      <p:cBhvr additive="base">
                                        <p:cTn id="28" dur="500" fill="hold"/>
                                        <p:tgtEl>
                                          <p:spTgt spid="69639"/>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entr" presetSubtype="56823536" fill="hold" grpId="0" nodeType="clickEffect">
                                  <p:stCondLst>
                                    <p:cond delay="0"/>
                                  </p:stCondLst>
                                  <p:childTnLst>
                                    <p:set>
                                      <p:cBhvr>
                                        <p:cTn id="32" dur="1" fill="hold">
                                          <p:stCondLst>
                                            <p:cond delay="499"/>
                                          </p:stCondLst>
                                        </p:cTn>
                                        <p:tgtEl>
                                          <p:spTgt spid="6964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9640"/>
                                        </p:tgtEl>
                                        <p:attrNameLst>
                                          <p:attrName>style.visibility</p:attrName>
                                        </p:attrNameLst>
                                      </p:cBhvr>
                                      <p:to>
                                        <p:strVal val="visible"/>
                                      </p:to>
                                    </p:set>
                                    <p:anim calcmode="lin" valueType="num">
                                      <p:cBhvr additive="base">
                                        <p:cTn id="37" dur="500" fill="hold"/>
                                        <p:tgtEl>
                                          <p:spTgt spid="69640"/>
                                        </p:tgtEl>
                                        <p:attrNameLst>
                                          <p:attrName>ppt_x</p:attrName>
                                        </p:attrNameLst>
                                      </p:cBhvr>
                                      <p:tavLst>
                                        <p:tav tm="0">
                                          <p:val>
                                            <p:strVal val="1+#ppt_w/2"/>
                                          </p:val>
                                        </p:tav>
                                        <p:tav tm="100000">
                                          <p:val>
                                            <p:strVal val="#ppt_x"/>
                                          </p:val>
                                        </p:tav>
                                      </p:tavLst>
                                    </p:anim>
                                    <p:anim calcmode="lin" valueType="num">
                                      <p:cBhvr additive="base">
                                        <p:cTn id="38" dur="500" fill="hold"/>
                                        <p:tgtEl>
                                          <p:spTgt spid="6964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0" presetClass="entr" presetSubtype="56821628" fill="hold" grpId="0" nodeType="clickEffect">
                                  <p:stCondLst>
                                    <p:cond delay="0"/>
                                  </p:stCondLst>
                                  <p:childTnLst>
                                    <p:set>
                                      <p:cBhvr>
                                        <p:cTn id="42" dur="1" fill="hold">
                                          <p:stCondLst>
                                            <p:cond delay="499"/>
                                          </p:stCondLst>
                                        </p:cTn>
                                        <p:tgtEl>
                                          <p:spTgt spid="69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P spid="69637" grpId="0" autoUpdateAnimBg="0"/>
      <p:bldP spid="69638" grpId="0" animBg="1"/>
      <p:bldP spid="69639" grpId="0" animBg="1"/>
      <p:bldP spid="69640" grpId="0" animBg="1"/>
      <p:bldP spid="69641" grpId="0" autoUpdateAnimBg="0"/>
      <p:bldP spid="69642"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152400"/>
            <a:ext cx="7772400" cy="304800"/>
          </a:xfrm>
        </p:spPr>
        <p:txBody>
          <a:bodyPr/>
          <a:lstStyle/>
          <a:p>
            <a:pPr eaLnBrk="1" hangingPunct="1"/>
            <a:r>
              <a:rPr lang="en-US" sz="2800" smtClean="0"/>
              <a:t>Isoenzymes</a:t>
            </a:r>
          </a:p>
        </p:txBody>
      </p:sp>
      <p:sp>
        <p:nvSpPr>
          <p:cNvPr id="13315" name="Rectangle 3"/>
          <p:cNvSpPr>
            <a:spLocks noGrp="1" noChangeArrowheads="1"/>
          </p:cNvSpPr>
          <p:nvPr>
            <p:ph idx="1"/>
          </p:nvPr>
        </p:nvSpPr>
        <p:spPr>
          <a:xfrm>
            <a:off x="685800" y="457200"/>
            <a:ext cx="7772400" cy="2209800"/>
          </a:xfrm>
        </p:spPr>
        <p:txBody>
          <a:bodyPr/>
          <a:lstStyle/>
          <a:p>
            <a:pPr eaLnBrk="1" hangingPunct="1">
              <a:lnSpc>
                <a:spcPct val="150000"/>
              </a:lnSpc>
              <a:spcBef>
                <a:spcPct val="10000"/>
              </a:spcBef>
            </a:pPr>
            <a:r>
              <a:rPr lang="en-US" sz="2400" b="1" smtClean="0"/>
              <a:t>Isoenzymes</a:t>
            </a:r>
            <a:r>
              <a:rPr lang="en-US" sz="2400" smtClean="0"/>
              <a:t> are different forms of an enzyme that catalyze the same reaction in different tissues in the body</a:t>
            </a:r>
          </a:p>
          <a:p>
            <a:pPr eaLnBrk="1" hangingPunct="1">
              <a:lnSpc>
                <a:spcPct val="150000"/>
              </a:lnSpc>
              <a:spcBef>
                <a:spcPct val="10000"/>
              </a:spcBef>
              <a:buFontTx/>
              <a:buNone/>
            </a:pPr>
            <a:r>
              <a:rPr lang="en-US" sz="2400" smtClean="0"/>
              <a:t>	- they have slight variations in the amino acid sequences of the subunits of their quaternary structure</a:t>
            </a:r>
          </a:p>
          <a:p>
            <a:pPr eaLnBrk="1" hangingPunct="1">
              <a:lnSpc>
                <a:spcPct val="150000"/>
              </a:lnSpc>
              <a:spcBef>
                <a:spcPct val="10000"/>
              </a:spcBef>
            </a:pPr>
            <a:r>
              <a:rPr lang="en-US" sz="2400" smtClean="0"/>
              <a:t>For example, lactate dehydrogenase (LDH), which converts lactate to pyruvate, consists of five isoenzymes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عنوان 1"/>
          <p:cNvSpPr>
            <a:spLocks noGrp="1"/>
          </p:cNvSpPr>
          <p:nvPr>
            <p:ph type="title"/>
          </p:nvPr>
        </p:nvSpPr>
        <p:spPr/>
        <p:txBody>
          <a:bodyPr/>
          <a:lstStyle/>
          <a:p>
            <a:endParaRPr lang="ar-IQ" smtClean="0"/>
          </a:p>
        </p:txBody>
      </p:sp>
      <p:sp>
        <p:nvSpPr>
          <p:cNvPr id="6148" name="عنصر نائب للمحتوى 2"/>
          <p:cNvSpPr>
            <a:spLocks noGrp="1"/>
          </p:cNvSpPr>
          <p:nvPr>
            <p:ph idx="1"/>
          </p:nvPr>
        </p:nvSpPr>
        <p:spPr/>
        <p:txBody>
          <a:bodyPr/>
          <a:lstStyle/>
          <a:p>
            <a:endParaRPr lang="ar-IQ" smtClean="0"/>
          </a:p>
        </p:txBody>
      </p:sp>
      <p:sp>
        <p:nvSpPr>
          <p:cNvPr id="6149" name="عنصر نائب لرقم الشريحة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C8439EDF-097F-45EE-A612-0C8F5736415A}" type="slidenum">
              <a:rPr lang="en-US" sz="1400" smtClean="0"/>
              <a:pPr eaLnBrk="1" hangingPunct="1"/>
              <a:t>89</a:t>
            </a:fld>
            <a:endParaRPr lang="en-US" sz="1400" smtClean="0"/>
          </a:p>
        </p:txBody>
      </p:sp>
      <p:graphicFrame>
        <p:nvGraphicFramePr>
          <p:cNvPr id="6146" name="Object 4"/>
          <p:cNvGraphicFramePr>
            <a:graphicFrameLocks noChangeAspect="1"/>
          </p:cNvGraphicFramePr>
          <p:nvPr/>
        </p:nvGraphicFramePr>
        <p:xfrm>
          <a:off x="0" y="685800"/>
          <a:ext cx="9047163" cy="5791200"/>
        </p:xfrm>
        <a:graphic>
          <a:graphicData uri="http://schemas.openxmlformats.org/presentationml/2006/ole">
            <mc:AlternateContent xmlns:mc="http://schemas.openxmlformats.org/markup-compatibility/2006">
              <mc:Choice xmlns:v="urn:schemas-microsoft-com:vml" Requires="v">
                <p:oleObj spid="_x0000_s6175" name="Bitmap Image" r:id="rId3" imgW="6066667" imgH="3885714" progId="Paint.Picture">
                  <p:embed/>
                </p:oleObj>
              </mc:Choice>
              <mc:Fallback>
                <p:oleObj name="Bitmap Image" r:id="rId3" imgW="6066667" imgH="3885714"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5800"/>
                        <a:ext cx="9047163"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ln w="28575" cap="flat">
            <a:solidFill>
              <a:schemeClr val="hlink"/>
            </a:solidFill>
            <a:miter lim="800000"/>
            <a:headEnd/>
            <a:tailEnd/>
          </a:ln>
        </p:spPr>
        <p:txBody>
          <a:bodyPr/>
          <a:lstStyle/>
          <a:p>
            <a:pPr eaLnBrk="1" hangingPunct="1"/>
            <a:r>
              <a:rPr lang="en-US" sz="4000" b="1" smtClean="0"/>
              <a:t>Enzymes</a:t>
            </a:r>
          </a:p>
        </p:txBody>
      </p:sp>
      <p:sp>
        <p:nvSpPr>
          <p:cNvPr id="19460" name="Rectangle 3"/>
          <p:cNvSpPr>
            <a:spLocks noGrp="1" noChangeArrowheads="1"/>
          </p:cNvSpPr>
          <p:nvPr>
            <p:ph idx="1"/>
          </p:nvPr>
        </p:nvSpPr>
        <p:spPr/>
        <p:txBody>
          <a:bodyPr/>
          <a:lstStyle/>
          <a:p>
            <a:pPr eaLnBrk="1" hangingPunct="1"/>
            <a:r>
              <a:rPr lang="en-US" sz="2800" b="1" smtClean="0"/>
              <a:t>Catalysts for biological reactions</a:t>
            </a:r>
          </a:p>
          <a:p>
            <a:pPr eaLnBrk="1" hangingPunct="1"/>
            <a:r>
              <a:rPr lang="en-US" sz="2800" b="1" smtClean="0"/>
              <a:t>Most are proteins</a:t>
            </a:r>
          </a:p>
          <a:p>
            <a:pPr eaLnBrk="1" hangingPunct="1"/>
            <a:r>
              <a:rPr lang="en-US" sz="2800" b="1" smtClean="0"/>
              <a:t>Lower the activation energy</a:t>
            </a:r>
          </a:p>
          <a:p>
            <a:pPr eaLnBrk="1" hangingPunct="1"/>
            <a:r>
              <a:rPr lang="en-US" sz="2800" b="1" smtClean="0"/>
              <a:t>Increase the rate of reaction</a:t>
            </a:r>
          </a:p>
          <a:p>
            <a:pPr eaLnBrk="1" hangingPunct="1"/>
            <a:r>
              <a:rPr lang="en-US" sz="2800" b="1" smtClean="0"/>
              <a:t>Activity lost if denatured</a:t>
            </a:r>
          </a:p>
          <a:p>
            <a:pPr eaLnBrk="1" hangingPunct="1"/>
            <a:r>
              <a:rPr lang="en-US" sz="2800" b="1" smtClean="0"/>
              <a:t>May be simple proteins</a:t>
            </a:r>
          </a:p>
          <a:p>
            <a:pPr eaLnBrk="1" hangingPunct="1"/>
            <a:r>
              <a:rPr lang="en-US" sz="2800" b="1" smtClean="0"/>
              <a:t>May contain cofactors such as metal ions or organic (vitamins) </a:t>
            </a:r>
          </a:p>
        </p:txBody>
      </p:sp>
      <p:sp>
        <p:nvSpPr>
          <p:cNvPr id="19458"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eaLnBrk="1" hangingPunct="1"/>
            <a:fld id="{61DABD8D-661D-4F7D-BADA-80F5034540E2}" type="slidenum">
              <a:rPr lang="en-US" sz="1400" smtClean="0"/>
              <a:pPr eaLnBrk="1" hangingPunct="1"/>
              <a:t>9</a:t>
            </a:fld>
            <a:endParaRPr lang="en-US" sz="1400" smtClean="0"/>
          </a:p>
        </p:txBody>
      </p:sp>
      <p:pic>
        <p:nvPicPr>
          <p:cNvPr id="19461" name="Picture 10" descr="C:\Program Files\Microsoft Office\Clipart\smbusbas\bd10757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2895600"/>
            <a:ext cx="34290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C52963-B12F-40F3-9B74-4272C1C2796B}" type="slidenum">
              <a:rPr lang="cs-CZ">
                <a:solidFill>
                  <a:srgbClr val="000000"/>
                </a:solidFill>
              </a:rPr>
              <a:pPr eaLnBrk="1" hangingPunct="1"/>
              <a:t>90</a:t>
            </a:fld>
            <a:endParaRPr lang="cs-CZ">
              <a:solidFill>
                <a:srgbClr val="000000"/>
              </a:solidFill>
            </a:endParaRPr>
          </a:p>
        </p:txBody>
      </p:sp>
      <p:sp>
        <p:nvSpPr>
          <p:cNvPr id="15363" name="Rectangle 4"/>
          <p:cNvSpPr>
            <a:spLocks noGrp="1" noChangeArrowheads="1"/>
          </p:cNvSpPr>
          <p:nvPr>
            <p:ph type="title"/>
          </p:nvPr>
        </p:nvSpPr>
        <p:spPr>
          <a:xfrm>
            <a:off x="457200" y="274638"/>
            <a:ext cx="8229600" cy="777875"/>
          </a:xfrm>
        </p:spPr>
        <p:txBody>
          <a:bodyPr/>
          <a:lstStyle/>
          <a:p>
            <a:pPr eaLnBrk="1" hangingPunct="1"/>
            <a:r>
              <a:rPr lang="cs-CZ" sz="3600" smtClean="0"/>
              <a:t>Main Tissue Distribution of Enzymes</a:t>
            </a:r>
          </a:p>
        </p:txBody>
      </p:sp>
      <p:graphicFrame>
        <p:nvGraphicFramePr>
          <p:cNvPr id="17454" name="Group 46"/>
          <p:cNvGraphicFramePr>
            <a:graphicFrameLocks noGrp="1"/>
          </p:cNvGraphicFramePr>
          <p:nvPr>
            <p:ph idx="1"/>
          </p:nvPr>
        </p:nvGraphicFramePr>
        <p:xfrm>
          <a:off x="1116013" y="1196975"/>
          <a:ext cx="7488237" cy="5163298"/>
        </p:xfrm>
        <a:graphic>
          <a:graphicData uri="http://schemas.openxmlformats.org/drawingml/2006/table">
            <a:tbl>
              <a:tblPr/>
              <a:tblGrid>
                <a:gridCol w="1511300"/>
                <a:gridCol w="5976937"/>
              </a:tblGrid>
              <a:tr h="5162550">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cs-CZ" sz="2600" b="1" i="0" u="none" strike="noStrike" cap="none" normalizeH="0" baseline="0" smtClean="0">
                          <a:ln>
                            <a:noFill/>
                          </a:ln>
                          <a:solidFill>
                            <a:schemeClr val="tx1"/>
                          </a:solidFill>
                          <a:effectLst/>
                          <a:latin typeface="Times New Roman" pitchFamily="18" charset="0"/>
                        </a:rPr>
                        <a:t>AST</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cs-CZ" sz="2600" b="1" i="0" u="none" strike="noStrike" cap="none" normalizeH="0" baseline="0" smtClean="0">
                          <a:ln>
                            <a:noFill/>
                          </a:ln>
                          <a:solidFill>
                            <a:schemeClr val="tx1"/>
                          </a:solidFill>
                          <a:effectLst/>
                          <a:latin typeface="Times New Roman" pitchFamily="18" charset="0"/>
                        </a:rPr>
                        <a:t>ALT</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cs-CZ" sz="2600" b="1" i="0" u="none" strike="noStrike" cap="none" normalizeH="0" baseline="0" smtClean="0">
                          <a:ln>
                            <a:noFill/>
                          </a:ln>
                          <a:solidFill>
                            <a:schemeClr val="tx1"/>
                          </a:solidFill>
                          <a:effectLst/>
                          <a:latin typeface="Times New Roman" pitchFamily="18" charset="0"/>
                        </a:rPr>
                        <a:t>LD</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cs-CZ" sz="2600" b="1" i="0" u="none" strike="noStrike" cap="none" normalizeH="0" baseline="0" smtClean="0">
                          <a:ln>
                            <a:noFill/>
                          </a:ln>
                          <a:solidFill>
                            <a:schemeClr val="tx1"/>
                          </a:solidFill>
                          <a:effectLst/>
                          <a:latin typeface="Times New Roman" pitchFamily="18" charset="0"/>
                        </a:rPr>
                        <a:t>CK</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cs-CZ" sz="2600" b="1" i="0" u="none" strike="noStrike" cap="none" normalizeH="0" baseline="0" smtClean="0">
                          <a:ln>
                            <a:noFill/>
                          </a:ln>
                          <a:solidFill>
                            <a:schemeClr val="tx1"/>
                          </a:solidFill>
                          <a:effectLst/>
                          <a:latin typeface="Times New Roman" pitchFamily="18" charset="0"/>
                        </a:rPr>
                        <a:t>GMT</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cs-CZ" sz="2600" b="1" i="0" u="none" strike="noStrike" cap="none" normalizeH="0" baseline="0" smtClean="0">
                          <a:ln>
                            <a:noFill/>
                          </a:ln>
                          <a:solidFill>
                            <a:schemeClr val="tx1"/>
                          </a:solidFill>
                          <a:effectLst/>
                          <a:latin typeface="Times New Roman" pitchFamily="18" charset="0"/>
                        </a:rPr>
                        <a:t>ALP</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cs-CZ" sz="2600" b="1" i="0" u="none" strike="noStrike" cap="none" normalizeH="0" baseline="0" smtClean="0">
                          <a:ln>
                            <a:noFill/>
                          </a:ln>
                          <a:solidFill>
                            <a:schemeClr val="tx1"/>
                          </a:solidFill>
                          <a:effectLst/>
                          <a:latin typeface="Times New Roman" pitchFamily="18" charset="0"/>
                        </a:rPr>
                        <a:t>ACP</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cs-CZ" sz="2600" b="1" i="0" u="none" strike="noStrike" cap="none" normalizeH="0" baseline="0" smtClean="0">
                          <a:ln>
                            <a:noFill/>
                          </a:ln>
                          <a:solidFill>
                            <a:schemeClr val="tx1"/>
                          </a:solidFill>
                          <a:effectLst/>
                          <a:latin typeface="Times New Roman" pitchFamily="18" charset="0"/>
                        </a:rPr>
                        <a:t>AMS</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cs-CZ" sz="2600" b="1" i="0" u="none" strike="noStrike" cap="none" normalizeH="0" baseline="0" smtClean="0">
                          <a:ln>
                            <a:noFill/>
                          </a:ln>
                          <a:solidFill>
                            <a:schemeClr val="tx1"/>
                          </a:solidFill>
                          <a:effectLst/>
                          <a:latin typeface="Times New Roman" pitchFamily="18" charset="0"/>
                        </a:rPr>
                        <a:t>LPS</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cs-CZ" sz="2600" b="1" i="0" u="none" strike="noStrike" cap="none" normalizeH="0" baseline="0" smtClean="0">
                          <a:ln>
                            <a:noFill/>
                          </a:ln>
                          <a:solidFill>
                            <a:schemeClr val="tx1"/>
                          </a:solidFill>
                          <a:effectLst/>
                          <a:latin typeface="Times New Roman" pitchFamily="18" charset="0"/>
                        </a:rPr>
                        <a:t>CHS</a:t>
                      </a:r>
                    </a:p>
                  </a:txBody>
                  <a:tcPr marT="45713" marB="45713"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cs-CZ" sz="2600" b="0" i="0" u="none" strike="noStrike" cap="none" normalizeH="0" baseline="0" smtClean="0">
                          <a:ln>
                            <a:noFill/>
                          </a:ln>
                          <a:solidFill>
                            <a:schemeClr val="tx1"/>
                          </a:solidFill>
                          <a:effectLst/>
                          <a:latin typeface="Times New Roman" pitchFamily="18" charset="0"/>
                        </a:rPr>
                        <a:t>liver, myocard</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cs-CZ" sz="2600" b="1" i="0" u="none" strike="noStrike" cap="none" normalizeH="0" baseline="0" smtClean="0">
                          <a:ln>
                            <a:noFill/>
                          </a:ln>
                          <a:solidFill>
                            <a:srgbClr val="FF0000"/>
                          </a:solidFill>
                          <a:effectLst/>
                          <a:latin typeface="Times New Roman" pitchFamily="18" charset="0"/>
                        </a:rPr>
                        <a:t>liver</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cs-CZ" sz="2600" b="0" i="0" u="none" strike="noStrike" cap="none" normalizeH="0" baseline="0" smtClean="0">
                          <a:ln>
                            <a:noFill/>
                          </a:ln>
                          <a:solidFill>
                            <a:schemeClr val="tx1"/>
                          </a:solidFill>
                          <a:effectLst/>
                          <a:latin typeface="Times New Roman" pitchFamily="18" charset="0"/>
                        </a:rPr>
                        <a:t>not specific </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cs-CZ" sz="2600" b="1" i="0" u="none" strike="noStrike" cap="none" normalizeH="0" baseline="0" smtClean="0">
                          <a:ln>
                            <a:noFill/>
                          </a:ln>
                          <a:solidFill>
                            <a:srgbClr val="FF0000"/>
                          </a:solidFill>
                          <a:effectLst/>
                          <a:latin typeface="Times New Roman" pitchFamily="18" charset="0"/>
                        </a:rPr>
                        <a:t>myocard, muscles</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cs-CZ" sz="2600" b="1" i="0" u="none" strike="noStrike" cap="none" normalizeH="0" baseline="0" smtClean="0">
                          <a:ln>
                            <a:noFill/>
                          </a:ln>
                          <a:solidFill>
                            <a:srgbClr val="FF0000"/>
                          </a:solidFill>
                          <a:effectLst/>
                          <a:latin typeface="Times New Roman" pitchFamily="18" charset="0"/>
                        </a:rPr>
                        <a:t>liver</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cs-CZ" sz="2600" b="0" i="0" u="none" strike="noStrike" cap="none" normalizeH="0" baseline="0" smtClean="0">
                          <a:ln>
                            <a:noFill/>
                          </a:ln>
                          <a:solidFill>
                            <a:schemeClr val="tx1"/>
                          </a:solidFill>
                          <a:effectLst/>
                          <a:latin typeface="Times New Roman" pitchFamily="18" charset="0"/>
                        </a:rPr>
                        <a:t>biliary tract, bones</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cs-CZ" sz="2600" b="1" i="0" u="none" strike="noStrike" cap="none" normalizeH="0" baseline="0" smtClean="0">
                          <a:ln>
                            <a:noFill/>
                          </a:ln>
                          <a:solidFill>
                            <a:srgbClr val="FF0000"/>
                          </a:solidFill>
                          <a:effectLst/>
                          <a:latin typeface="Times New Roman" pitchFamily="18" charset="0"/>
                        </a:rPr>
                        <a:t>prostate</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cs-CZ" sz="2600" b="1" i="0" u="none" strike="noStrike" cap="none" normalizeH="0" baseline="0" smtClean="0">
                          <a:ln>
                            <a:noFill/>
                          </a:ln>
                          <a:solidFill>
                            <a:srgbClr val="FF0000"/>
                          </a:solidFill>
                          <a:effectLst/>
                          <a:latin typeface="Times New Roman" pitchFamily="18" charset="0"/>
                        </a:rPr>
                        <a:t>pancreas</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cs-CZ" sz="2600" b="1" i="0" u="none" strike="noStrike" cap="none" normalizeH="0" baseline="0" smtClean="0">
                          <a:ln>
                            <a:noFill/>
                          </a:ln>
                          <a:solidFill>
                            <a:srgbClr val="FF0000"/>
                          </a:solidFill>
                          <a:effectLst/>
                          <a:latin typeface="Times New Roman" pitchFamily="18" charset="0"/>
                        </a:rPr>
                        <a:t>pancreas</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cs-CZ" sz="2600" b="1" i="0" u="none" strike="noStrike" cap="none" normalizeH="0" baseline="0" smtClean="0">
                          <a:ln>
                            <a:noFill/>
                          </a:ln>
                          <a:solidFill>
                            <a:srgbClr val="FF0000"/>
                          </a:solidFill>
                          <a:effectLst/>
                          <a:latin typeface="Times New Roman" pitchFamily="18" charset="0"/>
                        </a:rPr>
                        <a:t>liver</a:t>
                      </a:r>
                    </a:p>
                  </a:txBody>
                  <a:tcPr marT="45713" marB="45713" horzOverflow="overflow">
                    <a:lnL>
                      <a:noFill/>
                    </a:lnL>
                    <a:lnR cap="flat">
                      <a:noFill/>
                    </a:lnR>
                    <a:lnT cap="fla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1987812938"/>
      </p:ext>
    </p:extLst>
  </p:cSld>
  <p:clrMapOvr>
    <a:masterClrMapping/>
  </p:clrMapOvr>
  <p:transition spd="slow">
    <p:zo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FBB81E-809D-4D4F-ACC4-FA7E967380B4}" type="slidenum">
              <a:rPr lang="cs-CZ">
                <a:solidFill>
                  <a:srgbClr val="000000"/>
                </a:solidFill>
              </a:rPr>
              <a:pPr eaLnBrk="1" hangingPunct="1"/>
              <a:t>91</a:t>
            </a:fld>
            <a:endParaRPr lang="cs-CZ">
              <a:solidFill>
                <a:srgbClr val="000000"/>
              </a:solidFill>
            </a:endParaRPr>
          </a:p>
        </p:txBody>
      </p:sp>
      <p:sp>
        <p:nvSpPr>
          <p:cNvPr id="16387" name="Rectangle 4"/>
          <p:cNvSpPr>
            <a:spLocks noGrp="1" noChangeArrowheads="1"/>
          </p:cNvSpPr>
          <p:nvPr>
            <p:ph type="title"/>
          </p:nvPr>
        </p:nvSpPr>
        <p:spPr>
          <a:xfrm>
            <a:off x="468313" y="333375"/>
            <a:ext cx="8229600" cy="922338"/>
          </a:xfrm>
        </p:spPr>
        <p:txBody>
          <a:bodyPr/>
          <a:lstStyle/>
          <a:p>
            <a:pPr eaLnBrk="1" hangingPunct="1"/>
            <a:r>
              <a:rPr lang="cs-CZ" sz="3800" smtClean="0"/>
              <a:t>Intracellular Location of Enzymes</a:t>
            </a:r>
          </a:p>
        </p:txBody>
      </p:sp>
      <p:graphicFrame>
        <p:nvGraphicFramePr>
          <p:cNvPr id="20522" name="Group 42"/>
          <p:cNvGraphicFramePr>
            <a:graphicFrameLocks noGrp="1"/>
          </p:cNvGraphicFramePr>
          <p:nvPr>
            <p:ph idx="1"/>
          </p:nvPr>
        </p:nvGraphicFramePr>
        <p:xfrm>
          <a:off x="457200" y="1600200"/>
          <a:ext cx="8229600" cy="4318000"/>
        </p:xfrm>
        <a:graphic>
          <a:graphicData uri="http://schemas.openxmlformats.org/drawingml/2006/table">
            <a:tbl>
              <a:tblPr/>
              <a:tblGrid>
                <a:gridCol w="4114800"/>
                <a:gridCol w="4114800"/>
              </a:tblGrid>
              <a:tr h="6049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700" b="1" i="0" u="none" strike="noStrike" cap="none" normalizeH="0" baseline="0" smtClean="0">
                          <a:ln>
                            <a:noFill/>
                          </a:ln>
                          <a:solidFill>
                            <a:schemeClr val="tx1"/>
                          </a:solidFill>
                          <a:effectLst/>
                          <a:latin typeface="Times New Roman" pitchFamily="18" charset="0"/>
                        </a:rPr>
                        <a:t>Intracellular Location</a:t>
                      </a:r>
                    </a:p>
                  </a:txBody>
                  <a:tcPr marT="45727" marB="45727" anchor="ct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700" b="1" i="0" u="none" strike="noStrike" cap="none" normalizeH="0" baseline="0" smtClean="0">
                          <a:ln>
                            <a:noFill/>
                          </a:ln>
                          <a:solidFill>
                            <a:schemeClr val="tx1"/>
                          </a:solidFill>
                          <a:effectLst/>
                          <a:latin typeface="Times New Roman" pitchFamily="18" charset="0"/>
                        </a:rPr>
                        <a:t>Enzymes</a:t>
                      </a:r>
                    </a:p>
                  </a:txBody>
                  <a:tcPr marT="45727" marB="45727"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r h="3713064">
                <a:tc>
                  <a:txBody>
                    <a:bodyPr/>
                    <a:lstStyle/>
                    <a:p>
                      <a:pPr marL="0" marR="0" lvl="0" indent="0" algn="l" defTabSz="914400" rtl="0" eaLnBrk="1" fontAlgn="base" latinLnBrk="0" hangingPunct="1">
                        <a:lnSpc>
                          <a:spcPct val="160000"/>
                        </a:lnSpc>
                        <a:spcBef>
                          <a:spcPct val="20000"/>
                        </a:spcBef>
                        <a:spcAft>
                          <a:spcPct val="0"/>
                        </a:spcAft>
                        <a:buClrTx/>
                        <a:buSzTx/>
                        <a:buFontTx/>
                        <a:buNone/>
                        <a:tabLst/>
                      </a:pPr>
                      <a:r>
                        <a:rPr kumimoji="0" lang="cs-CZ" sz="2700" b="0" i="0" u="none" strike="noStrike" cap="none" normalizeH="0" baseline="0" smtClean="0">
                          <a:ln>
                            <a:noFill/>
                          </a:ln>
                          <a:solidFill>
                            <a:schemeClr val="tx1"/>
                          </a:solidFill>
                          <a:effectLst/>
                          <a:latin typeface="Times New Roman" pitchFamily="18" charset="0"/>
                        </a:rPr>
                        <a:t>Cytoplasm</a:t>
                      </a:r>
                    </a:p>
                    <a:p>
                      <a:pPr marL="0" marR="0" lvl="0" indent="0" algn="l" defTabSz="914400" rtl="0" eaLnBrk="1" fontAlgn="base" latinLnBrk="0" hangingPunct="1">
                        <a:lnSpc>
                          <a:spcPct val="160000"/>
                        </a:lnSpc>
                        <a:spcBef>
                          <a:spcPct val="20000"/>
                        </a:spcBef>
                        <a:spcAft>
                          <a:spcPct val="0"/>
                        </a:spcAft>
                        <a:buClrTx/>
                        <a:buSzTx/>
                        <a:buFontTx/>
                        <a:buNone/>
                        <a:tabLst/>
                      </a:pPr>
                      <a:r>
                        <a:rPr kumimoji="0" lang="cs-CZ" sz="2700" b="0" i="0" u="none" strike="noStrike" cap="none" normalizeH="0" baseline="0" smtClean="0">
                          <a:ln>
                            <a:noFill/>
                          </a:ln>
                          <a:solidFill>
                            <a:schemeClr val="tx1"/>
                          </a:solidFill>
                          <a:effectLst/>
                          <a:latin typeface="Times New Roman" pitchFamily="18" charset="0"/>
                        </a:rPr>
                        <a:t>Mitochondria</a:t>
                      </a:r>
                    </a:p>
                    <a:p>
                      <a:pPr marL="0" marR="0" lvl="0" indent="0" algn="l" defTabSz="914400" rtl="0" eaLnBrk="1" fontAlgn="base" latinLnBrk="0" hangingPunct="1">
                        <a:lnSpc>
                          <a:spcPct val="160000"/>
                        </a:lnSpc>
                        <a:spcBef>
                          <a:spcPct val="20000"/>
                        </a:spcBef>
                        <a:spcAft>
                          <a:spcPct val="0"/>
                        </a:spcAft>
                        <a:buClrTx/>
                        <a:buSzTx/>
                        <a:buFontTx/>
                        <a:buNone/>
                        <a:tabLst/>
                      </a:pPr>
                      <a:r>
                        <a:rPr kumimoji="0" lang="cs-CZ" sz="2700" b="0" i="0" u="none" strike="noStrike" cap="none" normalizeH="0" baseline="0" smtClean="0">
                          <a:ln>
                            <a:noFill/>
                          </a:ln>
                          <a:solidFill>
                            <a:schemeClr val="tx1"/>
                          </a:solidFill>
                          <a:effectLst/>
                          <a:latin typeface="Times New Roman" pitchFamily="18" charset="0"/>
                        </a:rPr>
                        <a:t>Golgi complex, ER</a:t>
                      </a:r>
                    </a:p>
                    <a:p>
                      <a:pPr marL="0" marR="0" lvl="0" indent="0" algn="l" defTabSz="914400" rtl="0" eaLnBrk="1" fontAlgn="base" latinLnBrk="0" hangingPunct="1">
                        <a:lnSpc>
                          <a:spcPct val="160000"/>
                        </a:lnSpc>
                        <a:spcBef>
                          <a:spcPct val="20000"/>
                        </a:spcBef>
                        <a:spcAft>
                          <a:spcPct val="0"/>
                        </a:spcAft>
                        <a:buClrTx/>
                        <a:buSzTx/>
                        <a:buFontTx/>
                        <a:buNone/>
                        <a:tabLst/>
                      </a:pPr>
                      <a:r>
                        <a:rPr kumimoji="0" lang="cs-CZ" sz="2700" b="0" i="0" u="none" strike="noStrike" cap="none" normalizeH="0" baseline="0" smtClean="0">
                          <a:ln>
                            <a:noFill/>
                          </a:ln>
                          <a:solidFill>
                            <a:schemeClr val="tx1"/>
                          </a:solidFill>
                          <a:effectLst/>
                          <a:latin typeface="Times New Roman" pitchFamily="18" charset="0"/>
                        </a:rPr>
                        <a:t>Lysosome</a:t>
                      </a:r>
                    </a:p>
                    <a:p>
                      <a:pPr marL="0" marR="0" lvl="0" indent="0" algn="l" defTabSz="914400" rtl="0" eaLnBrk="1" fontAlgn="base" latinLnBrk="0" hangingPunct="1">
                        <a:lnSpc>
                          <a:spcPct val="160000"/>
                        </a:lnSpc>
                        <a:spcBef>
                          <a:spcPct val="20000"/>
                        </a:spcBef>
                        <a:spcAft>
                          <a:spcPct val="0"/>
                        </a:spcAft>
                        <a:buClrTx/>
                        <a:buSzTx/>
                        <a:buFontTx/>
                        <a:buNone/>
                        <a:tabLst/>
                      </a:pPr>
                      <a:r>
                        <a:rPr kumimoji="0" lang="cs-CZ" sz="2700" b="0" i="0" u="none" strike="noStrike" cap="none" normalizeH="0" baseline="0" smtClean="0">
                          <a:ln>
                            <a:noFill/>
                          </a:ln>
                          <a:solidFill>
                            <a:schemeClr val="tx1"/>
                          </a:solidFill>
                          <a:effectLst/>
                          <a:latin typeface="Times New Roman" pitchFamily="18" charset="0"/>
                        </a:rPr>
                        <a:t>Membrane</a:t>
                      </a:r>
                    </a:p>
                  </a:txBody>
                  <a:tcPr marT="45727" marB="45727"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60000"/>
                        </a:lnSpc>
                        <a:spcBef>
                          <a:spcPct val="20000"/>
                        </a:spcBef>
                        <a:spcAft>
                          <a:spcPct val="0"/>
                        </a:spcAft>
                        <a:buClrTx/>
                        <a:buSzTx/>
                        <a:buFontTx/>
                        <a:buNone/>
                        <a:tabLst/>
                      </a:pPr>
                      <a:r>
                        <a:rPr kumimoji="0" lang="cs-CZ" sz="2700" b="0" i="0" u="none" strike="noStrike" cap="none" normalizeH="0" baseline="0" smtClean="0">
                          <a:ln>
                            <a:noFill/>
                          </a:ln>
                          <a:solidFill>
                            <a:schemeClr val="tx1"/>
                          </a:solidFill>
                          <a:effectLst/>
                          <a:latin typeface="Times New Roman" pitchFamily="18" charset="0"/>
                        </a:rPr>
                        <a:t>LD, </a:t>
                      </a:r>
                      <a:r>
                        <a:rPr kumimoji="0" lang="cs-CZ" sz="2700" b="1" i="0" u="none" strike="noStrike" cap="none" normalizeH="0" baseline="0" smtClean="0">
                          <a:ln>
                            <a:noFill/>
                          </a:ln>
                          <a:solidFill>
                            <a:srgbClr val="FF0000"/>
                          </a:solidFill>
                          <a:effectLst/>
                          <a:latin typeface="Times New Roman" pitchFamily="18" charset="0"/>
                        </a:rPr>
                        <a:t>ALT</a:t>
                      </a:r>
                      <a:r>
                        <a:rPr kumimoji="0" lang="cs-CZ" sz="2700" b="0" i="0" u="none" strike="noStrike" cap="none" normalizeH="0" baseline="0" smtClean="0">
                          <a:ln>
                            <a:noFill/>
                          </a:ln>
                          <a:solidFill>
                            <a:schemeClr val="tx1"/>
                          </a:solidFill>
                          <a:effectLst/>
                          <a:latin typeface="Times New Roman" pitchFamily="18" charset="0"/>
                        </a:rPr>
                        <a:t>,</a:t>
                      </a:r>
                      <a:r>
                        <a:rPr kumimoji="0" lang="cs-CZ" sz="2700" b="1" i="0" u="none" strike="noStrike" cap="none" normalizeH="0" baseline="0" smtClean="0">
                          <a:ln>
                            <a:noFill/>
                          </a:ln>
                          <a:solidFill>
                            <a:srgbClr val="FF0000"/>
                          </a:solidFill>
                          <a:effectLst/>
                          <a:latin typeface="Times New Roman" pitchFamily="18" charset="0"/>
                        </a:rPr>
                        <a:t> 30 % AST</a:t>
                      </a:r>
                    </a:p>
                    <a:p>
                      <a:pPr marL="0" marR="0" lvl="0" indent="0" algn="l" defTabSz="914400" rtl="0" eaLnBrk="1" fontAlgn="base" latinLnBrk="0" hangingPunct="1">
                        <a:lnSpc>
                          <a:spcPct val="160000"/>
                        </a:lnSpc>
                        <a:spcBef>
                          <a:spcPct val="20000"/>
                        </a:spcBef>
                        <a:spcAft>
                          <a:spcPct val="0"/>
                        </a:spcAft>
                        <a:buClrTx/>
                        <a:buSzTx/>
                        <a:buFontTx/>
                        <a:buNone/>
                        <a:tabLst/>
                      </a:pPr>
                      <a:r>
                        <a:rPr kumimoji="0" lang="cs-CZ" sz="2700" b="1" i="0" u="none" strike="noStrike" cap="none" normalizeH="0" baseline="0" smtClean="0">
                          <a:ln>
                            <a:noFill/>
                          </a:ln>
                          <a:solidFill>
                            <a:srgbClr val="FF0000"/>
                          </a:solidFill>
                          <a:effectLst/>
                          <a:latin typeface="Times New Roman" pitchFamily="18" charset="0"/>
                        </a:rPr>
                        <a:t>70 % AST</a:t>
                      </a:r>
                    </a:p>
                    <a:p>
                      <a:pPr marL="0" marR="0" lvl="0" indent="0" algn="l" defTabSz="914400" rtl="0" eaLnBrk="1" fontAlgn="base" latinLnBrk="0" hangingPunct="1">
                        <a:lnSpc>
                          <a:spcPct val="160000"/>
                        </a:lnSpc>
                        <a:spcBef>
                          <a:spcPct val="20000"/>
                        </a:spcBef>
                        <a:spcAft>
                          <a:spcPct val="0"/>
                        </a:spcAft>
                        <a:buClrTx/>
                        <a:buSzTx/>
                        <a:buFontTx/>
                        <a:buNone/>
                        <a:tabLst/>
                      </a:pPr>
                      <a:r>
                        <a:rPr kumimoji="0" lang="cs-CZ" sz="2700" b="0" i="0" u="none" strike="noStrike" cap="none" normalizeH="0" baseline="0" smtClean="0">
                          <a:ln>
                            <a:noFill/>
                          </a:ln>
                          <a:solidFill>
                            <a:schemeClr val="tx1"/>
                          </a:solidFill>
                          <a:effectLst/>
                          <a:latin typeface="Times New Roman" pitchFamily="18" charset="0"/>
                        </a:rPr>
                        <a:t>CHS, AMS</a:t>
                      </a:r>
                    </a:p>
                    <a:p>
                      <a:pPr marL="0" marR="0" lvl="0" indent="0" algn="l" defTabSz="914400" rtl="0" eaLnBrk="1" fontAlgn="base" latinLnBrk="0" hangingPunct="1">
                        <a:lnSpc>
                          <a:spcPct val="160000"/>
                        </a:lnSpc>
                        <a:spcBef>
                          <a:spcPct val="20000"/>
                        </a:spcBef>
                        <a:spcAft>
                          <a:spcPct val="0"/>
                        </a:spcAft>
                        <a:buClrTx/>
                        <a:buSzTx/>
                        <a:buFontTx/>
                        <a:buNone/>
                        <a:tabLst/>
                      </a:pPr>
                      <a:r>
                        <a:rPr kumimoji="0" lang="cs-CZ" sz="2700" b="0" i="0" u="none" strike="noStrike" cap="none" normalizeH="0" baseline="0" smtClean="0">
                          <a:ln>
                            <a:noFill/>
                          </a:ln>
                          <a:solidFill>
                            <a:schemeClr val="tx1"/>
                          </a:solidFill>
                          <a:effectLst/>
                          <a:latin typeface="Times New Roman" pitchFamily="18" charset="0"/>
                        </a:rPr>
                        <a:t>ACP</a:t>
                      </a:r>
                    </a:p>
                    <a:p>
                      <a:pPr marL="0" marR="0" lvl="0" indent="0" algn="l" defTabSz="914400" rtl="0" eaLnBrk="1" fontAlgn="base" latinLnBrk="0" hangingPunct="1">
                        <a:lnSpc>
                          <a:spcPct val="160000"/>
                        </a:lnSpc>
                        <a:spcBef>
                          <a:spcPct val="20000"/>
                        </a:spcBef>
                        <a:spcAft>
                          <a:spcPct val="0"/>
                        </a:spcAft>
                        <a:buClrTx/>
                        <a:buSzTx/>
                        <a:buFontTx/>
                        <a:buNone/>
                        <a:tabLst/>
                      </a:pPr>
                      <a:r>
                        <a:rPr kumimoji="0" lang="cs-CZ" sz="2700" b="1" i="0" u="none" strike="noStrike" cap="none" normalizeH="0" baseline="0" smtClean="0">
                          <a:ln>
                            <a:noFill/>
                          </a:ln>
                          <a:solidFill>
                            <a:srgbClr val="FF0000"/>
                          </a:solidFill>
                          <a:effectLst/>
                          <a:latin typeface="Times New Roman" pitchFamily="18" charset="0"/>
                        </a:rPr>
                        <a:t>GMT, ALP</a:t>
                      </a:r>
                    </a:p>
                  </a:txBody>
                  <a:tcPr marT="45727" marB="45727"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24535276"/>
      </p:ext>
    </p:extLst>
  </p:cSld>
  <p:clrMapOvr>
    <a:masterClrMapping/>
  </p:clrMapOvr>
  <p:transition spd="slow">
    <p:zo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55DA16-6F66-4844-A7E8-CAD1611FF717}" type="slidenum">
              <a:rPr lang="cs-CZ"/>
              <a:pPr eaLnBrk="1" hangingPunct="1"/>
              <a:t>92</a:t>
            </a:fld>
            <a:endParaRPr lang="cs-CZ"/>
          </a:p>
        </p:txBody>
      </p:sp>
      <p:sp>
        <p:nvSpPr>
          <p:cNvPr id="18435" name="Rectangle 4"/>
          <p:cNvSpPr>
            <a:spLocks noGrp="1" noChangeArrowheads="1"/>
          </p:cNvSpPr>
          <p:nvPr>
            <p:ph type="title"/>
          </p:nvPr>
        </p:nvSpPr>
        <p:spPr>
          <a:xfrm>
            <a:off x="457200" y="274638"/>
            <a:ext cx="8229600" cy="850900"/>
          </a:xfrm>
        </p:spPr>
        <p:txBody>
          <a:bodyPr/>
          <a:lstStyle/>
          <a:p>
            <a:pPr eaLnBrk="1" hangingPunct="1"/>
            <a:r>
              <a:rPr lang="en-US" sz="3600" smtClean="0"/>
              <a:t>Enzymes of Clinical Significance</a:t>
            </a:r>
            <a:endParaRPr lang="cs-CZ" sz="3600" smtClean="0"/>
          </a:p>
        </p:txBody>
      </p:sp>
      <p:graphicFrame>
        <p:nvGraphicFramePr>
          <p:cNvPr id="49191" name="Group 39"/>
          <p:cNvGraphicFramePr>
            <a:graphicFrameLocks noGrp="1"/>
          </p:cNvGraphicFramePr>
          <p:nvPr>
            <p:ph idx="1"/>
          </p:nvPr>
        </p:nvGraphicFramePr>
        <p:xfrm>
          <a:off x="827088" y="1268413"/>
          <a:ext cx="7499350" cy="4945368"/>
        </p:xfrm>
        <a:graphic>
          <a:graphicData uri="http://schemas.openxmlformats.org/drawingml/2006/table">
            <a:tbl>
              <a:tblPr/>
              <a:tblGrid>
                <a:gridCol w="1738312"/>
                <a:gridCol w="5761038"/>
              </a:tblGrid>
              <a:tr h="4724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chemeClr val="tx1"/>
                          </a:solidFill>
                          <a:effectLst/>
                          <a:latin typeface="Times New Roman" pitchFamily="18" charset="0"/>
                        </a:rPr>
                        <a:t>Enzyme</a:t>
                      </a:r>
                      <a:endParaRPr kumimoji="0" lang="cs-CZ" sz="2500" b="1" i="0" u="none" strike="noStrike" cap="none" normalizeH="0" baseline="0" smtClean="0">
                        <a:ln>
                          <a:noFill/>
                        </a:ln>
                        <a:solidFill>
                          <a:schemeClr val="tx1"/>
                        </a:solidFill>
                        <a:effectLst/>
                        <a:latin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chemeClr val="tx1"/>
                          </a:solidFill>
                          <a:effectLst/>
                          <a:latin typeface="Times New Roman" pitchFamily="18" charset="0"/>
                        </a:rPr>
                        <a:t>Source of blood elevation</a:t>
                      </a:r>
                      <a:endParaRPr kumimoji="0" lang="cs-CZ" sz="2500" b="1" i="0" u="none" strike="noStrike" cap="none" normalizeH="0" baseline="0" smtClean="0">
                        <a:ln>
                          <a:noFill/>
                        </a:ln>
                        <a:solidFill>
                          <a:schemeClr val="tx1"/>
                        </a:solidFill>
                        <a:effectLst/>
                        <a:latin typeface="Times New Roman" pitchFamily="18" charset="0"/>
                      </a:endParaRPr>
                    </a:p>
                  </a:txBody>
                  <a:tcPr marT="45717" marB="45717"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4472652">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Times New Roman" pitchFamily="18" charset="0"/>
                        </a:rPr>
                        <a:t>ALT</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Times New Roman" pitchFamily="18" charset="0"/>
                        </a:rPr>
                        <a:t>AST</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Times New Roman" pitchFamily="18" charset="0"/>
                        </a:rPr>
                        <a:t>GMT</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Times New Roman" pitchFamily="18" charset="0"/>
                        </a:rPr>
                        <a:t>ALP</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Times New Roman" pitchFamily="18" charset="0"/>
                        </a:rPr>
                        <a:t>ACP</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Times New Roman" pitchFamily="18" charset="0"/>
                        </a:rPr>
                        <a:t>CK</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Times New Roman" pitchFamily="18" charset="0"/>
                        </a:rPr>
                        <a:t>AMS</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Times New Roman" pitchFamily="18" charset="0"/>
                        </a:rPr>
                        <a:t>LPS</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Times New Roman" pitchFamily="18" charset="0"/>
                        </a:rPr>
                        <a:t>CHS</a:t>
                      </a:r>
                      <a:endParaRPr kumimoji="0" lang="cs-CZ" sz="2500" b="0" i="0" u="none" strike="noStrike" cap="none" normalizeH="0" baseline="0" smtClean="0">
                        <a:ln>
                          <a:noFill/>
                        </a:ln>
                        <a:solidFill>
                          <a:schemeClr val="tx1"/>
                        </a:solidFill>
                        <a:effectLst/>
                        <a:latin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Times New Roman" pitchFamily="18" charset="0"/>
                        </a:rPr>
                        <a:t>hepatopathy</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Times New Roman" pitchFamily="18" charset="0"/>
                        </a:rPr>
                        <a:t>MI, hepatopathy</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Times New Roman" pitchFamily="18" charset="0"/>
                        </a:rPr>
                        <a:t>hepatopathy (alcohol, drugs)</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Times New Roman" pitchFamily="18" charset="0"/>
                        </a:rPr>
                        <a:t>biliary tract diseases, bone diseases</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Times New Roman" pitchFamily="18" charset="0"/>
                        </a:rPr>
                        <a:t>prostatic cancer</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Times New Roman" pitchFamily="18" charset="0"/>
                        </a:rPr>
                        <a:t>MI (CK-MB), muscle diseases</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Times New Roman" pitchFamily="18" charset="0"/>
                        </a:rPr>
                        <a:t>pancreatitis</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Times New Roman" pitchFamily="18" charset="0"/>
                        </a:rPr>
                        <a:t>pancreatitis</a:t>
                      </a:r>
                    </a:p>
                    <a:p>
                      <a:pPr marL="0" marR="0" lvl="0" indent="0" algn="l" defTabSz="914400" rtl="0" eaLnBrk="1" fontAlgn="base" latinLnBrk="0" hangingPunct="1">
                        <a:lnSpc>
                          <a:spcPct val="11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Times New Roman" pitchFamily="18" charset="0"/>
                        </a:rPr>
                        <a:t>hepatopathy (alcohol, drugs) – decreased </a:t>
                      </a:r>
                      <a:endParaRPr kumimoji="0" lang="cs-CZ" sz="2500" b="0" i="0" u="none" strike="noStrike" cap="none" normalizeH="0" baseline="0" smtClean="0">
                        <a:ln>
                          <a:noFill/>
                        </a:ln>
                        <a:solidFill>
                          <a:schemeClr val="tx1"/>
                        </a:solidFill>
                        <a:effectLst/>
                        <a:latin typeface="Times New Roman" pitchFamily="18" charset="0"/>
                      </a:endParaRPr>
                    </a:p>
                  </a:txBody>
                  <a:tcPr marT="45717" marB="45717"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75881229"/>
      </p:ext>
    </p:extLst>
  </p:cSld>
  <p:clrMapOvr>
    <a:masterClrMapping/>
  </p:clrMapOvr>
  <p:transition spd="slow">
    <p:zo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014538" y="260350"/>
            <a:ext cx="4730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FontTx/>
              <a:buNone/>
            </a:pPr>
            <a:r>
              <a:rPr kumimoji="0" lang="en-US" altLang="zh-CN" sz="3600">
                <a:solidFill>
                  <a:srgbClr val="990000"/>
                </a:solidFill>
                <a:latin typeface="Times New Roman" pitchFamily="18" charset="0"/>
              </a:rPr>
              <a:t>Enzymatic  antioxidant</a:t>
            </a:r>
          </a:p>
        </p:txBody>
      </p:sp>
      <p:sp>
        <p:nvSpPr>
          <p:cNvPr id="17411" name="Rectangle 3"/>
          <p:cNvSpPr>
            <a:spLocks noChangeArrowheads="1"/>
          </p:cNvSpPr>
          <p:nvPr/>
        </p:nvSpPr>
        <p:spPr bwMode="auto">
          <a:xfrm>
            <a:off x="107950" y="981075"/>
            <a:ext cx="4868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FontTx/>
              <a:buNone/>
            </a:pPr>
            <a:r>
              <a:rPr kumimoji="0" lang="en-US" altLang="zh-CN">
                <a:solidFill>
                  <a:srgbClr val="000066"/>
                </a:solidFill>
                <a:latin typeface="Times New Roman" pitchFamily="18" charset="0"/>
              </a:rPr>
              <a:t>1. superoxide dismutase (SOD)</a:t>
            </a:r>
          </a:p>
        </p:txBody>
      </p:sp>
      <p:sp>
        <p:nvSpPr>
          <p:cNvPr id="894980" name="Rectangle 4"/>
          <p:cNvSpPr>
            <a:spLocks noChangeArrowheads="1"/>
          </p:cNvSpPr>
          <p:nvPr/>
        </p:nvSpPr>
        <p:spPr bwMode="auto">
          <a:xfrm>
            <a:off x="111125" y="2551113"/>
            <a:ext cx="9032875" cy="2749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20000"/>
              </a:spcBef>
              <a:buClr>
                <a:schemeClr val="folHlink"/>
              </a:buClr>
              <a:buFont typeface="Wingdings" pitchFamily="2" charset="2"/>
              <a:buNone/>
            </a:pPr>
            <a:r>
              <a:rPr lang="en-GB" altLang="zh-CN" sz="2400">
                <a:latin typeface="Comic Sans MS" pitchFamily="66" charset="0"/>
              </a:rPr>
              <a:t>     </a:t>
            </a:r>
            <a:r>
              <a:rPr lang="en-GB" altLang="ar-IQ" sz="2400" i="1">
                <a:solidFill>
                  <a:srgbClr val="000066"/>
                </a:solidFill>
                <a:latin typeface="Comic Sans MS" pitchFamily="66" charset="0"/>
              </a:rPr>
              <a:t>SOD is </a:t>
            </a:r>
            <a:r>
              <a:rPr lang="en-GB" altLang="ar-IQ" sz="2400" i="1">
                <a:solidFill>
                  <a:srgbClr val="CC0000"/>
                </a:solidFill>
                <a:latin typeface="Comic Sans MS" pitchFamily="66" charset="0"/>
              </a:rPr>
              <a:t>present in essentially every cell</a:t>
            </a:r>
            <a:r>
              <a:rPr lang="en-GB" altLang="ar-IQ" sz="2400" i="1">
                <a:solidFill>
                  <a:srgbClr val="000066"/>
                </a:solidFill>
                <a:latin typeface="Comic Sans MS" pitchFamily="66" charset="0"/>
              </a:rPr>
              <a:t> in the body</a:t>
            </a:r>
            <a:r>
              <a:rPr lang="en-GB" altLang="zh-CN" sz="2400">
                <a:latin typeface="Comic Sans MS" pitchFamily="66" charset="0"/>
              </a:rPr>
              <a:t> which</a:t>
            </a:r>
            <a:r>
              <a:rPr lang="en-US" altLang="zh-CN" sz="2400">
                <a:latin typeface="Comic Sans MS" pitchFamily="66" charset="0"/>
              </a:rPr>
              <a:t> actually represented by a group of metalloenzymes with various prosthetic groups. </a:t>
            </a:r>
            <a:r>
              <a:rPr lang="en-GB" altLang="ar-IQ" sz="2400">
                <a:latin typeface="Comic Sans MS" pitchFamily="66" charset="0"/>
              </a:rPr>
              <a:t>SOD appears in </a:t>
            </a:r>
            <a:r>
              <a:rPr lang="en-GB" altLang="ar-IQ" sz="2400">
                <a:solidFill>
                  <a:srgbClr val="FF0000"/>
                </a:solidFill>
                <a:latin typeface="Comic Sans MS" pitchFamily="66" charset="0"/>
              </a:rPr>
              <a:t>three forms</a:t>
            </a:r>
            <a:r>
              <a:rPr lang="en-GB" altLang="ar-IQ" sz="2400">
                <a:latin typeface="Comic Sans MS" pitchFamily="66" charset="0"/>
              </a:rPr>
              <a:t>: </a:t>
            </a:r>
          </a:p>
          <a:p>
            <a:pPr>
              <a:lnSpc>
                <a:spcPct val="100000"/>
              </a:lnSpc>
              <a:spcBef>
                <a:spcPct val="20000"/>
              </a:spcBef>
              <a:buFontTx/>
              <a:buNone/>
            </a:pPr>
            <a:r>
              <a:rPr lang="en-GB" altLang="zh-CN" sz="2400">
                <a:latin typeface="Comic Sans MS" pitchFamily="66" charset="0"/>
              </a:rPr>
              <a:t>     a</a:t>
            </a:r>
            <a:r>
              <a:rPr lang="en-GB" altLang="ar-IQ" sz="2400">
                <a:latin typeface="Comic Sans MS" pitchFamily="66" charset="0"/>
              </a:rPr>
              <a:t>) Cu-Zn SOD</a:t>
            </a:r>
            <a:r>
              <a:rPr lang="en-GB" altLang="zh-CN" sz="2400">
                <a:latin typeface="Comic Sans MS" pitchFamily="66" charset="0"/>
              </a:rPr>
              <a:t>:</a:t>
            </a:r>
            <a:r>
              <a:rPr lang="en-GB" altLang="ar-IQ" sz="2400">
                <a:latin typeface="Comic Sans MS" pitchFamily="66" charset="0"/>
              </a:rPr>
              <a:t> in the cytoplasm with two subunits </a:t>
            </a:r>
          </a:p>
          <a:p>
            <a:pPr>
              <a:lnSpc>
                <a:spcPct val="100000"/>
              </a:lnSpc>
              <a:spcBef>
                <a:spcPct val="20000"/>
              </a:spcBef>
              <a:buFontTx/>
              <a:buNone/>
            </a:pPr>
            <a:r>
              <a:rPr lang="en-GB" altLang="zh-CN" sz="2400">
                <a:latin typeface="Comic Sans MS" pitchFamily="66" charset="0"/>
              </a:rPr>
              <a:t>     b</a:t>
            </a:r>
            <a:r>
              <a:rPr lang="en-GB" altLang="ar-IQ" sz="2400">
                <a:latin typeface="Comic Sans MS" pitchFamily="66" charset="0"/>
              </a:rPr>
              <a:t>) Mn-SOD</a:t>
            </a:r>
            <a:r>
              <a:rPr lang="en-GB" altLang="zh-CN" sz="2400">
                <a:latin typeface="Comic Sans MS" pitchFamily="66" charset="0"/>
              </a:rPr>
              <a:t>:</a:t>
            </a:r>
            <a:r>
              <a:rPr lang="en-GB" altLang="ar-IQ" sz="2400">
                <a:latin typeface="Comic Sans MS" pitchFamily="66" charset="0"/>
              </a:rPr>
              <a:t> in the mitochondrion </a:t>
            </a:r>
          </a:p>
          <a:p>
            <a:pPr>
              <a:lnSpc>
                <a:spcPct val="100000"/>
              </a:lnSpc>
              <a:spcBef>
                <a:spcPct val="20000"/>
              </a:spcBef>
              <a:buFontTx/>
              <a:buNone/>
            </a:pPr>
            <a:r>
              <a:rPr lang="en-GB" altLang="zh-CN" sz="2400">
                <a:latin typeface="Comic Sans MS" pitchFamily="66" charset="0"/>
              </a:rPr>
              <a:t>     c</a:t>
            </a:r>
            <a:r>
              <a:rPr lang="en-GB" altLang="ar-IQ" sz="2400">
                <a:latin typeface="Comic Sans MS" pitchFamily="66" charset="0"/>
              </a:rPr>
              <a:t>) Cu</a:t>
            </a:r>
            <a:r>
              <a:rPr lang="en-GB" altLang="zh-CN" sz="2400">
                <a:latin typeface="Comic Sans MS" pitchFamily="66" charset="0"/>
              </a:rPr>
              <a:t>-</a:t>
            </a:r>
            <a:r>
              <a:rPr lang="en-GB" altLang="ar-IQ" sz="2400">
                <a:latin typeface="Comic Sans MS" pitchFamily="66" charset="0"/>
              </a:rPr>
              <a:t>SOD</a:t>
            </a:r>
            <a:r>
              <a:rPr lang="en-GB" altLang="zh-CN" sz="2400">
                <a:latin typeface="Comic Sans MS" pitchFamily="66" charset="0"/>
              </a:rPr>
              <a:t>:</a:t>
            </a:r>
            <a:r>
              <a:rPr lang="en-GB" altLang="ar-IQ" sz="2400">
                <a:latin typeface="Comic Sans MS" pitchFamily="66" charset="0"/>
              </a:rPr>
              <a:t> extracellular SOD </a:t>
            </a:r>
            <a:endParaRPr lang="en-GB" altLang="zh-CN" sz="2400">
              <a:latin typeface="Comic Sans MS" pitchFamily="66" charset="0"/>
            </a:endParaRPr>
          </a:p>
        </p:txBody>
      </p:sp>
      <p:sp>
        <p:nvSpPr>
          <p:cNvPr id="17413" name="Rectangle 5"/>
          <p:cNvSpPr>
            <a:spLocks noChangeArrowheads="1"/>
          </p:cNvSpPr>
          <p:nvPr/>
        </p:nvSpPr>
        <p:spPr bwMode="auto">
          <a:xfrm>
            <a:off x="2051050" y="1773238"/>
            <a:ext cx="47529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spcBef>
                <a:spcPct val="0"/>
              </a:spcBef>
              <a:buClr>
                <a:schemeClr val="tx2"/>
              </a:buClr>
              <a:buSzPct val="70000"/>
              <a:buFont typeface="Wingdings" pitchFamily="2" charset="2"/>
              <a:buNone/>
            </a:pPr>
            <a:r>
              <a:rPr kumimoji="0" lang="en-GB" altLang="ar-IQ" sz="2400" b="0">
                <a:latin typeface="Times New Roman" pitchFamily="18" charset="0"/>
              </a:rPr>
              <a:t>2O</a:t>
            </a:r>
            <a:r>
              <a:rPr kumimoji="0" lang="en-GB" altLang="ar-IQ" sz="2400" b="0" baseline="-25000">
                <a:latin typeface="Times New Roman" pitchFamily="18" charset="0"/>
              </a:rPr>
              <a:t>2</a:t>
            </a:r>
            <a:r>
              <a:rPr kumimoji="0" lang="en-GB" altLang="ar-IQ" sz="2400" b="0">
                <a:latin typeface="Times New Roman" pitchFamily="18" charset="0"/>
              </a:rPr>
              <a:t>·⁻+ 2H</a:t>
            </a:r>
            <a:r>
              <a:rPr kumimoji="0" lang="en-GB" altLang="zh-CN" sz="2400" b="0" baseline="30000">
                <a:latin typeface="Times New Roman" pitchFamily="18" charset="0"/>
              </a:rPr>
              <a:t>+</a:t>
            </a:r>
            <a:r>
              <a:rPr kumimoji="0" lang="en-GB" altLang="ar-IQ" sz="2400" b="0">
                <a:latin typeface="Times New Roman" pitchFamily="18" charset="0"/>
              </a:rPr>
              <a:t> </a:t>
            </a:r>
            <a:r>
              <a:rPr kumimoji="0" lang="en-GB" altLang="zh-CN" sz="2400" b="0">
                <a:latin typeface="Times New Roman" pitchFamily="18" charset="0"/>
                <a:sym typeface="Symbol" pitchFamily="18" charset="2"/>
              </a:rPr>
              <a:t>                  </a:t>
            </a:r>
            <a:r>
              <a:rPr kumimoji="0" lang="en-GB" altLang="ar-IQ" sz="2400" b="0">
                <a:latin typeface="Times New Roman" pitchFamily="18" charset="0"/>
              </a:rPr>
              <a:t>H</a:t>
            </a:r>
            <a:r>
              <a:rPr kumimoji="0" lang="en-GB" altLang="ar-IQ" sz="2400" b="0" baseline="-25000">
                <a:latin typeface="Times New Roman" pitchFamily="18" charset="0"/>
              </a:rPr>
              <a:t>2</a:t>
            </a:r>
            <a:r>
              <a:rPr kumimoji="0" lang="en-GB" altLang="ar-IQ" sz="2400" b="0">
                <a:latin typeface="Times New Roman" pitchFamily="18" charset="0"/>
              </a:rPr>
              <a:t>O</a:t>
            </a:r>
            <a:r>
              <a:rPr kumimoji="0" lang="en-GB" altLang="ar-IQ" sz="2400" b="0" baseline="-25000">
                <a:latin typeface="Times New Roman" pitchFamily="18" charset="0"/>
              </a:rPr>
              <a:t>2</a:t>
            </a:r>
            <a:r>
              <a:rPr kumimoji="0" lang="en-GB" altLang="ar-IQ" sz="2400" b="0">
                <a:latin typeface="Times New Roman" pitchFamily="18" charset="0"/>
              </a:rPr>
              <a:t> + O</a:t>
            </a:r>
            <a:r>
              <a:rPr kumimoji="0" lang="en-GB" altLang="ar-IQ" sz="2400" b="0" baseline="-25000">
                <a:latin typeface="Times New Roman" pitchFamily="18" charset="0"/>
              </a:rPr>
              <a:t>2</a:t>
            </a:r>
            <a:endParaRPr kumimoji="0" lang="en-US" altLang="zh-CN" sz="2400" b="0" baseline="-25000">
              <a:latin typeface="Times New Roman" pitchFamily="18" charset="0"/>
            </a:endParaRPr>
          </a:p>
        </p:txBody>
      </p:sp>
      <p:sp>
        <p:nvSpPr>
          <p:cNvPr id="17414" name="Line 6"/>
          <p:cNvSpPr>
            <a:spLocks noChangeShapeType="1"/>
          </p:cNvSpPr>
          <p:nvPr/>
        </p:nvSpPr>
        <p:spPr bwMode="auto">
          <a:xfrm>
            <a:off x="3635375" y="2085975"/>
            <a:ext cx="1368425" cy="0"/>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17415" name="Rectangle 7"/>
          <p:cNvSpPr>
            <a:spLocks noChangeArrowheads="1"/>
          </p:cNvSpPr>
          <p:nvPr/>
        </p:nvSpPr>
        <p:spPr bwMode="auto">
          <a:xfrm>
            <a:off x="3995738" y="1676400"/>
            <a:ext cx="795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FontTx/>
              <a:buNone/>
            </a:pPr>
            <a:r>
              <a:rPr kumimoji="0" lang="en-GB" altLang="ar-IQ" sz="2400" b="0">
                <a:latin typeface="Times New Roman" pitchFamily="18" charset="0"/>
              </a:rPr>
              <a:t>SOD</a:t>
            </a:r>
            <a:endParaRPr kumimoji="0" lang="en-US" altLang="zh-CN" sz="2400" b="0">
              <a:latin typeface="Times New Roman" pitchFamily="18" charset="0"/>
            </a:endParaRPr>
          </a:p>
        </p:txBody>
      </p:sp>
      <p:sp>
        <p:nvSpPr>
          <p:cNvPr id="894984" name="Rectangle 8"/>
          <p:cNvSpPr>
            <a:spLocks noChangeArrowheads="1"/>
          </p:cNvSpPr>
          <p:nvPr/>
        </p:nvSpPr>
        <p:spPr bwMode="auto">
          <a:xfrm>
            <a:off x="111125" y="5373688"/>
            <a:ext cx="9032875" cy="1081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10000"/>
              </a:lnSpc>
              <a:spcBef>
                <a:spcPct val="0"/>
              </a:spcBef>
              <a:buClr>
                <a:schemeClr val="folHlink"/>
              </a:buClr>
              <a:buFont typeface="Wingdings" pitchFamily="2" charset="2"/>
              <a:buNone/>
            </a:pPr>
            <a:r>
              <a:rPr lang="en-GB" altLang="zh-CN" sz="2600" b="0">
                <a:latin typeface="Comic Sans MS" pitchFamily="66" charset="0"/>
              </a:rPr>
              <a:t>     </a:t>
            </a:r>
            <a:r>
              <a:rPr lang="en-GB" altLang="zh-CN" sz="2600" u="sng">
                <a:latin typeface="Comic Sans MS" pitchFamily="66" charset="0"/>
              </a:rPr>
              <a:t>This is the </a:t>
            </a:r>
            <a:r>
              <a:rPr lang="en-GB" altLang="zh-CN" sz="2600" i="1" u="sng">
                <a:solidFill>
                  <a:srgbClr val="FF0000"/>
                </a:solidFill>
                <a:latin typeface="Comic Sans MS" pitchFamily="66" charset="0"/>
              </a:rPr>
              <a:t>first line of defence to protect cells</a:t>
            </a:r>
            <a:r>
              <a:rPr lang="en-GB" altLang="zh-CN" sz="2600" u="sng">
                <a:latin typeface="Comic Sans MS" pitchFamily="66" charset="0"/>
              </a:rPr>
              <a:t> from the injurious effects of superoxide.</a:t>
            </a:r>
          </a:p>
        </p:txBody>
      </p:sp>
    </p:spTree>
    <p:extLst>
      <p:ext uri="{BB962C8B-B14F-4D97-AF65-F5344CB8AC3E}">
        <p14:creationId xmlns:p14="http://schemas.microsoft.com/office/powerpoint/2010/main" val="227888841"/>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94980">
                                            <p:bg/>
                                          </p:spTgt>
                                        </p:tgtEl>
                                        <p:attrNameLst>
                                          <p:attrName>style.visibility</p:attrName>
                                        </p:attrNameLst>
                                      </p:cBhvr>
                                      <p:to>
                                        <p:strVal val="visible"/>
                                      </p:to>
                                    </p:set>
                                    <p:anim calcmode="lin" valueType="num">
                                      <p:cBhvr>
                                        <p:cTn id="7" dur="1000" fill="hold"/>
                                        <p:tgtEl>
                                          <p:spTgt spid="894980">
                                            <p:bg/>
                                          </p:spTgt>
                                        </p:tgtEl>
                                        <p:attrNameLst>
                                          <p:attrName>ppt_w</p:attrName>
                                        </p:attrNameLst>
                                      </p:cBhvr>
                                      <p:tavLst>
                                        <p:tav tm="0">
                                          <p:val>
                                            <p:strVal val="#ppt_w+.3"/>
                                          </p:val>
                                        </p:tav>
                                        <p:tav tm="100000">
                                          <p:val>
                                            <p:strVal val="#ppt_w"/>
                                          </p:val>
                                        </p:tav>
                                      </p:tavLst>
                                    </p:anim>
                                    <p:anim calcmode="lin" valueType="num">
                                      <p:cBhvr>
                                        <p:cTn id="8" dur="1000" fill="hold"/>
                                        <p:tgtEl>
                                          <p:spTgt spid="894980">
                                            <p:bg/>
                                          </p:spTgt>
                                        </p:tgtEl>
                                        <p:attrNameLst>
                                          <p:attrName>ppt_h</p:attrName>
                                        </p:attrNameLst>
                                      </p:cBhvr>
                                      <p:tavLst>
                                        <p:tav tm="0">
                                          <p:val>
                                            <p:strVal val="#ppt_h"/>
                                          </p:val>
                                        </p:tav>
                                        <p:tav tm="100000">
                                          <p:val>
                                            <p:strVal val="#ppt_h"/>
                                          </p:val>
                                        </p:tav>
                                      </p:tavLst>
                                    </p:anim>
                                    <p:animEffect transition="in" filter="fade">
                                      <p:cBhvr>
                                        <p:cTn id="9" dur="1000"/>
                                        <p:tgtEl>
                                          <p:spTgt spid="894980">
                                            <p:bg/>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894980">
                                            <p:txEl>
                                              <p:pRg st="0" end="0"/>
                                            </p:txEl>
                                          </p:spTgt>
                                        </p:tgtEl>
                                        <p:attrNameLst>
                                          <p:attrName>style.visibility</p:attrName>
                                        </p:attrNameLst>
                                      </p:cBhvr>
                                      <p:to>
                                        <p:strVal val="visible"/>
                                      </p:to>
                                    </p:set>
                                    <p:anim calcmode="lin" valueType="num">
                                      <p:cBhvr>
                                        <p:cTn id="14" dur="1000" fill="hold"/>
                                        <p:tgtEl>
                                          <p:spTgt spid="894980">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894980">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894980">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894980">
                                            <p:txEl>
                                              <p:pRg st="1" end="1"/>
                                            </p:txEl>
                                          </p:spTgt>
                                        </p:tgtEl>
                                        <p:attrNameLst>
                                          <p:attrName>style.visibility</p:attrName>
                                        </p:attrNameLst>
                                      </p:cBhvr>
                                      <p:to>
                                        <p:strVal val="visible"/>
                                      </p:to>
                                    </p:set>
                                    <p:anim calcmode="lin" valueType="num">
                                      <p:cBhvr>
                                        <p:cTn id="21" dur="1000" fill="hold"/>
                                        <p:tgtEl>
                                          <p:spTgt spid="894980">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894980">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894980">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894980">
                                            <p:txEl>
                                              <p:pRg st="2" end="2"/>
                                            </p:txEl>
                                          </p:spTgt>
                                        </p:tgtEl>
                                        <p:attrNameLst>
                                          <p:attrName>style.visibility</p:attrName>
                                        </p:attrNameLst>
                                      </p:cBhvr>
                                      <p:to>
                                        <p:strVal val="visible"/>
                                      </p:to>
                                    </p:set>
                                    <p:anim calcmode="lin" valueType="num">
                                      <p:cBhvr>
                                        <p:cTn id="28" dur="1000" fill="hold"/>
                                        <p:tgtEl>
                                          <p:spTgt spid="894980">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894980">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894980">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894980">
                                            <p:txEl>
                                              <p:pRg st="3" end="3"/>
                                            </p:txEl>
                                          </p:spTgt>
                                        </p:tgtEl>
                                        <p:attrNameLst>
                                          <p:attrName>style.visibility</p:attrName>
                                        </p:attrNameLst>
                                      </p:cBhvr>
                                      <p:to>
                                        <p:strVal val="visible"/>
                                      </p:to>
                                    </p:set>
                                    <p:anim calcmode="lin" valueType="num">
                                      <p:cBhvr>
                                        <p:cTn id="35" dur="1000" fill="hold"/>
                                        <p:tgtEl>
                                          <p:spTgt spid="894980">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894980">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894980">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1" presetClass="entr" presetSubtype="0" fill="hold" grpId="0" nodeType="clickEffect">
                                  <p:stCondLst>
                                    <p:cond delay="0"/>
                                  </p:stCondLst>
                                  <p:childTnLst>
                                    <p:set>
                                      <p:cBhvr>
                                        <p:cTn id="41" dur="1" fill="hold">
                                          <p:stCondLst>
                                            <p:cond delay="0"/>
                                          </p:stCondLst>
                                        </p:cTn>
                                        <p:tgtEl>
                                          <p:spTgt spid="894984"/>
                                        </p:tgtEl>
                                        <p:attrNameLst>
                                          <p:attrName>style.visibility</p:attrName>
                                        </p:attrNameLst>
                                      </p:cBhvr>
                                      <p:to>
                                        <p:strVal val="visible"/>
                                      </p:to>
                                    </p:set>
                                    <p:animEffect transition="in" filter="fade">
                                      <p:cBhvr>
                                        <p:cTn id="42" dur="770" decel="100000"/>
                                        <p:tgtEl>
                                          <p:spTgt spid="894984"/>
                                        </p:tgtEl>
                                      </p:cBhvr>
                                    </p:animEffect>
                                    <p:animScale>
                                      <p:cBhvr>
                                        <p:cTn id="43" dur="770" decel="100000"/>
                                        <p:tgtEl>
                                          <p:spTgt spid="894984"/>
                                        </p:tgtEl>
                                      </p:cBhvr>
                                      <p:from x="10000" y="10000"/>
                                      <p:to x="200000" y="450000"/>
                                    </p:animScale>
                                    <p:animScale>
                                      <p:cBhvr>
                                        <p:cTn id="44" dur="1230" accel="100000" fill="hold">
                                          <p:stCondLst>
                                            <p:cond delay="770"/>
                                          </p:stCondLst>
                                        </p:cTn>
                                        <p:tgtEl>
                                          <p:spTgt spid="894984"/>
                                        </p:tgtEl>
                                      </p:cBhvr>
                                      <p:from x="200000" y="450000"/>
                                      <p:to x="100000" y="100000"/>
                                    </p:animScale>
                                    <p:set>
                                      <p:cBhvr>
                                        <p:cTn id="45" dur="770" fill="hold"/>
                                        <p:tgtEl>
                                          <p:spTgt spid="894984"/>
                                        </p:tgtEl>
                                        <p:attrNameLst>
                                          <p:attrName>ppt_x</p:attrName>
                                        </p:attrNameLst>
                                      </p:cBhvr>
                                      <p:to>
                                        <p:strVal val="(0.5)"/>
                                      </p:to>
                                    </p:set>
                                    <p:anim from="(0.5)" to="(#ppt_x)" calcmode="lin" valueType="num">
                                      <p:cBhvr>
                                        <p:cTn id="46" dur="1230" accel="100000" fill="hold">
                                          <p:stCondLst>
                                            <p:cond delay="770"/>
                                          </p:stCondLst>
                                        </p:cTn>
                                        <p:tgtEl>
                                          <p:spTgt spid="894984"/>
                                        </p:tgtEl>
                                        <p:attrNameLst>
                                          <p:attrName>ppt_x</p:attrName>
                                        </p:attrNameLst>
                                      </p:cBhvr>
                                    </p:anim>
                                    <p:set>
                                      <p:cBhvr>
                                        <p:cTn id="47" dur="770" fill="hold"/>
                                        <p:tgtEl>
                                          <p:spTgt spid="894984"/>
                                        </p:tgtEl>
                                        <p:attrNameLst>
                                          <p:attrName>ppt_y</p:attrName>
                                        </p:attrNameLst>
                                      </p:cBhvr>
                                      <p:to>
                                        <p:strVal val="(#ppt_y+0.4)"/>
                                      </p:to>
                                    </p:set>
                                    <p:anim from="(#ppt_y+0.4)" to="(#ppt_y)" calcmode="lin" valueType="num">
                                      <p:cBhvr>
                                        <p:cTn id="48" dur="1230" accel="100000" fill="hold">
                                          <p:stCondLst>
                                            <p:cond delay="770"/>
                                          </p:stCondLst>
                                        </p:cTn>
                                        <p:tgtEl>
                                          <p:spTgt spid="89498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4980" grpId="0" build="p" animBg="1"/>
      <p:bldP spid="89498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014538" y="260350"/>
            <a:ext cx="4730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FontTx/>
              <a:buNone/>
            </a:pPr>
            <a:r>
              <a:rPr kumimoji="0" lang="en-US" altLang="zh-CN" sz="3600">
                <a:solidFill>
                  <a:srgbClr val="990000"/>
                </a:solidFill>
                <a:latin typeface="Times New Roman" pitchFamily="18" charset="0"/>
              </a:rPr>
              <a:t>Enzymatic  antioxidant</a:t>
            </a:r>
          </a:p>
        </p:txBody>
      </p:sp>
      <p:sp>
        <p:nvSpPr>
          <p:cNvPr id="18435" name="Rectangle 3"/>
          <p:cNvSpPr>
            <a:spLocks noChangeArrowheads="1"/>
          </p:cNvSpPr>
          <p:nvPr/>
        </p:nvSpPr>
        <p:spPr bwMode="auto">
          <a:xfrm>
            <a:off x="827088" y="1052513"/>
            <a:ext cx="26717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FontTx/>
              <a:buNone/>
            </a:pPr>
            <a:r>
              <a:rPr kumimoji="0" lang="en-US" altLang="zh-CN">
                <a:solidFill>
                  <a:srgbClr val="000066"/>
                </a:solidFill>
                <a:latin typeface="Times New Roman" pitchFamily="18" charset="0"/>
              </a:rPr>
              <a:t>2. </a:t>
            </a:r>
            <a:r>
              <a:rPr kumimoji="0" lang="en-US" altLang="en-US">
                <a:solidFill>
                  <a:srgbClr val="000066"/>
                </a:solidFill>
                <a:latin typeface="Times New Roman" pitchFamily="18" charset="0"/>
              </a:rPr>
              <a:t>catalase</a:t>
            </a:r>
            <a:r>
              <a:rPr kumimoji="0" lang="en-US" altLang="zh-CN">
                <a:solidFill>
                  <a:srgbClr val="000066"/>
                </a:solidFill>
                <a:latin typeface="Times New Roman" pitchFamily="18" charset="0"/>
              </a:rPr>
              <a:t>, CAT</a:t>
            </a:r>
          </a:p>
        </p:txBody>
      </p:sp>
      <p:grpSp>
        <p:nvGrpSpPr>
          <p:cNvPr id="2" name="Group 9"/>
          <p:cNvGrpSpPr>
            <a:grpSpLocks/>
          </p:cNvGrpSpPr>
          <p:nvPr/>
        </p:nvGrpSpPr>
        <p:grpSpPr bwMode="auto">
          <a:xfrm>
            <a:off x="4235450" y="1930400"/>
            <a:ext cx="4319588" cy="569913"/>
            <a:chOff x="2668" y="1162"/>
            <a:chExt cx="2721" cy="359"/>
          </a:xfrm>
        </p:grpSpPr>
        <p:sp>
          <p:nvSpPr>
            <p:cNvPr id="18439" name="Rectangle 4"/>
            <p:cNvSpPr>
              <a:spLocks noChangeArrowheads="1"/>
            </p:cNvSpPr>
            <p:nvPr/>
          </p:nvSpPr>
          <p:spPr bwMode="auto">
            <a:xfrm>
              <a:off x="2668" y="1187"/>
              <a:ext cx="2721"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spcBef>
                  <a:spcPct val="0"/>
                </a:spcBef>
                <a:buClr>
                  <a:schemeClr val="tx2"/>
                </a:buClr>
                <a:buSzPct val="70000"/>
                <a:buFont typeface="Wingdings" pitchFamily="2" charset="2"/>
                <a:buNone/>
              </a:pPr>
              <a:r>
                <a:rPr kumimoji="0" lang="en-GB" altLang="ar-IQ" sz="2400" b="0">
                  <a:latin typeface="Times New Roman" pitchFamily="18" charset="0"/>
                </a:rPr>
                <a:t>2H</a:t>
              </a:r>
              <a:r>
                <a:rPr kumimoji="0" lang="en-GB" altLang="ar-IQ" sz="2400" b="0" baseline="-25000">
                  <a:latin typeface="Times New Roman" pitchFamily="18" charset="0"/>
                </a:rPr>
                <a:t>2</a:t>
              </a:r>
              <a:r>
                <a:rPr kumimoji="0" lang="en-GB" altLang="ar-IQ" sz="2400" b="0">
                  <a:latin typeface="Times New Roman" pitchFamily="18" charset="0"/>
                </a:rPr>
                <a:t>O</a:t>
              </a:r>
              <a:r>
                <a:rPr kumimoji="0" lang="en-GB" altLang="ar-IQ" sz="2400" b="0" baseline="-25000">
                  <a:latin typeface="Times New Roman" pitchFamily="18" charset="0"/>
                </a:rPr>
                <a:t>2</a:t>
              </a:r>
              <a:r>
                <a:rPr kumimoji="0" lang="en-GB" altLang="zh-CN" sz="2400" b="0">
                  <a:latin typeface="Times New Roman" pitchFamily="18" charset="0"/>
                </a:rPr>
                <a:t>                 </a:t>
              </a:r>
              <a:r>
                <a:rPr kumimoji="0" lang="en-GB" altLang="ar-IQ" sz="2400" b="0">
                  <a:latin typeface="Times New Roman" pitchFamily="18" charset="0"/>
                </a:rPr>
                <a:t>2H</a:t>
              </a:r>
              <a:r>
                <a:rPr kumimoji="0" lang="en-GB" altLang="ar-IQ" sz="2400" b="0" baseline="-25000">
                  <a:latin typeface="Times New Roman" pitchFamily="18" charset="0"/>
                </a:rPr>
                <a:t>2</a:t>
              </a:r>
              <a:r>
                <a:rPr kumimoji="0" lang="en-GB" altLang="ar-IQ" sz="2400" b="0">
                  <a:latin typeface="Times New Roman" pitchFamily="18" charset="0"/>
                </a:rPr>
                <a:t>O + O</a:t>
              </a:r>
              <a:r>
                <a:rPr kumimoji="0" lang="en-GB" altLang="ar-IQ" sz="2400" b="0" baseline="-25000">
                  <a:latin typeface="Times New Roman" pitchFamily="18" charset="0"/>
                </a:rPr>
                <a:t>2</a:t>
              </a:r>
              <a:r>
                <a:rPr kumimoji="0" lang="en-GB" altLang="ar-IQ" sz="2400" b="0">
                  <a:latin typeface="Times New Roman" pitchFamily="18" charset="0"/>
                </a:rPr>
                <a:t> </a:t>
              </a:r>
              <a:endParaRPr kumimoji="0" lang="en-US" altLang="zh-CN" sz="1800" b="0"/>
            </a:p>
          </p:txBody>
        </p:sp>
        <p:sp>
          <p:nvSpPr>
            <p:cNvPr id="18440" name="Line 5"/>
            <p:cNvSpPr>
              <a:spLocks noChangeShapeType="1"/>
            </p:cNvSpPr>
            <p:nvPr/>
          </p:nvSpPr>
          <p:spPr bwMode="auto">
            <a:xfrm>
              <a:off x="3303" y="1399"/>
              <a:ext cx="726" cy="15"/>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18441" name="Rectangle 6"/>
            <p:cNvSpPr>
              <a:spLocks noChangeArrowheads="1"/>
            </p:cNvSpPr>
            <p:nvPr/>
          </p:nvSpPr>
          <p:spPr bwMode="auto">
            <a:xfrm>
              <a:off x="3288" y="1162"/>
              <a:ext cx="72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FontTx/>
                <a:buNone/>
              </a:pPr>
              <a:r>
                <a:rPr kumimoji="0" lang="en-US" altLang="en-US" sz="2400" b="0">
                  <a:latin typeface="Times New Roman" pitchFamily="18" charset="0"/>
                </a:rPr>
                <a:t>catalase</a:t>
              </a:r>
              <a:endParaRPr kumimoji="0" lang="en-US" altLang="zh-CN" sz="2400" b="0">
                <a:latin typeface="Times New Roman" pitchFamily="18" charset="0"/>
              </a:endParaRPr>
            </a:p>
          </p:txBody>
        </p:sp>
      </p:grpSp>
      <p:sp>
        <p:nvSpPr>
          <p:cNvPr id="896007" name="Rectangle 7"/>
          <p:cNvSpPr>
            <a:spLocks noChangeArrowheads="1"/>
          </p:cNvSpPr>
          <p:nvPr/>
        </p:nvSpPr>
        <p:spPr bwMode="auto">
          <a:xfrm>
            <a:off x="3851275" y="2708275"/>
            <a:ext cx="50038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spcBef>
                <a:spcPct val="0"/>
              </a:spcBef>
              <a:buFontTx/>
              <a:buNone/>
            </a:pPr>
            <a:r>
              <a:rPr kumimoji="0" lang="en-US" altLang="zh-CN" sz="2400">
                <a:latin typeface="Comic Sans MS" pitchFamily="66" charset="0"/>
              </a:rPr>
              <a:t>    Catalase, </a:t>
            </a:r>
            <a:r>
              <a:rPr kumimoji="0" lang="en-US" altLang="zh-CN" sz="2400">
                <a:solidFill>
                  <a:schemeClr val="accent2"/>
                </a:solidFill>
                <a:latin typeface="Comic Sans MS" pitchFamily="66" charset="0"/>
              </a:rPr>
              <a:t>iron dependent</a:t>
            </a:r>
            <a:r>
              <a:rPr kumimoji="0" lang="en-US" altLang="zh-CN" sz="2400">
                <a:latin typeface="Comic Sans MS" pitchFamily="66" charset="0"/>
              </a:rPr>
              <a:t> enzyme, is </a:t>
            </a:r>
            <a:r>
              <a:rPr kumimoji="0" lang="en-US" altLang="zh-CN" sz="2400" i="1" u="sng">
                <a:solidFill>
                  <a:srgbClr val="CC0066"/>
                </a:solidFill>
                <a:latin typeface="Comic Sans MS" pitchFamily="66" charset="0"/>
              </a:rPr>
              <a:t>present in all body organs being especially concentrated in the liver and erythrocytes</a:t>
            </a:r>
            <a:r>
              <a:rPr kumimoji="0" lang="en-US" altLang="zh-CN" sz="2400">
                <a:solidFill>
                  <a:srgbClr val="CC0066"/>
                </a:solidFill>
                <a:latin typeface="Comic Sans MS" pitchFamily="66" charset="0"/>
              </a:rPr>
              <a:t>.</a:t>
            </a:r>
            <a:r>
              <a:rPr kumimoji="0" lang="en-US" altLang="zh-CN" sz="2400">
                <a:latin typeface="Comic Sans MS" pitchFamily="66" charset="0"/>
              </a:rPr>
              <a:t> The brain, heart and skeletal muscle contains only low amounts.</a:t>
            </a:r>
          </a:p>
        </p:txBody>
      </p:sp>
      <p:pic>
        <p:nvPicPr>
          <p:cNvPr id="896008" name="Picture 8" descr="GliSODin%20Char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00213"/>
            <a:ext cx="3392487"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99052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896008"/>
                                        </p:tgtEl>
                                        <p:attrNameLst>
                                          <p:attrName>style.visibility</p:attrName>
                                        </p:attrNameLst>
                                      </p:cBhvr>
                                      <p:to>
                                        <p:strVal val="visible"/>
                                      </p:to>
                                    </p:set>
                                    <p:anim calcmode="lin" valueType="num">
                                      <p:cBhvr>
                                        <p:cTn id="13" dur="1000" fill="hold"/>
                                        <p:tgtEl>
                                          <p:spTgt spid="896008"/>
                                        </p:tgtEl>
                                        <p:attrNameLst>
                                          <p:attrName>ppt_w</p:attrName>
                                        </p:attrNameLst>
                                      </p:cBhvr>
                                      <p:tavLst>
                                        <p:tav tm="0">
                                          <p:val>
                                            <p:fltVal val="0"/>
                                          </p:val>
                                        </p:tav>
                                        <p:tav tm="100000">
                                          <p:val>
                                            <p:strVal val="#ppt_w"/>
                                          </p:val>
                                        </p:tav>
                                      </p:tavLst>
                                    </p:anim>
                                    <p:anim calcmode="lin" valueType="num">
                                      <p:cBhvr>
                                        <p:cTn id="14" dur="1000" fill="hold"/>
                                        <p:tgtEl>
                                          <p:spTgt spid="896008"/>
                                        </p:tgtEl>
                                        <p:attrNameLst>
                                          <p:attrName>ppt_h</p:attrName>
                                        </p:attrNameLst>
                                      </p:cBhvr>
                                      <p:tavLst>
                                        <p:tav tm="0">
                                          <p:val>
                                            <p:fltVal val="0"/>
                                          </p:val>
                                        </p:tav>
                                        <p:tav tm="100000">
                                          <p:val>
                                            <p:strVal val="#ppt_h"/>
                                          </p:val>
                                        </p:tav>
                                      </p:tavLst>
                                    </p:anim>
                                    <p:anim calcmode="lin" valueType="num">
                                      <p:cBhvr>
                                        <p:cTn id="15" dur="1000" fill="hold"/>
                                        <p:tgtEl>
                                          <p:spTgt spid="896008"/>
                                        </p:tgtEl>
                                        <p:attrNameLst>
                                          <p:attrName>style.rotation</p:attrName>
                                        </p:attrNameLst>
                                      </p:cBhvr>
                                      <p:tavLst>
                                        <p:tav tm="0">
                                          <p:val>
                                            <p:fltVal val="90"/>
                                          </p:val>
                                        </p:tav>
                                        <p:tav tm="100000">
                                          <p:val>
                                            <p:fltVal val="0"/>
                                          </p:val>
                                        </p:tav>
                                      </p:tavLst>
                                    </p:anim>
                                    <p:animEffect transition="in" filter="fade">
                                      <p:cBhvr>
                                        <p:cTn id="16" dur="1000"/>
                                        <p:tgtEl>
                                          <p:spTgt spid="89600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896007"/>
                                        </p:tgtEl>
                                        <p:attrNameLst>
                                          <p:attrName>style.visibility</p:attrName>
                                        </p:attrNameLst>
                                      </p:cBhvr>
                                      <p:to>
                                        <p:strVal val="visible"/>
                                      </p:to>
                                    </p:set>
                                    <p:anim calcmode="lin" valueType="num">
                                      <p:cBhvr>
                                        <p:cTn id="21" dur="1000" fill="hold"/>
                                        <p:tgtEl>
                                          <p:spTgt spid="896007"/>
                                        </p:tgtEl>
                                        <p:attrNameLst>
                                          <p:attrName>ppt_w</p:attrName>
                                        </p:attrNameLst>
                                      </p:cBhvr>
                                      <p:tavLst>
                                        <p:tav tm="0">
                                          <p:val>
                                            <p:fltVal val="0"/>
                                          </p:val>
                                        </p:tav>
                                        <p:tav tm="100000">
                                          <p:val>
                                            <p:strVal val="#ppt_w"/>
                                          </p:val>
                                        </p:tav>
                                      </p:tavLst>
                                    </p:anim>
                                    <p:anim calcmode="lin" valueType="num">
                                      <p:cBhvr>
                                        <p:cTn id="22" dur="1000" fill="hold"/>
                                        <p:tgtEl>
                                          <p:spTgt spid="896007"/>
                                        </p:tgtEl>
                                        <p:attrNameLst>
                                          <p:attrName>ppt_h</p:attrName>
                                        </p:attrNameLst>
                                      </p:cBhvr>
                                      <p:tavLst>
                                        <p:tav tm="0">
                                          <p:val>
                                            <p:fltVal val="0"/>
                                          </p:val>
                                        </p:tav>
                                        <p:tav tm="100000">
                                          <p:val>
                                            <p:strVal val="#ppt_h"/>
                                          </p:val>
                                        </p:tav>
                                      </p:tavLst>
                                    </p:anim>
                                    <p:anim calcmode="lin" valueType="num">
                                      <p:cBhvr>
                                        <p:cTn id="23" dur="1000" fill="hold"/>
                                        <p:tgtEl>
                                          <p:spTgt spid="89600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9600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6007"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014538" y="260350"/>
            <a:ext cx="4730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FontTx/>
              <a:buNone/>
            </a:pPr>
            <a:r>
              <a:rPr kumimoji="0" lang="en-US" altLang="zh-CN" sz="3600">
                <a:solidFill>
                  <a:srgbClr val="990000"/>
                </a:solidFill>
                <a:latin typeface="Times New Roman" pitchFamily="18" charset="0"/>
              </a:rPr>
              <a:t>Enzymatic  antioxidant</a:t>
            </a:r>
          </a:p>
        </p:txBody>
      </p:sp>
      <p:sp>
        <p:nvSpPr>
          <p:cNvPr id="19459" name="Rectangle 3"/>
          <p:cNvSpPr>
            <a:spLocks noChangeArrowheads="1"/>
          </p:cNvSpPr>
          <p:nvPr/>
        </p:nvSpPr>
        <p:spPr bwMode="auto">
          <a:xfrm>
            <a:off x="107950" y="981075"/>
            <a:ext cx="4837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FontTx/>
              <a:buNone/>
            </a:pPr>
            <a:r>
              <a:rPr kumimoji="0" lang="en-US" altLang="zh-CN">
                <a:solidFill>
                  <a:srgbClr val="000066"/>
                </a:solidFill>
                <a:latin typeface="Times New Roman" pitchFamily="18" charset="0"/>
              </a:rPr>
              <a:t>3. </a:t>
            </a:r>
            <a:r>
              <a:rPr kumimoji="0" lang="en-US" altLang="en-US">
                <a:solidFill>
                  <a:srgbClr val="000066"/>
                </a:solidFill>
                <a:latin typeface="Times New Roman" pitchFamily="18" charset="0"/>
              </a:rPr>
              <a:t>glutathione peroxidase</a:t>
            </a:r>
            <a:r>
              <a:rPr kumimoji="0" lang="en-US" altLang="zh-CN">
                <a:solidFill>
                  <a:srgbClr val="000066"/>
                </a:solidFill>
                <a:latin typeface="Times New Roman" pitchFamily="18" charset="0"/>
              </a:rPr>
              <a:t>, GPx</a:t>
            </a:r>
          </a:p>
        </p:txBody>
      </p:sp>
      <p:sp>
        <p:nvSpPr>
          <p:cNvPr id="897029" name="Rectangle 5"/>
          <p:cNvSpPr>
            <a:spLocks noChangeArrowheads="1"/>
          </p:cNvSpPr>
          <p:nvPr/>
        </p:nvSpPr>
        <p:spPr bwMode="auto">
          <a:xfrm>
            <a:off x="112713" y="2786063"/>
            <a:ext cx="9031287"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20000"/>
              </a:lnSpc>
              <a:spcBef>
                <a:spcPct val="0"/>
              </a:spcBef>
              <a:buFontTx/>
              <a:buNone/>
            </a:pPr>
            <a:r>
              <a:rPr kumimoji="0" lang="en-US" altLang="zh-CN" sz="2400">
                <a:latin typeface="Comic Sans MS" pitchFamily="66" charset="0"/>
              </a:rPr>
              <a:t>      GPx is a </a:t>
            </a:r>
            <a:r>
              <a:rPr kumimoji="0" lang="en-US" altLang="zh-CN" sz="2400">
                <a:solidFill>
                  <a:srgbClr val="CC0066"/>
                </a:solidFill>
                <a:latin typeface="Comic Sans MS" pitchFamily="66" charset="0"/>
              </a:rPr>
              <a:t>selenium-dependent</a:t>
            </a:r>
            <a:r>
              <a:rPr kumimoji="0" lang="en-US" altLang="zh-CN" sz="2400">
                <a:latin typeface="Comic Sans MS" pitchFamily="66" charset="0"/>
              </a:rPr>
              <a:t> enzyme. </a:t>
            </a:r>
          </a:p>
          <a:p>
            <a:pPr>
              <a:lnSpc>
                <a:spcPct val="120000"/>
              </a:lnSpc>
              <a:spcBef>
                <a:spcPct val="0"/>
              </a:spcBef>
              <a:buFontTx/>
              <a:buNone/>
            </a:pPr>
            <a:r>
              <a:rPr kumimoji="0" lang="en-US" altLang="zh-CN" sz="2400">
                <a:latin typeface="Comic Sans MS" pitchFamily="66" charset="0"/>
              </a:rPr>
              <a:t>      The entire process is driven by energy production at the cellular level, which involves proper </a:t>
            </a:r>
            <a:r>
              <a:rPr kumimoji="0" lang="en-US" altLang="zh-CN" sz="2400" i="1" u="sng">
                <a:solidFill>
                  <a:schemeClr val="accent2"/>
                </a:solidFill>
                <a:latin typeface="Comic Sans MS" pitchFamily="66" charset="0"/>
              </a:rPr>
              <a:t>thyroid hormone levels</a:t>
            </a:r>
            <a:r>
              <a:rPr kumimoji="0" lang="en-US" altLang="zh-CN" sz="2400" u="sng">
                <a:solidFill>
                  <a:schemeClr val="accent2"/>
                </a:solidFill>
                <a:latin typeface="Comic Sans MS" pitchFamily="66" charset="0"/>
              </a:rPr>
              <a:t>, </a:t>
            </a:r>
            <a:r>
              <a:rPr kumimoji="0" lang="en-US" altLang="zh-CN" sz="2400" i="1" u="sng">
                <a:solidFill>
                  <a:schemeClr val="accent2"/>
                </a:solidFill>
                <a:latin typeface="Comic Sans MS" pitchFamily="66" charset="0"/>
              </a:rPr>
              <a:t>healthy mitochondrial function</a:t>
            </a:r>
            <a:r>
              <a:rPr kumimoji="0" lang="en-US" altLang="zh-CN" sz="2400" u="sng">
                <a:solidFill>
                  <a:schemeClr val="accent2"/>
                </a:solidFill>
                <a:latin typeface="Comic Sans MS" pitchFamily="66" charset="0"/>
              </a:rPr>
              <a:t>, and an active </a:t>
            </a:r>
            <a:r>
              <a:rPr kumimoji="0" lang="en-US" altLang="zh-CN" sz="2400" i="1" u="sng">
                <a:solidFill>
                  <a:schemeClr val="accent2"/>
                </a:solidFill>
                <a:latin typeface="Comic Sans MS" pitchFamily="66" charset="0"/>
              </a:rPr>
              <a:t>pentose-phosphate metabolic pathway</a:t>
            </a:r>
            <a:r>
              <a:rPr kumimoji="0" lang="en-US" altLang="zh-CN" sz="2400">
                <a:solidFill>
                  <a:schemeClr val="accent2"/>
                </a:solidFill>
                <a:latin typeface="Comic Sans MS" pitchFamily="66" charset="0"/>
              </a:rPr>
              <a:t>.</a:t>
            </a:r>
            <a:r>
              <a:rPr kumimoji="0" lang="en-US" altLang="zh-CN" sz="2400">
                <a:latin typeface="Comic Sans MS" pitchFamily="66" charset="0"/>
              </a:rPr>
              <a:t> </a:t>
            </a:r>
          </a:p>
        </p:txBody>
      </p:sp>
      <p:grpSp>
        <p:nvGrpSpPr>
          <p:cNvPr id="2" name="Group 9"/>
          <p:cNvGrpSpPr>
            <a:grpSpLocks/>
          </p:cNvGrpSpPr>
          <p:nvPr/>
        </p:nvGrpSpPr>
        <p:grpSpPr bwMode="auto">
          <a:xfrm>
            <a:off x="1714500" y="1898650"/>
            <a:ext cx="6500813" cy="534988"/>
            <a:chOff x="2668" y="1187"/>
            <a:chExt cx="2721" cy="337"/>
          </a:xfrm>
        </p:grpSpPr>
        <p:sp>
          <p:nvSpPr>
            <p:cNvPr id="19462" name="Rectangle 4"/>
            <p:cNvSpPr>
              <a:spLocks noChangeArrowheads="1"/>
            </p:cNvSpPr>
            <p:nvPr/>
          </p:nvSpPr>
          <p:spPr bwMode="auto">
            <a:xfrm>
              <a:off x="2668" y="1187"/>
              <a:ext cx="2721"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spcBef>
                  <a:spcPct val="0"/>
                </a:spcBef>
                <a:buClr>
                  <a:schemeClr val="tx2"/>
                </a:buClr>
                <a:buSzPct val="70000"/>
                <a:buFont typeface="Wingdings" pitchFamily="2" charset="2"/>
                <a:buNone/>
              </a:pPr>
              <a:r>
                <a:rPr kumimoji="0" lang="en-GB" altLang="zh-CN" sz="2400" b="0">
                  <a:latin typeface="Times New Roman" pitchFamily="18" charset="0"/>
                </a:rPr>
                <a:t>ROOH+ 2GSH                     </a:t>
              </a:r>
              <a:r>
                <a:rPr kumimoji="0" lang="en-GB" altLang="ar-IQ" sz="2400" b="0">
                  <a:latin typeface="Times New Roman" pitchFamily="18" charset="0"/>
                </a:rPr>
                <a:t>ROH+ GSSG + H</a:t>
              </a:r>
              <a:r>
                <a:rPr kumimoji="0" lang="en-GB" altLang="ar-IQ" sz="2400" b="0" baseline="-25000">
                  <a:latin typeface="Times New Roman" pitchFamily="18" charset="0"/>
                </a:rPr>
                <a:t>2</a:t>
              </a:r>
              <a:r>
                <a:rPr kumimoji="0" lang="en-GB" altLang="ar-IQ" sz="2400" b="0">
                  <a:latin typeface="Times New Roman" pitchFamily="18" charset="0"/>
                </a:rPr>
                <a:t>O</a:t>
              </a:r>
              <a:endParaRPr kumimoji="0" lang="en-US" altLang="zh-CN" sz="1800" b="0"/>
            </a:p>
          </p:txBody>
        </p:sp>
        <p:sp>
          <p:nvSpPr>
            <p:cNvPr id="19463" name="Line 5"/>
            <p:cNvSpPr>
              <a:spLocks noChangeShapeType="1"/>
            </p:cNvSpPr>
            <p:nvPr/>
          </p:nvSpPr>
          <p:spPr bwMode="auto">
            <a:xfrm flipV="1">
              <a:off x="3535" y="1386"/>
              <a:ext cx="598" cy="13"/>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lstStyle/>
            <a:p>
              <a:endParaRPr lang="en-US"/>
            </a:p>
          </p:txBody>
        </p:sp>
      </p:grpSp>
    </p:spTree>
    <p:extLst>
      <p:ext uri="{BB962C8B-B14F-4D97-AF65-F5344CB8AC3E}">
        <p14:creationId xmlns:p14="http://schemas.microsoft.com/office/powerpoint/2010/main" val="1773463619"/>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897029"/>
                                        </p:tgtEl>
                                        <p:attrNameLst>
                                          <p:attrName>style.visibility</p:attrName>
                                        </p:attrNameLst>
                                      </p:cBhvr>
                                      <p:to>
                                        <p:strVal val="visible"/>
                                      </p:to>
                                    </p:set>
                                    <p:anim calcmode="lin" valueType="num">
                                      <p:cBhvr>
                                        <p:cTn id="7" dur="500" fill="hold"/>
                                        <p:tgtEl>
                                          <p:spTgt spid="897029"/>
                                        </p:tgtEl>
                                        <p:attrNameLst>
                                          <p:attrName>ppt_w</p:attrName>
                                        </p:attrNameLst>
                                      </p:cBhvr>
                                      <p:tavLst>
                                        <p:tav tm="0">
                                          <p:val>
                                            <p:strVal val="#ppt_w*0.05"/>
                                          </p:val>
                                        </p:tav>
                                        <p:tav tm="100000">
                                          <p:val>
                                            <p:strVal val="#ppt_w"/>
                                          </p:val>
                                        </p:tav>
                                      </p:tavLst>
                                    </p:anim>
                                    <p:anim calcmode="lin" valueType="num">
                                      <p:cBhvr>
                                        <p:cTn id="8" dur="500" fill="hold"/>
                                        <p:tgtEl>
                                          <p:spTgt spid="897029"/>
                                        </p:tgtEl>
                                        <p:attrNameLst>
                                          <p:attrName>ppt_h</p:attrName>
                                        </p:attrNameLst>
                                      </p:cBhvr>
                                      <p:tavLst>
                                        <p:tav tm="0">
                                          <p:val>
                                            <p:strVal val="#ppt_h"/>
                                          </p:val>
                                        </p:tav>
                                        <p:tav tm="100000">
                                          <p:val>
                                            <p:strVal val="#ppt_h"/>
                                          </p:val>
                                        </p:tav>
                                      </p:tavLst>
                                    </p:anim>
                                    <p:anim calcmode="lin" valueType="num">
                                      <p:cBhvr>
                                        <p:cTn id="9" dur="500" fill="hold"/>
                                        <p:tgtEl>
                                          <p:spTgt spid="897029"/>
                                        </p:tgtEl>
                                        <p:attrNameLst>
                                          <p:attrName>ppt_x</p:attrName>
                                        </p:attrNameLst>
                                      </p:cBhvr>
                                      <p:tavLst>
                                        <p:tav tm="0">
                                          <p:val>
                                            <p:strVal val="#ppt_x-.2"/>
                                          </p:val>
                                        </p:tav>
                                        <p:tav tm="100000">
                                          <p:val>
                                            <p:strVal val="#ppt_x"/>
                                          </p:val>
                                        </p:tav>
                                      </p:tavLst>
                                    </p:anim>
                                    <p:anim calcmode="lin" valueType="num">
                                      <p:cBhvr>
                                        <p:cTn id="10" dur="500" fill="hold"/>
                                        <p:tgtEl>
                                          <p:spTgt spid="897029"/>
                                        </p:tgtEl>
                                        <p:attrNameLst>
                                          <p:attrName>ppt_y</p:attrName>
                                        </p:attrNameLst>
                                      </p:cBhvr>
                                      <p:tavLst>
                                        <p:tav tm="0">
                                          <p:val>
                                            <p:strVal val="#ppt_y"/>
                                          </p:val>
                                        </p:tav>
                                        <p:tav tm="100000">
                                          <p:val>
                                            <p:strVal val="#ppt_y"/>
                                          </p:val>
                                        </p:tav>
                                      </p:tavLst>
                                    </p:anim>
                                    <p:animEffect transition="in" filter="fade">
                                      <p:cBhvr>
                                        <p:cTn id="11" dur="500"/>
                                        <p:tgtEl>
                                          <p:spTgt spid="89702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9" grpId="0"/>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55650" y="404813"/>
            <a:ext cx="7467600" cy="1143000"/>
          </a:xfrm>
          <a:effectLst>
            <a:outerShdw dist="35921" dir="2700000" algn="ctr" rotWithShape="0">
              <a:srgbClr val="000000"/>
            </a:outerShdw>
          </a:effectLst>
        </p:spPr>
        <p:txBody>
          <a:bodyPr lIns="90488" tIns="44450" rIns="90488" bIns="44450"/>
          <a:lstStyle/>
          <a:p>
            <a:pPr eaLnBrk="1" hangingPunct="1"/>
            <a:r>
              <a:rPr lang="en-US" altLang="zh-CN" sz="4000" b="1" smtClean="0">
                <a:ea typeface="PMingLiU" pitchFamily="18" charset="-120"/>
              </a:rPr>
              <a:t>Oxygen Radical Defense Enzyme</a:t>
            </a:r>
            <a:endParaRPr lang="en-US" altLang="zh-TW" sz="4000" b="1" smtClean="0">
              <a:ea typeface="PMingLiU" pitchFamily="18" charset="-120"/>
            </a:endParaRPr>
          </a:p>
        </p:txBody>
      </p:sp>
      <p:sp>
        <p:nvSpPr>
          <p:cNvPr id="20483" name="Oval 3"/>
          <p:cNvSpPr>
            <a:spLocks noChangeArrowheads="1"/>
          </p:cNvSpPr>
          <p:nvPr/>
        </p:nvSpPr>
        <p:spPr bwMode="auto">
          <a:xfrm>
            <a:off x="1987550" y="1682750"/>
            <a:ext cx="2273300" cy="977900"/>
          </a:xfrm>
          <a:prstGeom prst="ellipse">
            <a:avLst/>
          </a:prstGeom>
          <a:solidFill>
            <a:srgbClr val="E6F833"/>
          </a:solidFill>
          <a:ln w="12700">
            <a:solidFill>
              <a:schemeClr val="tx1"/>
            </a:solidFill>
            <a:round/>
            <a:headEnd/>
            <a:tailEnd/>
          </a:ln>
        </p:spPr>
        <p:txBody>
          <a:bodyPr wrap="none" anchor="ctr"/>
          <a:lstStyle/>
          <a:p>
            <a:endParaRPr lang="ar-IQ" altLang="ar-IQ"/>
          </a:p>
        </p:txBody>
      </p:sp>
      <p:sp>
        <p:nvSpPr>
          <p:cNvPr id="20484" name="Rectangle 4"/>
          <p:cNvSpPr>
            <a:spLocks noChangeArrowheads="1"/>
          </p:cNvSpPr>
          <p:nvPr/>
        </p:nvSpPr>
        <p:spPr bwMode="auto">
          <a:xfrm>
            <a:off x="1144588" y="2825750"/>
            <a:ext cx="1597025" cy="977900"/>
          </a:xfrm>
          <a:prstGeom prst="rect">
            <a:avLst/>
          </a:prstGeom>
          <a:solidFill>
            <a:schemeClr val="accent1"/>
          </a:solidFill>
          <a:ln w="12700">
            <a:solidFill>
              <a:schemeClr val="bg1"/>
            </a:solidFill>
            <a:miter lim="800000"/>
            <a:headEnd/>
            <a:tailEnd/>
          </a:ln>
        </p:spPr>
        <p:txBody>
          <a:bodyPr wrap="none" lIns="92075" tIns="46038" rIns="92075" bIns="46038" anchor="ctr"/>
          <a:lstStyle/>
          <a:p>
            <a:pPr algn="ctr" eaLnBrk="0" hangingPunct="0">
              <a:lnSpc>
                <a:spcPct val="100000"/>
              </a:lnSpc>
              <a:spcBef>
                <a:spcPct val="0"/>
              </a:spcBef>
              <a:buFontTx/>
              <a:buNone/>
            </a:pPr>
            <a:r>
              <a:rPr kumimoji="0" lang="en-US" altLang="zh-TW" sz="3600" b="0">
                <a:latin typeface="Times New Roman" pitchFamily="18" charset="0"/>
                <a:ea typeface="PMingLiU" pitchFamily="18" charset="-120"/>
              </a:rPr>
              <a:t>O</a:t>
            </a:r>
            <a:r>
              <a:rPr kumimoji="0" lang="en-US" altLang="zh-TW" sz="3600" b="0" baseline="-25000">
                <a:latin typeface="Times New Roman" pitchFamily="18" charset="0"/>
                <a:ea typeface="PMingLiU" pitchFamily="18" charset="-120"/>
              </a:rPr>
              <a:t>2</a:t>
            </a:r>
            <a:r>
              <a:rPr kumimoji="0" lang="en-US" altLang="zh-TW" sz="3600" b="0">
                <a:latin typeface="Times New Roman" pitchFamily="18" charset="0"/>
                <a:ea typeface="PMingLiU" pitchFamily="18" charset="-120"/>
              </a:rPr>
              <a:t>•¯</a:t>
            </a:r>
          </a:p>
        </p:txBody>
      </p:sp>
      <p:sp>
        <p:nvSpPr>
          <p:cNvPr id="20485" name="Rectangle 5"/>
          <p:cNvSpPr>
            <a:spLocks noChangeArrowheads="1"/>
          </p:cNvSpPr>
          <p:nvPr/>
        </p:nvSpPr>
        <p:spPr bwMode="auto">
          <a:xfrm>
            <a:off x="3811588" y="2825750"/>
            <a:ext cx="1673225" cy="977900"/>
          </a:xfrm>
          <a:prstGeom prst="rect">
            <a:avLst/>
          </a:prstGeom>
          <a:solidFill>
            <a:schemeClr val="accent1"/>
          </a:solidFill>
          <a:ln w="12700">
            <a:solidFill>
              <a:schemeClr val="bg1"/>
            </a:solidFill>
            <a:miter lim="800000"/>
            <a:headEnd/>
            <a:tailEnd/>
          </a:ln>
        </p:spPr>
        <p:txBody>
          <a:bodyPr wrap="none" lIns="92075" tIns="46038" rIns="92075" bIns="46038" anchor="ctr"/>
          <a:lstStyle/>
          <a:p>
            <a:pPr algn="ctr" eaLnBrk="0" hangingPunct="0">
              <a:lnSpc>
                <a:spcPct val="100000"/>
              </a:lnSpc>
              <a:spcBef>
                <a:spcPct val="0"/>
              </a:spcBef>
              <a:buFontTx/>
              <a:buNone/>
            </a:pPr>
            <a:r>
              <a:rPr kumimoji="0" lang="en-US" altLang="zh-TW" sz="3600" b="0">
                <a:latin typeface="Times New Roman" pitchFamily="18" charset="0"/>
                <a:ea typeface="PMingLiU" pitchFamily="18" charset="-120"/>
              </a:rPr>
              <a:t>H</a:t>
            </a:r>
            <a:r>
              <a:rPr kumimoji="0" lang="en-US" altLang="zh-TW" sz="3600" b="0" baseline="-25000">
                <a:latin typeface="Times New Roman" pitchFamily="18" charset="0"/>
                <a:ea typeface="PMingLiU" pitchFamily="18" charset="-120"/>
              </a:rPr>
              <a:t>2</a:t>
            </a:r>
            <a:r>
              <a:rPr kumimoji="0" lang="en-US" altLang="zh-TW" sz="3600" b="0">
                <a:latin typeface="Times New Roman" pitchFamily="18" charset="0"/>
                <a:ea typeface="PMingLiU" pitchFamily="18" charset="-120"/>
              </a:rPr>
              <a:t>O</a:t>
            </a:r>
            <a:r>
              <a:rPr kumimoji="0" lang="en-US" altLang="zh-TW" sz="3600" b="0" baseline="-25000">
                <a:latin typeface="Times New Roman" pitchFamily="18" charset="0"/>
                <a:ea typeface="PMingLiU" pitchFamily="18" charset="-120"/>
              </a:rPr>
              <a:t>2</a:t>
            </a:r>
          </a:p>
        </p:txBody>
      </p:sp>
      <p:sp>
        <p:nvSpPr>
          <p:cNvPr id="20486" name="Rectangle 6"/>
          <p:cNvSpPr>
            <a:spLocks noChangeArrowheads="1"/>
          </p:cNvSpPr>
          <p:nvPr/>
        </p:nvSpPr>
        <p:spPr bwMode="auto">
          <a:xfrm>
            <a:off x="6707188" y="2825750"/>
            <a:ext cx="2054225" cy="977900"/>
          </a:xfrm>
          <a:prstGeom prst="rect">
            <a:avLst/>
          </a:prstGeom>
          <a:solidFill>
            <a:schemeClr val="accent1"/>
          </a:solidFill>
          <a:ln w="12700">
            <a:solidFill>
              <a:schemeClr val="bg1"/>
            </a:solidFill>
            <a:miter lim="800000"/>
            <a:headEnd/>
            <a:tailEnd/>
          </a:ln>
        </p:spPr>
        <p:txBody>
          <a:bodyPr wrap="none" lIns="92075" tIns="46038" rIns="92075" bIns="46038" anchor="ctr"/>
          <a:lstStyle/>
          <a:p>
            <a:pPr algn="ctr" eaLnBrk="0" hangingPunct="0">
              <a:lnSpc>
                <a:spcPct val="100000"/>
              </a:lnSpc>
              <a:spcBef>
                <a:spcPct val="0"/>
              </a:spcBef>
              <a:buFontTx/>
              <a:buNone/>
            </a:pPr>
            <a:r>
              <a:rPr kumimoji="0" lang="en-US" altLang="zh-TW" sz="3600" b="0">
                <a:latin typeface="Times New Roman" pitchFamily="18" charset="0"/>
                <a:ea typeface="PMingLiU" pitchFamily="18" charset="-120"/>
              </a:rPr>
              <a:t>H</a:t>
            </a:r>
            <a:r>
              <a:rPr kumimoji="0" lang="en-US" altLang="zh-TW" sz="3600" b="0" baseline="-25000">
                <a:latin typeface="Times New Roman" pitchFamily="18" charset="0"/>
                <a:ea typeface="PMingLiU" pitchFamily="18" charset="-120"/>
              </a:rPr>
              <a:t>2</a:t>
            </a:r>
            <a:r>
              <a:rPr kumimoji="0" lang="en-US" altLang="zh-TW" sz="3600" b="0">
                <a:latin typeface="Times New Roman" pitchFamily="18" charset="0"/>
                <a:ea typeface="PMingLiU" pitchFamily="18" charset="-120"/>
              </a:rPr>
              <a:t>O + O</a:t>
            </a:r>
            <a:r>
              <a:rPr kumimoji="0" lang="en-US" altLang="zh-TW" sz="3600" b="0" baseline="-25000">
                <a:latin typeface="Times New Roman" pitchFamily="18" charset="0"/>
                <a:ea typeface="PMingLiU" pitchFamily="18" charset="-120"/>
              </a:rPr>
              <a:t>2</a:t>
            </a:r>
          </a:p>
        </p:txBody>
      </p:sp>
      <p:sp>
        <p:nvSpPr>
          <p:cNvPr id="20487" name="Line 7"/>
          <p:cNvSpPr>
            <a:spLocks noChangeShapeType="1"/>
          </p:cNvSpPr>
          <p:nvPr/>
        </p:nvSpPr>
        <p:spPr bwMode="auto">
          <a:xfrm>
            <a:off x="2819400" y="3429000"/>
            <a:ext cx="76200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88" name="Line 8"/>
          <p:cNvSpPr>
            <a:spLocks noChangeShapeType="1"/>
          </p:cNvSpPr>
          <p:nvPr/>
        </p:nvSpPr>
        <p:spPr bwMode="auto">
          <a:xfrm>
            <a:off x="5638800" y="3429000"/>
            <a:ext cx="83820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89" name="Line 9"/>
          <p:cNvSpPr>
            <a:spLocks noChangeShapeType="1"/>
          </p:cNvSpPr>
          <p:nvPr/>
        </p:nvSpPr>
        <p:spPr bwMode="auto">
          <a:xfrm flipV="1">
            <a:off x="6096000" y="3657600"/>
            <a:ext cx="0" cy="4572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0490" name="Rectangle 10"/>
          <p:cNvSpPr>
            <a:spLocks noChangeArrowheads="1"/>
          </p:cNvSpPr>
          <p:nvPr/>
        </p:nvSpPr>
        <p:spPr bwMode="auto">
          <a:xfrm>
            <a:off x="2317750" y="4268788"/>
            <a:ext cx="1681163" cy="601662"/>
          </a:xfrm>
          <a:prstGeom prst="rect">
            <a:avLst/>
          </a:prstGeom>
          <a:solidFill>
            <a:srgbClr val="FFFF66"/>
          </a:solidFill>
          <a:ln w="12700">
            <a:solidFill>
              <a:schemeClr val="tx1"/>
            </a:solidFill>
            <a:miter lim="800000"/>
            <a:headEnd/>
            <a:tailEnd/>
          </a:ln>
        </p:spPr>
        <p:txBody>
          <a:bodyPr wrap="none" lIns="92075" tIns="46038" rIns="92075" bIns="46038" anchor="ctr"/>
          <a:lstStyle/>
          <a:p>
            <a:pPr algn="ctr" eaLnBrk="0" hangingPunct="0">
              <a:lnSpc>
                <a:spcPct val="100000"/>
              </a:lnSpc>
              <a:spcBef>
                <a:spcPct val="0"/>
              </a:spcBef>
              <a:buFontTx/>
              <a:buNone/>
            </a:pPr>
            <a:r>
              <a:rPr kumimoji="0" lang="en-US" altLang="zh-TW" sz="2400">
                <a:solidFill>
                  <a:srgbClr val="FF0000"/>
                </a:solidFill>
                <a:latin typeface="Times New Roman" pitchFamily="18" charset="0"/>
                <a:ea typeface="PMingLiU" pitchFamily="18" charset="-120"/>
              </a:rPr>
              <a:t>Mn SOD</a:t>
            </a:r>
          </a:p>
        </p:txBody>
      </p:sp>
      <p:sp>
        <p:nvSpPr>
          <p:cNvPr id="20491" name="Rectangle 11"/>
          <p:cNvSpPr>
            <a:spLocks noChangeArrowheads="1"/>
          </p:cNvSpPr>
          <p:nvPr/>
        </p:nvSpPr>
        <p:spPr bwMode="auto">
          <a:xfrm>
            <a:off x="5416550" y="4273550"/>
            <a:ext cx="1477963" cy="596900"/>
          </a:xfrm>
          <a:prstGeom prst="rect">
            <a:avLst/>
          </a:prstGeom>
          <a:solidFill>
            <a:srgbClr val="FFFF66"/>
          </a:solidFill>
          <a:ln w="12700">
            <a:solidFill>
              <a:schemeClr val="tx1"/>
            </a:solidFill>
            <a:miter lim="800000"/>
            <a:headEnd/>
            <a:tailEnd/>
          </a:ln>
        </p:spPr>
        <p:txBody>
          <a:bodyPr wrap="none" lIns="92075" tIns="46038" rIns="92075" bIns="46038" anchor="ctr"/>
          <a:lstStyle/>
          <a:p>
            <a:pPr algn="ctr" eaLnBrk="0" hangingPunct="0">
              <a:lnSpc>
                <a:spcPct val="100000"/>
              </a:lnSpc>
              <a:spcBef>
                <a:spcPct val="0"/>
              </a:spcBef>
              <a:buFontTx/>
              <a:buNone/>
            </a:pPr>
            <a:r>
              <a:rPr kumimoji="0" lang="en-US" altLang="zh-TW" sz="2400">
                <a:solidFill>
                  <a:srgbClr val="000066"/>
                </a:solidFill>
                <a:latin typeface="Times New Roman" pitchFamily="18" charset="0"/>
                <a:ea typeface="PMingLiU" pitchFamily="18" charset="-120"/>
              </a:rPr>
              <a:t>Catalase</a:t>
            </a:r>
          </a:p>
        </p:txBody>
      </p:sp>
      <p:sp>
        <p:nvSpPr>
          <p:cNvPr id="20492" name="Rectangle 12"/>
          <p:cNvSpPr>
            <a:spLocks noChangeArrowheads="1"/>
          </p:cNvSpPr>
          <p:nvPr/>
        </p:nvSpPr>
        <p:spPr bwMode="auto">
          <a:xfrm>
            <a:off x="5416550" y="1835150"/>
            <a:ext cx="1477963" cy="673100"/>
          </a:xfrm>
          <a:prstGeom prst="rect">
            <a:avLst/>
          </a:prstGeom>
          <a:solidFill>
            <a:srgbClr val="FFFF66"/>
          </a:solidFill>
          <a:ln w="12700">
            <a:solidFill>
              <a:schemeClr val="tx1"/>
            </a:solidFill>
            <a:miter lim="800000"/>
            <a:headEnd/>
            <a:tailEnd/>
          </a:ln>
        </p:spPr>
        <p:txBody>
          <a:bodyPr wrap="none" lIns="92075" tIns="46038" rIns="92075" bIns="46038" anchor="ctr"/>
          <a:lstStyle/>
          <a:p>
            <a:pPr algn="ctr" eaLnBrk="0" hangingPunct="0">
              <a:lnSpc>
                <a:spcPct val="100000"/>
              </a:lnSpc>
              <a:spcBef>
                <a:spcPct val="0"/>
              </a:spcBef>
              <a:buFontTx/>
              <a:buNone/>
            </a:pPr>
            <a:r>
              <a:rPr kumimoji="0" lang="en-US" altLang="zh-TW" sz="2400">
                <a:solidFill>
                  <a:srgbClr val="000066"/>
                </a:solidFill>
                <a:latin typeface="Times New Roman" pitchFamily="18" charset="0"/>
                <a:ea typeface="PMingLiU" pitchFamily="18" charset="-120"/>
              </a:rPr>
              <a:t>GSH </a:t>
            </a:r>
          </a:p>
          <a:p>
            <a:pPr algn="ctr" eaLnBrk="0" hangingPunct="0">
              <a:lnSpc>
                <a:spcPct val="100000"/>
              </a:lnSpc>
              <a:spcBef>
                <a:spcPct val="0"/>
              </a:spcBef>
              <a:buFontTx/>
              <a:buNone/>
            </a:pPr>
            <a:r>
              <a:rPr kumimoji="0" lang="en-US" altLang="zh-TW" sz="2400">
                <a:solidFill>
                  <a:srgbClr val="000066"/>
                </a:solidFill>
                <a:latin typeface="Times New Roman" pitchFamily="18" charset="0"/>
                <a:ea typeface="PMingLiU" pitchFamily="18" charset="-120"/>
              </a:rPr>
              <a:t>Peroxidase</a:t>
            </a:r>
          </a:p>
        </p:txBody>
      </p:sp>
      <p:sp>
        <p:nvSpPr>
          <p:cNvPr id="20493" name="Line 13"/>
          <p:cNvSpPr>
            <a:spLocks noChangeShapeType="1"/>
          </p:cNvSpPr>
          <p:nvPr/>
        </p:nvSpPr>
        <p:spPr bwMode="auto">
          <a:xfrm flipV="1">
            <a:off x="3048000" y="3657600"/>
            <a:ext cx="0" cy="4572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0494" name="Line 14"/>
          <p:cNvSpPr>
            <a:spLocks noChangeShapeType="1"/>
          </p:cNvSpPr>
          <p:nvPr/>
        </p:nvSpPr>
        <p:spPr bwMode="auto">
          <a:xfrm>
            <a:off x="3040063" y="2743200"/>
            <a:ext cx="0" cy="5334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0495" name="Line 15"/>
          <p:cNvSpPr>
            <a:spLocks noChangeShapeType="1"/>
          </p:cNvSpPr>
          <p:nvPr/>
        </p:nvSpPr>
        <p:spPr bwMode="auto">
          <a:xfrm>
            <a:off x="6088063" y="2743200"/>
            <a:ext cx="0" cy="5334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0496" name="Rectangle 16"/>
          <p:cNvSpPr>
            <a:spLocks noChangeArrowheads="1"/>
          </p:cNvSpPr>
          <p:nvPr/>
        </p:nvSpPr>
        <p:spPr bwMode="auto">
          <a:xfrm>
            <a:off x="2193925" y="1905000"/>
            <a:ext cx="1844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100000"/>
              </a:lnSpc>
              <a:spcBef>
                <a:spcPct val="0"/>
              </a:spcBef>
              <a:buFontTx/>
              <a:buNone/>
            </a:pPr>
            <a:r>
              <a:rPr kumimoji="0" lang="en-US" altLang="zh-TW" i="1">
                <a:solidFill>
                  <a:srgbClr val="FF0000"/>
                </a:solidFill>
                <a:latin typeface="Times New Roman" pitchFamily="18" charset="0"/>
                <a:ea typeface="PMingLiU" pitchFamily="18" charset="-120"/>
              </a:rPr>
              <a:t>CuZnSOD</a:t>
            </a:r>
          </a:p>
        </p:txBody>
      </p:sp>
      <p:sp>
        <p:nvSpPr>
          <p:cNvPr id="20497" name="Rectangle 17"/>
          <p:cNvSpPr>
            <a:spLocks noChangeArrowheads="1"/>
          </p:cNvSpPr>
          <p:nvPr/>
        </p:nvSpPr>
        <p:spPr bwMode="auto">
          <a:xfrm>
            <a:off x="3889375" y="5194300"/>
            <a:ext cx="1597025" cy="977900"/>
          </a:xfrm>
          <a:prstGeom prst="rect">
            <a:avLst/>
          </a:prstGeom>
          <a:solidFill>
            <a:schemeClr val="accent1"/>
          </a:solidFill>
          <a:ln w="12700">
            <a:solidFill>
              <a:schemeClr val="bg1"/>
            </a:solidFill>
            <a:miter lim="800000"/>
            <a:headEnd/>
            <a:tailEnd/>
          </a:ln>
        </p:spPr>
        <p:txBody>
          <a:bodyPr wrap="none" lIns="92075" tIns="46038" rIns="92075" bIns="46038" anchor="ctr"/>
          <a:lstStyle/>
          <a:p>
            <a:pPr algn="ctr" eaLnBrk="0" hangingPunct="0">
              <a:lnSpc>
                <a:spcPct val="100000"/>
              </a:lnSpc>
              <a:spcBef>
                <a:spcPct val="0"/>
              </a:spcBef>
              <a:buFontTx/>
              <a:buNone/>
            </a:pPr>
            <a:r>
              <a:rPr kumimoji="0" lang="en-US" altLang="zh-TW" sz="3600" b="0">
                <a:latin typeface="Times New Roman" pitchFamily="18" charset="0"/>
                <a:ea typeface="PMingLiU" pitchFamily="18" charset="-120"/>
              </a:rPr>
              <a:t>OH•</a:t>
            </a:r>
          </a:p>
        </p:txBody>
      </p:sp>
      <p:sp>
        <p:nvSpPr>
          <p:cNvPr id="20498" name="Line 18"/>
          <p:cNvSpPr>
            <a:spLocks noChangeShapeType="1"/>
          </p:cNvSpPr>
          <p:nvPr/>
        </p:nvSpPr>
        <p:spPr bwMode="auto">
          <a:xfrm>
            <a:off x="4648200" y="3962400"/>
            <a:ext cx="0" cy="1066800"/>
          </a:xfrm>
          <a:prstGeom prst="line">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9" name="Text Box 19"/>
          <p:cNvSpPr txBox="1">
            <a:spLocks noChangeArrowheads="1"/>
          </p:cNvSpPr>
          <p:nvPr/>
        </p:nvSpPr>
        <p:spPr bwMode="auto">
          <a:xfrm>
            <a:off x="4632325" y="4003675"/>
            <a:ext cx="70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kumimoji="1" sz="3200">
                <a:solidFill>
                  <a:schemeClr val="tx1"/>
                </a:solidFill>
                <a:latin typeface="Comic Sans MS" pitchFamily="66" charset="0"/>
                <a:ea typeface="SimSun" pitchFamily="2" charset="-122"/>
              </a:defRPr>
            </a:lvl1pPr>
            <a:lvl2pPr>
              <a:defRPr kumimoji="1" sz="2800">
                <a:solidFill>
                  <a:schemeClr val="tx1"/>
                </a:solidFill>
                <a:latin typeface="Comic Sans MS" pitchFamily="66" charset="0"/>
                <a:ea typeface="SimSun" pitchFamily="2" charset="-122"/>
              </a:defRPr>
            </a:lvl2pPr>
            <a:lvl3pPr>
              <a:defRPr kumimoji="1" sz="2400">
                <a:solidFill>
                  <a:schemeClr val="tx1"/>
                </a:solidFill>
                <a:latin typeface="Comic Sans MS" pitchFamily="66" charset="0"/>
                <a:ea typeface="SimSun" pitchFamily="2" charset="-122"/>
              </a:defRPr>
            </a:lvl3pPr>
            <a:lvl4pPr>
              <a:defRPr kumimoji="1" sz="2000">
                <a:solidFill>
                  <a:schemeClr val="tx1"/>
                </a:solidFill>
                <a:latin typeface="Comic Sans MS" pitchFamily="66" charset="0"/>
                <a:ea typeface="SimSun" pitchFamily="2" charset="-122"/>
              </a:defRPr>
            </a:lvl4pPr>
            <a:lvl5pPr>
              <a:defRPr kumimoji="1" sz="2000">
                <a:solidFill>
                  <a:schemeClr val="tx1"/>
                </a:solidFill>
                <a:latin typeface="Comic Sans MS" pitchFamily="66" charset="0"/>
                <a:ea typeface="SimSun" pitchFamily="2" charset="-122"/>
              </a:defRPr>
            </a:lvl5pPr>
            <a:lvl6pPr eaLnBrk="0" hangingPunct="0">
              <a:defRPr kumimoji="1" sz="2000">
                <a:solidFill>
                  <a:schemeClr val="tx1"/>
                </a:solidFill>
                <a:latin typeface="Comic Sans MS" pitchFamily="66" charset="0"/>
                <a:ea typeface="SimSun" pitchFamily="2" charset="-122"/>
              </a:defRPr>
            </a:lvl6pPr>
            <a:lvl7pPr eaLnBrk="0" hangingPunct="0">
              <a:defRPr kumimoji="1" sz="2000">
                <a:solidFill>
                  <a:schemeClr val="tx1"/>
                </a:solidFill>
                <a:latin typeface="Comic Sans MS" pitchFamily="66" charset="0"/>
                <a:ea typeface="SimSun" pitchFamily="2" charset="-122"/>
              </a:defRPr>
            </a:lvl7pPr>
            <a:lvl8pPr eaLnBrk="0" hangingPunct="0">
              <a:defRPr kumimoji="1" sz="2000">
                <a:solidFill>
                  <a:schemeClr val="tx1"/>
                </a:solidFill>
                <a:latin typeface="Comic Sans MS" pitchFamily="66" charset="0"/>
                <a:ea typeface="SimSun" pitchFamily="2" charset="-122"/>
              </a:defRPr>
            </a:lvl8pPr>
            <a:lvl9pPr eaLnBrk="0" hangingPunct="0">
              <a:defRPr kumimoji="1" sz="2000">
                <a:solidFill>
                  <a:schemeClr val="tx1"/>
                </a:solidFill>
                <a:latin typeface="Comic Sans MS" pitchFamily="66" charset="0"/>
                <a:ea typeface="SimSun" pitchFamily="2" charset="-122"/>
              </a:defRPr>
            </a:lvl9pPr>
          </a:lstStyle>
          <a:p>
            <a:pPr eaLnBrk="0" hangingPunct="0">
              <a:lnSpc>
                <a:spcPct val="100000"/>
              </a:lnSpc>
              <a:spcBef>
                <a:spcPct val="0"/>
              </a:spcBef>
              <a:buFontTx/>
              <a:buNone/>
            </a:pPr>
            <a:r>
              <a:rPr kumimoji="0" lang="en-US" altLang="zh-TW" sz="2400" b="0">
                <a:latin typeface="Times New Roman" pitchFamily="18" charset="0"/>
                <a:ea typeface="PMingLiU" pitchFamily="18" charset="-120"/>
              </a:rPr>
              <a:t>Fe</a:t>
            </a:r>
            <a:r>
              <a:rPr kumimoji="0" lang="en-US" altLang="zh-TW" sz="2400" b="0" baseline="30000">
                <a:latin typeface="Times New Roman" pitchFamily="18" charset="0"/>
                <a:ea typeface="PMingLiU" pitchFamily="18" charset="-120"/>
              </a:rPr>
              <a:t>2+</a:t>
            </a:r>
            <a:endParaRPr kumimoji="0" lang="en-US" altLang="zh-TW" sz="2400" b="0">
              <a:latin typeface="Times New Roman" pitchFamily="18" charset="0"/>
              <a:ea typeface="PMingLiU" pitchFamily="18" charset="-120"/>
            </a:endParaRPr>
          </a:p>
        </p:txBody>
      </p:sp>
    </p:spTree>
    <p:extLst>
      <p:ext uri="{BB962C8B-B14F-4D97-AF65-F5344CB8AC3E}">
        <p14:creationId xmlns:p14="http://schemas.microsoft.com/office/powerpoint/2010/main" val="4180080119"/>
      </p:ext>
    </p:extLst>
  </p:cSld>
  <p:clrMapOvr>
    <a:masterClrMapping/>
  </p:clrMapOvr>
  <p:transition spd="slow">
    <p:zo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2500313"/>
            <a:ext cx="7772400" cy="4114800"/>
          </a:xfrm>
        </p:spPr>
        <p:txBody>
          <a:bodyPr/>
          <a:lstStyle/>
          <a:p>
            <a:pPr>
              <a:buFontTx/>
              <a:buChar char="-"/>
              <a:defRPr/>
            </a:pPr>
            <a:r>
              <a:rPr lang="en-US" b="1" dirty="0" smtClean="0">
                <a:solidFill>
                  <a:srgbClr val="990000"/>
                </a:solidFill>
                <a:latin typeface="+mj-lt"/>
              </a:rPr>
              <a:t>essential in skin to generate fibroblasts</a:t>
            </a:r>
            <a:r>
              <a:rPr lang="en-US" b="1" dirty="0" smtClean="0">
                <a:solidFill>
                  <a:srgbClr val="990000"/>
                </a:solidFill>
              </a:rPr>
              <a:t>.</a:t>
            </a:r>
          </a:p>
          <a:p>
            <a:pPr>
              <a:buFontTx/>
              <a:buChar char="-"/>
              <a:defRPr/>
            </a:pPr>
            <a:r>
              <a:rPr lang="en-US" b="1" dirty="0" smtClean="0">
                <a:solidFill>
                  <a:srgbClr val="990000"/>
                </a:solidFill>
                <a:latin typeface="+mj-lt"/>
              </a:rPr>
              <a:t>Play important role to prevent the development of </a:t>
            </a:r>
            <a:r>
              <a:rPr lang="en-US" b="1" dirty="0" err="1" smtClean="0">
                <a:solidFill>
                  <a:srgbClr val="990000"/>
                </a:solidFill>
                <a:latin typeface="+mj-lt"/>
              </a:rPr>
              <a:t>Leu</a:t>
            </a:r>
            <a:r>
              <a:rPr lang="en-US" b="1" dirty="0" smtClean="0">
                <a:solidFill>
                  <a:srgbClr val="990000"/>
                </a:solidFill>
                <a:latin typeface="+mj-lt"/>
              </a:rPr>
              <a:t> Gehrig`s disease.</a:t>
            </a:r>
          </a:p>
          <a:p>
            <a:pPr>
              <a:buFontTx/>
              <a:buChar char="-"/>
              <a:defRPr/>
            </a:pPr>
            <a:r>
              <a:rPr lang="en-US" b="1" dirty="0" smtClean="0">
                <a:solidFill>
                  <a:srgbClr val="990000"/>
                </a:solidFill>
                <a:latin typeface="+mj-lt"/>
              </a:rPr>
              <a:t>Used for treatment of inflammatory diseases, burn injuries, prostate problems, arthritis and corneal ulcer.   </a:t>
            </a:r>
            <a:r>
              <a:rPr lang="en-US" sz="2400" b="1" dirty="0" smtClean="0">
                <a:solidFill>
                  <a:srgbClr val="990000"/>
                </a:solidFill>
                <a:latin typeface="+mj-lt"/>
              </a:rPr>
              <a:t> </a:t>
            </a:r>
            <a:endParaRPr lang="ar-IQ" sz="3600" b="1" dirty="0" smtClean="0">
              <a:solidFill>
                <a:srgbClr val="990000"/>
              </a:solidFill>
              <a:latin typeface="+mj-lt"/>
            </a:endParaRPr>
          </a:p>
          <a:p>
            <a:pPr>
              <a:buFontTx/>
              <a:buChar char="-"/>
              <a:defRPr/>
            </a:pPr>
            <a:endParaRPr lang="en-US" dirty="0" smtClean="0">
              <a:latin typeface="+mj-lt"/>
            </a:endParaRPr>
          </a:p>
        </p:txBody>
      </p:sp>
      <p:sp>
        <p:nvSpPr>
          <p:cNvPr id="23555" name="Rectangle 3"/>
          <p:cNvSpPr>
            <a:spLocks noChangeArrowheads="1"/>
          </p:cNvSpPr>
          <p:nvPr/>
        </p:nvSpPr>
        <p:spPr bwMode="auto">
          <a:xfrm>
            <a:off x="560388" y="428625"/>
            <a:ext cx="7583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FontTx/>
              <a:buNone/>
            </a:pPr>
            <a:r>
              <a:rPr kumimoji="0" lang="en-US" altLang="zh-CN" sz="3600">
                <a:solidFill>
                  <a:schemeClr val="accent2"/>
                </a:solidFill>
                <a:latin typeface="Times New Roman" pitchFamily="18" charset="0"/>
              </a:rPr>
              <a:t>Application of Enzymatic antioxidant</a:t>
            </a:r>
          </a:p>
        </p:txBody>
      </p:sp>
      <p:sp>
        <p:nvSpPr>
          <p:cNvPr id="23556" name="Rectangle 3"/>
          <p:cNvSpPr>
            <a:spLocks noChangeArrowheads="1"/>
          </p:cNvSpPr>
          <p:nvPr/>
        </p:nvSpPr>
        <p:spPr bwMode="auto">
          <a:xfrm>
            <a:off x="346075" y="1695450"/>
            <a:ext cx="4868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FontTx/>
              <a:buNone/>
            </a:pPr>
            <a:r>
              <a:rPr kumimoji="0" lang="en-US" altLang="zh-CN">
                <a:solidFill>
                  <a:srgbClr val="000066"/>
                </a:solidFill>
                <a:latin typeface="Times New Roman" pitchFamily="18" charset="0"/>
              </a:rPr>
              <a:t>1. superoxide dismutase (SOD)</a:t>
            </a:r>
          </a:p>
        </p:txBody>
      </p:sp>
    </p:spTree>
    <p:extLst>
      <p:ext uri="{BB962C8B-B14F-4D97-AF65-F5344CB8AC3E}">
        <p14:creationId xmlns:p14="http://schemas.microsoft.com/office/powerpoint/2010/main" val="1949318019"/>
      </p:ext>
    </p:extLst>
  </p:cSld>
  <p:clrMapOvr>
    <a:masterClrMapping/>
  </p:clrMapOvr>
  <p:transition spd="slow">
    <p:zo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3" y="1643063"/>
            <a:ext cx="7772400" cy="4114800"/>
          </a:xfrm>
        </p:spPr>
        <p:txBody>
          <a:bodyPr/>
          <a:lstStyle/>
          <a:p>
            <a:pPr>
              <a:buFontTx/>
              <a:buChar char="-"/>
              <a:defRPr/>
            </a:pPr>
            <a:r>
              <a:rPr lang="en-US" dirty="0" smtClean="0">
                <a:solidFill>
                  <a:srgbClr val="990000"/>
                </a:solidFill>
                <a:latin typeface="+mj-lt"/>
              </a:rPr>
              <a:t>Help carry nitric oxide into hair follicles (nitric oxide relaxes the blood vessels and allow more blood to circulate to their follicles and SOD helps to remove free radicals).</a:t>
            </a:r>
          </a:p>
          <a:p>
            <a:pPr>
              <a:buFontTx/>
              <a:buChar char="-"/>
              <a:defRPr/>
            </a:pPr>
            <a:endParaRPr lang="en-US" dirty="0" smtClean="0">
              <a:solidFill>
                <a:srgbClr val="990000"/>
              </a:solidFill>
              <a:latin typeface="+mj-lt"/>
            </a:endParaRPr>
          </a:p>
        </p:txBody>
      </p:sp>
      <p:sp>
        <p:nvSpPr>
          <p:cNvPr id="24579" name="Rectangle 3"/>
          <p:cNvSpPr>
            <a:spLocks noChangeArrowheads="1"/>
          </p:cNvSpPr>
          <p:nvPr/>
        </p:nvSpPr>
        <p:spPr bwMode="auto">
          <a:xfrm>
            <a:off x="560388" y="428625"/>
            <a:ext cx="7583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FontTx/>
              <a:buNone/>
            </a:pPr>
            <a:r>
              <a:rPr kumimoji="0" lang="en-US" altLang="zh-CN" sz="3600">
                <a:solidFill>
                  <a:schemeClr val="accent2"/>
                </a:solidFill>
                <a:latin typeface="Times New Roman" pitchFamily="18" charset="0"/>
              </a:rPr>
              <a:t>Application of Enzymatic antioxidant</a:t>
            </a:r>
          </a:p>
        </p:txBody>
      </p:sp>
    </p:spTree>
    <p:extLst>
      <p:ext uri="{BB962C8B-B14F-4D97-AF65-F5344CB8AC3E}">
        <p14:creationId xmlns:p14="http://schemas.microsoft.com/office/powerpoint/2010/main" val="4167678824"/>
      </p:ext>
    </p:extLst>
  </p:cSld>
  <p:clrMapOvr>
    <a:masterClrMapping/>
  </p:clrMapOvr>
  <p:transition spd="slow">
    <p:zoom/>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lstStyle/>
          <a:p>
            <a:pPr>
              <a:buFontTx/>
              <a:buChar char="-"/>
              <a:defRPr/>
            </a:pPr>
            <a:endParaRPr lang="en-US" dirty="0" smtClean="0">
              <a:solidFill>
                <a:srgbClr val="990000"/>
              </a:solidFill>
              <a:latin typeface="+mj-lt"/>
            </a:endParaRPr>
          </a:p>
          <a:p>
            <a:pPr>
              <a:buFontTx/>
              <a:buChar char="-"/>
              <a:defRPr/>
            </a:pPr>
            <a:r>
              <a:rPr lang="en-US" dirty="0" smtClean="0">
                <a:solidFill>
                  <a:srgbClr val="990000"/>
                </a:solidFill>
                <a:latin typeface="+mj-lt"/>
              </a:rPr>
              <a:t>Used in the food industry for removing hydrogen peroxide from milk prior to cheese production.</a:t>
            </a:r>
          </a:p>
          <a:p>
            <a:pPr>
              <a:buFontTx/>
              <a:buChar char="-"/>
              <a:defRPr/>
            </a:pPr>
            <a:r>
              <a:rPr lang="en-US" dirty="0" smtClean="0">
                <a:solidFill>
                  <a:srgbClr val="990000"/>
                </a:solidFill>
                <a:latin typeface="+mj-lt"/>
              </a:rPr>
              <a:t>Used in the food wrappers it prevent food from oxidation.</a:t>
            </a:r>
          </a:p>
          <a:p>
            <a:pPr>
              <a:buFontTx/>
              <a:buChar char="-"/>
              <a:defRPr/>
            </a:pPr>
            <a:r>
              <a:rPr lang="en-US" dirty="0" smtClean="0">
                <a:solidFill>
                  <a:srgbClr val="990000"/>
                </a:solidFill>
                <a:latin typeface="+mj-lt"/>
              </a:rPr>
              <a:t>Several mask treatment combine the enzyme with hydrogen peroxide.</a:t>
            </a:r>
          </a:p>
          <a:p>
            <a:pPr>
              <a:buFontTx/>
              <a:buChar char="-"/>
              <a:defRPr/>
            </a:pPr>
            <a:endParaRPr lang="en-US" dirty="0" smtClean="0"/>
          </a:p>
        </p:txBody>
      </p:sp>
      <p:sp>
        <p:nvSpPr>
          <p:cNvPr id="25603" name="Rectangle 3"/>
          <p:cNvSpPr>
            <a:spLocks noChangeArrowheads="1"/>
          </p:cNvSpPr>
          <p:nvPr/>
        </p:nvSpPr>
        <p:spPr bwMode="auto">
          <a:xfrm>
            <a:off x="560388" y="428625"/>
            <a:ext cx="7583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FontTx/>
              <a:buNone/>
            </a:pPr>
            <a:r>
              <a:rPr kumimoji="0" lang="en-US" altLang="zh-CN" sz="3600">
                <a:solidFill>
                  <a:schemeClr val="accent2"/>
                </a:solidFill>
                <a:latin typeface="Times New Roman" pitchFamily="18" charset="0"/>
              </a:rPr>
              <a:t>Application of Enzymatic antioxidant</a:t>
            </a:r>
          </a:p>
        </p:txBody>
      </p:sp>
      <p:sp>
        <p:nvSpPr>
          <p:cNvPr id="25604" name="Rectangle 3"/>
          <p:cNvSpPr>
            <a:spLocks noChangeArrowheads="1"/>
          </p:cNvSpPr>
          <p:nvPr/>
        </p:nvSpPr>
        <p:spPr bwMode="auto">
          <a:xfrm>
            <a:off x="357188" y="1409700"/>
            <a:ext cx="2671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FontTx/>
              <a:buNone/>
            </a:pPr>
            <a:r>
              <a:rPr kumimoji="0" lang="en-US" altLang="zh-CN" dirty="0">
                <a:solidFill>
                  <a:srgbClr val="000066"/>
                </a:solidFill>
                <a:latin typeface="Times New Roman" pitchFamily="18" charset="0"/>
              </a:rPr>
              <a:t>2. </a:t>
            </a:r>
            <a:r>
              <a:rPr kumimoji="0" lang="en-US" altLang="en-US" dirty="0">
                <a:solidFill>
                  <a:srgbClr val="000066"/>
                </a:solidFill>
                <a:latin typeface="Times New Roman" pitchFamily="18" charset="0"/>
              </a:rPr>
              <a:t>catalase</a:t>
            </a:r>
            <a:r>
              <a:rPr kumimoji="0" lang="en-US" altLang="zh-CN" dirty="0">
                <a:solidFill>
                  <a:srgbClr val="000066"/>
                </a:solidFill>
                <a:latin typeface="Times New Roman" pitchFamily="18" charset="0"/>
              </a:rPr>
              <a:t>, </a:t>
            </a:r>
            <a:r>
              <a:rPr kumimoji="0" lang="en-US" altLang="zh-CN" dirty="0" smtClean="0">
                <a:solidFill>
                  <a:srgbClr val="000066"/>
                </a:solidFill>
                <a:latin typeface="Times New Roman" pitchFamily="18" charset="0"/>
              </a:rPr>
              <a:t>CAT</a:t>
            </a:r>
            <a:endParaRPr kumimoji="0" lang="en-US" altLang="zh-CN" dirty="0">
              <a:solidFill>
                <a:srgbClr val="000066"/>
              </a:solidFill>
              <a:latin typeface="Times New Roman" pitchFamily="18" charset="0"/>
            </a:endParaRPr>
          </a:p>
        </p:txBody>
      </p:sp>
    </p:spTree>
    <p:extLst>
      <p:ext uri="{BB962C8B-B14F-4D97-AF65-F5344CB8AC3E}">
        <p14:creationId xmlns:p14="http://schemas.microsoft.com/office/powerpoint/2010/main" val="3233340894"/>
      </p:ext>
    </p:extLst>
  </p:cSld>
  <p:clrMapOvr>
    <a:masterClrMapping/>
  </p:clrMapOvr>
  <p:transition spd="slow">
    <p:zoom/>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سمة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630</TotalTime>
  <Words>3223</Words>
  <Application>Microsoft Office PowerPoint</Application>
  <PresentationFormat>On-screen Show (4:3)</PresentationFormat>
  <Paragraphs>741</Paragraphs>
  <Slides>102</Slides>
  <Notes>35</Notes>
  <HiddenSlides>1</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102</vt:i4>
      </vt:variant>
    </vt:vector>
  </HeadingPairs>
  <TitlesOfParts>
    <vt:vector size="106" baseType="lpstr">
      <vt:lpstr>1_Office Theme</vt:lpstr>
      <vt:lpstr>Austin</vt:lpstr>
      <vt:lpstr>Výchozí návrh</vt:lpstr>
      <vt:lpstr>Bitmap Image</vt:lpstr>
      <vt:lpstr>PowerPoint Presentation</vt:lpstr>
      <vt:lpstr>PowerPoint Presentation</vt:lpstr>
      <vt:lpstr>ENZYMES</vt:lpstr>
      <vt:lpstr>Enzyme structure</vt:lpstr>
      <vt:lpstr>What Are Enzymes?</vt:lpstr>
      <vt:lpstr>Enzymes</vt:lpstr>
      <vt:lpstr>What is an enzyme?</vt:lpstr>
      <vt:lpstr>Function of enzymes</vt:lpstr>
      <vt:lpstr>Enzymes</vt:lpstr>
      <vt:lpstr>Enzyme Catalyzed Reactions</vt:lpstr>
      <vt:lpstr>Enzymes</vt:lpstr>
      <vt:lpstr>A    E      B</vt:lpstr>
      <vt:lpstr>How do enzymes Work?</vt:lpstr>
      <vt:lpstr>Enzymes</vt:lpstr>
      <vt:lpstr>Reaction pathway</vt:lpstr>
      <vt:lpstr>HOW ENZYMES WORK </vt:lpstr>
      <vt:lpstr>An enzyme controlled pathway</vt:lpstr>
      <vt:lpstr>The substrate </vt:lpstr>
      <vt:lpstr>Active Site</vt:lpstr>
      <vt:lpstr>Enzyme-Substrate Complex</vt:lpstr>
      <vt:lpstr>Making reactions go faster</vt:lpstr>
      <vt:lpstr>Chemical reactions</vt:lpstr>
      <vt:lpstr>Enzymes as Biological Catalysts</vt:lpstr>
      <vt:lpstr>Enzyme Activity</vt:lpstr>
      <vt:lpstr>The substrate </vt:lpstr>
      <vt:lpstr>The active site</vt:lpstr>
      <vt:lpstr>Making reactions go faster</vt:lpstr>
      <vt:lpstr>What Affects Enzyme Activity?</vt:lpstr>
      <vt:lpstr>Classification of Enzymes</vt:lpstr>
      <vt:lpstr>Examples of  Classification of Enzymes</vt:lpstr>
      <vt:lpstr>Learning Check E1</vt:lpstr>
      <vt:lpstr>Solution E1</vt:lpstr>
      <vt:lpstr>Name of Enzymes</vt:lpstr>
      <vt:lpstr>Cofactors</vt:lpstr>
      <vt:lpstr>Enzyme cofactors cont.</vt:lpstr>
      <vt:lpstr>Enzyme cofactors</vt:lpstr>
      <vt:lpstr>Enzyme action overview</vt:lpstr>
      <vt:lpstr>Enzyme action theories</vt:lpstr>
      <vt:lpstr>Lock-and-Key Model</vt:lpstr>
      <vt:lpstr>Enzyme Action:  Lock and Key Model </vt:lpstr>
      <vt:lpstr>PowerPoint Presentation</vt:lpstr>
      <vt:lpstr>Lock and Key Model</vt:lpstr>
      <vt:lpstr>The Lock and Key Hypothesis</vt:lpstr>
      <vt:lpstr>The Lock and Key Hypothesis</vt:lpstr>
      <vt:lpstr>Enzyme Action:  Induced Fit Model </vt:lpstr>
      <vt:lpstr>Induced Fit</vt:lpstr>
      <vt:lpstr>Induced Fit</vt:lpstr>
      <vt:lpstr>Enzyme Action:  Induced Fit Model </vt:lpstr>
      <vt:lpstr>Induced Fit Model</vt:lpstr>
      <vt:lpstr>Learning Check E2</vt:lpstr>
      <vt:lpstr>Solution E2</vt:lpstr>
      <vt:lpstr>2. Cofactors and Coenzymes</vt:lpstr>
      <vt:lpstr>Coenzyme reactions</vt:lpstr>
      <vt:lpstr>1. Environmental Conditions</vt:lpstr>
      <vt:lpstr>Factors that affect enzyme action</vt:lpstr>
      <vt:lpstr>Factors Affecting Enzyme Action: Temperature</vt:lpstr>
      <vt:lpstr>The effect of temperature</vt:lpstr>
      <vt:lpstr>Factors Affecting Enzyme Action</vt:lpstr>
      <vt:lpstr>Temperature and Enzyme Activity</vt:lpstr>
      <vt:lpstr>Factors Affecting Enzyme Action: Substrate Concentration</vt:lpstr>
      <vt:lpstr>Substrate concentration: Non-enzymic reactions</vt:lpstr>
      <vt:lpstr>Substrate concentration: Enzymic reactions</vt:lpstr>
      <vt:lpstr>Substrate Concentration and Reaction Rate</vt:lpstr>
      <vt:lpstr>Factors Affecting Enzyme Action</vt:lpstr>
      <vt:lpstr>Factors Affecting Enzyme Action: pH</vt:lpstr>
      <vt:lpstr>Factors Affecting Enzyme Action</vt:lpstr>
      <vt:lpstr>pH and Enzyme Activity</vt:lpstr>
      <vt:lpstr>Enzyme Concentration and Reaction Rate</vt:lpstr>
      <vt:lpstr>Factors that affect enzyme action</vt:lpstr>
      <vt:lpstr>Factors that affect enzyme action</vt:lpstr>
      <vt:lpstr>Learning Check E3</vt:lpstr>
      <vt:lpstr>Solution E3</vt:lpstr>
      <vt:lpstr>Enzyme Inhibition</vt:lpstr>
      <vt:lpstr>PowerPoint Presentation</vt:lpstr>
      <vt:lpstr>Two examples of Enzyme Inhibitors</vt:lpstr>
      <vt:lpstr>Inhibitors</vt:lpstr>
      <vt:lpstr>Enzyme Inhibitors</vt:lpstr>
      <vt:lpstr>Competitive Inhibition</vt:lpstr>
      <vt:lpstr>Reversible Inhibitors (Competitive Inhibition)</vt:lpstr>
      <vt:lpstr>Noncompetitive Inhibition</vt:lpstr>
      <vt:lpstr>Reversible Inhibitors (Noncompetitive Inhibition)</vt:lpstr>
      <vt:lpstr>Learning Check E4</vt:lpstr>
      <vt:lpstr>Solution E4</vt:lpstr>
      <vt:lpstr>The switch: Allosteric inhibition </vt:lpstr>
      <vt:lpstr>End point inhibition</vt:lpstr>
      <vt:lpstr>The allosteric site the enzyme “on-off” switch</vt:lpstr>
      <vt:lpstr>Switching off</vt:lpstr>
      <vt:lpstr>Isoenzymes</vt:lpstr>
      <vt:lpstr>PowerPoint Presentation</vt:lpstr>
      <vt:lpstr>Main Tissue Distribution of Enzymes</vt:lpstr>
      <vt:lpstr>Intracellular Location of Enzymes</vt:lpstr>
      <vt:lpstr>Enzymes of Clinical Significance</vt:lpstr>
      <vt:lpstr>PowerPoint Presentation</vt:lpstr>
      <vt:lpstr>PowerPoint Presentation</vt:lpstr>
      <vt:lpstr>PowerPoint Presentation</vt:lpstr>
      <vt:lpstr>Oxygen Radical Defense Enzyme</vt:lpstr>
      <vt:lpstr>PowerPoint Presentation</vt:lpstr>
      <vt:lpstr>PowerPoint Presentation</vt:lpstr>
      <vt:lpstr>PowerPoint Presentation</vt:lpstr>
      <vt:lpstr>PowerPoint Presentation</vt:lpstr>
      <vt:lpstr>Clinical applications of antioxidant enzymes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Amino Acids, Proteins, and Enzymes</dc:title>
  <dc:creator>Timberlake</dc:creator>
  <cp:lastModifiedBy>DR.Ahmed Saker 2o1O</cp:lastModifiedBy>
  <cp:revision>30</cp:revision>
  <dcterms:created xsi:type="dcterms:W3CDTF">2000-08-22T16:31:26Z</dcterms:created>
  <dcterms:modified xsi:type="dcterms:W3CDTF">2017-09-27T19:40:29Z</dcterms:modified>
</cp:coreProperties>
</file>