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4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  <p:sldId id="275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077"/>
    <a:srgbClr val="132A50"/>
    <a:srgbClr val="255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>
      <p:cViewPr varScale="1">
        <p:scale>
          <a:sx n="74" d="100"/>
          <a:sy n="74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BE133-6FE0-4606-9EB2-5819E8ADF11A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F2BB2-C5A8-44A6-B5A4-73AD07A167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89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3BF37-D731-4ED2-A532-03DDE609CD20}" type="datetimeFigureOut">
              <a:rPr lang="en-GB" smtClean="0"/>
              <a:pPr/>
              <a:t>24/01/2016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BE0BB-6F4A-49FB-B14A-27DBE9F7DE3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136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BE0BB-6F4A-49FB-B14A-27DBE9F7DE3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668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ea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7524" y="1087572"/>
            <a:ext cx="8568952" cy="1837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524" y="1080121"/>
            <a:ext cx="8568952" cy="1844823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524" y="3140968"/>
            <a:ext cx="8568952" cy="984411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Presenter’s Name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59822"/>
            <a:ext cx="2987824" cy="198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Presenter's Name 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60000"/>
            <a:ext cx="2895600" cy="19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8543" y="6659822"/>
            <a:ext cx="3015457" cy="198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24/01/2016		</a:t>
            </a:r>
            <a:fld id="{D4B8EE07-D340-4742-92D2-BD41DDD9F59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4417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59822"/>
            <a:ext cx="2987824" cy="198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Presenter's Name 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60000"/>
            <a:ext cx="2895600" cy="19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8543" y="6659822"/>
            <a:ext cx="3015457" cy="198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07/11/2014 		</a:t>
            </a:r>
            <a:fld id="{D4B8EE07-D340-4742-92D2-BD41DDD9F59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90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3819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7381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59822"/>
            <a:ext cx="2987824" cy="198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Presenter's Name 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60000"/>
            <a:ext cx="2895600" cy="19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8543" y="6659822"/>
            <a:ext cx="3015457" cy="198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07/11/2014 		</a:t>
            </a:r>
            <a:fld id="{D4B8EE07-D340-4742-92D2-BD41DDD9F59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77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59822"/>
            <a:ext cx="2987824" cy="198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Presenter's Name 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60000"/>
            <a:ext cx="2895600" cy="19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8543" y="6659822"/>
            <a:ext cx="3015457" cy="198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07/11/2014 		</a:t>
            </a:r>
            <a:fld id="{D4B8EE07-D340-4742-92D2-BD41DDD9F59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816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59822"/>
            <a:ext cx="2987824" cy="198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Presenter's Name 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60000"/>
            <a:ext cx="2895600" cy="19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8543" y="6659822"/>
            <a:ext cx="3015457" cy="198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07/11/2014 		</a:t>
            </a:r>
            <a:fld id="{D4B8EE07-D340-4742-92D2-BD41DDD9F59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02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908720"/>
            <a:ext cx="4038600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908720"/>
            <a:ext cx="4038600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59822"/>
            <a:ext cx="2987824" cy="198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Presenter's Name 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60000"/>
            <a:ext cx="2895600" cy="19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8543" y="6659822"/>
            <a:ext cx="3015457" cy="198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07/11/2014 		</a:t>
            </a:r>
            <a:fld id="{D4B8EE07-D340-4742-92D2-BD41DDD9F59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33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764704"/>
            <a:ext cx="4040188" cy="8640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772816"/>
            <a:ext cx="4040188" cy="460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8697" y="764704"/>
            <a:ext cx="4041775" cy="8640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8697" y="1772816"/>
            <a:ext cx="4041775" cy="460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59822"/>
            <a:ext cx="2987824" cy="198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Presenter's Name 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60000"/>
            <a:ext cx="2895600" cy="19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8543" y="6659822"/>
            <a:ext cx="3015457" cy="198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07/11/2014 		</a:t>
            </a:r>
            <a:fld id="{D4B8EE07-D340-4742-92D2-BD41DDD9F59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312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59822"/>
            <a:ext cx="2987824" cy="198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Presenter's Name 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60000"/>
            <a:ext cx="2895600" cy="19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8543" y="6659822"/>
            <a:ext cx="3015457" cy="198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07/11/2014 		</a:t>
            </a:r>
            <a:fld id="{D4B8EE07-D340-4742-92D2-BD41DDD9F59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653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59822"/>
            <a:ext cx="2987824" cy="198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Presenter's Name 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60000"/>
            <a:ext cx="2895600" cy="19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8543" y="6659822"/>
            <a:ext cx="3015457" cy="198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07/11/2014 		</a:t>
            </a:r>
            <a:fld id="{D4B8EE07-D340-4742-92D2-BD41DDD9F59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659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72231"/>
            <a:ext cx="3008313" cy="1162050"/>
          </a:xfrm>
        </p:spPr>
        <p:txBody>
          <a:bodyPr anchor="b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722" y="67223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834281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59822"/>
            <a:ext cx="2987824" cy="198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Presenter's Name 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60000"/>
            <a:ext cx="2895600" cy="19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8543" y="6659822"/>
            <a:ext cx="3015457" cy="198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07/11/2014 		</a:t>
            </a:r>
            <a:fld id="{D4B8EE07-D340-4742-92D2-BD41DDD9F59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511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800600"/>
            <a:ext cx="8423920" cy="566738"/>
          </a:xfrm>
        </p:spPr>
        <p:txBody>
          <a:bodyPr anchor="b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3528" y="612775"/>
            <a:ext cx="84239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5367338"/>
            <a:ext cx="8423920" cy="115800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59822"/>
            <a:ext cx="2987824" cy="198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Presenter's Name 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60000"/>
            <a:ext cx="2895600" cy="19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8543" y="6659822"/>
            <a:ext cx="3015457" cy="198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07/11/2014 		</a:t>
            </a:r>
            <a:fld id="{D4B8EE07-D340-4742-92D2-BD41DDD9F59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975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" y="531898"/>
            <a:ext cx="9141664" cy="6065454"/>
          </a:xfrm>
          <a:prstGeom prst="rect">
            <a:avLst/>
          </a:prstGeom>
        </p:spPr>
      </p:pic>
      <p:pic>
        <p:nvPicPr>
          <p:cNvPr id="14" name="Picture 13" descr="header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-660" y="6597352"/>
            <a:ext cx="9144000" cy="288032"/>
          </a:xfrm>
          <a:prstGeom prst="rect">
            <a:avLst/>
          </a:prstGeom>
        </p:spPr>
      </p:pic>
      <p:pic>
        <p:nvPicPr>
          <p:cNvPr id="12" name="Picture 11" descr="header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676" y="-28193"/>
            <a:ext cx="9144000" cy="56009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356" y="764704"/>
            <a:ext cx="8507288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7164288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59822"/>
            <a:ext cx="2987824" cy="198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Presenter's Name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60000"/>
            <a:ext cx="2895600" cy="19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8543" y="6659822"/>
            <a:ext cx="3015457" cy="198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24/01/2016		</a:t>
            </a:r>
            <a:fld id="{D4B8EE07-D340-4742-92D2-BD41DDD9F59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15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25559F"/>
        </a:buClr>
        <a:buFont typeface="Palatino Linotype" panose="02040502050505030304" pitchFamily="18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5559F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5559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5559F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5559F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PhD or Master Thesis defense</a:t>
            </a:r>
            <a:r>
              <a:rPr 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</a:rPr>
            </a:br>
            <a:endParaRPr lang="ar-IQ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Presenter's Name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07/11/2014 		</a:t>
            </a:r>
            <a:fld id="{D4B8EE07-D340-4742-92D2-BD41DDD9F59D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74" y="1000108"/>
            <a:ext cx="2328580" cy="2251428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000108"/>
            <a:ext cx="2428892" cy="20717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034" y="3786190"/>
            <a:ext cx="3786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GB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Al-</a:t>
            </a:r>
            <a:r>
              <a:rPr lang="en-GB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Mustansiriyah</a:t>
            </a:r>
            <a:r>
              <a:rPr lang="en-GB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Univ.</a:t>
            </a:r>
          </a:p>
          <a:p>
            <a:pPr algn="ctr" rtl="1"/>
            <a:r>
              <a:rPr lang="en-GB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College of Science</a:t>
            </a:r>
          </a:p>
          <a:p>
            <a:pPr algn="ctr" rtl="1"/>
            <a:r>
              <a:rPr lang="en-GB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Physics Department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7752" y="3786190"/>
            <a:ext cx="4071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IQ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الجامعة المستنصرية</a:t>
            </a:r>
            <a:endParaRPr lang="en-GB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IQ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كلية العلوم</a:t>
            </a:r>
            <a:endParaRPr lang="en-GB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IQ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قسم الفيزياء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548680"/>
          </a:xfrm>
        </p:spPr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</a:rPr>
              <a:t>Description of the experimental </a:t>
            </a:r>
            <a:r>
              <a:rPr lang="en-US" sz="2400" b="1" dirty="0" smtClean="0">
                <a:latin typeface="Times New Roman" panose="02020603050405020304" pitchFamily="18" charset="0"/>
              </a:rPr>
              <a:t>procedures </a:t>
            </a:r>
            <a:r>
              <a:rPr lang="ar-IQ" sz="2400" b="1" dirty="0" smtClean="0">
                <a:latin typeface="Times New Roman" panose="02020603050405020304" pitchFamily="18" charset="0"/>
              </a:rPr>
              <a:t>وصف الاجراءات العملية</a:t>
            </a:r>
            <a:r>
              <a:rPr lang="en-US" sz="2400" b="1" dirty="0" smtClean="0">
                <a:latin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Presenter's Name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07/11/2014 		</a:t>
            </a:r>
            <a:fld id="{D4B8EE07-D340-4742-92D2-BD41DDD9F59D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04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</a:rPr>
              <a:t>Results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Presenter's Name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07/11/2014 		</a:t>
            </a:r>
            <a:fld id="{D4B8EE07-D340-4742-92D2-BD41DDD9F59D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3 CuadroTexto"/>
          <p:cNvSpPr txBox="1"/>
          <p:nvPr/>
        </p:nvSpPr>
        <p:spPr>
          <a:xfrm>
            <a:off x="-12762" y="1152034"/>
            <a:ext cx="9145016" cy="4001095"/>
          </a:xfrm>
          <a:prstGeom prst="rect">
            <a:avLst/>
          </a:prstGeom>
          <a:noFill/>
          <a:effectLst/>
        </p:spPr>
        <p:txBody>
          <a:bodyPr wrap="square" lIns="0" tIns="0" rIns="0" bIns="0" spcCol="720000">
            <a:spAutoFit/>
          </a:bodyPr>
          <a:lstStyle/>
          <a:p>
            <a:pPr marL="817200" indent="-457200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35681"/>
              </a:buClr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Background</a:t>
            </a:r>
            <a:r>
              <a:rPr lang="ar-IQ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(Introduction)/Project objectives</a:t>
            </a:r>
            <a:r>
              <a:rPr lang="ar-IQ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المقدمه/هدف المشروع او البحث  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817200" indent="-457200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35681"/>
              </a:buClr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Theoretical part </a:t>
            </a:r>
            <a:r>
              <a:rPr lang="ar-IQ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الجزء النظري                                                                      </a:t>
            </a:r>
            <a:r>
              <a:rPr lang="ar-IQ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   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817200" indent="-457200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35681"/>
              </a:buClr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Experimental part  </a:t>
            </a:r>
            <a:r>
              <a:rPr lang="ar-IQ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الجزء العملي                                              </a:t>
            </a:r>
            <a:r>
              <a:rPr lang="ar-IQ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                       </a:t>
            </a:r>
            <a:endParaRPr lang="ar-IQ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817200" indent="-457200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35681"/>
              </a:buClr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Results </a:t>
            </a:r>
            <a:r>
              <a:rPr lang="ar-IQ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النتائج                                                                                                </a:t>
            </a:r>
          </a:p>
          <a:p>
            <a:pPr marL="1274400" lvl="1" indent="-457200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35681"/>
              </a:buClr>
              <a:buFont typeface="Arial" panose="020B0604020202020204" pitchFamily="34" charset="0"/>
              <a:buChar char="•"/>
              <a:defRPr/>
            </a:pPr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Items of the subject</a:t>
            </a:r>
            <a:r>
              <a:rPr lang="ar-IQ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نقاط الموضوع                                                            </a:t>
            </a:r>
            <a:endParaRPr lang="fr-FR" sz="2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817200" indent="-457200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35681"/>
              </a:buClr>
              <a:buFont typeface="+mj-lt"/>
              <a:buAutoNum type="arabicPeriod"/>
              <a:defRPr/>
            </a:pPr>
            <a:r>
              <a:rPr lang="fr-FR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Conclusions and Perspectives</a:t>
            </a:r>
            <a:r>
              <a:rPr lang="ar-IQ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الاستنتاجات واالاعمال المستقبليه المتوقعه        </a:t>
            </a:r>
            <a:r>
              <a:rPr lang="ar-IQ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         </a:t>
            </a:r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855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</a:rPr>
              <a:t>Illustration of the </a:t>
            </a:r>
            <a:r>
              <a:rPr lang="en-US" sz="2400" b="1" dirty="0" smtClean="0">
                <a:latin typeface="Times New Roman" panose="02020603050405020304" pitchFamily="18" charset="0"/>
              </a:rPr>
              <a:t>results </a:t>
            </a:r>
            <a:r>
              <a:rPr lang="ar-IQ" sz="2400" b="1" dirty="0" smtClean="0">
                <a:latin typeface="Times New Roman" panose="02020603050405020304" pitchFamily="18" charset="0"/>
              </a:rPr>
              <a:t>شرح للنتائج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Presenter's Name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07/11/2014 		</a:t>
            </a:r>
            <a:fld id="{D4B8EE07-D340-4742-92D2-BD41DDD9F59D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09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Conclusions and Perspectives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Presenter's Name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07/11/2014 		</a:t>
            </a:r>
            <a:fld id="{D4B8EE07-D340-4742-92D2-BD41DDD9F59D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3 CuadroTexto"/>
          <p:cNvSpPr txBox="1"/>
          <p:nvPr/>
        </p:nvSpPr>
        <p:spPr>
          <a:xfrm>
            <a:off x="-12762" y="1152034"/>
            <a:ext cx="9145016" cy="3385542"/>
          </a:xfrm>
          <a:prstGeom prst="rect">
            <a:avLst/>
          </a:prstGeom>
          <a:noFill/>
          <a:effectLst/>
        </p:spPr>
        <p:txBody>
          <a:bodyPr wrap="square" lIns="0" tIns="0" rIns="0" bIns="0" spcCol="720000">
            <a:spAutoFit/>
          </a:bodyPr>
          <a:lstStyle/>
          <a:p>
            <a:pPr marL="817200" indent="-457200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35681"/>
              </a:buClr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Background</a:t>
            </a:r>
            <a:r>
              <a:rPr lang="ar-IQ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(Introduction)/Project objectives</a:t>
            </a:r>
            <a:r>
              <a:rPr lang="ar-IQ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المقدمه/هدف المشروع او البحث  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817200" indent="-457200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35681"/>
              </a:buClr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Theoretical part </a:t>
            </a:r>
            <a:r>
              <a:rPr lang="ar-IQ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الجزء النظري                                                                      </a:t>
            </a:r>
            <a:r>
              <a:rPr lang="ar-IQ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   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817200" indent="-457200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35681"/>
              </a:buClr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Experimental part  </a:t>
            </a:r>
            <a:r>
              <a:rPr lang="ar-IQ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الجزء العملي                                                                      </a:t>
            </a:r>
            <a:endParaRPr lang="ar-IQ" sz="20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817200" indent="-457200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35681"/>
              </a:buClr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Results </a:t>
            </a:r>
            <a:r>
              <a:rPr lang="ar-IQ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النتائج                                                                                                </a:t>
            </a:r>
          </a:p>
          <a:p>
            <a:pPr marL="817200" indent="-457200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35681"/>
              </a:buClr>
              <a:buFont typeface="+mj-lt"/>
              <a:buAutoNum type="arabicPeriod"/>
              <a:defRPr/>
            </a:pPr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Conclusions and Perspectives</a:t>
            </a:r>
            <a:r>
              <a:rPr lang="ar-IQ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الاستنتاجات واالاعمال المستقبليه                     المتوقعه                                                                                                            </a:t>
            </a:r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59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Conclusions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Presenter's Name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07/11/2014 		</a:t>
            </a:r>
            <a:fld id="{D4B8EE07-D340-4742-92D2-BD41DDD9F59D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63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Perspectives and Future works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Presenter's Name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07/11/2014 		</a:t>
            </a:r>
            <a:fld id="{D4B8EE07-D340-4742-92D2-BD41DDD9F59D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46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Presenter's Name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07/11/2014 		</a:t>
            </a:r>
            <a:fld id="{D4B8EE07-D340-4742-92D2-BD41DDD9F59D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548680"/>
            <a:ext cx="9144000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endParaRPr lang="en-US" sz="4000" b="1" i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lvl="1" algn="ctr"/>
            <a:endParaRPr lang="en-US" sz="4000" b="1" i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lvl="1" algn="ctr"/>
            <a:endParaRPr lang="en-US" sz="4000" b="1" i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lvl="1" algn="ctr"/>
            <a:endParaRPr lang="en-US" sz="4000" b="1" i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lvl="1" algn="ctr"/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Thanks 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for your attention</a:t>
            </a:r>
          </a:p>
          <a:p>
            <a:pPr lvl="1" algn="ctr"/>
            <a:endParaRPr lang="en-US" sz="40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lvl="1"/>
            <a:endParaRPr lang="en-GB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lvl="1"/>
            <a:endParaRPr lang="en-GB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lvl="1"/>
            <a:endParaRPr lang="en-GB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lvl="1"/>
            <a:endParaRPr lang="en-GB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lvl="1"/>
            <a:endParaRPr lang="en-GB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lvl="1"/>
            <a:endParaRPr lang="en-GB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lvl="1"/>
            <a:endParaRPr lang="en-GB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lvl="1"/>
            <a:endParaRPr lang="en-GB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lvl="1"/>
            <a:endParaRPr lang="en-GB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lvl="1"/>
            <a:endParaRPr lang="en-GB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lvl="1"/>
            <a:endParaRPr lang="en-GB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lvl="1"/>
            <a:endParaRPr lang="en-GB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lvl="1"/>
            <a:endParaRPr lang="en-GB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lvl="1"/>
            <a:endParaRPr lang="en-GB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03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Presenter's Name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07/11/2014 		</a:t>
            </a:r>
            <a:fld id="{D4B8EE07-D340-4742-92D2-BD41DDD9F59D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571480"/>
            <a:ext cx="2789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Publications: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Presenter's Name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07/11/2014 		</a:t>
            </a:r>
            <a:fld id="{D4B8EE07-D340-4742-92D2-BD41DDD9F59D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2999" y="2420888"/>
            <a:ext cx="9131001" cy="769441"/>
          </a:xfrm>
          <a:prstGeom prst="rect">
            <a:avLst/>
          </a:prstGeom>
          <a:noFill/>
        </p:spPr>
        <p:txBody>
          <a:bodyPr wrap="square" lIns="0" tIns="0" rIns="0" bIns="0" spcCol="720000" rtlCol="0">
            <a:spAutoFit/>
          </a:bodyPr>
          <a:lstStyle/>
          <a:p>
            <a:pPr marL="360000" algn="ctr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335681"/>
              </a:buClr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slides to give illustration for some questions of the examiner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algn="ctr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335681"/>
              </a:buClr>
            </a:pPr>
            <a:r>
              <a:rPr lang="ar-IQ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اضافة شرائح اضافية للاجابة على بعض اسئلة الممتحنين 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71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Title of Thesis</a:t>
            </a:r>
            <a:br>
              <a:rPr lang="en-GB" dirty="0" smtClean="0"/>
            </a:br>
            <a:r>
              <a:rPr lang="ar-IQ" dirty="0" smtClean="0"/>
              <a:t>عنوان الاطروحة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3068960"/>
            <a:ext cx="8568952" cy="112842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Student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Name </a:t>
            </a:r>
            <a:r>
              <a:rPr lang="ar-IQ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اسم الطالب 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Supervisor Name </a:t>
            </a:r>
            <a:r>
              <a:rPr lang="ar-IQ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اسم المشرف 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Presenter's Name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smtClean="0"/>
              <a:t>07/11/2014 		</a:t>
            </a:r>
            <a:fld id="{D4B8EE07-D340-4742-92D2-BD41DDD9F59D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87524" y="4365104"/>
            <a:ext cx="8568952" cy="1325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25559F"/>
              </a:buClr>
              <a:buFont typeface="Palatino Linotype" panose="02040502050505030304" pitchFamily="18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25559F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25559F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25559F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25559F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ar-IQ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تاريخ المناقشة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       Date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of the defense</a:t>
            </a:r>
          </a:p>
          <a:p>
            <a:pPr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Month Day, Year</a:t>
            </a:r>
          </a:p>
          <a:p>
            <a:pPr>
              <a:defRPr/>
            </a:pPr>
            <a:r>
              <a:rPr lang="en-US" altLang="fr-FR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Ex. </a:t>
            </a:r>
            <a:r>
              <a:rPr lang="en-US" altLang="fr-FR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Jan </a:t>
            </a:r>
            <a:r>
              <a:rPr lang="en-US" altLang="fr-FR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21</a:t>
            </a:r>
            <a:r>
              <a:rPr lang="en-US" altLang="fr-FR" sz="2000" b="1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st</a:t>
            </a:r>
            <a:r>
              <a:rPr lang="en-US" altLang="fr-FR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, </a:t>
            </a:r>
            <a:r>
              <a:rPr lang="en-US" altLang="fr-FR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2016</a:t>
            </a:r>
            <a:endParaRPr lang="en-US" altLang="fr-FR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6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</a:rPr>
              <a:t>Outline </a:t>
            </a:r>
            <a:r>
              <a:rPr lang="ar-IQ" sz="2400" b="1" dirty="0">
                <a:latin typeface="Times New Roman" panose="02020603050405020304" pitchFamily="18" charset="0"/>
              </a:rPr>
              <a:t>النقاط الاساسية 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Presenter's Name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smtClean="0"/>
              <a:t>07/1/2016		</a:t>
            </a:r>
            <a:fld id="{D4B8EE07-D340-4742-92D2-BD41DDD9F59D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3 CuadroTexto"/>
          <p:cNvSpPr txBox="1"/>
          <p:nvPr/>
        </p:nvSpPr>
        <p:spPr>
          <a:xfrm>
            <a:off x="-12762" y="1152034"/>
            <a:ext cx="9145016" cy="3385542"/>
          </a:xfrm>
          <a:prstGeom prst="rect">
            <a:avLst/>
          </a:prstGeom>
          <a:noFill/>
          <a:effectLst/>
        </p:spPr>
        <p:txBody>
          <a:bodyPr wrap="square" lIns="0" tIns="0" rIns="0" bIns="0" spcCol="720000">
            <a:spAutoFit/>
          </a:bodyPr>
          <a:lstStyle/>
          <a:p>
            <a:pPr marL="817200" indent="-457200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35681"/>
              </a:buClr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Background</a:t>
            </a:r>
            <a:r>
              <a:rPr lang="ar-IQ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(Introduction)/Project objectives</a:t>
            </a:r>
            <a:r>
              <a:rPr lang="ar-IQ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المقدمه/هدف المشروع او البحث 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817200" indent="-457200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35681"/>
              </a:buClr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Theoretical part </a:t>
            </a:r>
            <a:r>
              <a:rPr lang="ar-IQ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الجزء النظري                                                                          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817200" indent="-457200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35681"/>
              </a:buClr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Experimental part  </a:t>
            </a:r>
            <a:r>
              <a:rPr lang="ar-IQ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الجزء العملي                                                                      </a:t>
            </a:r>
            <a:endParaRPr lang="ar-IQ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817200" indent="-457200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35681"/>
              </a:buClr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Results </a:t>
            </a:r>
            <a:r>
              <a:rPr lang="ar-IQ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النتائج                                                                                                </a:t>
            </a:r>
          </a:p>
          <a:p>
            <a:pPr marL="817200" indent="-457200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35681"/>
              </a:buClr>
              <a:buFont typeface="+mj-lt"/>
              <a:buAutoNum type="arabicPeriod"/>
              <a:defRPr/>
            </a:pPr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Conclusion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s</a:t>
            </a:r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and Perspectives</a:t>
            </a:r>
            <a:r>
              <a:rPr lang="ar-IQ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الاستنتاجات والاعمال المستقبليه المتوقعه                  </a:t>
            </a:r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688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Arial" panose="020B0604020202020204" pitchFamily="34" charset="0"/>
              </a:rPr>
              <a:t>1. Background</a:t>
            </a:r>
            <a:r>
              <a:rPr lang="ar-IQ" sz="2400" b="1" dirty="0">
                <a:latin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</a:rPr>
              <a:t>(Introduction)/Project </a:t>
            </a:r>
            <a:r>
              <a:rPr lang="en-US" sz="2400" b="1" dirty="0" smtClean="0">
                <a:latin typeface="Arial" panose="020B0604020202020204" pitchFamily="34" charset="0"/>
              </a:rPr>
              <a:t>objectives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Presenter's Name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07/11/2014 		</a:t>
            </a:r>
            <a:fld id="{D4B8EE07-D340-4742-92D2-BD41DDD9F59D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3 CuadroTexto"/>
          <p:cNvSpPr txBox="1"/>
          <p:nvPr/>
        </p:nvSpPr>
        <p:spPr>
          <a:xfrm>
            <a:off x="-12762" y="1152034"/>
            <a:ext cx="9145016" cy="3231654"/>
          </a:xfrm>
          <a:prstGeom prst="rect">
            <a:avLst/>
          </a:prstGeom>
          <a:noFill/>
          <a:effectLst/>
        </p:spPr>
        <p:txBody>
          <a:bodyPr wrap="square" lIns="0" tIns="0" rIns="0" bIns="0" spcCol="720000">
            <a:spAutoFit/>
          </a:bodyPr>
          <a:lstStyle/>
          <a:p>
            <a:pPr marL="817200" indent="-457200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35681"/>
              </a:buClr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Background</a:t>
            </a:r>
            <a:r>
              <a:rPr lang="ar-IQ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(Introduction)/Project objectives</a:t>
            </a:r>
            <a:r>
              <a:rPr lang="ar-IQ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المقدمه/هدف المشروع او البحث  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160100" lvl="1" indent="-342900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35681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Items of the subject  </a:t>
            </a:r>
            <a:r>
              <a:rPr lang="ar-IQ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نقاط الموضوع                                                            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817200" indent="-45720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335681"/>
              </a:buClr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Theoretical part </a:t>
            </a:r>
            <a:r>
              <a:rPr lang="ar-IQ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الجزء النظري                                                                          </a:t>
            </a:r>
            <a:endParaRPr lang="en-US" sz="2000" b="1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817200" indent="-45720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335681"/>
              </a:buClr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Experimental part  </a:t>
            </a:r>
            <a:r>
              <a:rPr lang="ar-IQ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الجزء العملي                                                                      </a:t>
            </a:r>
            <a:endParaRPr lang="ar-IQ" sz="20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817200" indent="-45720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335681"/>
              </a:buClr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Results </a:t>
            </a:r>
            <a:r>
              <a:rPr lang="ar-IQ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النتائج                                                                                                </a:t>
            </a:r>
          </a:p>
          <a:p>
            <a:pPr marL="817200" indent="-45720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335681"/>
              </a:buClr>
              <a:buFont typeface="+mj-lt"/>
              <a:buAutoNum type="arabicPeriod"/>
              <a:defRPr/>
            </a:pPr>
            <a:r>
              <a:rPr lang="fr-FR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Conclusions and Perspectives</a:t>
            </a:r>
            <a:r>
              <a:rPr lang="ar-IQ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الاستنتاجات واالاعمال المستقبليه المتوقعه</a:t>
            </a:r>
            <a:r>
              <a:rPr lang="ar-IQ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                 </a:t>
            </a:r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897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</a:rPr>
              <a:t>Motivation    </a:t>
            </a:r>
            <a:r>
              <a:rPr lang="ar-IQ" sz="24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الحافز </a:t>
            </a:r>
            <a:r>
              <a:rPr lang="ar-IQ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من وراء </a:t>
            </a:r>
            <a:r>
              <a:rPr lang="ar-IQ" sz="24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البحث</a:t>
            </a:r>
            <a:r>
              <a:rPr lang="en-GB" sz="24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  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Presenter's Name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07/11/2014 		</a:t>
            </a:r>
            <a:fld id="{D4B8EE07-D340-4742-92D2-BD41DDD9F59D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59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</a:rPr>
              <a:t>Definition of the</a:t>
            </a:r>
            <a:r>
              <a:rPr lang="ar-IQ" sz="2400" b="1" dirty="0">
                <a:latin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</a:rPr>
              <a:t>research </a:t>
            </a:r>
            <a:r>
              <a:rPr lang="en-US" sz="2400" b="1" dirty="0" smtClean="0">
                <a:latin typeface="Arial" panose="020B0604020202020204" pitchFamily="34" charset="0"/>
              </a:rPr>
              <a:t>subject  </a:t>
            </a:r>
            <a:r>
              <a:rPr lang="ar-IQ" sz="2400" b="1" dirty="0" smtClean="0">
                <a:latin typeface="Arial" panose="020B0604020202020204" pitchFamily="34" charset="0"/>
              </a:rPr>
              <a:t>تعريف </a:t>
            </a:r>
            <a:r>
              <a:rPr lang="ar-IQ" sz="2400" b="1" dirty="0">
                <a:latin typeface="Arial" panose="020B0604020202020204" pitchFamily="34" charset="0"/>
              </a:rPr>
              <a:t>موضوع البحث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Presenter's Name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07/11/2014 		</a:t>
            </a:r>
            <a:fld id="{D4B8EE07-D340-4742-92D2-BD41DDD9F59D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98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Arial" panose="020B0604020202020204" pitchFamily="34" charset="0"/>
              </a:rPr>
              <a:t>1. Theoretical </a:t>
            </a:r>
            <a:r>
              <a:rPr lang="en-US" sz="2400" b="1" dirty="0" smtClean="0">
                <a:latin typeface="Arial" panose="020B0604020202020204" pitchFamily="34" charset="0"/>
              </a:rPr>
              <a:t>part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Presenter's Name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07/11/2014 		</a:t>
            </a:r>
            <a:fld id="{D4B8EE07-D340-4742-92D2-BD41DDD9F59D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3 CuadroTexto"/>
          <p:cNvSpPr txBox="1"/>
          <p:nvPr/>
        </p:nvSpPr>
        <p:spPr>
          <a:xfrm>
            <a:off x="-12762" y="1152034"/>
            <a:ext cx="9145016" cy="3077766"/>
          </a:xfrm>
          <a:prstGeom prst="rect">
            <a:avLst/>
          </a:prstGeom>
          <a:noFill/>
          <a:effectLst/>
        </p:spPr>
        <p:txBody>
          <a:bodyPr wrap="square" lIns="0" tIns="0" rIns="0" bIns="0" spcCol="720000">
            <a:spAutoFit/>
          </a:bodyPr>
          <a:lstStyle/>
          <a:p>
            <a:pPr marL="817200" indent="-457200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35681"/>
              </a:buClr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Background</a:t>
            </a:r>
            <a:r>
              <a:rPr lang="ar-IQ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(Introduction)/Project objectives</a:t>
            </a:r>
            <a:r>
              <a:rPr lang="ar-IQ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المقدمه/هدف المشروع او البحث  </a:t>
            </a:r>
            <a:endParaRPr lang="en-US" sz="2000" b="1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817200" indent="-45720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335681"/>
              </a:buClr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Theoretical part </a:t>
            </a:r>
            <a:r>
              <a:rPr lang="ar-IQ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الجزء النظري         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160100" lvl="2" indent="-34290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335681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Items of the subject  </a:t>
            </a:r>
            <a:r>
              <a:rPr lang="ar-IQ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نقاط الموضوع                                                            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817200" indent="-45720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335681"/>
              </a:buClr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Experimental part  </a:t>
            </a:r>
            <a:r>
              <a:rPr lang="ar-IQ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الجزء العملي                                                                      </a:t>
            </a:r>
          </a:p>
          <a:p>
            <a:pPr marL="817200" indent="-45720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335681"/>
              </a:buClr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Results </a:t>
            </a:r>
            <a:r>
              <a:rPr lang="ar-IQ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النتائج                                                                                                </a:t>
            </a:r>
          </a:p>
          <a:p>
            <a:pPr marL="817200" indent="-45720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335681"/>
              </a:buClr>
              <a:buFont typeface="+mj-lt"/>
              <a:buAutoNum type="arabicPeriod"/>
              <a:defRPr/>
            </a:pPr>
            <a:r>
              <a:rPr lang="fr-FR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Conclusions and Perspectives</a:t>
            </a:r>
            <a:r>
              <a:rPr lang="ar-IQ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الاستنتاجات واالاعمال المستقبليه المتوقعه</a:t>
            </a:r>
            <a:r>
              <a:rPr lang="ar-IQ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                 </a:t>
            </a:r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838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</a:rPr>
              <a:t>Definition of the theories related </a:t>
            </a:r>
            <a:r>
              <a:rPr lang="en-US" sz="2400" b="1" dirty="0" smtClean="0">
                <a:latin typeface="Arial" panose="020B0604020202020204" pitchFamily="34" charset="0"/>
              </a:rPr>
              <a:t>  </a:t>
            </a:r>
            <a:r>
              <a:rPr lang="ar-IQ" sz="24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تعريف </a:t>
            </a:r>
            <a:r>
              <a:rPr lang="ar-IQ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النظريات المتعلقة بموضوع </a:t>
            </a:r>
            <a:r>
              <a:rPr lang="ar-IQ" sz="24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البحث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Presenter's Name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07/11/2014 		</a:t>
            </a:r>
            <a:fld id="{D4B8EE07-D340-4742-92D2-BD41DDD9F59D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52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</a:rPr>
              <a:t>Experimental </a:t>
            </a:r>
            <a:r>
              <a:rPr lang="en-US" sz="2400" b="1" dirty="0" smtClean="0">
                <a:latin typeface="Times New Roman" panose="02020603050405020304" pitchFamily="18" charset="0"/>
              </a:rPr>
              <a:t>part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Presenter's Name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07/11/2014 		</a:t>
            </a:r>
            <a:fld id="{D4B8EE07-D340-4742-92D2-BD41DDD9F59D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3 CuadroTexto"/>
          <p:cNvSpPr txBox="1"/>
          <p:nvPr/>
        </p:nvSpPr>
        <p:spPr>
          <a:xfrm>
            <a:off x="-12762" y="1152034"/>
            <a:ext cx="9145016" cy="4001095"/>
          </a:xfrm>
          <a:prstGeom prst="rect">
            <a:avLst/>
          </a:prstGeom>
          <a:noFill/>
          <a:effectLst/>
        </p:spPr>
        <p:txBody>
          <a:bodyPr wrap="square" lIns="0" tIns="0" rIns="0" bIns="0" spcCol="720000">
            <a:spAutoFit/>
          </a:bodyPr>
          <a:lstStyle/>
          <a:p>
            <a:pPr marL="817200" indent="-457200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35681"/>
              </a:buClr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Background</a:t>
            </a:r>
            <a:r>
              <a:rPr lang="ar-IQ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(Introduction)/Project objectives</a:t>
            </a:r>
            <a:r>
              <a:rPr lang="ar-IQ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المقدمه/هدف المشروع او البحث  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817200" indent="-457200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35681"/>
              </a:buClr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Theoretical part </a:t>
            </a:r>
            <a:r>
              <a:rPr lang="ar-IQ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الجزء النظري                                                                      </a:t>
            </a:r>
            <a:r>
              <a:rPr lang="ar-IQ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   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817200" indent="-457200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35681"/>
              </a:buClr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Experimental part  </a:t>
            </a:r>
            <a:r>
              <a:rPr lang="ar-IQ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الجزء العملي                                                                      </a:t>
            </a:r>
            <a:endParaRPr lang="ar-IQ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274400" lvl="1" indent="-457200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35681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Items of the subject </a:t>
            </a:r>
            <a:r>
              <a:rPr lang="ar-IQ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نقاط الموضوع                                                           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817200" indent="-457200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35681"/>
              </a:buClr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Results </a:t>
            </a:r>
            <a:r>
              <a:rPr lang="ar-IQ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النتائج                                                                                                </a:t>
            </a:r>
          </a:p>
          <a:p>
            <a:pPr marL="817200" indent="-457200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35681"/>
              </a:buClr>
              <a:buFont typeface="+mj-lt"/>
              <a:buAutoNum type="arabicPeriod"/>
              <a:defRPr/>
            </a:pPr>
            <a:r>
              <a:rPr lang="fr-FR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Conclusions and Perspectives</a:t>
            </a:r>
            <a:r>
              <a:rPr lang="ar-IQ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الاستنتاجات واالاعمال المستقبليه المتوقعه        </a:t>
            </a:r>
            <a:r>
              <a:rPr lang="ar-IQ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         </a:t>
            </a:r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652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JV-Emag-Template-1413806496">
  <a:themeElements>
    <a:clrScheme name="RAJV Emag Theme">
      <a:dk1>
        <a:srgbClr val="132A50"/>
      </a:dk1>
      <a:lt1>
        <a:sysClr val="window" lastClr="FFFFFF"/>
      </a:lt1>
      <a:dk2>
        <a:srgbClr val="25559F"/>
      </a:dk2>
      <a:lt2>
        <a:srgbClr val="FFFFFF"/>
      </a:lt2>
      <a:accent1>
        <a:srgbClr val="25559F"/>
      </a:accent1>
      <a:accent2>
        <a:srgbClr val="1C4077"/>
      </a:accent2>
      <a:accent3>
        <a:srgbClr val="132A50"/>
      </a:accent3>
      <a:accent4>
        <a:srgbClr val="FF0000"/>
      </a:accent4>
      <a:accent5>
        <a:srgbClr val="25559F"/>
      </a:accent5>
      <a:accent6>
        <a:srgbClr val="1C4077"/>
      </a:accent6>
      <a:hlink>
        <a:srgbClr val="25559F"/>
      </a:hlink>
      <a:folHlink>
        <a:srgbClr val="25559F"/>
      </a:folHlink>
    </a:clrScheme>
    <a:fontScheme name="Palatino Stylings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RAJV-Emag-Template-1413811459</Template>
  <TotalTime>228</TotalTime>
  <Words>409</Words>
  <Application>Microsoft Office PowerPoint</Application>
  <PresentationFormat>On-screen Show (4:3)</PresentationFormat>
  <Paragraphs>136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RAJV-Emag-Template-1413806496</vt:lpstr>
      <vt:lpstr> PhD or Master Thesis defense </vt:lpstr>
      <vt:lpstr>Title of Thesis عنوان الاطروحة</vt:lpstr>
      <vt:lpstr>Outline النقاط الاساسية </vt:lpstr>
      <vt:lpstr>1. Background (Introduction)/Project objectives</vt:lpstr>
      <vt:lpstr>Motivation    الحافز من وراء البحث   </vt:lpstr>
      <vt:lpstr>Definition of the research subject  تعريف موضوع البحث </vt:lpstr>
      <vt:lpstr>1. Theoretical part</vt:lpstr>
      <vt:lpstr>Definition of the theories related   تعريف النظريات المتعلقة بموضوع البحث</vt:lpstr>
      <vt:lpstr>Experimental part</vt:lpstr>
      <vt:lpstr>Description of the experimental procedures وصف الاجراءات العملية </vt:lpstr>
      <vt:lpstr>Results</vt:lpstr>
      <vt:lpstr>Illustration of the results شرح للنتائج</vt:lpstr>
      <vt:lpstr>Conclusions and Perspectives</vt:lpstr>
      <vt:lpstr>Conclusions</vt:lpstr>
      <vt:lpstr>Perspectives and Future works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Mohamad, Haidar</dc:creator>
  <cp:lastModifiedBy>Dr.Ali</cp:lastModifiedBy>
  <cp:revision>17</cp:revision>
  <dcterms:created xsi:type="dcterms:W3CDTF">2014-10-21T13:55:16Z</dcterms:created>
  <dcterms:modified xsi:type="dcterms:W3CDTF">2016-01-24T15:14:32Z</dcterms:modified>
</cp:coreProperties>
</file>