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8" r:id="rId4"/>
    <p:sldId id="268" r:id="rId5"/>
    <p:sldId id="259" r:id="rId6"/>
    <p:sldId id="260" r:id="rId7"/>
    <p:sldId id="277" r:id="rId8"/>
    <p:sldId id="280" r:id="rId9"/>
    <p:sldId id="278" r:id="rId10"/>
    <p:sldId id="269" r:id="rId11"/>
    <p:sldId id="261" r:id="rId12"/>
    <p:sldId id="262" r:id="rId13"/>
    <p:sldId id="264" r:id="rId14"/>
    <p:sldId id="265" r:id="rId15"/>
    <p:sldId id="266" r:id="rId16"/>
    <p:sldId id="263" r:id="rId17"/>
    <p:sldId id="267" r:id="rId18"/>
    <p:sldId id="271" r:id="rId19"/>
    <p:sldId id="272" r:id="rId20"/>
    <p:sldId id="279" r:id="rId21"/>
    <p:sldId id="282" r:id="rId22"/>
    <p:sldId id="274" r:id="rId23"/>
    <p:sldId id="275" r:id="rId24"/>
    <p:sldId id="276" r:id="rId25"/>
    <p:sldId id="283" r:id="rId2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708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283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986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4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771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113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202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30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00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84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39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0D52-E061-47D0-895C-0217C159F160}" type="datetimeFigureOut">
              <a:rPr lang="ar-IQ" smtClean="0"/>
              <a:t>09/07/1439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7515-A111-413F-A248-33BBC84780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26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621" y="563830"/>
            <a:ext cx="10898659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Mustansiriyah University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College of science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Biology Dept.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Zoology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4th class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Zoonoses lab.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ar-IQ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41300"/>
            <a:ext cx="10680699" cy="64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75" y="516644"/>
            <a:ext cx="5542650" cy="5824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53" y="2547045"/>
            <a:ext cx="2389950" cy="1763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15" y="4649031"/>
            <a:ext cx="1474650" cy="1662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6550" y="6284102"/>
            <a:ext cx="1177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Tachyzoite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74" y="2324970"/>
            <a:ext cx="2389950" cy="22080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9716" y="1761518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Sporozoite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5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737" y="525837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Symptoms: 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1305" y="183514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Fever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Sore throat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Sore muscles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Tiredness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Swollen glands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Temporary blurred vision or loss of vision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3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0" y="822404"/>
            <a:ext cx="1160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Development in Cat</a:t>
            </a:r>
            <a:r>
              <a:rPr lang="en-US" sz="2400" dirty="0" smtClean="0">
                <a:latin typeface="Comic Sans MS" panose="030F0702030302020204" pitchFamily="66" charset="0"/>
              </a:rPr>
              <a:t>:-Organisms ( either </a:t>
            </a:r>
            <a:r>
              <a:rPr lang="en-US" sz="2400" dirty="0" err="1" smtClean="0">
                <a:latin typeface="Comic Sans MS" panose="030F0702030302020204" pitchFamily="66" charset="0"/>
              </a:rPr>
              <a:t>sporozoites</a:t>
            </a:r>
            <a:r>
              <a:rPr lang="en-US" sz="2400" dirty="0" smtClean="0">
                <a:latin typeface="Comic Sans MS" panose="030F0702030302020204" pitchFamily="66" charset="0"/>
              </a:rPr>
              <a:t> from Oocysts or </a:t>
            </a:r>
            <a:r>
              <a:rPr lang="en-US" sz="2400" dirty="0" err="1" smtClean="0">
                <a:latin typeface="Comic Sans MS" panose="030F0702030302020204" pitchFamily="66" charset="0"/>
              </a:rPr>
              <a:t>Bradyzoites</a:t>
            </a:r>
            <a:r>
              <a:rPr lang="en-US" sz="2400" dirty="0" smtClean="0">
                <a:latin typeface="Comic Sans MS" panose="030F0702030302020204" pitchFamily="66" charset="0"/>
              </a:rPr>
              <a:t>  from </a:t>
            </a:r>
            <a:r>
              <a:rPr lang="en-US" sz="2400" dirty="0" err="1" smtClean="0">
                <a:latin typeface="Comic Sans MS" panose="030F0702030302020204" pitchFamily="66" charset="0"/>
              </a:rPr>
              <a:t>tisse</a:t>
            </a:r>
            <a:r>
              <a:rPr lang="en-US" sz="2400" dirty="0" smtClean="0">
                <a:latin typeface="Comic Sans MS" panose="030F0702030302020204" pitchFamily="66" charset="0"/>
              </a:rPr>
              <a:t> cysts ) invade the muscle cells of cats </a:t>
            </a:r>
            <a:r>
              <a:rPr lang="en-US" sz="2400" dirty="0" smtClean="0">
                <a:latin typeface="Comic Sans MS" panose="030F0702030302020204" pitchFamily="66" charset="0"/>
              </a:rPr>
              <a:t>small intestine. </a:t>
            </a:r>
            <a:r>
              <a:rPr lang="en-US" sz="2400" dirty="0" smtClean="0">
                <a:latin typeface="Comic Sans MS" panose="030F0702030302020204" pitchFamily="66" charset="0"/>
              </a:rPr>
              <a:t>oocysts develop exit from the host cells into the gut lumen of the cat and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pass out via feces</a:t>
            </a:r>
            <a:endParaRPr lang="ar-IQ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692" y="3345934"/>
            <a:ext cx="10911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Structure of </a:t>
            </a:r>
            <a:r>
              <a:rPr lang="en-US" sz="28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Sporozoites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In each Oocysts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sporocysts</a:t>
            </a:r>
            <a:r>
              <a:rPr lang="en-US" sz="2800" dirty="0" smtClean="0">
                <a:latin typeface="Comic Sans MS" panose="030F0702030302020204" pitchFamily="66" charset="0"/>
              </a:rPr>
              <a:t> form and in about 48 hours four </a:t>
            </a:r>
            <a:r>
              <a:rPr lang="en-US" sz="2800" dirty="0" err="1" smtClean="0">
                <a:latin typeface="Comic Sans MS" panose="030F0702030302020204" pitchFamily="66" charset="0"/>
              </a:rPr>
              <a:t>sporozoites</a:t>
            </a:r>
            <a:r>
              <a:rPr lang="en-US" sz="2800" dirty="0" smtClean="0">
                <a:latin typeface="Comic Sans MS" panose="030F0702030302020204" pitchFamily="66" charset="0"/>
              </a:rPr>
              <a:t> form within </a:t>
            </a:r>
            <a:r>
              <a:rPr lang="en-US" sz="2800" dirty="0" err="1" smtClean="0">
                <a:latin typeface="Comic Sans MS" panose="030F0702030302020204" pitchFamily="66" charset="0"/>
              </a:rPr>
              <a:t>sporocyst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The Oocyst with its each </a:t>
            </a:r>
            <a:r>
              <a:rPr lang="en-US" sz="2800" dirty="0" err="1" smtClean="0">
                <a:latin typeface="Comic Sans MS" panose="030F0702030302020204" pitchFamily="66" charset="0"/>
              </a:rPr>
              <a:t>Sporozoites</a:t>
            </a:r>
            <a:r>
              <a:rPr lang="en-US" sz="2800" dirty="0" smtClean="0">
                <a:latin typeface="Comic Sans MS" panose="030F0702030302020204" pitchFamily="66" charset="0"/>
              </a:rPr>
              <a:t> when ingested can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  either </a:t>
            </a:r>
            <a:r>
              <a:rPr lang="en-US" sz="2800" dirty="0" smtClean="0">
                <a:latin typeface="Comic Sans MS" panose="030F0702030302020204" pitchFamily="66" charset="0"/>
              </a:rPr>
              <a:t>repeat its sexual cycle in a Cat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5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043" y="1275834"/>
            <a:ext cx="100382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Events on Development in man </a:t>
            </a:r>
            <a:r>
              <a:rPr lang="en-US" sz="2800" dirty="0" smtClean="0">
                <a:latin typeface="Comic Sans MS" panose="030F0702030302020204" pitchFamily="66" charset="0"/>
              </a:rPr>
              <a:t>:-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When man ingests Oocysts with eight </a:t>
            </a:r>
            <a:r>
              <a:rPr lang="en-US" sz="2800" dirty="0" err="1" smtClean="0">
                <a:latin typeface="Comic Sans MS" panose="030F0702030302020204" pitchFamily="66" charset="0"/>
              </a:rPr>
              <a:t>Sporozoites</a:t>
            </a:r>
            <a:r>
              <a:rPr lang="en-US" sz="2800" dirty="0" smtClean="0">
                <a:latin typeface="Comic Sans MS" panose="030F0702030302020204" pitchFamily="66" charset="0"/>
              </a:rPr>
              <a:t> excreted in Cats feces, can establish an infection and reproduces Asexually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In humans Oocysts open in duodenum and releases eight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  </a:t>
            </a:r>
            <a:r>
              <a:rPr lang="en-US" sz="2800" dirty="0" err="1" smtClean="0">
                <a:latin typeface="Comic Sans MS" panose="030F0702030302020204" pitchFamily="66" charset="0"/>
              </a:rPr>
              <a:t>Sporozoites</a:t>
            </a:r>
            <a:r>
              <a:rPr lang="en-US" sz="2800" dirty="0" smtClean="0">
                <a:latin typeface="Comic Sans MS" panose="030F0702030302020204" pitchFamily="66" charset="0"/>
              </a:rPr>
              <a:t> which pass through the gut wall.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Circulate in body and invade various cells.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9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518" y="374134"/>
            <a:ext cx="537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Implications on Human Health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700" y="1561237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In Humans produces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 Congenital Toxoplasmosis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 Post natal Toxoplasmosis</a:t>
            </a:r>
            <a:endParaRPr lang="ar-IQ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00" y="1741499"/>
            <a:ext cx="5085000" cy="40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" y="172968"/>
            <a:ext cx="11825416" cy="6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8563" y="1860373"/>
            <a:ext cx="29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324" y="822404"/>
            <a:ext cx="207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Diagnosis: </a:t>
            </a:r>
            <a:endParaRPr lang="ar-IQ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77592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Serological tests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Polymerase chain reaction (PCR)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Histological demonstration of the parasite and or its antigens (i.e. </a:t>
            </a:r>
            <a:r>
              <a:rPr lang="en-US" sz="2800" dirty="0" err="1" smtClean="0">
                <a:latin typeface="Comic Sans MS" panose="030F0702030302020204" pitchFamily="66" charset="0"/>
              </a:rPr>
              <a:t>immunoperoxidase</a:t>
            </a:r>
            <a:r>
              <a:rPr lang="en-US" sz="2800" dirty="0" smtClean="0">
                <a:latin typeface="Comic Sans MS" panose="030F0702030302020204" pitchFamily="66" charset="0"/>
              </a:rPr>
              <a:t> stain)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Isolation of the organism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69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596" y="460305"/>
            <a:ext cx="62520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00" b="1" i="0" u="none" strike="noStrike" baseline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GIARDIA LAMBLIA</a:t>
            </a:r>
            <a:endParaRPr lang="ar-IQ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767" y="1802700"/>
            <a:ext cx="100460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Giardiasis</a:t>
            </a:r>
            <a:r>
              <a:rPr lang="en-US" sz="2800" dirty="0" smtClean="0">
                <a:latin typeface="Comic Sans MS" panose="030F0702030302020204" pitchFamily="66" charset="0"/>
              </a:rPr>
              <a:t> is an infection that occurs in the intestinal region of the body, primarily targeting the stomach and small intestine.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Mainly caused by 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Giardia </a:t>
            </a:r>
            <a:r>
              <a:rPr lang="en-US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lamblia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also known as 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Giardia </a:t>
            </a:r>
            <a:r>
              <a:rPr lang="en-US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intestinalis</a:t>
            </a:r>
            <a:endParaRPr lang="en-US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Most commonly found in the mucosa of the small intestine that are lined with enterocytes, the simple columnar epithelial cells.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Spreads through contact with infected people, eating contaminated food &amp; water.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Pet dogs &amp; cats also frequently contract Giardiasis.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3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99" y="593121"/>
            <a:ext cx="9356401" cy="55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686" y="1074510"/>
            <a:ext cx="10540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A} Intestinal     ------------------1) E.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histolytica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                   2) G.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lamblia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                   3) Cryptosporidium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B} Urogenital Tract-------------  Trichomonas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vaginalis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C} Blood and Tissue--------------- 1) Plasmodium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                    2) Toxoplasma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                    3)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Trypanosoma</a:t>
            </a:r>
            <a:endParaRPr kumimoji="0" lang="ar-IQ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0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91" y="2357437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205037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44" y="456942"/>
            <a:ext cx="8760711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4190" y="498782"/>
            <a:ext cx="4323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0" u="none" strike="noStrike" baseline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MORPHOLOGY</a:t>
            </a:r>
            <a:endParaRPr lang="ar-IQ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206" y="17193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latin typeface="Comic Sans MS" panose="030F0702030302020204" pitchFamily="66" charset="0"/>
              </a:rPr>
              <a:t>Two</a:t>
            </a:r>
            <a:r>
              <a:rPr lang="fr-FR" sz="2800" dirty="0" smtClean="0">
                <a:latin typeface="Comic Sans MS" panose="030F0702030302020204" pitchFamily="66" charset="0"/>
              </a:rPr>
              <a:t> stages: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1} </a:t>
            </a:r>
            <a:r>
              <a:rPr lang="fr-FR" sz="2800" dirty="0" err="1" smtClean="0">
                <a:latin typeface="Comic Sans MS" panose="030F0702030302020204" pitchFamily="66" charset="0"/>
              </a:rPr>
              <a:t>Trophozoite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2} </a:t>
            </a:r>
            <a:r>
              <a:rPr lang="fr-FR" sz="2800" dirty="0" err="1" smtClean="0">
                <a:latin typeface="Comic Sans MS" panose="030F0702030302020204" pitchFamily="66" charset="0"/>
              </a:rPr>
              <a:t>cyst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699" y="1600476"/>
            <a:ext cx="6699301" cy="400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1" y="3225800"/>
            <a:ext cx="4191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2186" y="575268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Symptoms</a:t>
            </a:r>
            <a:endParaRPr lang="ar-IQ" sz="32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6576" y="1367642"/>
            <a:ext cx="83655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Incubation period: 1-25 days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Most infections asymptomatic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Symptoms of clinical disease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Mild to severe gastrointestinal signs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Sudden onset diarrhea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Foul-smelling stools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Abdominal cramps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Bloating, flatulence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Nausea, fatigue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Weight loss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18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8032" y="488770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Diagnosis</a:t>
            </a:r>
            <a:endParaRPr lang="ar-IQ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611" y="1394929"/>
            <a:ext cx="57953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 } Direct observation in feces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Trophozoites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“Tear drop” shape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Two nuclei and tumbling mobility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Cysts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Approximately 13 microns long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omic Sans MS" panose="030F0702030302020204" pitchFamily="66" charset="0"/>
              </a:rPr>
              <a:t>Oval, with 2-4 nuclei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2} Immunofluorescence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3} ELISA, PCR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690" y="1488968"/>
            <a:ext cx="1700931" cy="229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775" y="4371905"/>
            <a:ext cx="2456901" cy="194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02" y="16059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90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5" y="1754659"/>
            <a:ext cx="2958040" cy="2745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08" y="1754658"/>
            <a:ext cx="3016979" cy="2745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20" y="1754659"/>
            <a:ext cx="2871521" cy="2745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8598" y="5184351"/>
            <a:ext cx="67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Cysts</a:t>
            </a:r>
            <a:endParaRPr lang="ar-IQ" b="1" dirty="0"/>
          </a:p>
        </p:txBody>
      </p:sp>
      <p:sp>
        <p:nvSpPr>
          <p:cNvPr id="6" name="Rectangle 5"/>
          <p:cNvSpPr/>
          <p:nvPr/>
        </p:nvSpPr>
        <p:spPr>
          <a:xfrm>
            <a:off x="9520416" y="5221416"/>
            <a:ext cx="67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Cysts</a:t>
            </a:r>
            <a:endParaRPr lang="ar-IQ" b="1" dirty="0"/>
          </a:p>
        </p:txBody>
      </p:sp>
      <p:sp>
        <p:nvSpPr>
          <p:cNvPr id="7" name="Rectangle 6"/>
          <p:cNvSpPr/>
          <p:nvPr/>
        </p:nvSpPr>
        <p:spPr>
          <a:xfrm>
            <a:off x="1449842" y="5221416"/>
            <a:ext cx="140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Trophozoites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04227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8955" y="887677"/>
            <a:ext cx="3934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TOXOPLASMOSIS</a:t>
            </a:r>
            <a:endParaRPr lang="ar-IQ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2616" y="1683998"/>
            <a:ext cx="9489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TOXOPLASMOSIS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:-It is an infection caused by the parasite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Toxoplasma </a:t>
            </a:r>
            <a:r>
              <a:rPr lang="en-US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Gondii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The protozoan Toxoplasmosis </a:t>
            </a:r>
            <a:r>
              <a:rPr lang="en-US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gondii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is a coccidian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intracellular parasite responsible for zoonotic infections in 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man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and other mammals </a:t>
            </a:r>
          </a:p>
        </p:txBody>
      </p:sp>
    </p:spTree>
    <p:extLst>
      <p:ext uri="{BB962C8B-B14F-4D97-AF65-F5344CB8AC3E}">
        <p14:creationId xmlns:p14="http://schemas.microsoft.com/office/powerpoint/2010/main" val="183328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00" y="1261239"/>
            <a:ext cx="993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A </a:t>
            </a:r>
            <a:r>
              <a:rPr lang="en-US" sz="2800" dirty="0" smtClean="0">
                <a:latin typeface="Comic Sans MS" panose="030F0702030302020204" pitchFamily="66" charset="0"/>
              </a:rPr>
              <a:t>disease of the blood and lymphatic system.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Cats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are a critical part of the life cycle.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It </a:t>
            </a:r>
            <a:r>
              <a:rPr lang="en-US" sz="2800" dirty="0" smtClean="0">
                <a:latin typeface="Comic Sans MS" panose="030F0702030302020204" pitchFamily="66" charset="0"/>
              </a:rPr>
              <a:t>is usually acquired by eating undercooked meats but can also be acquired by contact with cat feces.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Primary </a:t>
            </a:r>
            <a:r>
              <a:rPr lang="en-US" sz="2800" dirty="0" smtClean="0">
                <a:latin typeface="Comic Sans MS" panose="030F0702030302020204" pitchFamily="66" charset="0"/>
              </a:rPr>
              <a:t>problem is a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congenital infection of fetus</a:t>
            </a:r>
            <a:r>
              <a:rPr lang="en-US" sz="2800" dirty="0" smtClean="0">
                <a:latin typeface="Comic Sans MS" panose="030F0702030302020204" pitchFamily="66" charset="0"/>
              </a:rPr>
              <a:t>, resulting in either a stillbirth or a child with severe brain damage or vision problems.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The </a:t>
            </a:r>
            <a:r>
              <a:rPr lang="en-US" sz="2800" dirty="0" smtClean="0">
                <a:latin typeface="Comic Sans MS" panose="030F0702030302020204" pitchFamily="66" charset="0"/>
              </a:rPr>
              <a:t>normal final host is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</a:t>
            </a:r>
            <a:r>
              <a:rPr lang="en-US" sz="2800" dirty="0" smtClean="0">
                <a:latin typeface="Comic Sans MS" panose="030F0702030302020204" pitchFamily="66" charset="0"/>
              </a:rPr>
              <a:t> and relatives in the </a:t>
            </a:r>
            <a:r>
              <a:rPr lang="en-US" sz="2800" dirty="0" smtClean="0">
                <a:latin typeface="Comic Sans MS" panose="030F0702030302020204" pitchFamily="66" charset="0"/>
              </a:rPr>
              <a:t>family. 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8710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Life Cycle</a:t>
            </a:r>
            <a:r>
              <a:rPr lang="en-US" sz="2800" dirty="0" smtClean="0">
                <a:latin typeface="Comic Sans MS" panose="030F0702030302020204" pitchFamily="66" charset="0"/>
              </a:rPr>
              <a:t>: Two phases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Intestinal</a:t>
            </a:r>
            <a:r>
              <a:rPr lang="en-US" sz="2800" dirty="0" smtClean="0">
                <a:latin typeface="Comic Sans MS" panose="030F0702030302020204" pitchFamily="66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extra intestinal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03" y="2206369"/>
            <a:ext cx="103248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</a:t>
            </a:r>
            <a:r>
              <a:rPr lang="en-US" sz="2800" dirty="0" smtClean="0">
                <a:latin typeface="Comic Sans MS" panose="030F0702030302020204" pitchFamily="66" charset="0"/>
              </a:rPr>
              <a:t>} </a:t>
            </a:r>
            <a:r>
              <a:rPr 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Oocysts-</a:t>
            </a:r>
            <a:r>
              <a:rPr lang="en-US" sz="2800" dirty="0" smtClean="0">
                <a:latin typeface="Comic Sans MS" panose="030F0702030302020204" pitchFamily="66" charset="0"/>
              </a:rPr>
              <a:t> Only members of the cat family shed oocysts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2} </a:t>
            </a:r>
            <a:r>
              <a:rPr lang="en-US" sz="2800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Trophozoites</a:t>
            </a:r>
            <a:r>
              <a:rPr lang="en-US" sz="2800" dirty="0" smtClean="0">
                <a:latin typeface="Comic Sans MS" panose="030F0702030302020204" pitchFamily="66" charset="0"/>
              </a:rPr>
              <a:t>- </a:t>
            </a:r>
            <a:r>
              <a:rPr lang="en-US" sz="2800" dirty="0" err="1" smtClean="0">
                <a:latin typeface="Comic Sans MS" panose="030F0702030302020204" pitchFamily="66" charset="0"/>
              </a:rPr>
              <a:t>Tachyzoites</a:t>
            </a:r>
            <a:r>
              <a:rPr lang="en-US" sz="2800" dirty="0" smtClean="0">
                <a:latin typeface="Comic Sans MS" panose="030F0702030302020204" pitchFamily="66" charset="0"/>
              </a:rPr>
              <a:t> are the actively proliferating </a:t>
            </a: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trophozoites</a:t>
            </a:r>
            <a:r>
              <a:rPr lang="en-US" sz="2800" dirty="0" smtClean="0">
                <a:latin typeface="Comic Sans MS" panose="030F0702030302020204" pitchFamily="66" charset="0"/>
              </a:rPr>
              <a:t>, which are observed during the acute stage of infection.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3} </a:t>
            </a:r>
            <a:r>
              <a:rPr 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Tissue </a:t>
            </a:r>
            <a:r>
              <a:rPr 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cysts (</a:t>
            </a:r>
            <a:r>
              <a:rPr lang="en-US" sz="2800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bradyzoites</a:t>
            </a:r>
            <a:r>
              <a:rPr 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800" dirty="0" smtClean="0">
                <a:latin typeface="Comic Sans MS" panose="030F0702030302020204" pitchFamily="66" charset="0"/>
              </a:rPr>
              <a:t>: Tissue cysts are found most commonly in the brain and in skeletal and cardiac muscle but can occur in any organ. 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5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oxoplasma_oocys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9" y="680387"/>
            <a:ext cx="23431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achyzoite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93" y="578360"/>
            <a:ext cx="3419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radyzoites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0829"/>
            <a:ext cx="2971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920" y="5772323"/>
            <a:ext cx="1362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Oocysts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  {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</a:t>
            </a:r>
            <a:r>
              <a:rPr lang="en-US" sz="2400" b="1" dirty="0" smtClean="0">
                <a:latin typeface="Comic Sans MS" panose="030F0702030302020204" pitchFamily="66" charset="0"/>
              </a:rPr>
              <a:t>}</a:t>
            </a:r>
            <a:endParaRPr lang="ar-IQ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3149" y="5807334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Trophozoites-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4283" y="5834110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Tissue cysts</a:t>
            </a:r>
            <a:endParaRPr lang="ar-IQ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7" y="3205553"/>
            <a:ext cx="3136641" cy="2367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94" y="3400686"/>
            <a:ext cx="27813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8" y="3373013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4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8" y="762897"/>
            <a:ext cx="2647950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16" y="771266"/>
            <a:ext cx="24003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56" y="672410"/>
            <a:ext cx="24003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08" y="3754268"/>
            <a:ext cx="277177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4" y="3692356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5" y="1297459"/>
            <a:ext cx="10441459" cy="51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1" y="457200"/>
            <a:ext cx="9848335" cy="5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0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598</Words>
  <Application>Microsoft Office PowerPoint</Application>
  <PresentationFormat>Widescreen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Comic Sans MS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</dc:creator>
  <cp:lastModifiedBy>Samal</cp:lastModifiedBy>
  <cp:revision>23</cp:revision>
  <dcterms:created xsi:type="dcterms:W3CDTF">2018-03-16T12:14:51Z</dcterms:created>
  <dcterms:modified xsi:type="dcterms:W3CDTF">2018-03-25T21:07:52Z</dcterms:modified>
</cp:coreProperties>
</file>