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74" r:id="rId10"/>
    <p:sldId id="264" r:id="rId11"/>
    <p:sldId id="265" r:id="rId12"/>
    <p:sldId id="268" r:id="rId13"/>
    <p:sldId id="269" r:id="rId14"/>
    <p:sldId id="270" r:id="rId15"/>
    <p:sldId id="266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962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937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8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53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36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83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07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82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63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744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611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09AF-4A82-4B53-87A7-A0F84A5DC1FE}" type="datetimeFigureOut">
              <a:rPr lang="ar-IQ" smtClean="0"/>
              <a:t>07/08/1439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9BA8-38BD-4289-A870-449995664EE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94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335" y="922171"/>
            <a:ext cx="11096367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Mustansiriyah University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College of science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Biology Dept.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Zoology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4th class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Zoonoses lab.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ar-IQ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9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9037" y="439342"/>
            <a:ext cx="348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Diagnostic Tests</a:t>
            </a:r>
            <a:endParaRPr lang="ar-IQ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908" y="1599843"/>
            <a:ext cx="10206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Finding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larvae within a patient is the only definitive diagnosis for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toxocariasis</a:t>
            </a:r>
            <a:r>
              <a:rPr lang="en-US" sz="2800" dirty="0" smtClean="0">
                <a:latin typeface="Comic Sans MS" panose="030F0702030302020204" pitchFamily="66" charset="0"/>
              </a:rPr>
              <a:t>; however, biopsies to look for second stage larvae in humans are generally not very effective.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PCR, ELISA, and serological testing are more commonly used to diagnose </a:t>
            </a:r>
            <a:r>
              <a:rPr lang="en-US" sz="28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latin typeface="Comic Sans MS" panose="030F0702030302020204" pitchFamily="66" charset="0"/>
              </a:rPr>
              <a:t> infection. Serological tests are dependent on the number of larvae within the patient, and are unfortunately not very specific.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4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4536" y="1040617"/>
            <a:ext cx="597952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0" i="0" u="none" strike="noStrike" baseline="0" dirty="0" smtClean="0">
                <a:latin typeface="Comic Sans MS" panose="030F0702030302020204" pitchFamily="66" charset="0"/>
              </a:rPr>
              <a:t>Visceral Larva </a:t>
            </a:r>
            <a:r>
              <a:rPr lang="en-US" sz="3300" b="0" i="0" u="none" strike="noStrike" baseline="0" dirty="0" err="1" smtClean="0">
                <a:latin typeface="Comic Sans MS" panose="030F0702030302020204" pitchFamily="66" charset="0"/>
              </a:rPr>
              <a:t>Migrans</a:t>
            </a:r>
            <a:r>
              <a:rPr lang="en-US" sz="3300" b="0" i="0" u="none" strike="noStrike" baseline="0" dirty="0" smtClean="0">
                <a:latin typeface="Comic Sans MS" panose="030F0702030302020204" pitchFamily="66" charset="0"/>
              </a:rPr>
              <a:t> Larva</a:t>
            </a:r>
            <a:endParaRPr lang="ar-IQ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4" y="2498185"/>
            <a:ext cx="3591028" cy="3531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25" y="2078571"/>
            <a:ext cx="3610350" cy="4504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645" y="2477250"/>
            <a:ext cx="3883198" cy="36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784" y="451700"/>
            <a:ext cx="375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Ocular Larva </a:t>
            </a:r>
            <a:r>
              <a:rPr lang="en-US" sz="2800" dirty="0" err="1" smtClean="0">
                <a:latin typeface="Comic Sans MS" panose="030F0702030302020204" pitchFamily="66" charset="0"/>
              </a:rPr>
              <a:t>Migrans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19" y="2115585"/>
            <a:ext cx="3203550" cy="2626830"/>
          </a:xfrm>
          <a:prstGeom prst="rect">
            <a:avLst/>
          </a:prstGeom>
        </p:spPr>
      </p:pic>
      <p:sp>
        <p:nvSpPr>
          <p:cNvPr id="4" name="AutoShape 2" descr="ÙØªÙØ¬Ø© Ø¨Ø­Ø« Ø§ÙØµÙØ± Ø¹Ù âªtoxocariasis ppt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87" y="2115585"/>
            <a:ext cx="3317286" cy="2626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452" y="2115585"/>
            <a:ext cx="3513963" cy="26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043" y="668973"/>
            <a:ext cx="10305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Worms develop to the adult stage in the small intestine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aboout</a:t>
            </a:r>
            <a:r>
              <a:rPr lang="en-US" sz="2800" b="1" dirty="0" smtClean="0">
                <a:latin typeface="Comic Sans MS" panose="030F0702030302020204" pitchFamily="66" charset="0"/>
              </a:rPr>
              <a:t> 60 to 90 days after the larvae hatch.</a:t>
            </a:r>
            <a:endParaRPr lang="ar-IQ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23" y="2160000"/>
            <a:ext cx="3203550" cy="253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7494" y="529556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T .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Canis</a:t>
            </a:r>
            <a:endParaRPr lang="ar-IQ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809" y="2160000"/>
            <a:ext cx="3632885" cy="253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7302" y="5113469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 . </a:t>
            </a:r>
            <a:r>
              <a:rPr lang="en-US" sz="2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Cati</a:t>
            </a:r>
            <a:endParaRPr lang="ar-IQ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8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465" y="420631"/>
            <a:ext cx="988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Adult Toxocariasis From Small Intestine</a:t>
            </a:r>
            <a:endParaRPr lang="ar-IQ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3" y="1235664"/>
            <a:ext cx="10144897" cy="54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2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dc.gov/dpdx/toxocariasis/images/1/Toxocara_egg_wt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04335"/>
            <a:ext cx="3302351" cy="33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228" y="4286936"/>
            <a:ext cx="3130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sp. egg teased from an adult worm. The worm was never identified, but the egg size is most consistent with T. </a:t>
            </a:r>
            <a:r>
              <a:rPr lang="en-US" sz="2000" dirty="0" err="1" smtClean="0">
                <a:latin typeface="Comic Sans MS" panose="030F0702030302020204" pitchFamily="66" charset="0"/>
              </a:rPr>
              <a:t>cati</a:t>
            </a:r>
            <a:r>
              <a:rPr lang="en-US" sz="2000" dirty="0" smtClean="0">
                <a:latin typeface="Comic Sans MS" panose="030F0702030302020204" pitchFamily="66" charset="0"/>
              </a:rPr>
              <a:t>. </a:t>
            </a:r>
            <a:endParaRPr lang="ar-IQ" sz="20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www.cdc.gov/dpdx/toxocariasis/images/1/Toxocara_egg_wtm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64" y="704335"/>
            <a:ext cx="3364134" cy="33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7758" y="4138658"/>
            <a:ext cx="2930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sp. egg teased from an adult worm. The worm was never identified, but the egg size is most consistent with T. </a:t>
            </a:r>
            <a:r>
              <a:rPr lang="en-US" sz="2000" dirty="0" err="1" smtClean="0">
                <a:latin typeface="Comic Sans MS" panose="030F0702030302020204" pitchFamily="66" charset="0"/>
              </a:rPr>
              <a:t>cati</a:t>
            </a:r>
            <a:endParaRPr lang="ar-IQ" sz="20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s://www.cdc.gov/dpdx/toxocariasis/images/1/Toxocara_eggs_wtmt3_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66" y="704335"/>
            <a:ext cx="3462990" cy="34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73782" y="4361078"/>
            <a:ext cx="29820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sp. eggs teased from an adult worm and stained with iodine, magnification at 100×.. </a:t>
            </a:r>
            <a:endParaRPr lang="ar-IQ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4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cdc.gov/dpdx/toxocariasis/images/2/Toxocara_egglar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210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066" y="4677722"/>
            <a:ext cx="2627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canis</a:t>
            </a:r>
            <a:r>
              <a:rPr lang="en-US" sz="2000" dirty="0" smtClean="0">
                <a:latin typeface="Comic Sans MS" panose="030F0702030302020204" pitchFamily="66" charset="0"/>
              </a:rPr>
              <a:t> larva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beginning to hatch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2054" name="Picture 6" descr="https://www.cdc.gov/dpdx/toxocariasis/images/2/Toxocara_egglarv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25" y="1470462"/>
            <a:ext cx="4038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2515" y="4813645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T. </a:t>
            </a:r>
            <a:r>
              <a:rPr lang="en-US" sz="2000" dirty="0" err="1" smtClean="0">
                <a:latin typeface="Comic Sans MS" panose="030F0702030302020204" pitchFamily="66" charset="0"/>
              </a:rPr>
              <a:t>canis</a:t>
            </a:r>
            <a:r>
              <a:rPr lang="en-US" sz="2000" dirty="0" smtClean="0">
                <a:latin typeface="Comic Sans MS" panose="030F0702030302020204" pitchFamily="66" charset="0"/>
              </a:rPr>
              <a:t> larva hatching</a:t>
            </a:r>
            <a:endParaRPr lang="ar-IQ" sz="2000" dirty="0">
              <a:latin typeface="Comic Sans MS" panose="030F0702030302020204" pitchFamily="66" charset="0"/>
            </a:endParaRPr>
          </a:p>
        </p:txBody>
      </p:sp>
      <p:pic>
        <p:nvPicPr>
          <p:cNvPr id="2056" name="Picture 8" descr="https://www.cdc.gov/dpdx/toxocariasis/images/2/Toxocara_lar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61" y="154460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8227" y="4788931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 C: T. </a:t>
            </a:r>
            <a:r>
              <a:rPr lang="en-US" sz="2000" dirty="0" err="1" smtClean="0">
                <a:latin typeface="Comic Sans MS" panose="030F0702030302020204" pitchFamily="66" charset="0"/>
              </a:rPr>
              <a:t>canis</a:t>
            </a:r>
            <a:r>
              <a:rPr lang="en-US" sz="2000" dirty="0" smtClean="0">
                <a:latin typeface="Comic Sans MS" panose="030F0702030302020204" pitchFamily="66" charset="0"/>
              </a:rPr>
              <a:t> larva.</a:t>
            </a:r>
            <a:endParaRPr lang="ar-IQ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0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dc.gov/dpdx/toxocariasis/images/3/Toxocara_worm_a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7" y="12356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367" y="4820854"/>
            <a:ext cx="4007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Close-up of the anterior end of </a:t>
            </a:r>
            <a:r>
              <a:rPr lang="en-US" dirty="0" err="1" smtClean="0"/>
              <a:t>Toxocara</a:t>
            </a:r>
            <a:r>
              <a:rPr lang="en-US" dirty="0" smtClean="0"/>
              <a:t> sp., showing the three lips characteristic of a </a:t>
            </a:r>
            <a:r>
              <a:rPr lang="en-US" dirty="0" err="1" smtClean="0"/>
              <a:t>scarid</a:t>
            </a:r>
            <a:r>
              <a:rPr lang="en-US" dirty="0" smtClean="0"/>
              <a:t> worms</a:t>
            </a:r>
            <a:endParaRPr lang="ar-IQ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647" y="964457"/>
            <a:ext cx="3813750" cy="46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dc.gov/dpdx/toxocariasis/images/4/Toxocara_larvae_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29049"/>
            <a:ext cx="3341387" cy="33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366" y="4502150"/>
            <a:ext cx="31180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Cross-section of </a:t>
            </a:r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sp. larvae in liver tissue stained with hematoxylin and eosin (H&amp;E).</a:t>
            </a:r>
            <a:endParaRPr lang="ar-IQ" sz="20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www.cdc.gov/dpdx/toxocariasis/images/4/Toxocara_larva2_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2" y="729049"/>
            <a:ext cx="3539085" cy="34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6037" y="4502150"/>
            <a:ext cx="2782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 Longitudinal section of a </a:t>
            </a:r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sp. larva in liver tissue stained with H&amp;E.</a:t>
            </a:r>
            <a:endParaRPr lang="ar-IQ" sz="2000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https://www.cdc.gov/dpdx/toxocariasis/images/4/Toxocara_larva3_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33" y="729049"/>
            <a:ext cx="3551426" cy="34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29834" y="4341513"/>
            <a:ext cx="2759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 Longitudinal section of a </a:t>
            </a:r>
            <a:r>
              <a:rPr lang="en-US" sz="20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000" dirty="0" smtClean="0">
                <a:latin typeface="Comic Sans MS" panose="030F0702030302020204" pitchFamily="66" charset="0"/>
              </a:rPr>
              <a:t> sp. larva in lung tissue stained with H&amp;E.</a:t>
            </a:r>
            <a:endParaRPr lang="ar-IQ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354" y="550554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TOXOCARİASİS</a:t>
            </a:r>
            <a:endParaRPr lang="ar-IQ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983" y="1331090"/>
            <a:ext cx="113187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mic Sans MS" panose="030F0702030302020204" pitchFamily="66" charset="0"/>
              </a:rPr>
              <a:t>Members of the genus </a:t>
            </a:r>
            <a:r>
              <a:rPr lang="en-US" sz="2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Toxocara</a:t>
            </a:r>
            <a:r>
              <a:rPr lang="en-US" sz="2400" dirty="0" smtClean="0">
                <a:latin typeface="Comic Sans MS" panose="030F0702030302020204" pitchFamily="66" charset="0"/>
              </a:rPr>
              <a:t> are zoonotic intestinal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nematodes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(roundworms) </a:t>
            </a:r>
            <a:r>
              <a:rPr lang="en-US" sz="2400" dirty="0" smtClean="0">
                <a:latin typeface="Comic Sans MS" panose="030F0702030302020204" pitchFamily="66" charset="0"/>
              </a:rPr>
              <a:t>that mature in various mammals, including some domesticated species. the family </a:t>
            </a:r>
            <a:r>
              <a:rPr lang="en-US" sz="2400" dirty="0" err="1" smtClean="0">
                <a:latin typeface="Comic Sans MS" panose="030F0702030302020204" pitchFamily="66" charset="0"/>
              </a:rPr>
              <a:t>Toxocaridae</a:t>
            </a:r>
            <a:r>
              <a:rPr lang="en-US" sz="2400" dirty="0" smtClean="0">
                <a:latin typeface="Comic Sans MS" panose="030F0702030302020204" pitchFamily="66" charset="0"/>
              </a:rPr>
              <a:t>, superfamily </a:t>
            </a:r>
            <a:r>
              <a:rPr lang="en-US" sz="2400" dirty="0" err="1" smtClean="0">
                <a:latin typeface="Comic Sans MS" panose="030F0702030302020204" pitchFamily="66" charset="0"/>
              </a:rPr>
              <a:t>Ascaridoidea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mic Sans MS" panose="030F0702030302020204" pitchFamily="66" charset="0"/>
              </a:rPr>
              <a:t>Parasitized animals can shed large numbers of eggs in the feces, infecting people (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particularly children</a:t>
            </a:r>
            <a:r>
              <a:rPr lang="en-US" sz="2400" dirty="0" smtClean="0">
                <a:latin typeface="Comic Sans MS" panose="030F0702030302020204" pitchFamily="66" charset="0"/>
              </a:rPr>
              <a:t>) who ingest these eggs in contaminated soil, or on hands or objects.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mic Sans MS" panose="030F0702030302020204" pitchFamily="66" charset="0"/>
              </a:rPr>
              <a:t>Although </a:t>
            </a:r>
            <a:r>
              <a:rPr lang="en-US" sz="24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400" dirty="0" smtClean="0">
                <a:latin typeface="Comic Sans MS" panose="030F0702030302020204" pitchFamily="66" charset="0"/>
              </a:rPr>
              <a:t> eggs do not complete their maturation in humans, the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developing larvae can migrate through the body for a time. In some cases, they cause symptoms ranging from mild, vague discomfort to ocular disturbances, blindness and neurological syndromes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1125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6555" y="464053"/>
            <a:ext cx="2321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Etiology</a:t>
            </a:r>
            <a:endParaRPr lang="ar-IQ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129" y="1295042"/>
            <a:ext cx="112199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Recognized species include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Toxocara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canis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T.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cati</a:t>
            </a:r>
            <a:r>
              <a:rPr lang="en-US" sz="2400" dirty="0" smtClean="0">
                <a:latin typeface="Comic Sans MS" panose="030F0702030302020204" pitchFamily="66" charset="0"/>
              </a:rPr>
              <a:t>, T. </a:t>
            </a:r>
            <a:r>
              <a:rPr lang="en-US" sz="2400" dirty="0" err="1" smtClean="0">
                <a:latin typeface="Comic Sans MS" panose="030F0702030302020204" pitchFamily="66" charset="0"/>
              </a:rPr>
              <a:t>malaysiensis</a:t>
            </a:r>
            <a:r>
              <a:rPr lang="en-US" sz="2400" dirty="0" smtClean="0">
                <a:latin typeface="Comic Sans MS" panose="030F0702030302020204" pitchFamily="66" charset="0"/>
              </a:rPr>
              <a:t> and T.</a:t>
            </a: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vitulorum</a:t>
            </a:r>
            <a:r>
              <a:rPr lang="en-US" sz="2400" dirty="0" smtClean="0">
                <a:latin typeface="Comic Sans MS" panose="030F0702030302020204" pitchFamily="66" charset="0"/>
              </a:rPr>
              <a:t>, which have domesticated animals as their definitive hosts, which mature and shed eggs in wild animals.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Adult </a:t>
            </a:r>
            <a:r>
              <a:rPr lang="en-US" sz="24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400" dirty="0" smtClean="0">
                <a:latin typeface="Comic Sans MS" panose="030F0702030302020204" pitchFamily="66" charset="0"/>
              </a:rPr>
              <a:t> can cause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intestinal illnesses in their definitive hosts</a:t>
            </a:r>
            <a:r>
              <a:rPr lang="en-US" sz="2400" dirty="0" smtClean="0">
                <a:latin typeface="Comic Sans MS" panose="030F0702030302020204" pitchFamily="66" charset="0"/>
              </a:rPr>
              <a:t>, while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larvae migrating through the tissues can affect both definitive and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paratenic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hosts.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In </a:t>
            </a:r>
            <a:r>
              <a:rPr lang="en-US" sz="2400" dirty="0" err="1" smtClean="0">
                <a:latin typeface="Comic Sans MS" panose="030F0702030302020204" pitchFamily="66" charset="0"/>
              </a:rPr>
              <a:t>paratenic</a:t>
            </a:r>
            <a:r>
              <a:rPr lang="en-US" sz="2400" dirty="0" smtClean="0">
                <a:latin typeface="Comic Sans MS" panose="030F0702030302020204" pitchFamily="66" charset="0"/>
              </a:rPr>
              <a:t> hosts, </a:t>
            </a:r>
            <a:r>
              <a:rPr lang="en-US" sz="2400" dirty="0" err="1" smtClean="0">
                <a:latin typeface="Comic Sans MS" panose="030F0702030302020204" pitchFamily="66" charset="0"/>
              </a:rPr>
              <a:t>toxocariasis</a:t>
            </a:r>
            <a:r>
              <a:rPr lang="en-US" sz="2400" dirty="0" smtClean="0">
                <a:latin typeface="Comic Sans MS" panose="030F0702030302020204" pitchFamily="66" charset="0"/>
              </a:rPr>
              <a:t> is often called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larva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migrans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Visceral larva </a:t>
            </a:r>
            <a:r>
              <a:rPr lang="en-US" sz="2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migrans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is a general term used to indicate the presence of larvae in various internal organs, while larvae in the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eye</a:t>
            </a:r>
            <a:r>
              <a:rPr lang="en-US" sz="2400" dirty="0" smtClean="0">
                <a:latin typeface="Comic Sans MS" panose="030F0702030302020204" pitchFamily="66" charset="0"/>
              </a:rPr>
              <a:t> are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termed ocular larva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migrans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Larvae in the brain are sometimes called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cerebral larva </a:t>
            </a:r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migrans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ar-IQ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499" y="5888690"/>
            <a:ext cx="8666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Definitive hosts: Dogs, domestic cat, wild canids and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hyaenids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Cats</a:t>
            </a:r>
            <a:endParaRPr lang="ar-IQ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49" y="778476"/>
            <a:ext cx="8785654" cy="44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5031" y="945972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Transmission</a:t>
            </a:r>
            <a:endParaRPr lang="ar-IQ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113" y="1759441"/>
            <a:ext cx="107998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Transmission of </a:t>
            </a:r>
            <a:r>
              <a:rPr lang="en-US" sz="28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latin typeface="Comic Sans MS" panose="030F0702030302020204" pitchFamily="66" charset="0"/>
              </a:rPr>
              <a:t> to humans is usually through 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ingestion of infective eggs.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T. </a:t>
            </a:r>
            <a:r>
              <a:rPr lang="en-US" sz="2800" dirty="0" err="1" smtClean="0">
                <a:latin typeface="Comic Sans MS" panose="030F0702030302020204" pitchFamily="66" charset="0"/>
              </a:rPr>
              <a:t>canis</a:t>
            </a:r>
            <a:r>
              <a:rPr lang="en-US" sz="2800" dirty="0" smtClean="0">
                <a:latin typeface="Comic Sans MS" panose="030F0702030302020204" pitchFamily="66" charset="0"/>
              </a:rPr>
              <a:t> can lay around 200,000 eggs per day, These eggs are passed in 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cat or dog feces</a:t>
            </a:r>
            <a:r>
              <a:rPr lang="en-US" sz="2800" dirty="0" smtClean="0">
                <a:latin typeface="Comic Sans MS" panose="030F0702030302020204" pitchFamily="66" charset="0"/>
              </a:rPr>
              <a:t>, but the defecation habits of dogs cause T. </a:t>
            </a:r>
            <a:r>
              <a:rPr lang="en-US" sz="2800" dirty="0" err="1" smtClean="0">
                <a:latin typeface="Comic Sans MS" panose="030F0702030302020204" pitchFamily="66" charset="0"/>
              </a:rPr>
              <a:t>canis</a:t>
            </a:r>
            <a:r>
              <a:rPr lang="en-US" sz="2800" dirty="0" smtClean="0">
                <a:latin typeface="Comic Sans MS" panose="030F0702030302020204" pitchFamily="66" charset="0"/>
              </a:rPr>
              <a:t> transmission to be more common than that of T. </a:t>
            </a:r>
            <a:r>
              <a:rPr lang="en-US" sz="2800" dirty="0" err="1" smtClean="0">
                <a:latin typeface="Comic Sans MS" panose="030F0702030302020204" pitchFamily="66" charset="0"/>
              </a:rPr>
              <a:t>cati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Both </a:t>
            </a:r>
            <a:r>
              <a:rPr lang="en-US" sz="28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canis</a:t>
            </a:r>
            <a:r>
              <a:rPr lang="en-US" sz="2800" dirty="0" smtClean="0">
                <a:latin typeface="Comic Sans MS" panose="030F0702030302020204" pitchFamily="66" charset="0"/>
              </a:rPr>
              <a:t> and </a:t>
            </a:r>
            <a:r>
              <a:rPr lang="en-US" sz="28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cati</a:t>
            </a:r>
            <a:r>
              <a:rPr lang="en-US" sz="2800" dirty="0" smtClean="0">
                <a:latin typeface="Comic Sans MS" panose="030F0702030302020204" pitchFamily="66" charset="0"/>
              </a:rPr>
              <a:t> eggs require a several 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week incubation period in </a:t>
            </a:r>
            <a:r>
              <a:rPr lang="en-US" sz="2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moist,humid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, weather</a:t>
            </a:r>
            <a:r>
              <a:rPr lang="en-US" sz="2800" dirty="0" smtClean="0">
                <a:latin typeface="Comic Sans MS" panose="030F0702030302020204" pitchFamily="66" charset="0"/>
              </a:rPr>
              <a:t>, outside a host before becoming infective, </a:t>
            </a:r>
            <a:r>
              <a:rPr lang="en-US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 fresh eggs cannot cause </a:t>
            </a:r>
            <a:r>
              <a:rPr lang="en-US" sz="2800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toxocariasis</a:t>
            </a:r>
            <a:r>
              <a:rPr lang="en-US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57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265" y="2022553"/>
            <a:ext cx="10700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Many objects &amp; surfaces can become contaminated with infectious eggs.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Flies that feed on feces can spread </a:t>
            </a:r>
            <a:r>
              <a:rPr lang="en-US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eggs to surfaces or foods</a:t>
            </a:r>
            <a:r>
              <a:rPr lang="en-US" sz="2800" dirty="0" smtClean="0">
                <a:latin typeface="Comic Sans MS" panose="030F0702030302020204" pitchFamily="66" charset="0"/>
              </a:rPr>
              <a:t>. Young children who put contaminated objects in their mouths or eat dirt are at risk of developing symptoms. Humans can also contaminate foods by not washing their hands before eating.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Humans are not the only accidental hosts of </a:t>
            </a:r>
            <a:r>
              <a:rPr lang="en-US" sz="2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Toxocara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Eating undercooked rabbit, </a:t>
            </a:r>
            <a:r>
              <a:rPr lang="en-US" sz="2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chicken,or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sheep can lead to infection;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0118" y="961819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Transmission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3990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2064" y="352839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Incubation period</a:t>
            </a:r>
            <a:endParaRPr lang="ar-IQ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281" y="1057687"/>
            <a:ext cx="118007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omic Sans MS" panose="030F0702030302020204" pitchFamily="66" charset="0"/>
              </a:rPr>
              <a:t>The incubation period for </a:t>
            </a:r>
            <a:r>
              <a:rPr lang="en-US" sz="2600" dirty="0" err="1" smtClean="0">
                <a:latin typeface="Comic Sans MS" panose="030F0702030302020204" pitchFamily="66" charset="0"/>
              </a:rPr>
              <a:t>Toxocara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r>
              <a:rPr lang="en-US" sz="2600" dirty="0" err="1" smtClean="0">
                <a:latin typeface="Comic Sans MS" panose="030F0702030302020204" pitchFamily="66" charset="0"/>
              </a:rPr>
              <a:t>canis</a:t>
            </a:r>
            <a:r>
              <a:rPr lang="en-US" sz="2600" dirty="0" smtClean="0">
                <a:latin typeface="Comic Sans MS" panose="030F0702030302020204" pitchFamily="66" charset="0"/>
              </a:rPr>
              <a:t> and </a:t>
            </a:r>
            <a:r>
              <a:rPr lang="en-US" sz="2600" dirty="0" err="1" smtClean="0">
                <a:latin typeface="Comic Sans MS" panose="030F0702030302020204" pitchFamily="66" charset="0"/>
              </a:rPr>
              <a:t>cati</a:t>
            </a:r>
            <a:r>
              <a:rPr lang="en-US" sz="2600" dirty="0" smtClean="0">
                <a:latin typeface="Comic Sans MS" panose="030F0702030302020204" pitchFamily="66" charset="0"/>
              </a:rPr>
              <a:t> eggs depends on </a:t>
            </a: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temperature and moisture.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T. </a:t>
            </a:r>
            <a:r>
              <a:rPr lang="en-US" sz="2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canis</a:t>
            </a: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females</a:t>
            </a:r>
            <a:r>
              <a:rPr lang="en-US" sz="2600" dirty="0" smtClean="0">
                <a:latin typeface="Comic Sans MS" panose="030F0702030302020204" pitchFamily="66" charset="0"/>
              </a:rPr>
              <a:t>, specifically, are capable of producing up to 200,000 eggs a day that require </a:t>
            </a: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2-6 weeks minimum up to a couple months before full development into the infectious stage.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omic Sans MS" panose="030F0702030302020204" pitchFamily="66" charset="0"/>
              </a:rPr>
              <a:t>Under ideal </a:t>
            </a: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summer</a:t>
            </a:r>
            <a:r>
              <a:rPr lang="en-US" sz="2600" dirty="0" smtClean="0">
                <a:latin typeface="Comic Sans MS" panose="030F0702030302020204" pitchFamily="66" charset="0"/>
              </a:rPr>
              <a:t> conditions, eggs can mature to the infective stage after two weeks outside of a host. </a:t>
            </a: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Provided sufficient oxygen and moisture </a:t>
            </a:r>
            <a:r>
              <a:rPr lang="en-US" sz="2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availability,Toxocara</a:t>
            </a:r>
            <a:r>
              <a:rPr lang="en-US" sz="2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eggs can remain infectious for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Comic Sans MS" panose="030F0702030302020204" pitchFamily="66" charset="0"/>
              </a:rPr>
              <a:t>However, the second stage of larvae development poses strict vulnerabilities to certain environmental elements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High temperatures and low moisture levels will quickly degrade the larvae during this stage of growth.</a:t>
            </a:r>
            <a:endParaRPr lang="ar-IQ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2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" y="345990"/>
            <a:ext cx="11417643" cy="6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31" y="568411"/>
            <a:ext cx="10144892" cy="58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796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15</cp:revision>
  <dcterms:created xsi:type="dcterms:W3CDTF">2018-04-22T19:15:13Z</dcterms:created>
  <dcterms:modified xsi:type="dcterms:W3CDTF">2018-04-22T21:11:26Z</dcterms:modified>
</cp:coreProperties>
</file>