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7" r:id="rId9"/>
    <p:sldId id="274" r:id="rId10"/>
    <p:sldId id="264" r:id="rId11"/>
    <p:sldId id="265" r:id="rId12"/>
    <p:sldId id="268" r:id="rId13"/>
    <p:sldId id="269" r:id="rId14"/>
    <p:sldId id="270" r:id="rId15"/>
    <p:sldId id="266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ar-IQ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78" d="100"/>
          <a:sy n="78" d="100"/>
        </p:scale>
        <p:origin x="1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99621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79378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61873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6533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3627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78359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90780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78261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96318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27441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2611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009AF-4A82-4B53-87A7-A0F84A5DC1FE}" type="datetimeFigureOut">
              <a:rPr lang="ar-IQ" smtClean="0"/>
              <a:t>07/08/1439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49BA8-38BD-4289-A870-449995664EE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29413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4335" y="922171"/>
            <a:ext cx="11096367" cy="5391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Mustansiriyah University</a:t>
            </a:r>
            <a:b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College of science</a:t>
            </a:r>
            <a:b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Biology Dept.</a:t>
            </a:r>
            <a:b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Zoology</a:t>
            </a:r>
            <a:r>
              <a:rPr 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br>
              <a:rPr 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4th class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4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Zoonoses lab. </a:t>
            </a:r>
            <a:r>
              <a:rPr lang="en-US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8</a:t>
            </a:r>
            <a:r>
              <a:rPr lang="en-US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)</a:t>
            </a:r>
            <a:endParaRPr lang="ar-IQ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594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69037" y="439342"/>
            <a:ext cx="3482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Comic Sans MS" panose="030F0702030302020204" pitchFamily="66" charset="0"/>
              </a:rPr>
              <a:t>Diagnostic Tests</a:t>
            </a:r>
            <a:endParaRPr lang="ar-IQ" sz="3200" b="1" dirty="0"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54908" y="1599843"/>
            <a:ext cx="1020668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Comic Sans MS" panose="030F0702030302020204" pitchFamily="66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Finding </a:t>
            </a:r>
            <a:r>
              <a:rPr lang="en-US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Toxocara</a:t>
            </a:r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larvae within a patient is the only definitive diagnosis for </a:t>
            </a:r>
            <a:r>
              <a:rPr lang="en-US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toxocariasis</a:t>
            </a:r>
            <a:r>
              <a:rPr lang="en-US" sz="2800" dirty="0" smtClean="0">
                <a:latin typeface="Comic Sans MS" panose="030F0702030302020204" pitchFamily="66" charset="0"/>
              </a:rPr>
              <a:t>; however, biopsies to look for second stage larvae in humans are generally not very effective.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Comic Sans MS" panose="030F0702030302020204" pitchFamily="66" charset="0"/>
              </a:rPr>
              <a:t> PCR, ELISA, and serological testing are more commonly used to diagnose </a:t>
            </a:r>
            <a:r>
              <a:rPr lang="en-US" sz="28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800" dirty="0" smtClean="0">
                <a:latin typeface="Comic Sans MS" panose="030F0702030302020204" pitchFamily="66" charset="0"/>
              </a:rPr>
              <a:t> infection. Serological tests are dependent on the number of larvae within the patient, and are unfortunately not very specific.</a:t>
            </a:r>
            <a:endParaRPr lang="ar-IQ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441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4536" y="1040617"/>
            <a:ext cx="5979522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300" b="0" i="0" u="none" strike="noStrike" baseline="0" dirty="0" smtClean="0">
                <a:latin typeface="Comic Sans MS" panose="030F0702030302020204" pitchFamily="66" charset="0"/>
              </a:rPr>
              <a:t>Visceral Larva </a:t>
            </a:r>
            <a:r>
              <a:rPr lang="en-US" sz="3300" b="0" i="0" u="none" strike="noStrike" baseline="0" dirty="0" err="1" smtClean="0">
                <a:latin typeface="Comic Sans MS" panose="030F0702030302020204" pitchFamily="66" charset="0"/>
              </a:rPr>
              <a:t>Migrans</a:t>
            </a:r>
            <a:r>
              <a:rPr lang="en-US" sz="3300" b="0" i="0" u="none" strike="noStrike" baseline="0" dirty="0" smtClean="0">
                <a:latin typeface="Comic Sans MS" panose="030F0702030302020204" pitchFamily="66" charset="0"/>
              </a:rPr>
              <a:t> Larva</a:t>
            </a:r>
            <a:endParaRPr lang="ar-IQ" dirty="0"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24" y="2498185"/>
            <a:ext cx="3591028" cy="35319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825" y="2078571"/>
            <a:ext cx="3610350" cy="45049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1645" y="2477250"/>
            <a:ext cx="3883198" cy="368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911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22784" y="451700"/>
            <a:ext cx="3754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Comic Sans MS" panose="030F0702030302020204" pitchFamily="66" charset="0"/>
              </a:rPr>
              <a:t>Ocular Larva </a:t>
            </a:r>
            <a:r>
              <a:rPr lang="en-US" sz="2800" dirty="0" err="1" smtClean="0">
                <a:latin typeface="Comic Sans MS" panose="030F0702030302020204" pitchFamily="66" charset="0"/>
              </a:rPr>
              <a:t>Migrans</a:t>
            </a:r>
            <a:endParaRPr lang="ar-IQ" sz="2800" dirty="0"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319" y="2115585"/>
            <a:ext cx="3203550" cy="2626830"/>
          </a:xfrm>
          <a:prstGeom prst="rect">
            <a:avLst/>
          </a:prstGeom>
        </p:spPr>
      </p:pic>
      <p:sp>
        <p:nvSpPr>
          <p:cNvPr id="4" name="AutoShape 2" descr="ÙØªÙØ¬Ø© Ø¨Ø­Ø« Ø§ÙØµÙØ± Ø¹Ù âªtoxocariasis pptâ¬â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887" y="2115585"/>
            <a:ext cx="3317286" cy="26268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1452" y="2115585"/>
            <a:ext cx="3513963" cy="262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985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02043" y="668973"/>
            <a:ext cx="103055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Comic Sans MS" panose="030F0702030302020204" pitchFamily="66" charset="0"/>
              </a:rPr>
              <a:t>Worms develop to the adult stage in the small intestine </a:t>
            </a:r>
            <a:r>
              <a:rPr lang="en-US" sz="2800" b="1" dirty="0" err="1" smtClean="0">
                <a:latin typeface="Comic Sans MS" panose="030F0702030302020204" pitchFamily="66" charset="0"/>
              </a:rPr>
              <a:t>aboout</a:t>
            </a:r>
            <a:r>
              <a:rPr lang="en-US" sz="2800" b="1" dirty="0" smtClean="0">
                <a:latin typeface="Comic Sans MS" panose="030F0702030302020204" pitchFamily="66" charset="0"/>
              </a:rPr>
              <a:t> 60 to 90 days after the larvae hatch.</a:t>
            </a:r>
            <a:endParaRPr lang="ar-IQ" sz="2800" b="1" dirty="0"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023" y="2160000"/>
            <a:ext cx="3203550" cy="253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467494" y="5295560"/>
            <a:ext cx="1558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Comic Sans MS" panose="030F0702030302020204" pitchFamily="66" charset="0"/>
              </a:rPr>
              <a:t>T . </a:t>
            </a:r>
            <a:r>
              <a:rPr lang="en-US" sz="2400" b="1" dirty="0" err="1" smtClean="0">
                <a:latin typeface="Comic Sans MS" panose="030F0702030302020204" pitchFamily="66" charset="0"/>
              </a:rPr>
              <a:t>Canis</a:t>
            </a:r>
            <a:endParaRPr lang="ar-IQ" sz="2400" b="1" dirty="0">
              <a:latin typeface="Comic Sans MS" panose="030F0702030302020204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809" y="2160000"/>
            <a:ext cx="3632885" cy="253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997302" y="5113469"/>
            <a:ext cx="1391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solidFill>
                  <a:prstClr val="black"/>
                </a:solidFill>
                <a:latin typeface="Comic Sans MS" panose="030F0702030302020204" pitchFamily="66" charset="0"/>
              </a:rPr>
              <a:t>T . </a:t>
            </a:r>
            <a:r>
              <a:rPr lang="en-US" sz="2400" b="1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Cati</a:t>
            </a:r>
            <a:endParaRPr lang="ar-IQ" sz="24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789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24465" y="420631"/>
            <a:ext cx="98854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0" i="0" u="none" strike="noStrike" baseline="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Adult Toxocariasis From Small Intestine</a:t>
            </a:r>
            <a:endParaRPr lang="ar-IQ" dirty="0"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973" y="1235664"/>
            <a:ext cx="10144897" cy="547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827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cdc.gov/dpdx/toxocariasis/images/1/Toxocara_egg_wtm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704335"/>
            <a:ext cx="3302351" cy="330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1228" y="4286936"/>
            <a:ext cx="31303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000" dirty="0" smtClean="0">
                <a:latin typeface="Comic Sans MS" panose="030F0702030302020204" pitchFamily="66" charset="0"/>
              </a:rPr>
              <a:t> sp. egg teased from an adult worm. The worm was never identified, but the egg size is most consistent with T. </a:t>
            </a:r>
            <a:r>
              <a:rPr lang="en-US" sz="2000" dirty="0" err="1" smtClean="0">
                <a:latin typeface="Comic Sans MS" panose="030F0702030302020204" pitchFamily="66" charset="0"/>
              </a:rPr>
              <a:t>cati</a:t>
            </a:r>
            <a:r>
              <a:rPr lang="en-US" sz="2000" dirty="0" smtClean="0">
                <a:latin typeface="Comic Sans MS" panose="030F0702030302020204" pitchFamily="66" charset="0"/>
              </a:rPr>
              <a:t>. </a:t>
            </a:r>
            <a:endParaRPr lang="ar-IQ" sz="2000" dirty="0">
              <a:latin typeface="Comic Sans MS" panose="030F0702030302020204" pitchFamily="66" charset="0"/>
            </a:endParaRPr>
          </a:p>
        </p:txBody>
      </p:sp>
      <p:pic>
        <p:nvPicPr>
          <p:cNvPr id="1028" name="Picture 4" descr="https://www.cdc.gov/dpdx/toxocariasis/images/1/Toxocara_egg_wtmt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464" y="704335"/>
            <a:ext cx="3364134" cy="336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147758" y="4138658"/>
            <a:ext cx="29307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000" dirty="0" smtClean="0">
                <a:latin typeface="Comic Sans MS" panose="030F0702030302020204" pitchFamily="66" charset="0"/>
              </a:rPr>
              <a:t> sp. egg teased from an adult worm. The worm was never identified, but the egg size is most consistent with T. </a:t>
            </a:r>
            <a:r>
              <a:rPr lang="en-US" sz="2000" dirty="0" err="1" smtClean="0">
                <a:latin typeface="Comic Sans MS" panose="030F0702030302020204" pitchFamily="66" charset="0"/>
              </a:rPr>
              <a:t>cati</a:t>
            </a:r>
            <a:endParaRPr lang="ar-IQ" sz="2000" dirty="0">
              <a:latin typeface="Comic Sans MS" panose="030F0702030302020204" pitchFamily="66" charset="0"/>
            </a:endParaRPr>
          </a:p>
        </p:txBody>
      </p:sp>
      <p:pic>
        <p:nvPicPr>
          <p:cNvPr id="1030" name="Picture 6" descr="https://www.cdc.gov/dpdx/toxocariasis/images/1/Toxocara_eggs_wtmt3_A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066" y="704335"/>
            <a:ext cx="3462990" cy="346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373782" y="4361078"/>
            <a:ext cx="298209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000" dirty="0" smtClean="0">
                <a:latin typeface="Comic Sans MS" panose="030F0702030302020204" pitchFamily="66" charset="0"/>
              </a:rPr>
              <a:t> sp. eggs teased from an adult worm and stained with iodine, magnification at 100×.. </a:t>
            </a:r>
            <a:endParaRPr lang="ar-IQ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549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www.cdc.gov/dpdx/toxocariasis/images/2/Toxocara_egglar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42103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62066" y="4677722"/>
            <a:ext cx="26276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000" dirty="0" smtClean="0">
                <a:latin typeface="Comic Sans MS" panose="030F0702030302020204" pitchFamily="66" charset="0"/>
              </a:rPr>
              <a:t> </a:t>
            </a:r>
            <a:r>
              <a:rPr lang="en-US" sz="2000" dirty="0" err="1" smtClean="0">
                <a:latin typeface="Comic Sans MS" panose="030F0702030302020204" pitchFamily="66" charset="0"/>
              </a:rPr>
              <a:t>canis</a:t>
            </a:r>
            <a:r>
              <a:rPr lang="en-US" sz="2000" dirty="0" smtClean="0">
                <a:latin typeface="Comic Sans MS" panose="030F0702030302020204" pitchFamily="66" charset="0"/>
              </a:rPr>
              <a:t> larva</a:t>
            </a:r>
          </a:p>
          <a:p>
            <a:r>
              <a:rPr lang="en-US" sz="2000" dirty="0" smtClean="0">
                <a:latin typeface="Comic Sans MS" panose="030F0702030302020204" pitchFamily="66" charset="0"/>
              </a:rPr>
              <a:t> beginning to hatch</a:t>
            </a:r>
            <a:r>
              <a:rPr lang="en-US" dirty="0" smtClean="0"/>
              <a:t>.</a:t>
            </a:r>
            <a:endParaRPr lang="ar-IQ" dirty="0"/>
          </a:p>
        </p:txBody>
      </p:sp>
      <p:pic>
        <p:nvPicPr>
          <p:cNvPr id="2054" name="Picture 6" descr="https://www.cdc.gov/dpdx/toxocariasis/images/2/Toxocara_egglarv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625" y="1470462"/>
            <a:ext cx="40386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932515" y="4813645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T. </a:t>
            </a:r>
            <a:r>
              <a:rPr lang="en-US" sz="2000" dirty="0" err="1" smtClean="0">
                <a:latin typeface="Comic Sans MS" panose="030F0702030302020204" pitchFamily="66" charset="0"/>
              </a:rPr>
              <a:t>canis</a:t>
            </a:r>
            <a:r>
              <a:rPr lang="en-US" sz="2000" dirty="0" smtClean="0">
                <a:latin typeface="Comic Sans MS" panose="030F0702030302020204" pitchFamily="66" charset="0"/>
              </a:rPr>
              <a:t> larva hatching</a:t>
            </a:r>
            <a:endParaRPr lang="ar-IQ" sz="2000" dirty="0">
              <a:latin typeface="Comic Sans MS" panose="030F0702030302020204" pitchFamily="66" charset="0"/>
            </a:endParaRPr>
          </a:p>
        </p:txBody>
      </p:sp>
      <p:pic>
        <p:nvPicPr>
          <p:cNvPr id="2056" name="Picture 8" descr="https://www.cdc.gov/dpdx/toxocariasis/images/2/Toxocara_larv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161" y="1544600"/>
            <a:ext cx="4572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278227" y="4788931"/>
            <a:ext cx="22028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 C: T. </a:t>
            </a:r>
            <a:r>
              <a:rPr lang="en-US" sz="2000" dirty="0" err="1" smtClean="0">
                <a:latin typeface="Comic Sans MS" panose="030F0702030302020204" pitchFamily="66" charset="0"/>
              </a:rPr>
              <a:t>canis</a:t>
            </a:r>
            <a:r>
              <a:rPr lang="en-US" sz="2000" dirty="0" smtClean="0">
                <a:latin typeface="Comic Sans MS" panose="030F0702030302020204" pitchFamily="66" charset="0"/>
              </a:rPr>
              <a:t> larva.</a:t>
            </a:r>
            <a:endParaRPr lang="ar-IQ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801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cdc.gov/dpdx/toxocariasis/images/3/Toxocara_worm_anteri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17" y="1235681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5367" y="4820854"/>
            <a:ext cx="4007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Close-up of the anterior end of </a:t>
            </a:r>
            <a:r>
              <a:rPr lang="en-US" dirty="0" err="1" smtClean="0"/>
              <a:t>Toxocara</a:t>
            </a:r>
            <a:r>
              <a:rPr lang="en-US" dirty="0" smtClean="0"/>
              <a:t> sp., showing the three lips characteristic of a </a:t>
            </a:r>
            <a:r>
              <a:rPr lang="en-US" dirty="0" err="1" smtClean="0"/>
              <a:t>scarid</a:t>
            </a:r>
            <a:r>
              <a:rPr lang="en-US" dirty="0" smtClean="0"/>
              <a:t> worms</a:t>
            </a:r>
            <a:endParaRPr lang="ar-IQ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9647" y="964457"/>
            <a:ext cx="3813750" cy="465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7349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cdc.gov/dpdx/toxocariasis/images/4/Toxocara_larvae_h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729049"/>
            <a:ext cx="3341387" cy="335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5366" y="4502150"/>
            <a:ext cx="31180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en-US" sz="2000" dirty="0" smtClean="0">
                <a:latin typeface="Comic Sans MS" panose="030F0702030302020204" pitchFamily="66" charset="0"/>
              </a:rPr>
              <a:t>Cross-section of </a:t>
            </a:r>
            <a:r>
              <a:rPr lang="en-US" sz="20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000" dirty="0" smtClean="0">
                <a:latin typeface="Comic Sans MS" panose="030F0702030302020204" pitchFamily="66" charset="0"/>
              </a:rPr>
              <a:t> sp. larvae in liver tissue stained with hematoxylin and eosin (H&amp;E).</a:t>
            </a:r>
            <a:endParaRPr lang="ar-IQ" sz="2000" dirty="0">
              <a:latin typeface="Comic Sans MS" panose="030F0702030302020204" pitchFamily="66" charset="0"/>
            </a:endParaRPr>
          </a:p>
        </p:txBody>
      </p:sp>
      <p:pic>
        <p:nvPicPr>
          <p:cNvPr id="4100" name="Picture 4" descr="https://www.cdc.gov/dpdx/toxocariasis/images/4/Toxocara_larva2_h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752" y="729049"/>
            <a:ext cx="3539085" cy="342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296037" y="4502150"/>
            <a:ext cx="27824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 Longitudinal section of a </a:t>
            </a:r>
            <a:r>
              <a:rPr lang="en-US" sz="20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000" dirty="0" smtClean="0">
                <a:latin typeface="Comic Sans MS" panose="030F0702030302020204" pitchFamily="66" charset="0"/>
              </a:rPr>
              <a:t> sp. larva in liver tissue stained with H&amp;E.</a:t>
            </a:r>
            <a:endParaRPr lang="ar-IQ" sz="2000" dirty="0">
              <a:latin typeface="Comic Sans MS" panose="030F0702030302020204" pitchFamily="66" charset="0"/>
            </a:endParaRPr>
          </a:p>
        </p:txBody>
      </p:sp>
      <p:pic>
        <p:nvPicPr>
          <p:cNvPr id="4102" name="Picture 6" descr="https://www.cdc.gov/dpdx/toxocariasis/images/4/Toxocara_larva3_h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633" y="729049"/>
            <a:ext cx="3551426" cy="340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929834" y="4341513"/>
            <a:ext cx="2759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 Longitudinal section of a </a:t>
            </a:r>
            <a:r>
              <a:rPr lang="en-US" sz="20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000" dirty="0" smtClean="0">
                <a:latin typeface="Comic Sans MS" panose="030F0702030302020204" pitchFamily="66" charset="0"/>
              </a:rPr>
              <a:t> sp. larva in lung tissue stained with H&amp;E.</a:t>
            </a:r>
            <a:endParaRPr lang="ar-IQ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421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85354" y="550554"/>
            <a:ext cx="3538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TOXOCARİASİS</a:t>
            </a:r>
            <a:endParaRPr lang="ar-IQ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8983" y="1331090"/>
            <a:ext cx="1131879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 smtClean="0">
                <a:latin typeface="Comic Sans MS" panose="030F0702030302020204" pitchFamily="66" charset="0"/>
              </a:rPr>
              <a:t>Members of the genus </a:t>
            </a:r>
            <a:r>
              <a:rPr lang="en-US" sz="2400" dirty="0" err="1" smtClean="0">
                <a:solidFill>
                  <a:srgbClr val="00B0F0"/>
                </a:solidFill>
                <a:latin typeface="Comic Sans MS" panose="030F0702030302020204" pitchFamily="66" charset="0"/>
              </a:rPr>
              <a:t>Toxocara</a:t>
            </a:r>
            <a:r>
              <a:rPr lang="en-US" sz="2400" dirty="0" smtClean="0">
                <a:latin typeface="Comic Sans MS" panose="030F0702030302020204" pitchFamily="66" charset="0"/>
              </a:rPr>
              <a:t> are zoonotic intestinal </a:t>
            </a:r>
            <a:r>
              <a:rPr lang="en-US" sz="24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nematodes</a:t>
            </a:r>
            <a:r>
              <a:rPr lang="en-US" sz="2400" dirty="0" smtClean="0">
                <a:latin typeface="Comic Sans MS" panose="030F0702030302020204" pitchFamily="66" charset="0"/>
              </a:rPr>
              <a:t> </a:t>
            </a:r>
            <a:r>
              <a:rPr lang="en-US" sz="24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(roundworms) </a:t>
            </a:r>
            <a:r>
              <a:rPr lang="en-US" sz="2400" dirty="0" smtClean="0">
                <a:latin typeface="Comic Sans MS" panose="030F0702030302020204" pitchFamily="66" charset="0"/>
              </a:rPr>
              <a:t>that mature in various mammals, including some domesticated species. the family </a:t>
            </a:r>
            <a:r>
              <a:rPr lang="en-US" sz="2400" dirty="0" err="1" smtClean="0">
                <a:latin typeface="Comic Sans MS" panose="030F0702030302020204" pitchFamily="66" charset="0"/>
              </a:rPr>
              <a:t>Toxocaridae</a:t>
            </a:r>
            <a:r>
              <a:rPr lang="en-US" sz="2400" dirty="0" smtClean="0">
                <a:latin typeface="Comic Sans MS" panose="030F0702030302020204" pitchFamily="66" charset="0"/>
              </a:rPr>
              <a:t>, superfamily </a:t>
            </a:r>
            <a:r>
              <a:rPr lang="en-US" sz="2400" dirty="0" err="1" smtClean="0">
                <a:latin typeface="Comic Sans MS" panose="030F0702030302020204" pitchFamily="66" charset="0"/>
              </a:rPr>
              <a:t>Ascaridoidea</a:t>
            </a:r>
            <a:endParaRPr lang="en-US" sz="2400" dirty="0" smtClean="0">
              <a:latin typeface="Comic Sans MS" panose="030F0702030302020204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 smtClean="0">
                <a:latin typeface="Comic Sans MS" panose="030F0702030302020204" pitchFamily="66" charset="0"/>
              </a:rPr>
              <a:t>Parasitized animals can shed large numbers of eggs in the feces, infecting people (</a:t>
            </a:r>
            <a:r>
              <a:rPr lang="en-US" sz="24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particularly children</a:t>
            </a:r>
            <a:r>
              <a:rPr lang="en-US" sz="2400" dirty="0" smtClean="0">
                <a:latin typeface="Comic Sans MS" panose="030F0702030302020204" pitchFamily="66" charset="0"/>
              </a:rPr>
              <a:t>) who ingest these eggs in contaminated soil, or on hands or objects.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 smtClean="0">
                <a:latin typeface="Comic Sans MS" panose="030F0702030302020204" pitchFamily="66" charset="0"/>
              </a:rPr>
              <a:t>Although </a:t>
            </a:r>
            <a:r>
              <a:rPr lang="en-US" sz="24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400" dirty="0" smtClean="0">
                <a:latin typeface="Comic Sans MS" panose="030F0702030302020204" pitchFamily="66" charset="0"/>
              </a:rPr>
              <a:t> eggs do not complete their maturation in humans, the</a:t>
            </a:r>
          </a:p>
          <a:p>
            <a:r>
              <a:rPr lang="en-US" sz="2400" dirty="0" smtClean="0">
                <a:latin typeface="Comic Sans MS" panose="030F0702030302020204" pitchFamily="66" charset="0"/>
              </a:rPr>
              <a:t>developing larvae can migrate through the body for a time. In some cases, they cause symptoms ranging from mild, vague discomfort to ocular disturbances, blindness and neurological syndromes</a:t>
            </a:r>
            <a:endParaRPr lang="en-US" sz="2400" dirty="0">
              <a:latin typeface="Comic Sans MS" panose="030F0702030302020204" pitchFamily="66" charset="0"/>
            </a:endParaRPr>
          </a:p>
          <a:p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21125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86555" y="464053"/>
            <a:ext cx="23214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latin typeface="Comic Sans MS" panose="030F0702030302020204" pitchFamily="66" charset="0"/>
              </a:rPr>
              <a:t>Etiology</a:t>
            </a:r>
            <a:endParaRPr lang="ar-IQ" sz="4400" b="1" dirty="0"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20129" y="1295042"/>
            <a:ext cx="1121993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Comic Sans MS" panose="030F0702030302020204" pitchFamily="66" charset="0"/>
              </a:rPr>
              <a:t>Recognized species include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Toxocara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canis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, T.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cati</a:t>
            </a:r>
            <a:r>
              <a:rPr lang="en-US" sz="2400" dirty="0" smtClean="0">
                <a:latin typeface="Comic Sans MS" panose="030F0702030302020204" pitchFamily="66" charset="0"/>
              </a:rPr>
              <a:t>, T. </a:t>
            </a:r>
            <a:r>
              <a:rPr lang="en-US" sz="2400" dirty="0" err="1" smtClean="0">
                <a:latin typeface="Comic Sans MS" panose="030F0702030302020204" pitchFamily="66" charset="0"/>
              </a:rPr>
              <a:t>malaysiensis</a:t>
            </a:r>
            <a:r>
              <a:rPr lang="en-US" sz="2400" dirty="0" smtClean="0">
                <a:latin typeface="Comic Sans MS" panose="030F0702030302020204" pitchFamily="66" charset="0"/>
              </a:rPr>
              <a:t> and T.</a:t>
            </a:r>
          </a:p>
          <a:p>
            <a:r>
              <a:rPr lang="en-US" sz="2400" dirty="0" err="1" smtClean="0">
                <a:latin typeface="Comic Sans MS" panose="030F0702030302020204" pitchFamily="66" charset="0"/>
              </a:rPr>
              <a:t>vitulorum</a:t>
            </a:r>
            <a:r>
              <a:rPr lang="en-US" sz="2400" dirty="0" smtClean="0">
                <a:latin typeface="Comic Sans MS" panose="030F0702030302020204" pitchFamily="66" charset="0"/>
              </a:rPr>
              <a:t>, which have domesticated animals as their definitive hosts, which mature and shed eggs in wild animals.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Comic Sans MS" panose="030F0702030302020204" pitchFamily="66" charset="0"/>
              </a:rPr>
              <a:t>Adult </a:t>
            </a:r>
            <a:r>
              <a:rPr lang="en-US" sz="24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400" dirty="0" smtClean="0">
                <a:latin typeface="Comic Sans MS" panose="030F0702030302020204" pitchFamily="66" charset="0"/>
              </a:rPr>
              <a:t> can cause 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intestinal illnesses in their definitive hosts</a:t>
            </a:r>
            <a:r>
              <a:rPr lang="en-US" sz="2400" dirty="0" smtClean="0">
                <a:latin typeface="Comic Sans MS" panose="030F0702030302020204" pitchFamily="66" charset="0"/>
              </a:rPr>
              <a:t>, while 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larvae migrating through the tissues can affect both definitive and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paratenic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hosts.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Comic Sans MS" panose="030F0702030302020204" pitchFamily="66" charset="0"/>
              </a:rPr>
              <a:t>In </a:t>
            </a:r>
            <a:r>
              <a:rPr lang="en-US" sz="2400" dirty="0" err="1" smtClean="0">
                <a:latin typeface="Comic Sans MS" panose="030F0702030302020204" pitchFamily="66" charset="0"/>
              </a:rPr>
              <a:t>paratenic</a:t>
            </a:r>
            <a:r>
              <a:rPr lang="en-US" sz="2400" dirty="0" smtClean="0">
                <a:latin typeface="Comic Sans MS" panose="030F0702030302020204" pitchFamily="66" charset="0"/>
              </a:rPr>
              <a:t> hosts, </a:t>
            </a:r>
            <a:r>
              <a:rPr lang="en-US" sz="2400" dirty="0" err="1" smtClean="0">
                <a:latin typeface="Comic Sans MS" panose="030F0702030302020204" pitchFamily="66" charset="0"/>
              </a:rPr>
              <a:t>toxocariasis</a:t>
            </a:r>
            <a:r>
              <a:rPr lang="en-US" sz="2400" dirty="0" smtClean="0">
                <a:latin typeface="Comic Sans MS" panose="030F0702030302020204" pitchFamily="66" charset="0"/>
              </a:rPr>
              <a:t> is often called 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larva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migrans</a:t>
            </a:r>
            <a:r>
              <a:rPr lang="en-US" sz="2400" dirty="0" smtClean="0">
                <a:latin typeface="Comic Sans MS" panose="030F0702030302020204" pitchFamily="66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Visceral larva </a:t>
            </a:r>
            <a:r>
              <a:rPr lang="en-US" sz="2400" dirty="0" err="1" smtClean="0">
                <a:solidFill>
                  <a:srgbClr val="00B0F0"/>
                </a:solidFill>
                <a:latin typeface="Comic Sans MS" panose="030F0702030302020204" pitchFamily="66" charset="0"/>
              </a:rPr>
              <a:t>migrans</a:t>
            </a:r>
            <a:r>
              <a:rPr lang="en-US" sz="24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smtClean="0">
                <a:latin typeface="Comic Sans MS" panose="030F0702030302020204" pitchFamily="66" charset="0"/>
              </a:rPr>
              <a:t>is a general term used to indicate the presence of larvae in various internal organs, while larvae in the </a:t>
            </a:r>
            <a:r>
              <a:rPr lang="en-US" sz="24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eye</a:t>
            </a:r>
            <a:r>
              <a:rPr lang="en-US" sz="2400" dirty="0" smtClean="0">
                <a:latin typeface="Comic Sans MS" panose="030F0702030302020204" pitchFamily="66" charset="0"/>
              </a:rPr>
              <a:t> are 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termed ocular larva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migrans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Comic Sans MS" panose="030F0702030302020204" pitchFamily="66" charset="0"/>
              </a:rPr>
              <a:t>Larvae in the brain are sometimes called 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cerebral larva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migrans</a:t>
            </a:r>
            <a:r>
              <a:rPr lang="en-US" sz="2400" dirty="0" smtClean="0">
                <a:latin typeface="Comic Sans MS" panose="030F0702030302020204" pitchFamily="66" charset="0"/>
              </a:rPr>
              <a:t>.</a:t>
            </a:r>
            <a:endParaRPr lang="ar-IQ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701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92499" y="5888690"/>
            <a:ext cx="86661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Definitive hosts: Dogs, domestic cat, wild canids and </a:t>
            </a:r>
            <a:r>
              <a:rPr lang="en-US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hyaenids</a:t>
            </a:r>
            <a:r>
              <a:rPr lang="en-US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Cats</a:t>
            </a:r>
            <a:endParaRPr lang="ar-IQ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449" y="778476"/>
            <a:ext cx="8785654" cy="442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39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15031" y="945972"/>
            <a:ext cx="26917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Comic Sans MS" panose="030F0702030302020204" pitchFamily="66" charset="0"/>
              </a:rPr>
              <a:t>Transmission</a:t>
            </a:r>
            <a:endParaRPr lang="ar-IQ" sz="3200" b="1" dirty="0"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39113" y="1759441"/>
            <a:ext cx="1079980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Comic Sans MS" panose="030F0702030302020204" pitchFamily="66" charset="0"/>
              </a:rPr>
              <a:t> Transmission of </a:t>
            </a:r>
            <a:r>
              <a:rPr lang="en-US" sz="28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800" dirty="0" smtClean="0">
                <a:latin typeface="Comic Sans MS" panose="030F0702030302020204" pitchFamily="66" charset="0"/>
              </a:rPr>
              <a:t> to humans is usually through </a:t>
            </a:r>
            <a:r>
              <a:rPr lang="en-US" sz="28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ingestion of infective eggs.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Comic Sans MS" panose="030F0702030302020204" pitchFamily="66" charset="0"/>
              </a:rPr>
              <a:t> T. </a:t>
            </a:r>
            <a:r>
              <a:rPr lang="en-US" sz="2800" dirty="0" err="1" smtClean="0">
                <a:latin typeface="Comic Sans MS" panose="030F0702030302020204" pitchFamily="66" charset="0"/>
              </a:rPr>
              <a:t>canis</a:t>
            </a:r>
            <a:r>
              <a:rPr lang="en-US" sz="2800" dirty="0" smtClean="0">
                <a:latin typeface="Comic Sans MS" panose="030F0702030302020204" pitchFamily="66" charset="0"/>
              </a:rPr>
              <a:t> can lay around 200,000 eggs per day, These eggs are passed in </a:t>
            </a:r>
            <a:r>
              <a:rPr lang="en-US" sz="28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cat or dog feces</a:t>
            </a:r>
            <a:r>
              <a:rPr lang="en-US" sz="2800" dirty="0" smtClean="0">
                <a:latin typeface="Comic Sans MS" panose="030F0702030302020204" pitchFamily="66" charset="0"/>
              </a:rPr>
              <a:t>, but the defecation habits of dogs cause T. </a:t>
            </a:r>
            <a:r>
              <a:rPr lang="en-US" sz="2800" dirty="0" err="1" smtClean="0">
                <a:latin typeface="Comic Sans MS" panose="030F0702030302020204" pitchFamily="66" charset="0"/>
              </a:rPr>
              <a:t>canis</a:t>
            </a:r>
            <a:r>
              <a:rPr lang="en-US" sz="2800" dirty="0" smtClean="0">
                <a:latin typeface="Comic Sans MS" panose="030F0702030302020204" pitchFamily="66" charset="0"/>
              </a:rPr>
              <a:t> transmission to be more common than that of T. </a:t>
            </a:r>
            <a:r>
              <a:rPr lang="en-US" sz="2800" dirty="0" err="1" smtClean="0">
                <a:latin typeface="Comic Sans MS" panose="030F0702030302020204" pitchFamily="66" charset="0"/>
              </a:rPr>
              <a:t>cati</a:t>
            </a:r>
            <a:r>
              <a:rPr lang="en-US" sz="2800" dirty="0" smtClean="0">
                <a:latin typeface="Comic Sans MS" panose="030F0702030302020204" pitchFamily="66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Comic Sans MS" panose="030F0702030302020204" pitchFamily="66" charset="0"/>
              </a:rPr>
              <a:t> Both </a:t>
            </a:r>
            <a:r>
              <a:rPr lang="en-US" sz="28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800" dirty="0" smtClean="0">
                <a:latin typeface="Comic Sans MS" panose="030F0702030302020204" pitchFamily="66" charset="0"/>
              </a:rPr>
              <a:t> </a:t>
            </a:r>
            <a:r>
              <a:rPr lang="en-US" sz="2800" dirty="0" err="1" smtClean="0">
                <a:latin typeface="Comic Sans MS" panose="030F0702030302020204" pitchFamily="66" charset="0"/>
              </a:rPr>
              <a:t>canis</a:t>
            </a:r>
            <a:r>
              <a:rPr lang="en-US" sz="2800" dirty="0" smtClean="0">
                <a:latin typeface="Comic Sans MS" panose="030F0702030302020204" pitchFamily="66" charset="0"/>
              </a:rPr>
              <a:t> and </a:t>
            </a:r>
            <a:r>
              <a:rPr lang="en-US" sz="28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800" dirty="0" smtClean="0">
                <a:latin typeface="Comic Sans MS" panose="030F0702030302020204" pitchFamily="66" charset="0"/>
              </a:rPr>
              <a:t> </a:t>
            </a:r>
            <a:r>
              <a:rPr lang="en-US" sz="2800" dirty="0" err="1" smtClean="0">
                <a:latin typeface="Comic Sans MS" panose="030F0702030302020204" pitchFamily="66" charset="0"/>
              </a:rPr>
              <a:t>cati</a:t>
            </a:r>
            <a:r>
              <a:rPr lang="en-US" sz="2800" dirty="0" smtClean="0">
                <a:latin typeface="Comic Sans MS" panose="030F0702030302020204" pitchFamily="66" charset="0"/>
              </a:rPr>
              <a:t> eggs require a several </a:t>
            </a:r>
            <a:r>
              <a:rPr lang="en-US" sz="28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week incubation period in </a:t>
            </a:r>
            <a:r>
              <a:rPr lang="en-US" sz="2800" dirty="0" err="1" smtClean="0">
                <a:solidFill>
                  <a:srgbClr val="00B0F0"/>
                </a:solidFill>
                <a:latin typeface="Comic Sans MS" panose="030F0702030302020204" pitchFamily="66" charset="0"/>
              </a:rPr>
              <a:t>moist,humid</a:t>
            </a:r>
            <a:r>
              <a:rPr lang="en-US" sz="28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, weather</a:t>
            </a:r>
            <a:r>
              <a:rPr lang="en-US" sz="2800" dirty="0" smtClean="0">
                <a:latin typeface="Comic Sans MS" panose="030F0702030302020204" pitchFamily="66" charset="0"/>
              </a:rPr>
              <a:t>, outside a host before becoming infective, </a:t>
            </a:r>
            <a:r>
              <a:rPr lang="en-US" sz="2800" u="sng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so fresh eggs cannot cause </a:t>
            </a:r>
            <a:r>
              <a:rPr lang="en-US" sz="2800" u="sng" dirty="0" err="1" smtClean="0">
                <a:solidFill>
                  <a:srgbClr val="C00000"/>
                </a:solidFill>
                <a:latin typeface="Comic Sans MS" panose="030F0702030302020204" pitchFamily="66" charset="0"/>
              </a:rPr>
              <a:t>toxocariasis</a:t>
            </a:r>
            <a:r>
              <a:rPr lang="en-US" sz="2800" u="sng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5572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265" y="2022553"/>
            <a:ext cx="1070095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Comic Sans MS" panose="030F0702030302020204" pitchFamily="66" charset="0"/>
              </a:rPr>
              <a:t> Many objects &amp; surfaces can become contaminated with infectious eggs. </a:t>
            </a:r>
            <a:r>
              <a:rPr lang="en-US" sz="2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Flies that feed on feces can spread </a:t>
            </a:r>
            <a:r>
              <a:rPr lang="en-US" sz="2800" dirty="0" err="1" smtClean="0">
                <a:solidFill>
                  <a:srgbClr val="C00000"/>
                </a:solidFill>
                <a:latin typeface="Comic Sans MS" panose="030F0702030302020204" pitchFamily="66" charset="0"/>
              </a:rPr>
              <a:t>Toxocara</a:t>
            </a:r>
            <a:r>
              <a:rPr lang="en-US" sz="2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eggs to surfaces or foods</a:t>
            </a:r>
            <a:r>
              <a:rPr lang="en-US" sz="2800" dirty="0" smtClean="0">
                <a:latin typeface="Comic Sans MS" panose="030F0702030302020204" pitchFamily="66" charset="0"/>
              </a:rPr>
              <a:t>. Young children who put contaminated objects in their mouths or eat dirt are at risk of developing symptoms. Humans can also contaminate foods by not washing their hands before eating.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Comic Sans MS" panose="030F0702030302020204" pitchFamily="66" charset="0"/>
              </a:rPr>
              <a:t> </a:t>
            </a:r>
            <a:r>
              <a:rPr lang="en-US" sz="28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Humans are not the only accidental hosts of </a:t>
            </a:r>
            <a:r>
              <a:rPr lang="en-US" sz="2800" dirty="0" err="1" smtClean="0">
                <a:solidFill>
                  <a:srgbClr val="00B0F0"/>
                </a:solidFill>
                <a:latin typeface="Comic Sans MS" panose="030F0702030302020204" pitchFamily="66" charset="0"/>
              </a:rPr>
              <a:t>Toxocara</a:t>
            </a:r>
            <a:r>
              <a:rPr lang="en-US" sz="28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. Eating undercooked rabbit, </a:t>
            </a:r>
            <a:r>
              <a:rPr lang="en-US" sz="2800" dirty="0" err="1" smtClean="0">
                <a:solidFill>
                  <a:srgbClr val="00B0F0"/>
                </a:solidFill>
                <a:latin typeface="Comic Sans MS" panose="030F0702030302020204" pitchFamily="66" charset="0"/>
              </a:rPr>
              <a:t>chicken,or</a:t>
            </a:r>
            <a:r>
              <a:rPr lang="en-US" sz="28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 sheep can lead to infection;</a:t>
            </a:r>
            <a:endParaRPr lang="en-US" sz="2800" dirty="0"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50118" y="961819"/>
            <a:ext cx="26917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prstClr val="black"/>
                </a:solidFill>
                <a:latin typeface="Comic Sans MS" panose="030F0702030302020204" pitchFamily="66" charset="0"/>
              </a:rPr>
              <a:t>Transmission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39909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52064" y="352839"/>
            <a:ext cx="3656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Comic Sans MS" panose="030F0702030302020204" pitchFamily="66" charset="0"/>
              </a:rPr>
              <a:t>Incubation period</a:t>
            </a:r>
            <a:endParaRPr lang="ar-IQ" sz="3200" b="1" dirty="0"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8281" y="1057687"/>
            <a:ext cx="1180070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600" dirty="0" smtClean="0">
                <a:latin typeface="Comic Sans MS" panose="030F0702030302020204" pitchFamily="66" charset="0"/>
              </a:rPr>
              <a:t>The incubation period for </a:t>
            </a:r>
            <a:r>
              <a:rPr lang="en-US" sz="2600" dirty="0" err="1" smtClean="0">
                <a:latin typeface="Comic Sans MS" panose="030F0702030302020204" pitchFamily="66" charset="0"/>
              </a:rPr>
              <a:t>Toxocara</a:t>
            </a:r>
            <a:r>
              <a:rPr lang="en-US" sz="2600" dirty="0" smtClean="0">
                <a:latin typeface="Comic Sans MS" panose="030F0702030302020204" pitchFamily="66" charset="0"/>
              </a:rPr>
              <a:t> </a:t>
            </a:r>
            <a:r>
              <a:rPr lang="en-US" sz="2600" dirty="0" err="1" smtClean="0">
                <a:latin typeface="Comic Sans MS" panose="030F0702030302020204" pitchFamily="66" charset="0"/>
              </a:rPr>
              <a:t>canis</a:t>
            </a:r>
            <a:r>
              <a:rPr lang="en-US" sz="2600" dirty="0" smtClean="0">
                <a:latin typeface="Comic Sans MS" panose="030F0702030302020204" pitchFamily="66" charset="0"/>
              </a:rPr>
              <a:t> and </a:t>
            </a:r>
            <a:r>
              <a:rPr lang="en-US" sz="2600" dirty="0" err="1" smtClean="0">
                <a:latin typeface="Comic Sans MS" panose="030F0702030302020204" pitchFamily="66" charset="0"/>
              </a:rPr>
              <a:t>cati</a:t>
            </a:r>
            <a:r>
              <a:rPr lang="en-US" sz="2600" dirty="0" smtClean="0">
                <a:latin typeface="Comic Sans MS" panose="030F0702030302020204" pitchFamily="66" charset="0"/>
              </a:rPr>
              <a:t> eggs depends on </a:t>
            </a:r>
            <a:r>
              <a:rPr lang="en-US" sz="26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temperature and moisture.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6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T. </a:t>
            </a:r>
            <a:r>
              <a:rPr lang="en-US" sz="2600" dirty="0" err="1" smtClean="0">
                <a:solidFill>
                  <a:srgbClr val="00B0F0"/>
                </a:solidFill>
                <a:latin typeface="Comic Sans MS" panose="030F0702030302020204" pitchFamily="66" charset="0"/>
              </a:rPr>
              <a:t>canis</a:t>
            </a:r>
            <a:r>
              <a:rPr lang="en-US" sz="26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 females</a:t>
            </a:r>
            <a:r>
              <a:rPr lang="en-US" sz="2600" dirty="0" smtClean="0">
                <a:latin typeface="Comic Sans MS" panose="030F0702030302020204" pitchFamily="66" charset="0"/>
              </a:rPr>
              <a:t>, specifically, are capable of producing up to 200,000 eggs a day that require </a:t>
            </a:r>
            <a:r>
              <a:rPr lang="en-US" sz="26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2-6 weeks minimum up to a couple months before full development into the infectious stage.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600" dirty="0" smtClean="0">
                <a:latin typeface="Comic Sans MS" panose="030F0702030302020204" pitchFamily="66" charset="0"/>
              </a:rPr>
              <a:t>Under ideal </a:t>
            </a:r>
            <a:r>
              <a:rPr lang="en-US" sz="26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summer</a:t>
            </a:r>
            <a:r>
              <a:rPr lang="en-US" sz="2600" dirty="0" smtClean="0">
                <a:latin typeface="Comic Sans MS" panose="030F0702030302020204" pitchFamily="66" charset="0"/>
              </a:rPr>
              <a:t> conditions, eggs can mature to the infective stage after two weeks outside of a host. </a:t>
            </a:r>
            <a:r>
              <a:rPr lang="en-US" sz="26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Provided sufficient oxygen and moisture </a:t>
            </a:r>
            <a:r>
              <a:rPr lang="en-US" sz="2600" dirty="0" err="1" smtClean="0">
                <a:solidFill>
                  <a:srgbClr val="00B0F0"/>
                </a:solidFill>
                <a:latin typeface="Comic Sans MS" panose="030F0702030302020204" pitchFamily="66" charset="0"/>
              </a:rPr>
              <a:t>availability,Toxocara</a:t>
            </a:r>
            <a:r>
              <a:rPr lang="en-US" sz="2600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 eggs can remain infectious for years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600" dirty="0" smtClean="0">
                <a:latin typeface="Comic Sans MS" panose="030F0702030302020204" pitchFamily="66" charset="0"/>
              </a:rPr>
              <a:t>However, the second stage of larvae development poses strict vulnerabilities to certain environmental elements</a:t>
            </a:r>
            <a:r>
              <a:rPr lang="en-US" sz="2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High temperatures and low moisture levels will quickly degrade the larvae during this stage of growth.</a:t>
            </a:r>
            <a:endParaRPr lang="ar-IQ" sz="2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420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9" y="345990"/>
            <a:ext cx="11417643" cy="626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23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331" y="568411"/>
            <a:ext cx="10144892" cy="585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92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796</Words>
  <Application>Microsoft Office PowerPoint</Application>
  <PresentationFormat>Widescreen</PresentationFormat>
  <Paragraphs>47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Century Gothic</vt:lpstr>
      <vt:lpstr>Comic Sans MS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Samal</dc:creator>
  <cp:lastModifiedBy>Samal</cp:lastModifiedBy>
  <cp:revision>15</cp:revision>
  <dcterms:created xsi:type="dcterms:W3CDTF">2018-04-22T19:15:13Z</dcterms:created>
  <dcterms:modified xsi:type="dcterms:W3CDTF">2018-04-22T21:11:26Z</dcterms:modified>
</cp:coreProperties>
</file>