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2" r:id="rId6"/>
    <p:sldId id="263" r:id="rId7"/>
    <p:sldId id="264" r:id="rId8"/>
    <p:sldId id="265" r:id="rId9"/>
    <p:sldId id="261"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52358-44D4-4451-B954-385151717950}"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90E36-32CF-4AE1-94AD-FA14A034B6D3}" type="slidenum">
              <a:rPr lang="en-US" smtClean="0"/>
              <a:t>‹#›</a:t>
            </a:fld>
            <a:endParaRPr lang="en-US"/>
          </a:p>
        </p:txBody>
      </p:sp>
    </p:spTree>
    <p:extLst>
      <p:ext uri="{BB962C8B-B14F-4D97-AF65-F5344CB8AC3E}">
        <p14:creationId xmlns:p14="http://schemas.microsoft.com/office/powerpoint/2010/main" val="361227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A66E5-1286-413B-91E0-C622A6AD0B4A}"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32771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E3AFD0-739C-491A-AB62-B53AEE9E3230}"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38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5017322B-4881-49A3-A8AA-8970B3CFAB5C}" type="datetime1">
              <a:rPr lang="en-US" smtClean="0">
                <a:solidFill>
                  <a:srgbClr val="146194">
                    <a:lumMod val="50000"/>
                  </a:srgbClr>
                </a:solidFill>
              </a:rPr>
              <a:pPr/>
              <a:t>10/27/2017</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8709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3B1C6-C419-4C72-B6A4-0EB51A0FB79C}"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9984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B857A-E741-4BE1-9580-EF58E8866D98}"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90810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AAC0F-B066-466E-9484-6999B26C9A9E}"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30737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DB2F9-870B-4151-B51F-7E3C36AB02A6}"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67156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6DC428-F739-442D-9268-98E81ED36637}"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47953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1E83B-2003-4504-BEEB-FFE6A94E0322}"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87680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2073-F89A-4009-A336-3D10CB34677A}"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9013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70F3B1-DABC-44D9-BED2-31FCC083A797}"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416893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0F2A5-8EF5-462D-A089-E5F25CA9DAEE}" type="datetime1">
              <a:rPr lang="en-US" smtClean="0">
                <a:solidFill>
                  <a:srgbClr val="146194">
                    <a:lumMod val="50000"/>
                  </a:srgbClr>
                </a:solidFill>
              </a:rPr>
              <a:pPr/>
              <a:t>10/27/2017</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8313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B0D4A3-5077-49A7-AE0D-3E54317452DD}" type="datetime1">
              <a:rPr lang="en-US" smtClean="0">
                <a:solidFill>
                  <a:srgbClr val="146194">
                    <a:lumMod val="50000"/>
                  </a:srgbClr>
                </a:solidFill>
              </a:rPr>
              <a:pPr/>
              <a:t>10/27/2017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12027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56743A-E29A-48C6-AC85-42AF89246D91}" type="datetime1">
              <a:rPr lang="en-US" smtClean="0">
                <a:solidFill>
                  <a:srgbClr val="146194">
                    <a:lumMod val="50000"/>
                  </a:srgbClr>
                </a:solidFill>
              </a:rPr>
              <a:pPr/>
              <a:t>10/27/2017</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7056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8C9DBB-B268-4E9B-9927-194A88A6E81D}" type="datetime1">
              <a:rPr lang="en-US" smtClean="0">
                <a:solidFill>
                  <a:srgbClr val="146194">
                    <a:lumMod val="50000"/>
                  </a:srgbClr>
                </a:solidFill>
              </a:rPr>
              <a:pPr/>
              <a:t>10/27/2017</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01401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B8443-3D49-491B-9386-B6EB0CDD3AF4}" type="datetime1">
              <a:rPr lang="en-US" smtClean="0">
                <a:solidFill>
                  <a:srgbClr val="146194">
                    <a:lumMod val="50000"/>
                  </a:srgbClr>
                </a:solidFill>
              </a:rPr>
              <a:pPr/>
              <a:t>10/27/2017</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83848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47CB2-4BB2-43B2-8DC7-D3BFBD48CD38}" type="datetime1">
              <a:rPr lang="en-US" smtClean="0">
                <a:solidFill>
                  <a:srgbClr val="146194">
                    <a:lumMod val="50000"/>
                  </a:srgbClr>
                </a:solidFill>
              </a:rPr>
              <a:pPr/>
              <a:t>10/27/2017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28000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6C794-2924-4E27-BD37-DF2297006CA9}" type="datetime1">
              <a:rPr lang="en-US" smtClean="0">
                <a:solidFill>
                  <a:srgbClr val="146194">
                    <a:lumMod val="50000"/>
                  </a:srgbClr>
                </a:solidFill>
              </a:rPr>
              <a:pPr/>
              <a:t>10/27/2017</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58248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8B05F509-1E83-4064-9434-BFE60A101131}" type="datetime1">
              <a:rPr lang="en-US" smtClean="0">
                <a:solidFill>
                  <a:srgbClr val="146194">
                    <a:lumMod val="50000"/>
                  </a:srgbClr>
                </a:solidFill>
              </a:rPr>
              <a:pPr defTabSz="457200"/>
              <a:t>10/27/2017</a:t>
            </a:fld>
            <a:endParaRPr lang="en-US" dirty="0">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34351429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c/cb/Thyroid_system.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Anterior_pituitary_gland"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en.wikipedia.org/wiki/Thyroid-stimulating_hormone" TargetMode="External"/><Relationship Id="rId5" Type="http://schemas.openxmlformats.org/officeDocument/2006/relationships/hyperlink" Target="https://en.wikipedia.org/wiki/Growth_hormone%E2%80%93releasing_hormone" TargetMode="External"/><Relationship Id="rId4" Type="http://schemas.openxmlformats.org/officeDocument/2006/relationships/hyperlink" Target="https://en.wikipedia.org/wiki/Growth_horm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ts val="0"/>
              </a:spcBef>
            </a:pPr>
            <a:r>
              <a:rPr lang="en-US" sz="1800" cap="none" dirty="0">
                <a:ln>
                  <a:noFill/>
                </a:ln>
                <a:solidFill>
                  <a:srgbClr val="FF0000"/>
                </a:solidFill>
                <a:ea typeface="+mn-ea"/>
                <a:cs typeface="+mn-cs"/>
              </a:rPr>
              <a:t/>
            </a:r>
            <a:br>
              <a:rPr lang="en-US" sz="1800" cap="none" dirty="0">
                <a:ln>
                  <a:noFill/>
                </a:ln>
                <a:solidFill>
                  <a:srgbClr val="FF0000"/>
                </a:solidFill>
                <a:ea typeface="+mn-ea"/>
                <a:cs typeface="+mn-cs"/>
              </a:rPr>
            </a:br>
            <a:endParaRPr lang="en-US" dirty="0"/>
          </a:p>
        </p:txBody>
      </p:sp>
      <p:sp>
        <p:nvSpPr>
          <p:cNvPr id="3" name="Subtitle 2"/>
          <p:cNvSpPr>
            <a:spLocks noGrp="1"/>
          </p:cNvSpPr>
          <p:nvPr>
            <p:ph type="subTitle" idx="1"/>
          </p:nvPr>
        </p:nvSpPr>
        <p:spPr>
          <a:xfrm>
            <a:off x="2757574" y="6038491"/>
            <a:ext cx="6400800" cy="819509"/>
          </a:xfrm>
        </p:spPr>
        <p:txBody>
          <a:bodyPr/>
          <a:lstStyle/>
          <a:p>
            <a:endParaRPr lang="en-US" dirty="0"/>
          </a:p>
        </p:txBody>
      </p:sp>
      <p:sp>
        <p:nvSpPr>
          <p:cNvPr id="4" name="Rectangle 3"/>
          <p:cNvSpPr/>
          <p:nvPr/>
        </p:nvSpPr>
        <p:spPr>
          <a:xfrm>
            <a:off x="1258611" y="270171"/>
            <a:ext cx="9398727" cy="5909310"/>
          </a:xfrm>
          <a:prstGeom prst="rect">
            <a:avLst/>
          </a:prstGeom>
          <a:noFill/>
        </p:spPr>
        <p:txBody>
          <a:bodyPr wrap="none" lIns="91440" tIns="45720" rIns="91440" bIns="45720">
            <a:spAutoFit/>
          </a:bodyPr>
          <a:lstStyle/>
          <a:p>
            <a:pPr algn="ctr" defTabSz="457200"/>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AL-</a:t>
            </a:r>
            <a:r>
              <a:rPr lang="en-US" sz="5400" b="1" dirty="0" err="1">
                <a:ln w="13462">
                  <a:solidFill>
                    <a:prstClr val="black"/>
                  </a:solidFill>
                  <a:prstDash val="solid"/>
                </a:ln>
                <a:solidFill>
                  <a:prstClr val="white">
                    <a:lumMod val="85000"/>
                    <a:lumOff val="15000"/>
                  </a:prstClr>
                </a:solidFill>
                <a:effectLst>
                  <a:outerShdw dist="38100" dir="2700000" algn="bl" rotWithShape="0">
                    <a:srgbClr val="E87D37"/>
                  </a:outerShdw>
                </a:effectLst>
              </a:rPr>
              <a:t>Mustansiriyah</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University</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College of science</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Biology Dept.</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Zoology </a:t>
            </a:r>
            <a:b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b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4</a:t>
            </a:r>
            <a:r>
              <a:rPr lang="en-US" sz="5400" b="1" baseline="30000" dirty="0">
                <a:ln w="13462">
                  <a:solidFill>
                    <a:prstClr val="black"/>
                  </a:solidFill>
                  <a:prstDash val="solid"/>
                </a:ln>
                <a:solidFill>
                  <a:prstClr val="white">
                    <a:lumMod val="85000"/>
                    <a:lumOff val="15000"/>
                  </a:prstClr>
                </a:solidFill>
                <a:effectLst>
                  <a:outerShdw dist="38100" dir="2700000" algn="bl" rotWithShape="0">
                    <a:srgbClr val="E87D37"/>
                  </a:outerShdw>
                </a:effectLst>
              </a:rPr>
              <a:t>th</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 class</a:t>
            </a:r>
          </a:p>
          <a:p>
            <a:pPr algn="ctr" defTabSz="457200"/>
            <a:r>
              <a:rPr lang="en-US" sz="5400" b="1" smtClean="0">
                <a:ln w="13462">
                  <a:solidFill>
                    <a:prstClr val="black"/>
                  </a:solidFill>
                  <a:prstDash val="solid"/>
                </a:ln>
                <a:solidFill>
                  <a:prstClr val="white">
                    <a:lumMod val="85000"/>
                    <a:lumOff val="15000"/>
                  </a:prstClr>
                </a:solidFill>
                <a:effectLst>
                  <a:outerShdw dist="38100" dir="2700000" algn="bl" rotWithShape="0">
                    <a:srgbClr val="E87D37"/>
                  </a:outerShdw>
                </a:effectLst>
              </a:rPr>
              <a:t>ENDOCRINOLOGY </a:t>
            </a:r>
            <a:r>
              <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rPr>
              <a:t>LAB.</a:t>
            </a:r>
          </a:p>
          <a:p>
            <a:pPr algn="ctr" defTabSz="457200"/>
            <a:r>
              <a:rPr lang="en-US" sz="5400" b="1" dirty="0" smtClean="0">
                <a:ln w="13462">
                  <a:solidFill>
                    <a:prstClr val="black"/>
                  </a:solidFill>
                  <a:prstDash val="solid"/>
                </a:ln>
                <a:solidFill>
                  <a:prstClr val="white">
                    <a:lumMod val="85000"/>
                    <a:lumOff val="15000"/>
                  </a:prstClr>
                </a:solidFill>
                <a:effectLst>
                  <a:outerShdw dist="38100" dir="2700000" algn="bl" rotWithShape="0">
                    <a:srgbClr val="E87D37"/>
                  </a:outerShdw>
                </a:effectLst>
              </a:rPr>
              <a:t>(</a:t>
            </a:r>
            <a:r>
              <a:rPr lang="ar-IQ" sz="5400" b="1" dirty="0" smtClean="0">
                <a:ln w="13462">
                  <a:solidFill>
                    <a:prstClr val="black"/>
                  </a:solidFill>
                  <a:prstDash val="solid"/>
                </a:ln>
                <a:solidFill>
                  <a:prstClr val="white">
                    <a:lumMod val="85000"/>
                    <a:lumOff val="15000"/>
                  </a:prstClr>
                </a:solidFill>
                <a:effectLst>
                  <a:outerShdw dist="38100" dir="2700000" algn="bl" rotWithShape="0">
                    <a:srgbClr val="E87D37"/>
                  </a:outerShdw>
                </a:effectLst>
              </a:rPr>
              <a:t>2</a:t>
            </a:r>
            <a:r>
              <a:rPr lang="en-US" sz="5400" b="1" dirty="0" smtClean="0">
                <a:ln w="13462">
                  <a:solidFill>
                    <a:prstClr val="black"/>
                  </a:solidFill>
                  <a:prstDash val="solid"/>
                </a:ln>
                <a:solidFill>
                  <a:prstClr val="white">
                    <a:lumMod val="85000"/>
                    <a:lumOff val="15000"/>
                  </a:prstClr>
                </a:solidFill>
                <a:effectLst>
                  <a:outerShdw dist="38100" dir="2700000" algn="bl" rotWithShape="0">
                    <a:srgbClr val="E87D37"/>
                  </a:outerShdw>
                </a:effectLst>
              </a:rPr>
              <a:t>)</a:t>
            </a:r>
            <a:endParaRPr lang="en-US" sz="5400" b="1" dirty="0">
              <a:ln w="13462">
                <a:solidFill>
                  <a:prstClr val="black"/>
                </a:solidFill>
                <a:prstDash val="solid"/>
              </a:ln>
              <a:solidFill>
                <a:prstClr val="white">
                  <a:lumMod val="85000"/>
                  <a:lumOff val="15000"/>
                </a:prstClr>
              </a:solidFill>
              <a:effectLst>
                <a:outerShdw dist="38100" dir="2700000" algn="bl" rotWithShape="0">
                  <a:srgbClr val="E87D37"/>
                </a:outerShdw>
              </a:effectLst>
            </a:endParaRPr>
          </a:p>
        </p:txBody>
      </p:sp>
      <p:sp>
        <p:nvSpPr>
          <p:cNvPr id="5" name="Rectangle 4"/>
          <p:cNvSpPr/>
          <p:nvPr/>
        </p:nvSpPr>
        <p:spPr>
          <a:xfrm>
            <a:off x="2843531" y="6186635"/>
            <a:ext cx="1428596" cy="523220"/>
          </a:xfrm>
          <a:prstGeom prst="rect">
            <a:avLst/>
          </a:prstGeom>
          <a:noFill/>
        </p:spPr>
        <p:txBody>
          <a:bodyPr wrap="none" lIns="91440" tIns="45720" rIns="91440" bIns="45720">
            <a:spAutoFit/>
          </a:bodyPr>
          <a:lstStyle/>
          <a:p>
            <a:pPr algn="ctr" defTabSz="457200"/>
            <a:r>
              <a:rPr lang="en-US" sz="2800" b="1" dirty="0">
                <a:ln w="9525">
                  <a:solidFill>
                    <a:prstClr val="black"/>
                  </a:solidFill>
                  <a:prstDash val="solid"/>
                </a:ln>
                <a:solidFill>
                  <a:srgbClr val="14967C">
                    <a:lumMod val="60000"/>
                    <a:lumOff val="40000"/>
                  </a:srgbClr>
                </a:solidFill>
                <a:effectLst>
                  <a:outerShdw blurRad="12700" dist="38100" dir="2700000" algn="tl" rotWithShape="0">
                    <a:prstClr val="black">
                      <a:lumMod val="50000"/>
                    </a:prstClr>
                  </a:outerShdw>
                </a:effectLst>
              </a:rPr>
              <a:t>NAME :</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46194">
                    <a:lumMod val="50000"/>
                  </a:srgbClr>
                </a:solidFill>
              </a:rPr>
              <a:pPr/>
              <a:t>1</a:t>
            </a:fld>
            <a:endParaRPr lang="en-US" dirty="0">
              <a:solidFill>
                <a:srgbClr val="146194">
                  <a:lumMod val="50000"/>
                </a:srgbClr>
              </a:solidFill>
            </a:endParaRPr>
          </a:p>
        </p:txBody>
      </p:sp>
    </p:spTree>
    <p:extLst>
      <p:ext uri="{BB962C8B-B14F-4D97-AF65-F5344CB8AC3E}">
        <p14:creationId xmlns:p14="http://schemas.microsoft.com/office/powerpoint/2010/main" val="120566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dopamine and prolactin relation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675" y="0"/>
            <a:ext cx="8773064" cy="6746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386" y="0"/>
            <a:ext cx="3450566" cy="6564702"/>
          </a:xfrm>
        </p:spPr>
        <p:txBody>
          <a:bodyPr/>
          <a:lstStyle/>
          <a:p>
            <a:pPr>
              <a:buNone/>
              <a:defRPr/>
            </a:pPr>
            <a:r>
              <a:rPr lang="en-US" sz="2800" b="1" dirty="0">
                <a:solidFill>
                  <a:srgbClr val="FF0000"/>
                </a:solidFill>
                <a:latin typeface="Arial Black" panose="020B0A04020102020204" pitchFamily="34" charset="0"/>
                <a:cs typeface="Arial" pitchFamily="34" charset="0"/>
              </a:rPr>
              <a:t>6-Dopamine :</a:t>
            </a:r>
          </a:p>
          <a:p>
            <a:pPr marL="457200" indent="-457200">
              <a:spcBef>
                <a:spcPts val="700"/>
              </a:spcBef>
              <a:buFont typeface="+mj-lt"/>
              <a:buAutoNum type="arabicPeriod"/>
              <a:defRPr/>
            </a:pPr>
            <a:r>
              <a:rPr lang="en-US" b="1" dirty="0">
                <a:solidFill>
                  <a:srgbClr val="002060"/>
                </a:solidFill>
                <a:latin typeface="Arial Black" panose="020B0A04020102020204" pitchFamily="34" charset="0"/>
                <a:cs typeface="Arial" pitchFamily="34" charset="0"/>
              </a:rPr>
              <a:t>Dopamine is a derivative of the amino acid tyrosine. </a:t>
            </a:r>
            <a:endParaRPr lang="en-US" b="1" dirty="0" smtClean="0">
              <a:solidFill>
                <a:srgbClr val="002060"/>
              </a:solidFill>
              <a:latin typeface="Arial Black" panose="020B0A04020102020204" pitchFamily="34" charset="0"/>
              <a:cs typeface="Arial" pitchFamily="34" charset="0"/>
            </a:endParaRPr>
          </a:p>
          <a:p>
            <a:pPr marL="457200" indent="-457200">
              <a:spcBef>
                <a:spcPts val="700"/>
              </a:spcBef>
              <a:buFont typeface="+mj-lt"/>
              <a:buAutoNum type="arabicPeriod"/>
              <a:defRPr/>
            </a:pPr>
            <a:r>
              <a:rPr lang="en-US" b="1" dirty="0" smtClean="0">
                <a:solidFill>
                  <a:srgbClr val="002060"/>
                </a:solidFill>
                <a:latin typeface="Arial Black" panose="020B0A04020102020204" pitchFamily="34" charset="0"/>
                <a:cs typeface="Arial" pitchFamily="34" charset="0"/>
              </a:rPr>
              <a:t>Its </a:t>
            </a:r>
            <a:r>
              <a:rPr lang="en-US" b="1" dirty="0">
                <a:solidFill>
                  <a:srgbClr val="002060"/>
                </a:solidFill>
                <a:latin typeface="Arial Black" panose="020B0A04020102020204" pitchFamily="34" charset="0"/>
                <a:cs typeface="Arial" pitchFamily="34" charset="0"/>
              </a:rPr>
              <a:t>principal function in the hypothalamus is to inhibit the release of prolactin (PRL) from the anterior lobe of the pituitary.</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10</a:t>
            </a:fld>
            <a:endParaRPr lang="en-US" dirty="0">
              <a:solidFill>
                <a:srgbClr val="146194">
                  <a:lumMod val="50000"/>
                </a:srgbClr>
              </a:solidFill>
            </a:endParaRPr>
          </a:p>
        </p:txBody>
      </p:sp>
    </p:spTree>
    <p:extLst>
      <p:ext uri="{BB962C8B-B14F-4D97-AF65-F5344CB8AC3E}">
        <p14:creationId xmlns:p14="http://schemas.microsoft.com/office/powerpoint/2010/main" val="227221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14" y="0"/>
            <a:ext cx="11895294" cy="6797615"/>
          </a:xfrm>
        </p:spPr>
        <p:txBody>
          <a:bodyPr>
            <a:normAutofit fontScale="92500" lnSpcReduction="10000"/>
          </a:bodyPr>
          <a:lstStyle/>
          <a:p>
            <a:pPr marL="342900" lvl="0" indent="-342900" defTabSz="914400" rtl="1" fontAlgn="base">
              <a:spcBef>
                <a:spcPts val="800"/>
              </a:spcBef>
              <a:spcAft>
                <a:spcPct val="0"/>
              </a:spcAft>
              <a:buClrTx/>
              <a:buSzPct val="100000"/>
              <a:buNone/>
            </a:pPr>
            <a:r>
              <a:rPr lang="en-US" altLang="en-US" sz="3200" b="1" i="1" dirty="0">
                <a:solidFill>
                  <a:srgbClr val="0D0D0D"/>
                </a:solidFill>
                <a:latin typeface="Calibri" panose="020F0502020204030204" pitchFamily="34" charset="0"/>
                <a:cs typeface="Arial" panose="020B0604020202020204" pitchFamily="34" charset="0"/>
              </a:rPr>
              <a:t>Two other hypothalamic hormones:</a:t>
            </a:r>
          </a:p>
          <a:p>
            <a:pPr marL="342900" lvl="0" indent="-342900" defTabSz="914400" rtl="1" fontAlgn="base">
              <a:spcBef>
                <a:spcPts val="800"/>
              </a:spcBef>
              <a:spcAft>
                <a:spcPct val="0"/>
              </a:spcAft>
              <a:buClrTx/>
              <a:buSzPct val="100000"/>
              <a:buNone/>
            </a:pPr>
            <a:r>
              <a:rPr lang="en-US" altLang="en-US" sz="3200" i="1" dirty="0">
                <a:solidFill>
                  <a:srgbClr val="EEECE1"/>
                </a:solidFill>
                <a:latin typeface="Calibri" panose="020F0502020204030204" pitchFamily="34" charset="0"/>
                <a:cs typeface="Arial" panose="020B0604020202020204" pitchFamily="34" charset="0"/>
              </a:rPr>
              <a:t>	</a:t>
            </a:r>
            <a:r>
              <a:rPr lang="en-US" altLang="en-US" sz="3200" b="1" dirty="0" smtClean="0">
                <a:solidFill>
                  <a:srgbClr val="FF0000"/>
                </a:solidFill>
                <a:latin typeface="Calibri" panose="020F0502020204030204" pitchFamily="34" charset="0"/>
                <a:cs typeface="Arial" panose="020B0604020202020204" pitchFamily="34" charset="0"/>
              </a:rPr>
              <a:t>Vasopressin </a:t>
            </a:r>
            <a:r>
              <a:rPr lang="en-US" altLang="en-US" sz="3200" b="1" dirty="0">
                <a:solidFill>
                  <a:srgbClr val="FF0000"/>
                </a:solidFill>
                <a:latin typeface="Calibri" panose="020F0502020204030204" pitchFamily="34" charset="0"/>
                <a:cs typeface="Arial" panose="020B0604020202020204" pitchFamily="34" charset="0"/>
              </a:rPr>
              <a:t>and Oxytocin</a:t>
            </a:r>
          </a:p>
          <a:p>
            <a:r>
              <a:rPr lang="en-US" sz="3200" b="1" u="sng" dirty="0">
                <a:solidFill>
                  <a:srgbClr val="7030A0"/>
                </a:solidFill>
                <a:latin typeface="Calibri"/>
                <a:cs typeface="Arial"/>
              </a:rPr>
              <a:t>Causes of Hypothalamic </a:t>
            </a:r>
            <a:r>
              <a:rPr lang="en-US" sz="3200" b="1" u="sng" dirty="0" smtClean="0">
                <a:solidFill>
                  <a:srgbClr val="7030A0"/>
                </a:solidFill>
                <a:latin typeface="Calibri"/>
                <a:cs typeface="Arial"/>
              </a:rPr>
              <a:t>Disorders</a:t>
            </a:r>
            <a:endParaRPr lang="en-US" sz="3200" b="1" u="sng" dirty="0">
              <a:solidFill>
                <a:srgbClr val="7030A0"/>
              </a:solidFill>
              <a:latin typeface="Calibri"/>
              <a:cs typeface="Arial"/>
            </a:endParaRPr>
          </a:p>
          <a:p>
            <a:pPr>
              <a:buNone/>
              <a:defRPr/>
            </a:pPr>
            <a:r>
              <a:rPr lang="en-US" b="1" dirty="0">
                <a:solidFill>
                  <a:srgbClr val="002060"/>
                </a:solidFill>
              </a:rPr>
              <a:t>1-Malnutrition</a:t>
            </a:r>
            <a:br>
              <a:rPr lang="en-US" b="1" dirty="0">
                <a:solidFill>
                  <a:srgbClr val="002060"/>
                </a:solidFill>
              </a:rPr>
            </a:br>
            <a:r>
              <a:rPr lang="en-US" b="1" dirty="0">
                <a:solidFill>
                  <a:srgbClr val="002060"/>
                </a:solidFill>
              </a:rPr>
              <a:t>When the body is deprived of essential nutrients, it can interfere with the normal functioning of the hypothalamus. Poor nutrition can certainly put a person in the risk zone of hypothalamic disorders.</a:t>
            </a:r>
          </a:p>
          <a:p>
            <a:pPr>
              <a:buNone/>
              <a:defRPr/>
            </a:pPr>
            <a:r>
              <a:rPr lang="en-US" b="1" dirty="0">
                <a:solidFill>
                  <a:srgbClr val="002060"/>
                </a:solidFill>
              </a:rPr>
              <a:t>2-Trauma</a:t>
            </a:r>
            <a:br>
              <a:rPr lang="en-US" b="1" dirty="0">
                <a:solidFill>
                  <a:srgbClr val="002060"/>
                </a:solidFill>
              </a:rPr>
            </a:br>
            <a:r>
              <a:rPr lang="en-US" b="1" dirty="0">
                <a:solidFill>
                  <a:srgbClr val="002060"/>
                </a:solidFill>
              </a:rPr>
              <a:t>A trauma such as an accident that affects the head can also lead to hypothalamic dysfunction. A traumatic brain injury from an external force causes too much bleeding and can eventually lead to hypothalamic disorders.</a:t>
            </a:r>
          </a:p>
          <a:p>
            <a:pPr>
              <a:buNone/>
              <a:defRPr/>
            </a:pPr>
            <a:r>
              <a:rPr lang="en-US" b="1" dirty="0">
                <a:solidFill>
                  <a:srgbClr val="002060"/>
                </a:solidFill>
              </a:rPr>
              <a:t>3-Anorexia</a:t>
            </a:r>
          </a:p>
          <a:p>
            <a:pPr>
              <a:buNone/>
              <a:defRPr/>
            </a:pPr>
            <a:r>
              <a:rPr lang="en-US" b="1" dirty="0">
                <a:solidFill>
                  <a:srgbClr val="002060"/>
                </a:solidFill>
              </a:rPr>
              <a:t>Anorexia is a eating disorder in which the person consumes very less amount of food. People with anorexia are obsessed about losing weight and adopt extreme measures to stay thin. This can cause malnourishment and eventually lead to anorexia nervosa and hypothalamic dysfunction</a:t>
            </a:r>
          </a:p>
          <a:p>
            <a:pPr>
              <a:buNone/>
              <a:defRPr/>
            </a:pPr>
            <a:r>
              <a:rPr lang="en-US" b="1" dirty="0">
                <a:solidFill>
                  <a:srgbClr val="002060"/>
                </a:solidFill>
              </a:rPr>
              <a:t>4-Tumors</a:t>
            </a:r>
            <a:br>
              <a:rPr lang="en-US" b="1" dirty="0">
                <a:solidFill>
                  <a:srgbClr val="002060"/>
                </a:solidFill>
              </a:rPr>
            </a:br>
            <a:r>
              <a:rPr lang="en-US" b="1" dirty="0">
                <a:solidFill>
                  <a:srgbClr val="002060"/>
                </a:solidFill>
              </a:rPr>
              <a:t>Hypothalamic disorders can also occur as a consequence of tumors occurring inside the hypothalamus. Also, referred as hypothalamic tumor, the unwanted growth can decrease blood flow to the hypothalamus. </a:t>
            </a:r>
          </a:p>
          <a:p>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11</a:t>
            </a:fld>
            <a:endParaRPr lang="en-US" dirty="0">
              <a:solidFill>
                <a:srgbClr val="146194">
                  <a:lumMod val="50000"/>
                </a:srgbClr>
              </a:solidFill>
            </a:endParaRPr>
          </a:p>
        </p:txBody>
      </p:sp>
    </p:spTree>
    <p:extLst>
      <p:ext uri="{BB962C8B-B14F-4D97-AF65-F5344CB8AC3E}">
        <p14:creationId xmlns:p14="http://schemas.microsoft.com/office/powerpoint/2010/main" val="33542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ypothalamus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962" y="2390796"/>
            <a:ext cx="6326038" cy="4134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ypothalamus and pituitary 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17" y="2761911"/>
            <a:ext cx="5598245" cy="3763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4212" y="130993"/>
            <a:ext cx="8534400" cy="1507067"/>
          </a:xfrm>
        </p:spPr>
        <p:txBody>
          <a:bodyPr/>
          <a:lstStyle/>
          <a:p>
            <a:r>
              <a:rPr lang="en-US" altLang="en-US" sz="4400" b="1" cap="none" dirty="0">
                <a:ln>
                  <a:noFill/>
                </a:ln>
                <a:solidFill>
                  <a:srgbClr val="FF00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HYPOTHALAMUS</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4212" y="1138687"/>
            <a:ext cx="8545752" cy="2311879"/>
          </a:xfrm>
        </p:spPr>
        <p:txBody>
          <a:bodyPr/>
          <a:lstStyle/>
          <a:p>
            <a:r>
              <a:rPr lang="en-US" sz="2800" b="1" dirty="0">
                <a:solidFill>
                  <a:srgbClr val="002060"/>
                </a:solidFill>
              </a:rPr>
              <a:t>It is located in the middle of the base of the </a:t>
            </a:r>
            <a:r>
              <a:rPr lang="en-US" sz="2800" b="1" dirty="0" err="1">
                <a:solidFill>
                  <a:srgbClr val="002060"/>
                </a:solidFill>
              </a:rPr>
              <a:t>brain,and</a:t>
            </a:r>
            <a:r>
              <a:rPr lang="en-US" sz="2800" b="1" dirty="0">
                <a:solidFill>
                  <a:srgbClr val="002060"/>
                </a:solidFill>
              </a:rPr>
              <a:t> encapsulates the ventral portion of   the third ventricle </a:t>
            </a:r>
            <a:r>
              <a:rPr lang="en-US" sz="2800" b="1" dirty="0"/>
              <a: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2</a:t>
            </a:fld>
            <a:endParaRPr lang="en-US" dirty="0">
              <a:solidFill>
                <a:srgbClr val="146194">
                  <a:lumMod val="50000"/>
                </a:srgbClr>
              </a:solidFill>
            </a:endParaRPr>
          </a:p>
        </p:txBody>
      </p:sp>
    </p:spTree>
    <p:extLst>
      <p:ext uri="{BB962C8B-B14F-4D97-AF65-F5344CB8AC3E}">
        <p14:creationId xmlns:p14="http://schemas.microsoft.com/office/powerpoint/2010/main" val="281398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noGrp="1"/>
          </p:cNvSpPr>
          <p:nvPr>
            <p:ph idx="1"/>
          </p:nvPr>
        </p:nvSpPr>
        <p:spPr>
          <a:xfrm>
            <a:off x="552091" y="819509"/>
            <a:ext cx="8476740" cy="5934973"/>
          </a:xfrm>
        </p:spPr>
        <p:txBody>
          <a:bodyPr>
            <a:normAutofit fontScale="92500" lnSpcReduction="20000"/>
          </a:bodyPr>
          <a:lstStyle/>
          <a:p>
            <a:pPr>
              <a:spcBef>
                <a:spcPts val="900"/>
              </a:spcBef>
              <a:spcAft>
                <a:spcPts val="0"/>
              </a:spcAft>
              <a:buNone/>
              <a:defRPr/>
            </a:pPr>
            <a:r>
              <a:rPr lang="en-US" sz="3600" b="1" dirty="0">
                <a:solidFill>
                  <a:srgbClr val="7030A0"/>
                </a:solidFill>
                <a:effectLst>
                  <a:outerShdw dist="38096" dir="2700000">
                    <a:srgbClr val="C0C0C0"/>
                  </a:outerShdw>
                </a:effectLst>
              </a:rPr>
              <a:t>Hypothalamic Function :</a:t>
            </a:r>
          </a:p>
          <a:p>
            <a:pPr>
              <a:spcAft>
                <a:spcPts val="0"/>
              </a:spcAft>
              <a:buNone/>
              <a:defRPr/>
            </a:pPr>
            <a:r>
              <a:rPr lang="en-US" sz="3200" b="1" i="1" dirty="0" smtClean="0">
                <a:solidFill>
                  <a:srgbClr val="002060"/>
                </a:solidFill>
              </a:rPr>
              <a:t>1-Regulates blood pressure, rate and force of heartbeats , digestive tract motility, rate and depth of breathing, and many other visceral </a:t>
            </a:r>
            <a:r>
              <a:rPr sz="3200" b="1" i="1" dirty="0" smtClean="0">
                <a:solidFill>
                  <a:srgbClr val="002060"/>
                </a:solidFill>
              </a:rPr>
              <a:t> .</a:t>
            </a:r>
            <a:r>
              <a:rPr lang="en-US" sz="3200" b="1" i="1" dirty="0" smtClean="0">
                <a:solidFill>
                  <a:srgbClr val="002060"/>
                </a:solidFill>
              </a:rPr>
              <a:t>activities</a:t>
            </a:r>
            <a:endParaRPr sz="3200" b="1" i="1" dirty="0" smtClean="0">
              <a:solidFill>
                <a:srgbClr val="002060"/>
              </a:solidFill>
            </a:endParaRPr>
          </a:p>
          <a:p>
            <a:pPr>
              <a:spcAft>
                <a:spcPts val="0"/>
              </a:spcAft>
              <a:buNone/>
              <a:defRPr/>
            </a:pPr>
            <a:r>
              <a:rPr lang="en-US" sz="3200" b="1" i="1" dirty="0" smtClean="0">
                <a:solidFill>
                  <a:srgbClr val="002060"/>
                </a:solidFill>
              </a:rPr>
              <a:t>2-Is involved with perception of pleasure, fear, and anger.</a:t>
            </a:r>
          </a:p>
          <a:p>
            <a:pPr>
              <a:spcAft>
                <a:spcPts val="0"/>
              </a:spcAft>
              <a:buNone/>
              <a:defRPr/>
            </a:pPr>
            <a:r>
              <a:rPr lang="en-US" sz="3200" b="1" i="1" dirty="0">
                <a:solidFill>
                  <a:srgbClr val="002060"/>
                </a:solidFill>
              </a:rPr>
              <a:t>3- Controls mechanisms needed to maintain  normal body temperature .</a:t>
            </a:r>
          </a:p>
          <a:p>
            <a:pPr>
              <a:spcAft>
                <a:spcPts val="0"/>
              </a:spcAft>
              <a:buNone/>
              <a:defRPr/>
            </a:pPr>
            <a:endParaRPr lang="en-US" sz="3200" b="1" i="1" dirty="0">
              <a:solidFill>
                <a:srgbClr val="002060"/>
              </a:solidFill>
            </a:endParaRPr>
          </a:p>
          <a:p>
            <a:pPr>
              <a:spcAft>
                <a:spcPts val="0"/>
              </a:spcAft>
              <a:buNone/>
              <a:defRPr/>
            </a:pPr>
            <a:r>
              <a:rPr lang="en-US" sz="3200" b="1" i="1" dirty="0">
                <a:solidFill>
                  <a:srgbClr val="002060"/>
                </a:solidFill>
              </a:rPr>
              <a:t>4-Regulates feelings of hunger and satiety . </a:t>
            </a:r>
          </a:p>
          <a:p>
            <a:pPr>
              <a:spcAft>
                <a:spcPts val="0"/>
              </a:spcAft>
              <a:buNone/>
              <a:defRPr/>
            </a:pPr>
            <a:endParaRPr lang="en-US" sz="3200" b="1" i="1" dirty="0">
              <a:solidFill>
                <a:srgbClr val="002060"/>
              </a:solidFill>
            </a:endParaRPr>
          </a:p>
          <a:p>
            <a:pPr>
              <a:spcAft>
                <a:spcPts val="0"/>
              </a:spcAft>
              <a:buNone/>
              <a:defRPr/>
            </a:pPr>
            <a:r>
              <a:rPr lang="en-US" sz="3200" b="1" i="1" dirty="0">
                <a:solidFill>
                  <a:srgbClr val="002060"/>
                </a:solidFill>
              </a:rPr>
              <a:t>5- Regulates sleep and the sleep cycle .</a:t>
            </a:r>
          </a:p>
          <a:p>
            <a:pPr>
              <a:spcAft>
                <a:spcPts val="0"/>
              </a:spcAft>
              <a:buNone/>
              <a:defRPr/>
            </a:pPr>
            <a:endParaRPr lang="en-US" sz="3200" b="1" i="1" dirty="0" smtClean="0">
              <a:solidFill>
                <a:srgbClr val="254061"/>
              </a:solidFill>
            </a:endParaRPr>
          </a:p>
          <a:p>
            <a:pPr>
              <a:spcAft>
                <a:spcPts val="0"/>
              </a:spcAft>
              <a:buNone/>
              <a:defRPr/>
            </a:pPr>
            <a:endParaRPr lang="en-US" i="1" dirty="0" smtClean="0">
              <a:solidFill>
                <a:srgbClr val="D9D9D9"/>
              </a:solidFill>
            </a:endParaRPr>
          </a:p>
          <a:p>
            <a:pPr>
              <a:spcBef>
                <a:spcPts val="900"/>
              </a:spcBef>
              <a:spcAft>
                <a:spcPts val="0"/>
              </a:spcAft>
              <a:buNone/>
              <a:defRPr/>
            </a:pPr>
            <a:endParaRPr sz="3600" b="1" dirty="0">
              <a:solidFill>
                <a:srgbClr val="4A452A"/>
              </a:solidFill>
            </a:endParaRPr>
          </a:p>
        </p:txBody>
      </p:sp>
    </p:spTree>
    <p:extLst>
      <p:ext uri="{BB962C8B-B14F-4D97-AF65-F5344CB8AC3E}">
        <p14:creationId xmlns:p14="http://schemas.microsoft.com/office/powerpoint/2010/main" val="312886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ypothalamus hormon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7782"/>
            <a:ext cx="12191999" cy="69457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4</a:t>
            </a:fld>
            <a:endParaRPr lang="en-US" dirty="0">
              <a:solidFill>
                <a:srgbClr val="146194">
                  <a:lumMod val="50000"/>
                </a:srgbClr>
              </a:solidFill>
            </a:endParaRPr>
          </a:p>
        </p:txBody>
      </p:sp>
    </p:spTree>
    <p:extLst>
      <p:ext uri="{BB962C8B-B14F-4D97-AF65-F5344CB8AC3E}">
        <p14:creationId xmlns:p14="http://schemas.microsoft.com/office/powerpoint/2010/main" val="302267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noGrp="1"/>
          </p:cNvSpPr>
          <p:nvPr>
            <p:ph idx="1"/>
          </p:nvPr>
        </p:nvSpPr>
        <p:spPr>
          <a:xfrm>
            <a:off x="0" y="-138022"/>
            <a:ext cx="9218612" cy="5227608"/>
          </a:xfrm>
        </p:spPr>
        <p:txBody>
          <a:bodyPr/>
          <a:lstStyle/>
          <a:p>
            <a:pPr>
              <a:spcBef>
                <a:spcPts val="900"/>
              </a:spcBef>
              <a:spcAft>
                <a:spcPts val="0"/>
              </a:spcAft>
              <a:buNone/>
              <a:defRPr/>
            </a:pPr>
            <a:r>
              <a:rPr lang="en-US" sz="3600" b="1" dirty="0">
                <a:solidFill>
                  <a:srgbClr val="4A452A"/>
                </a:solidFill>
                <a:effectLst>
                  <a:outerShdw dist="38096" dir="2700000">
                    <a:srgbClr val="000000"/>
                  </a:outerShdw>
                </a:effectLst>
              </a:rPr>
              <a:t>Hormones of the Hypothalamus :</a:t>
            </a:r>
          </a:p>
          <a:p>
            <a:pPr>
              <a:spcAft>
                <a:spcPts val="0"/>
              </a:spcAft>
              <a:buNone/>
              <a:defRPr/>
            </a:pPr>
            <a:r>
              <a:rPr lang="en-US" sz="2800" b="1" dirty="0" smtClean="0">
                <a:solidFill>
                  <a:srgbClr val="FF0000"/>
                </a:solidFill>
                <a:latin typeface="Arial Black" panose="020B0A04020102020204" pitchFamily="34" charset="0"/>
              </a:rPr>
              <a:t>1-Thyrotropin-releasing hormone (TRH)</a:t>
            </a:r>
            <a:endParaRPr sz="2800" b="1" dirty="0" smtClean="0">
              <a:solidFill>
                <a:srgbClr val="FF0000"/>
              </a:solidFill>
              <a:latin typeface="Arial Black" panose="020B0A04020102020204" pitchFamily="34" charset="0"/>
            </a:endParaRPr>
          </a:p>
          <a:p>
            <a:pPr>
              <a:spcBef>
                <a:spcPts val="600"/>
              </a:spcBef>
              <a:spcAft>
                <a:spcPts val="0"/>
              </a:spcAft>
              <a:buNone/>
              <a:defRPr/>
            </a:pPr>
            <a:r>
              <a:rPr lang="en-US" sz="2400" b="1" dirty="0" smtClean="0">
                <a:latin typeface="Arial" panose="020B0604020202020204" pitchFamily="34" charset="0"/>
                <a:cs typeface="Arial" panose="020B0604020202020204" pitchFamily="34" charset="0"/>
              </a:rPr>
              <a:t>TRH is a tri-peptide , When it reaches</a:t>
            </a:r>
          </a:p>
          <a:p>
            <a:pPr>
              <a:spcBef>
                <a:spcPts val="600"/>
              </a:spcBef>
              <a:spcAft>
                <a:spcPts val="0"/>
              </a:spcAft>
              <a:buNone/>
              <a:defRPr/>
            </a:pPr>
            <a:r>
              <a:rPr lang="en-US" sz="2400" b="1" dirty="0" smtClean="0">
                <a:latin typeface="Arial" panose="020B0604020202020204" pitchFamily="34" charset="0"/>
                <a:cs typeface="Arial" panose="020B0604020202020204" pitchFamily="34" charset="0"/>
              </a:rPr>
              <a:t> the anterior lobe Pituitary it </a:t>
            </a:r>
          </a:p>
          <a:p>
            <a:pPr>
              <a:spcBef>
                <a:spcPts val="600"/>
              </a:spcBef>
              <a:spcAft>
                <a:spcPts val="0"/>
              </a:spcAft>
              <a:buNone/>
              <a:defRPr/>
            </a:pPr>
            <a:r>
              <a:rPr lang="en-US" sz="2400" b="1" dirty="0" smtClean="0">
                <a:latin typeface="Arial" panose="020B0604020202020204" pitchFamily="34" charset="0"/>
                <a:cs typeface="Arial" panose="020B0604020202020204" pitchFamily="34" charset="0"/>
              </a:rPr>
              <a:t>stimulates </a:t>
            </a:r>
            <a:r>
              <a:rPr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the release there of</a:t>
            </a:r>
          </a:p>
          <a:p>
            <a:pPr>
              <a:spcBef>
                <a:spcPts val="600"/>
              </a:spcBef>
              <a:spcAft>
                <a:spcPts val="0"/>
              </a:spcAft>
              <a:buNone/>
              <a:defRPr/>
            </a:pPr>
            <a:r>
              <a:rPr lang="en-US" sz="2400" b="1" dirty="0" smtClean="0">
                <a:solidFill>
                  <a:srgbClr val="77933C"/>
                </a:solidFill>
                <a:latin typeface="Arial" panose="020B0604020202020204" pitchFamily="34" charset="0"/>
                <a:cs typeface="Arial" panose="020B0604020202020204" pitchFamily="34" charset="0"/>
              </a:rPr>
              <a:t>thyroid-stimulating hormone (TSH)</a:t>
            </a:r>
          </a:p>
          <a:p>
            <a:pPr>
              <a:spcBef>
                <a:spcPts val="600"/>
              </a:spcBef>
              <a:spcAft>
                <a:spcPts val="0"/>
              </a:spcAft>
              <a:buNone/>
              <a:defRPr/>
            </a:pPr>
            <a:r>
              <a:rPr lang="en-US" sz="2400" b="1" dirty="0" smtClean="0">
                <a:solidFill>
                  <a:srgbClr val="77933C"/>
                </a:solidFill>
                <a:latin typeface="Arial" panose="020B0604020202020204" pitchFamily="34" charset="0"/>
                <a:cs typeface="Arial" panose="020B0604020202020204" pitchFamily="34" charset="0"/>
              </a:rPr>
              <a:t>prolactin (PRL)</a:t>
            </a:r>
            <a:endParaRPr sz="2400" b="1" dirty="0" smtClean="0">
              <a:solidFill>
                <a:srgbClr val="77933C"/>
              </a:solidFill>
              <a:latin typeface="Arial" panose="020B0604020202020204" pitchFamily="34" charset="0"/>
              <a:cs typeface="Arial" panose="020B0604020202020204" pitchFamily="34" charset="0"/>
            </a:endParaRPr>
          </a:p>
          <a:p>
            <a:pPr>
              <a:spcAft>
                <a:spcPts val="0"/>
              </a:spcAft>
              <a:buNone/>
              <a:defRPr/>
            </a:pPr>
            <a:endParaRPr lang="en-US" dirty="0" smtClean="0">
              <a:solidFill>
                <a:srgbClr val="D9D9D9"/>
              </a:solidFill>
            </a:endParaRPr>
          </a:p>
          <a:p>
            <a:pPr>
              <a:spcBef>
                <a:spcPts val="600"/>
              </a:spcBef>
              <a:spcAft>
                <a:spcPts val="0"/>
              </a:spcAft>
              <a:buNone/>
              <a:defRPr/>
            </a:pPr>
            <a:endParaRPr sz="2400" dirty="0">
              <a:solidFill>
                <a:srgbClr val="D9D9D9"/>
              </a:solidFill>
            </a:endParaRPr>
          </a:p>
        </p:txBody>
      </p:sp>
      <p:pic>
        <p:nvPicPr>
          <p:cNvPr id="6148" name="Picture 5" descr="File:Thyroid syste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525" y="1630392"/>
            <a:ext cx="5946475" cy="50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72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ypothalamus gn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733" y="262386"/>
            <a:ext cx="6098876" cy="6492911"/>
          </a:xfrm>
          <a:prstGeom prst="rect">
            <a:avLst/>
          </a:prstGeom>
          <a:noFill/>
          <a:extLst>
            <a:ext uri="{909E8E84-426E-40DD-AFC4-6F175D3DCCD1}">
              <a14:hiddenFill xmlns:a14="http://schemas.microsoft.com/office/drawing/2010/main">
                <a:solidFill>
                  <a:srgbClr val="FFFFFF"/>
                </a:solidFill>
              </a14:hiddenFill>
            </a:ext>
          </a:extLst>
        </p:spPr>
      </p:pic>
      <p:sp>
        <p:nvSpPr>
          <p:cNvPr id="7171" name="عنصر نائب للمحتوى 2"/>
          <p:cNvSpPr txBox="1">
            <a:spLocks noGrp="1"/>
          </p:cNvSpPr>
          <p:nvPr>
            <p:ph idx="1"/>
          </p:nvPr>
        </p:nvSpPr>
        <p:spPr>
          <a:xfrm>
            <a:off x="0" y="-215660"/>
            <a:ext cx="5917721" cy="7073660"/>
          </a:xfrm>
        </p:spPr>
        <p:txBody>
          <a:bodyPr/>
          <a:lstStyle/>
          <a:p>
            <a:pPr algn="l" eaLnBrk="1" hangingPunct="1">
              <a:lnSpc>
                <a:spcPct val="90000"/>
              </a:lnSpc>
              <a:buFont typeface="Arial" panose="020B0604020202020204" pitchFamily="34" charset="0"/>
              <a:buNone/>
            </a:pPr>
            <a:r>
              <a:rPr lang="en-US" altLang="en-US" sz="2800" dirty="0" smtClean="0">
                <a:solidFill>
                  <a:srgbClr val="FF0000"/>
                </a:solidFill>
                <a:latin typeface="Arial Black" panose="020B0A04020102020204" pitchFamily="34" charset="0"/>
                <a:cs typeface="Arial" panose="020B0604020202020204" pitchFamily="34" charset="0"/>
              </a:rPr>
              <a:t>2-Gonadotropin-releasing hormone (GnRH):</a:t>
            </a:r>
          </a:p>
          <a:p>
            <a:pPr marL="457200" indent="-457200">
              <a:lnSpc>
                <a:spcPct val="90000"/>
              </a:lnSpc>
              <a:spcBef>
                <a:spcPts val="600"/>
              </a:spcBef>
              <a:buFont typeface="+mj-lt"/>
              <a:buAutoNum type="alphaUcPeriod"/>
            </a:pPr>
            <a:r>
              <a:rPr lang="en-US" altLang="en-US" sz="2400" dirty="0" smtClean="0">
                <a:solidFill>
                  <a:srgbClr val="1E1C11"/>
                </a:solidFill>
                <a:latin typeface="Calibri" panose="020F0502020204030204" pitchFamily="34" charset="0"/>
                <a:cs typeface="Arial" panose="020B0604020202020204" pitchFamily="34" charset="0"/>
              </a:rPr>
              <a:t>     </a:t>
            </a:r>
            <a:r>
              <a:rPr lang="en-US" altLang="en-US" sz="2400" b="1" dirty="0" smtClean="0">
                <a:solidFill>
                  <a:srgbClr val="002060"/>
                </a:solidFill>
                <a:latin typeface="Calibri" panose="020F0502020204030204" pitchFamily="34" charset="0"/>
                <a:cs typeface="Arial" panose="020B0604020202020204" pitchFamily="34" charset="0"/>
              </a:rPr>
              <a:t>GnRH </a:t>
            </a:r>
            <a:r>
              <a:rPr lang="en-US" altLang="en-US" sz="2400" b="1" dirty="0">
                <a:solidFill>
                  <a:srgbClr val="002060"/>
                </a:solidFill>
                <a:latin typeface="Calibri" panose="020F0502020204030204" pitchFamily="34" charset="0"/>
                <a:cs typeface="Arial" panose="020B0604020202020204" pitchFamily="34" charset="0"/>
              </a:rPr>
              <a:t>is a peptide of 10 amino acids. </a:t>
            </a:r>
            <a:endParaRPr lang="en-US" altLang="en-US" sz="2400" b="1" dirty="0" smtClean="0">
              <a:solidFill>
                <a:srgbClr val="002060"/>
              </a:solidFill>
              <a:latin typeface="Calibri" panose="020F0502020204030204" pitchFamily="34" charset="0"/>
              <a:cs typeface="Arial" panose="020B0604020202020204" pitchFamily="34" charset="0"/>
            </a:endParaRPr>
          </a:p>
          <a:p>
            <a:pPr marL="457200" indent="-457200">
              <a:lnSpc>
                <a:spcPct val="90000"/>
              </a:lnSpc>
              <a:spcBef>
                <a:spcPts val="600"/>
              </a:spcBef>
              <a:buFont typeface="+mj-lt"/>
              <a:buAutoNum type="alphaUcPeriod"/>
            </a:pPr>
            <a:r>
              <a:rPr lang="en-US" altLang="en-US" sz="2400" b="1" dirty="0" smtClean="0">
                <a:solidFill>
                  <a:srgbClr val="002060"/>
                </a:solidFill>
                <a:latin typeface="Calibri" panose="020F0502020204030204" pitchFamily="34" charset="0"/>
                <a:cs typeface="Arial" panose="020B0604020202020204" pitchFamily="34" charset="0"/>
              </a:rPr>
              <a:t>Its </a:t>
            </a:r>
            <a:r>
              <a:rPr lang="en-US" altLang="en-US" sz="2400" b="1" dirty="0">
                <a:solidFill>
                  <a:srgbClr val="002060"/>
                </a:solidFill>
                <a:latin typeface="Calibri" panose="020F0502020204030204" pitchFamily="34" charset="0"/>
                <a:cs typeface="Arial" panose="020B0604020202020204" pitchFamily="34" charset="0"/>
              </a:rPr>
              <a:t>secretion at the onset of puberty triggers sexual development and from then on it is essential for normal sexual physiology of both males and females </a:t>
            </a:r>
            <a:endParaRPr lang="en-US" altLang="en-US" sz="2400" b="1" dirty="0" smtClean="0">
              <a:solidFill>
                <a:srgbClr val="002060"/>
              </a:solidFill>
              <a:latin typeface="Calibri" panose="020F0502020204030204" pitchFamily="34" charset="0"/>
              <a:cs typeface="Arial" panose="020B0604020202020204" pitchFamily="34" charset="0"/>
            </a:endParaRPr>
          </a:p>
          <a:p>
            <a:pPr marL="457200" indent="-457200">
              <a:lnSpc>
                <a:spcPct val="90000"/>
              </a:lnSpc>
              <a:spcBef>
                <a:spcPts val="600"/>
              </a:spcBef>
              <a:buFont typeface="+mj-lt"/>
              <a:buAutoNum type="alphaUcPeriod"/>
            </a:pPr>
            <a:r>
              <a:rPr lang="en-US" altLang="en-US" sz="2400" b="1" dirty="0">
                <a:solidFill>
                  <a:srgbClr val="002060"/>
                </a:solidFill>
                <a:latin typeface="Calibri" panose="020F0502020204030204" pitchFamily="34" charset="0"/>
                <a:cs typeface="Arial" panose="020B0604020202020204" pitchFamily="34" charset="0"/>
              </a:rPr>
              <a:t>primary </a:t>
            </a:r>
            <a:r>
              <a:rPr lang="en-US" altLang="en-US" sz="2400" b="1" dirty="0" smtClean="0">
                <a:solidFill>
                  <a:srgbClr val="002060"/>
                </a:solidFill>
                <a:latin typeface="Calibri" panose="020F0502020204030204" pitchFamily="34" charset="0"/>
                <a:cs typeface="Arial" panose="020B0604020202020204" pitchFamily="34" charset="0"/>
              </a:rPr>
              <a:t>its </a:t>
            </a:r>
            <a:r>
              <a:rPr lang="en-US" altLang="en-US" sz="2400" b="1" dirty="0">
                <a:solidFill>
                  <a:srgbClr val="002060"/>
                </a:solidFill>
                <a:latin typeface="Calibri" panose="020F0502020204030204" pitchFamily="34" charset="0"/>
                <a:cs typeface="Arial" panose="020B0604020202020204" pitchFamily="34" charset="0"/>
              </a:rPr>
              <a:t>effect </a:t>
            </a:r>
            <a:r>
              <a:rPr lang="en-US" altLang="en-US" sz="2400" b="1" dirty="0" smtClean="0">
                <a:solidFill>
                  <a:srgbClr val="002060"/>
                </a:solidFill>
                <a:latin typeface="Calibri" panose="020F0502020204030204" pitchFamily="34" charset="0"/>
                <a:cs typeface="Arial" panose="020B0604020202020204" pitchFamily="34" charset="0"/>
              </a:rPr>
              <a:t>on </a:t>
            </a:r>
            <a:r>
              <a:rPr lang="en-US" altLang="en-US" sz="2400" b="1" dirty="0">
                <a:solidFill>
                  <a:srgbClr val="002060"/>
                </a:solidFill>
                <a:latin typeface="Calibri" panose="020F0502020204030204" pitchFamily="34" charset="0"/>
                <a:cs typeface="Arial" panose="020B0604020202020204" pitchFamily="34" charset="0"/>
              </a:rPr>
              <a:t>(FSH) and (LH) </a:t>
            </a:r>
            <a:r>
              <a:rPr lang="en-US" altLang="en-US" sz="2400" b="1" dirty="0" smtClean="0">
                <a:solidFill>
                  <a:srgbClr val="002060"/>
                </a:solidFill>
                <a:latin typeface="Calibri" panose="020F0502020204030204" pitchFamily="34" charset="0"/>
                <a:cs typeface="Arial" panose="020B0604020202020204" pitchFamily="34" charset="0"/>
              </a:rPr>
              <a:t>.</a:t>
            </a:r>
            <a:endParaRPr lang="en-US" altLang="en-US" sz="2400" b="1" dirty="0">
              <a:solidFill>
                <a:srgbClr val="002060"/>
              </a:solidFill>
              <a:latin typeface="Calibri" panose="020F0502020204030204" pitchFamily="34" charset="0"/>
              <a:cs typeface="Arial" panose="020B0604020202020204" pitchFamily="34" charset="0"/>
            </a:endParaRPr>
          </a:p>
          <a:p>
            <a:pPr marL="457200" indent="-457200">
              <a:lnSpc>
                <a:spcPct val="90000"/>
              </a:lnSpc>
              <a:spcBef>
                <a:spcPts val="600"/>
              </a:spcBef>
              <a:buFont typeface="+mj-lt"/>
              <a:buAutoNum type="alphaUcPeriod"/>
            </a:pPr>
            <a:r>
              <a:rPr lang="en-US" altLang="en-US" sz="2400" b="1" dirty="0" smtClean="0">
                <a:solidFill>
                  <a:srgbClr val="002060"/>
                </a:solidFill>
                <a:latin typeface="Calibri" panose="020F0502020204030204" pitchFamily="34" charset="0"/>
                <a:cs typeface="Arial" panose="020B0604020202020204" pitchFamily="34" charset="0"/>
              </a:rPr>
              <a:t>secondary </a:t>
            </a:r>
            <a:r>
              <a:rPr lang="en-US" altLang="en-US" sz="2400" b="1" dirty="0">
                <a:solidFill>
                  <a:srgbClr val="002060"/>
                </a:solidFill>
                <a:latin typeface="Calibri" panose="020F0502020204030204" pitchFamily="34" charset="0"/>
                <a:cs typeface="Arial" panose="020B0604020202020204" pitchFamily="34" charset="0"/>
              </a:rPr>
              <a:t>effects estrogen and progesterone in female and testosterone in male.</a:t>
            </a:r>
            <a:endParaRPr altLang="en-US" sz="2400" b="1" dirty="0">
              <a:solidFill>
                <a:srgbClr val="002060"/>
              </a:solidFill>
              <a:latin typeface="Calibri" panose="020F0502020204030204" pitchFamily="34" charset="0"/>
              <a:cs typeface="Arial" panose="020B0604020202020204" pitchFamily="34" charset="0"/>
            </a:endParaRPr>
          </a:p>
          <a:p>
            <a:pPr algn="l" eaLnBrk="1" hangingPunct="1">
              <a:lnSpc>
                <a:spcPct val="90000"/>
              </a:lnSpc>
              <a:buFont typeface="Arial" panose="020B0604020202020204" pitchFamily="34" charset="0"/>
              <a:buNone/>
            </a:pPr>
            <a:endParaRPr altLang="en-US" dirty="0"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290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ypothalamus gh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27" y="-1"/>
            <a:ext cx="8076874" cy="6858001"/>
          </a:xfrm>
          <a:prstGeom prst="rect">
            <a:avLst/>
          </a:prstGeom>
          <a:noFill/>
          <a:extLst>
            <a:ext uri="{909E8E84-426E-40DD-AFC4-6F175D3DCCD1}">
              <a14:hiddenFill xmlns:a14="http://schemas.microsoft.com/office/drawing/2010/main">
                <a:solidFill>
                  <a:srgbClr val="FFFFFF"/>
                </a:solidFill>
              </a14:hiddenFill>
            </a:ext>
          </a:extLst>
        </p:spPr>
      </p:pic>
      <p:sp>
        <p:nvSpPr>
          <p:cNvPr id="8195" name="عنصر نائب للمحتوى 2"/>
          <p:cNvSpPr txBox="1">
            <a:spLocks noGrp="1"/>
          </p:cNvSpPr>
          <p:nvPr>
            <p:ph idx="1"/>
          </p:nvPr>
        </p:nvSpPr>
        <p:spPr>
          <a:xfrm>
            <a:off x="140747" y="-740808"/>
            <a:ext cx="3974380" cy="7391774"/>
          </a:xfrm>
        </p:spPr>
        <p:txBody>
          <a:bodyPr/>
          <a:lstStyle/>
          <a:p>
            <a:pPr algn="l" eaLnBrk="1" hangingPunct="1">
              <a:lnSpc>
                <a:spcPct val="90000"/>
              </a:lnSpc>
              <a:buFont typeface="Arial" panose="020B0604020202020204" pitchFamily="34" charset="0"/>
              <a:buNone/>
            </a:pPr>
            <a:r>
              <a:rPr lang="en-US" altLang="en-US" sz="2800" b="1" dirty="0" smtClean="0">
                <a:solidFill>
                  <a:srgbClr val="FF0000"/>
                </a:solidFill>
                <a:latin typeface="Arial Black" panose="020B0A04020102020204" pitchFamily="34" charset="0"/>
                <a:cs typeface="Arial" panose="020B0604020202020204" pitchFamily="34" charset="0"/>
              </a:rPr>
              <a:t>3-Growth hormone-releasing hormone (GHRH):</a:t>
            </a:r>
          </a:p>
          <a:p>
            <a:pPr marL="457200" indent="-457200">
              <a:lnSpc>
                <a:spcPct val="90000"/>
              </a:lnSpc>
              <a:spcBef>
                <a:spcPts val="600"/>
              </a:spcBef>
              <a:buFont typeface="+mj-lt"/>
              <a:buAutoNum type="alphaUcPeriod"/>
            </a:pPr>
            <a:r>
              <a:rPr lang="en-US" altLang="en-US" sz="2400" b="1" dirty="0" smtClean="0">
                <a:solidFill>
                  <a:srgbClr val="1E1C11"/>
                </a:solidFill>
                <a:latin typeface="Arial" panose="020B0604020202020204" pitchFamily="34" charset="0"/>
                <a:cs typeface="Arial" panose="020B0604020202020204" pitchFamily="34" charset="0"/>
              </a:rPr>
              <a:t>GHRH is a peptide of 44 amino acids.</a:t>
            </a:r>
          </a:p>
          <a:p>
            <a:pPr marL="457200" indent="-457200">
              <a:lnSpc>
                <a:spcPct val="90000"/>
              </a:lnSpc>
              <a:spcBef>
                <a:spcPts val="600"/>
              </a:spcBef>
              <a:buFont typeface="+mj-lt"/>
              <a:buAutoNum type="alphaUcPeriod"/>
            </a:pPr>
            <a:r>
              <a:rPr lang="en-US" altLang="en-US" sz="2400" b="1" dirty="0" smtClean="0">
                <a:solidFill>
                  <a:srgbClr val="1E1C11"/>
                </a:solidFill>
                <a:latin typeface="Arial" panose="020B0604020202020204" pitchFamily="34" charset="0"/>
                <a:cs typeface="Arial" panose="020B0604020202020204" pitchFamily="34" charset="0"/>
              </a:rPr>
              <a:t>GHRH stimulates cells in the anterior lobe of the pituitary to secrete growth hormone (GH).</a:t>
            </a:r>
          </a:p>
          <a:p>
            <a:pPr algn="l">
              <a:buFont typeface="Arial" panose="020B0604020202020204" pitchFamily="34" charset="0"/>
              <a:buNone/>
            </a:pPr>
            <a:endParaRPr altLang="en-US" dirty="0"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296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ypothalamus 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94" y="0"/>
            <a:ext cx="8275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عنصر نائب للمحتوى 2"/>
          <p:cNvSpPr txBox="1">
            <a:spLocks noGrp="1"/>
          </p:cNvSpPr>
          <p:nvPr>
            <p:ph idx="1"/>
          </p:nvPr>
        </p:nvSpPr>
        <p:spPr>
          <a:xfrm>
            <a:off x="1" y="0"/>
            <a:ext cx="3916392" cy="6607834"/>
          </a:xfrm>
        </p:spPr>
        <p:txBody>
          <a:bodyPr/>
          <a:lstStyle/>
          <a:p>
            <a:pPr algn="l" eaLnBrk="1" hangingPunct="1">
              <a:buFont typeface="Arial" panose="020B0604020202020204" pitchFamily="34" charset="0"/>
              <a:buNone/>
            </a:pPr>
            <a:r>
              <a:rPr lang="en-US" altLang="en-US" sz="2800" dirty="0" smtClean="0">
                <a:solidFill>
                  <a:srgbClr val="FF0000"/>
                </a:solidFill>
                <a:latin typeface="Arial Black" panose="020B0A04020102020204" pitchFamily="34" charset="0"/>
                <a:cs typeface="Arial" panose="020B0604020202020204" pitchFamily="34" charset="0"/>
              </a:rPr>
              <a:t>4-Corticotropin-releasing hormone (CRH) :</a:t>
            </a:r>
          </a:p>
          <a:p>
            <a:pPr>
              <a:spcBef>
                <a:spcPts val="600"/>
              </a:spcBef>
              <a:buNone/>
            </a:pPr>
            <a:r>
              <a:rPr lang="en-US" altLang="en-US" sz="2600" b="1" dirty="0">
                <a:solidFill>
                  <a:srgbClr val="002060"/>
                </a:solidFill>
                <a:latin typeface="Arial" panose="020B0604020202020204" pitchFamily="34" charset="0"/>
                <a:cs typeface="Arial" panose="020B0604020202020204" pitchFamily="34" charset="0"/>
              </a:rPr>
              <a:t>CRH is a peptide of 41 amino acids.</a:t>
            </a:r>
          </a:p>
          <a:p>
            <a:pPr>
              <a:spcBef>
                <a:spcPts val="600"/>
              </a:spcBef>
              <a:buNone/>
            </a:pPr>
            <a:r>
              <a:rPr lang="en-US" altLang="en-US" sz="2600" b="1" dirty="0">
                <a:solidFill>
                  <a:srgbClr val="002060"/>
                </a:solidFill>
                <a:latin typeface="Arial" panose="020B0604020202020204" pitchFamily="34" charset="0"/>
                <a:cs typeface="Arial" panose="020B0604020202020204" pitchFamily="34" charset="0"/>
              </a:rPr>
              <a:t>As its name indicates, its acts on cells in the anterior lobe of the pituitary to release adrenocorticotropic hormone (ACTH).</a:t>
            </a:r>
            <a:endParaRPr altLang="en-US" sz="2600" b="1" dirty="0">
              <a:solidFill>
                <a:srgbClr val="002060"/>
              </a:solidFill>
              <a:latin typeface="Arial" panose="020B0604020202020204" pitchFamily="34" charset="0"/>
              <a:cs typeface="Arial" panose="020B0604020202020204" pitchFamily="34" charset="0"/>
            </a:endParaRPr>
          </a:p>
          <a:p>
            <a:pPr>
              <a:spcBef>
                <a:spcPts val="600"/>
              </a:spcBef>
              <a:buNone/>
            </a:pPr>
            <a:endParaRPr lang="en-US" altLang="en-US" sz="2600" dirty="0">
              <a:solidFill>
                <a:srgbClr val="4A452A"/>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942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hypothalamus somatost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154" y="0"/>
            <a:ext cx="815284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 y="120770"/>
            <a:ext cx="4039155" cy="6858000"/>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5- Somatostatin also known as growth hormone-inhibiting hormone (GHIH) :</a:t>
            </a:r>
          </a:p>
          <a:p>
            <a:r>
              <a:rPr lang="en-US" b="1" dirty="0">
                <a:solidFill>
                  <a:srgbClr val="002060"/>
                </a:solidFill>
                <a:latin typeface="Arial" panose="020B0604020202020204" pitchFamily="34" charset="0"/>
                <a:cs typeface="Arial" panose="020B0604020202020204" pitchFamily="34" charset="0"/>
              </a:rPr>
              <a:t>In the </a:t>
            </a:r>
            <a:r>
              <a:rPr lang="en-US" b="1" dirty="0">
                <a:solidFill>
                  <a:srgbClr val="002060"/>
                </a:solidFill>
                <a:latin typeface="Arial" panose="020B0604020202020204" pitchFamily="34" charset="0"/>
                <a:cs typeface="Arial" panose="020B0604020202020204" pitchFamily="34" charset="0"/>
                <a:hlinkClick r:id="rId3" tooltip="Anterior pituitary gland"/>
              </a:rPr>
              <a:t>anterior pituitary gland</a:t>
            </a:r>
            <a:r>
              <a:rPr lang="en-US" b="1" dirty="0">
                <a:solidFill>
                  <a:srgbClr val="002060"/>
                </a:solidFill>
                <a:latin typeface="Arial" panose="020B0604020202020204" pitchFamily="34" charset="0"/>
                <a:cs typeface="Arial" panose="020B0604020202020204" pitchFamily="34" charset="0"/>
              </a:rPr>
              <a:t>, the effects of somatostatin are:</a:t>
            </a:r>
          </a:p>
          <a:p>
            <a:r>
              <a:rPr lang="en-US" b="1" dirty="0">
                <a:solidFill>
                  <a:srgbClr val="002060"/>
                </a:solidFill>
                <a:latin typeface="Arial" panose="020B0604020202020204" pitchFamily="34" charset="0"/>
                <a:cs typeface="Arial" panose="020B0604020202020204" pitchFamily="34" charset="0"/>
              </a:rPr>
              <a:t>Inhibit the release of </a:t>
            </a:r>
            <a:r>
              <a:rPr lang="en-US" b="1" dirty="0">
                <a:solidFill>
                  <a:srgbClr val="002060"/>
                </a:solidFill>
                <a:latin typeface="Arial" panose="020B0604020202020204" pitchFamily="34" charset="0"/>
                <a:cs typeface="Arial" panose="020B0604020202020204" pitchFamily="34" charset="0"/>
                <a:hlinkClick r:id="rId4" tooltip="Growth hormone"/>
              </a:rPr>
              <a:t>growth hormone</a:t>
            </a:r>
            <a:r>
              <a:rPr lang="en-US" b="1" dirty="0">
                <a:solidFill>
                  <a:srgbClr val="002060"/>
                </a:solidFill>
                <a:latin typeface="Arial" panose="020B0604020202020204" pitchFamily="34" charset="0"/>
                <a:cs typeface="Arial" panose="020B0604020202020204" pitchFamily="34" charset="0"/>
              </a:rPr>
              <a:t> (GH</a:t>
            </a:r>
            <a:r>
              <a:rPr lang="en-US" b="1" dirty="0" smtClean="0">
                <a:solidFill>
                  <a:srgbClr val="002060"/>
                </a:solidFill>
                <a:latin typeface="Arial" panose="020B0604020202020204" pitchFamily="34" charset="0"/>
                <a:cs typeface="Arial" panose="020B0604020202020204" pitchFamily="34" charset="0"/>
              </a:rPr>
              <a:t>)(thus </a:t>
            </a:r>
            <a:r>
              <a:rPr lang="en-US" b="1" dirty="0">
                <a:solidFill>
                  <a:srgbClr val="002060"/>
                </a:solidFill>
                <a:latin typeface="Arial" panose="020B0604020202020204" pitchFamily="34" charset="0"/>
                <a:cs typeface="Arial" panose="020B0604020202020204" pitchFamily="34" charset="0"/>
              </a:rPr>
              <a:t>opposing the effects of </a:t>
            </a:r>
            <a:r>
              <a:rPr lang="en-US" b="1" dirty="0">
                <a:solidFill>
                  <a:srgbClr val="002060"/>
                </a:solidFill>
                <a:latin typeface="Arial" panose="020B0604020202020204" pitchFamily="34" charset="0"/>
                <a:cs typeface="Arial" panose="020B0604020202020204" pitchFamily="34" charset="0"/>
                <a:hlinkClick r:id="rId5" tooltip="Growth hormone–releasing hormone"/>
              </a:rPr>
              <a:t>growth hormone–releasing hormone</a:t>
            </a:r>
            <a:r>
              <a:rPr lang="en-US" b="1" dirty="0">
                <a:solidFill>
                  <a:srgbClr val="002060"/>
                </a:solidFill>
                <a:latin typeface="Arial" panose="020B0604020202020204" pitchFamily="34" charset="0"/>
                <a:cs typeface="Arial" panose="020B0604020202020204" pitchFamily="34" charset="0"/>
              </a:rPr>
              <a:t> (GHRH</a:t>
            </a:r>
            <a:r>
              <a:rPr lang="en-US" b="1" dirty="0" smtClean="0">
                <a:solidFill>
                  <a:srgbClr val="002060"/>
                </a:solidFill>
                <a:latin typeface="Arial" panose="020B0604020202020204" pitchFamily="34" charset="0"/>
                <a:cs typeface="Arial" panose="020B0604020202020204" pitchFamily="34" charset="0"/>
              </a:rPr>
              <a:t>)</a:t>
            </a:r>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Inhibit the release of </a:t>
            </a:r>
            <a:r>
              <a:rPr lang="en-US" b="1" dirty="0">
                <a:solidFill>
                  <a:srgbClr val="002060"/>
                </a:solidFill>
                <a:latin typeface="Arial" panose="020B0604020202020204" pitchFamily="34" charset="0"/>
                <a:cs typeface="Arial" panose="020B0604020202020204" pitchFamily="34" charset="0"/>
                <a:hlinkClick r:id="rId6" tooltip="Thyroid-stimulating hormone"/>
              </a:rPr>
              <a:t>thyroid-stimulating hormone</a:t>
            </a:r>
            <a:r>
              <a:rPr lang="en-US" b="1" dirty="0">
                <a:solidFill>
                  <a:srgbClr val="002060"/>
                </a:solidFill>
                <a:latin typeface="Arial" panose="020B0604020202020204" pitchFamily="34" charset="0"/>
                <a:cs typeface="Arial" panose="020B0604020202020204" pitchFamily="34" charset="0"/>
              </a:rPr>
              <a:t> (TSH</a:t>
            </a:r>
            <a:r>
              <a:rPr lang="en-US" b="1" dirty="0" smtClean="0">
                <a:solidFill>
                  <a:srgbClr val="002060"/>
                </a:solidFill>
                <a:latin typeface="Arial" panose="020B0604020202020204" pitchFamily="34" charset="0"/>
                <a:cs typeface="Arial" panose="020B0604020202020204" pitchFamily="34" charset="0"/>
              </a:rPr>
              <a:t>)</a:t>
            </a:r>
            <a:endParaRPr lang="en-US" b="1" dirty="0">
              <a:solidFill>
                <a:srgbClr val="002060"/>
              </a:solidFill>
              <a:latin typeface="Arial" panose="020B0604020202020204" pitchFamily="34" charset="0"/>
              <a:cs typeface="Arial" panose="020B0604020202020204" pitchFamily="34" charset="0"/>
            </a:endParaRPr>
          </a:p>
          <a:p>
            <a:r>
              <a:rPr lang="en-US" b="1" dirty="0">
                <a:solidFill>
                  <a:srgbClr val="002060"/>
                </a:solidFill>
                <a:latin typeface="Arial" panose="020B0604020202020204" pitchFamily="34" charset="0"/>
                <a:cs typeface="Arial" panose="020B0604020202020204" pitchFamily="34" charset="0"/>
              </a:rPr>
              <a:t>Inhibits the release of prolactin (PRL)</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46194">
                    <a:lumMod val="50000"/>
                  </a:srgbClr>
                </a:solidFill>
              </a:rPr>
              <a:pPr/>
              <a:t>9</a:t>
            </a:fld>
            <a:endParaRPr lang="en-US" dirty="0">
              <a:solidFill>
                <a:srgbClr val="146194">
                  <a:lumMod val="50000"/>
                </a:srgbClr>
              </a:solidFill>
            </a:endParaRPr>
          </a:p>
        </p:txBody>
      </p:sp>
    </p:spTree>
    <p:extLst>
      <p:ext uri="{BB962C8B-B14F-4D97-AF65-F5344CB8AC3E}">
        <p14:creationId xmlns:p14="http://schemas.microsoft.com/office/powerpoint/2010/main" val="37834597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328</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Century Gothic</vt:lpstr>
      <vt:lpstr>Tahoma</vt:lpstr>
      <vt:lpstr>Times New Roman</vt:lpstr>
      <vt:lpstr>Wingdings 3</vt:lpstr>
      <vt:lpstr>Slice</vt:lpstr>
      <vt:lpstr> </vt:lpstr>
      <vt:lpstr>HYPOTHALAMUS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ali alsamawi</dc:creator>
  <cp:lastModifiedBy>ali alsamawi</cp:lastModifiedBy>
  <cp:revision>14</cp:revision>
  <dcterms:created xsi:type="dcterms:W3CDTF">2017-10-13T14:54:52Z</dcterms:created>
  <dcterms:modified xsi:type="dcterms:W3CDTF">2017-10-27T20:08:23Z</dcterms:modified>
</cp:coreProperties>
</file>