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6"/>
  </p:notesMasterIdLst>
  <p:handoutMasterIdLst>
    <p:handoutMasterId r:id="rId17"/>
  </p:handoutMasterIdLst>
  <p:sldIdLst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3" r:id="rId12"/>
    <p:sldId id="270" r:id="rId13"/>
    <p:sldId id="271" r:id="rId14"/>
    <p:sldId id="272" r:id="rId1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8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C22529F-8773-4FF1-A496-5CA5DB48E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4045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42D05E4-D6F5-4A5D-B3A3-40B5C1A3F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177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A66E5-1286-413B-91E0-C622A6AD0B4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19F0997-D88F-4C27-8D42-71E9D1EB2B1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95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16B4689C-73A8-4435-BF61-D18C65EA9EEB}" type="slidenum">
              <a:rPr lang="id-ID" altLang="en-US" sz="1200"/>
              <a:pPr eaLnBrk="1" hangingPunct="1"/>
              <a:t>4</a:t>
            </a:fld>
            <a:endParaRPr lang="id-ID" altLang="en-US" sz="120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7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D05E4-D6F5-4A5D-B3A3-40B5C1A3F05A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9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E1E171C-E8F1-4591-A4F5-191F73DEB15A}" type="slidenum">
              <a:rPr lang="id-ID" altLang="en-US" sz="1200"/>
              <a:pPr eaLnBrk="1" hangingPunct="1"/>
              <a:t>10</a:t>
            </a:fld>
            <a:endParaRPr lang="id-ID" altLang="en-US" sz="120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06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BB33-B86D-40E3-ADFF-3B22AFBE5519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11/20/2017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29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9EFB-A26F-4EF2-BAAF-4D7F7E31C493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11/20/2017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7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97A5-746A-4CA2-B7A1-A513C5AE4CF6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11/20/2017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2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B10B-16D9-4627-AAA0-7DABDE4A3AE0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11/20/2017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1127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5413-C986-4000-835D-D50A7E2CECBA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11/20/2017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14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F3F2-3E4D-460C-B955-533BD441DB6E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11/20/2017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8558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32CA-79A1-4E09-88A9-8135D4955213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11/20/2017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08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0258-624C-4B21-80DE-FB61C2994BBE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11/20/2017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70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0C90-6134-48A3-AA3B-495FBE4A4309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11/20/2017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36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81400"/>
            <a:ext cx="12192000" cy="781050"/>
          </a:xfrm>
        </p:spPr>
        <p:txBody>
          <a:bodyPr/>
          <a:lstStyle>
            <a:lvl1pPr algn="ctr">
              <a:defRPr sz="4400" b="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46600"/>
            <a:ext cx="12192000" cy="787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13526"/>
            <a:ext cx="2844800" cy="1682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altLang="en-US">
              <a:solidFill>
                <a:srgbClr val="969696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en-US">
                <a:solidFill>
                  <a:srgbClr val="969696"/>
                </a:solidFill>
              </a:rPr>
              <a:t>Directorate of Laboratory Medicine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47200" y="6613526"/>
            <a:ext cx="2844800" cy="1682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CC02306F-F8D3-494A-977D-78533201ED23}" type="slidenum">
              <a:rPr lang="en-US" altLang="en-US">
                <a:solidFill>
                  <a:srgbClr val="969696"/>
                </a:solidFill>
              </a:rPr>
              <a:pPr/>
              <a:t>‹#›</a:t>
            </a:fld>
            <a:endParaRPr lang="en-US" altLang="en-US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89391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96969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969696"/>
                </a:solidFill>
              </a:rPr>
              <a:t>Directorate of Laboratory Medicine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978A5-4BF2-41D9-ADF2-16EE00F6B093}" type="slidenum">
              <a:rPr lang="en-US" altLang="en-US">
                <a:solidFill>
                  <a:srgbClr val="969696"/>
                </a:solidFill>
              </a:rPr>
              <a:pPr/>
              <a:t>‹#›</a:t>
            </a:fld>
            <a:endParaRPr lang="en-US" altLang="en-US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7770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5AB5-18D3-47D5-8F92-980A9EB0B449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11/20/2017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14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96969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969696"/>
                </a:solidFill>
              </a:rPr>
              <a:t>Directorate of Laboratory Medicine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CB1C9-6FE0-4E37-BBCB-9545FE380B28}" type="slidenum">
              <a:rPr lang="en-US" altLang="en-US">
                <a:solidFill>
                  <a:srgbClr val="969696"/>
                </a:solidFill>
              </a:rPr>
              <a:pPr/>
              <a:t>‹#›</a:t>
            </a:fld>
            <a:endParaRPr lang="en-US" altLang="en-US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51726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85800"/>
            <a:ext cx="51308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685800"/>
            <a:ext cx="51308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96969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969696"/>
                </a:solidFill>
              </a:rPr>
              <a:t>Directorate of Laboratory Medicine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92E22-886B-4AA6-8EA1-58FFAA3D39DD}" type="slidenum">
              <a:rPr lang="en-US" altLang="en-US">
                <a:solidFill>
                  <a:srgbClr val="969696"/>
                </a:solidFill>
              </a:rPr>
              <a:pPr/>
              <a:t>‹#›</a:t>
            </a:fld>
            <a:endParaRPr lang="en-US" altLang="en-US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54394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96969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969696"/>
                </a:solidFill>
              </a:rPr>
              <a:t>Directorate of Laboratory Medicine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5B774-B93C-4771-9A15-2F47CAABF65C}" type="slidenum">
              <a:rPr lang="en-US" altLang="en-US">
                <a:solidFill>
                  <a:srgbClr val="969696"/>
                </a:solidFill>
              </a:rPr>
              <a:pPr/>
              <a:t>‹#›</a:t>
            </a:fld>
            <a:endParaRPr lang="en-US" altLang="en-US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6204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96969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969696"/>
                </a:solidFill>
              </a:rPr>
              <a:t>Directorate of Laboratory Medicine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64B5D-49CD-4F1C-9EBD-8B55A777C8FD}" type="slidenum">
              <a:rPr lang="en-US" altLang="en-US">
                <a:solidFill>
                  <a:srgbClr val="969696"/>
                </a:solidFill>
              </a:rPr>
              <a:pPr/>
              <a:t>‹#›</a:t>
            </a:fld>
            <a:endParaRPr lang="en-US" altLang="en-US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49326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96969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969696"/>
                </a:solidFill>
              </a:rPr>
              <a:t>Directorate of Laboratory Medicine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895EE-AAA8-4D6D-AB1D-14F99B3EB901}" type="slidenum">
              <a:rPr lang="en-US" altLang="en-US">
                <a:solidFill>
                  <a:srgbClr val="969696"/>
                </a:solidFill>
              </a:rPr>
              <a:pPr/>
              <a:t>‹#›</a:t>
            </a:fld>
            <a:endParaRPr lang="en-US" altLang="en-US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60251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96969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969696"/>
                </a:solidFill>
              </a:rPr>
              <a:t>Directorate of Laboratory Medicine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24133-ED4A-4D40-9B33-5ED95B15E351}" type="slidenum">
              <a:rPr lang="en-US" altLang="en-US">
                <a:solidFill>
                  <a:srgbClr val="969696"/>
                </a:solidFill>
              </a:rPr>
              <a:pPr/>
              <a:t>‹#›</a:t>
            </a:fld>
            <a:endParaRPr lang="en-US" altLang="en-US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15816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96969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969696"/>
                </a:solidFill>
              </a:rPr>
              <a:t>Directorate of Laboratory Medicine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A8DAF-09A0-4B71-99F5-5BB678CB9166}" type="slidenum">
              <a:rPr lang="en-US" altLang="en-US">
                <a:solidFill>
                  <a:srgbClr val="969696"/>
                </a:solidFill>
              </a:rPr>
              <a:pPr/>
              <a:t>‹#›</a:t>
            </a:fld>
            <a:endParaRPr lang="en-US" altLang="en-US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72859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96969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969696"/>
                </a:solidFill>
              </a:rPr>
              <a:t>Directorate of Laboratory Medicine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FF39B-7648-4B90-B869-9EEAF3A88774}" type="slidenum">
              <a:rPr lang="en-US" altLang="en-US">
                <a:solidFill>
                  <a:srgbClr val="969696"/>
                </a:solidFill>
              </a:rPr>
              <a:pPr/>
              <a:t>‹#›</a:t>
            </a:fld>
            <a:endParaRPr lang="en-US" altLang="en-US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13169"/>
      </p:ext>
    </p:extLst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3400" y="0"/>
            <a:ext cx="26162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76454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96969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969696"/>
                </a:solidFill>
              </a:rPr>
              <a:t>Directorate of Laboratory Medicine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F4142-E7EF-47F1-99CE-35593C9B98CC}" type="slidenum">
              <a:rPr lang="en-US" altLang="en-US">
                <a:solidFill>
                  <a:srgbClr val="969696"/>
                </a:solidFill>
              </a:rPr>
              <a:pPr/>
              <a:t>‹#›</a:t>
            </a:fld>
            <a:endParaRPr lang="en-US" altLang="en-US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893045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C347A-A605-424D-9C17-FBEAA7994D67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240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971F-A3E6-4F14-BBF0-F508B15AEB1E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11/20/2017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8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61F5-25D2-428D-B0FA-5BF6F7E64F51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11/20/2017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4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7EA4-D1B0-4617-B66A-4062978F3008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11/20/2017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3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9930-0C8F-4CDC-9FF6-64CDC9A19750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11/20/2017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1B20-06C5-442C-81E8-DD66C7D20023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11/20/2017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8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3B04-2016-43ED-8933-2A17117B2C7A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11/20/2017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3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E637-320B-4926-9D33-F51949E7ECA8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11/20/2017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8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709001B3-EAFA-44E5-B0C0-951CBABEA0B0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pPr defTabSz="457200"/>
              <a:t>11/20/2017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40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1046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685800"/>
            <a:ext cx="10464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84950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969696"/>
              </a:solidFill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13526"/>
            <a:ext cx="38608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969696"/>
                </a:solidFill>
              </a:rPr>
              <a:t>Directorate of Laboratory Medicine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613526"/>
            <a:ext cx="28448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877DC0-AC77-4ADA-9243-7425C427DE4D}" type="slidenum">
              <a:rPr lang="en-US" altLang="en-US">
                <a:solidFill>
                  <a:srgbClr val="96969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63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ransition spd="med">
    <p:fade thruBlk="1"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sz="1800" cap="none" dirty="0">
                <a:ln>
                  <a:noFill/>
                </a:ln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US" sz="1800" cap="none" dirty="0">
                <a:ln>
                  <a:noFill/>
                </a:ln>
                <a:solidFill>
                  <a:srgbClr val="FF0000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7574" y="6038491"/>
            <a:ext cx="6400800" cy="8195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58611" y="270171"/>
            <a:ext cx="9398727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 AL-</a:t>
            </a:r>
            <a:r>
              <a:rPr lang="en-US" sz="5400" b="1" dirty="0" err="1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Mustansiriyah</a:t>
            </a: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 University</a:t>
            </a:r>
            <a:b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</a:b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College of science</a:t>
            </a:r>
            <a:b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</a:b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Biology Dept.</a:t>
            </a:r>
            <a:b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</a:b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Zoology </a:t>
            </a:r>
            <a:b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</a:b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4</a:t>
            </a:r>
            <a:r>
              <a:rPr lang="en-US" sz="5400" b="1" baseline="3000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th</a:t>
            </a: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 class</a:t>
            </a:r>
          </a:p>
          <a:p>
            <a:pPr algn="ctr" defTabSz="457200"/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Laboratory Technique LAB.</a:t>
            </a:r>
          </a:p>
          <a:p>
            <a:pPr algn="ctr" defTabSz="457200"/>
            <a:r>
              <a:rPr lang="en-US" sz="5400" b="1" dirty="0" smtClean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(5)</a:t>
            </a:r>
            <a:endParaRPr lang="en-US" sz="5400" b="1" dirty="0">
              <a:ln w="13462">
                <a:solidFill>
                  <a:prstClr val="black"/>
                </a:solidFill>
                <a:prstDash val="solid"/>
              </a:ln>
              <a:solidFill>
                <a:prstClr val="white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E87D37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3531" y="6186635"/>
            <a:ext cx="14285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2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14967C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NAME 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5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596064" y="2571750"/>
            <a:ext cx="4071937" cy="3824288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 flipV="1">
            <a:off x="6667500" y="4357689"/>
            <a:ext cx="40005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H="1">
            <a:off x="8882064" y="2428875"/>
            <a:ext cx="46037" cy="407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6"/>
          <p:cNvSpPr>
            <a:spLocks noChangeArrowheads="1"/>
          </p:cNvSpPr>
          <p:nvPr/>
        </p:nvSpPr>
        <p:spPr bwMode="auto">
          <a:xfrm>
            <a:off x="6024563" y="5000625"/>
            <a:ext cx="685800" cy="609600"/>
          </a:xfrm>
          <a:prstGeom prst="ellipse">
            <a:avLst/>
          </a:prstGeom>
          <a:solidFill>
            <a:srgbClr val="FF9900">
              <a:alpha val="50195"/>
            </a:srgb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22534" name="Oval 7"/>
          <p:cNvSpPr>
            <a:spLocks noChangeArrowheads="1"/>
          </p:cNvSpPr>
          <p:nvPr/>
        </p:nvSpPr>
        <p:spPr bwMode="auto">
          <a:xfrm>
            <a:off x="7239000" y="5786438"/>
            <a:ext cx="685800" cy="609600"/>
          </a:xfrm>
          <a:prstGeom prst="ellipse">
            <a:avLst/>
          </a:prstGeom>
          <a:solidFill>
            <a:srgbClr val="FF9900">
              <a:alpha val="50195"/>
            </a:srgb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22535" name="Oval 8"/>
          <p:cNvSpPr>
            <a:spLocks noChangeArrowheads="1"/>
          </p:cNvSpPr>
          <p:nvPr/>
        </p:nvSpPr>
        <p:spPr bwMode="auto">
          <a:xfrm>
            <a:off x="9453563" y="2857500"/>
            <a:ext cx="685800" cy="609600"/>
          </a:xfrm>
          <a:prstGeom prst="ellipse">
            <a:avLst/>
          </a:prstGeom>
          <a:solidFill>
            <a:srgbClr val="FF9900">
              <a:alpha val="50195"/>
            </a:srgb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22536" name="Oval 9"/>
          <p:cNvSpPr>
            <a:spLocks noChangeArrowheads="1"/>
          </p:cNvSpPr>
          <p:nvPr/>
        </p:nvSpPr>
        <p:spPr bwMode="auto">
          <a:xfrm>
            <a:off x="6596063" y="3214688"/>
            <a:ext cx="685800" cy="609600"/>
          </a:xfrm>
          <a:prstGeom prst="ellipse">
            <a:avLst/>
          </a:prstGeom>
          <a:solidFill>
            <a:srgbClr val="FF9900">
              <a:alpha val="50195"/>
            </a:srgb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22537" name="Oval 10"/>
          <p:cNvSpPr>
            <a:spLocks noChangeArrowheads="1"/>
          </p:cNvSpPr>
          <p:nvPr/>
        </p:nvSpPr>
        <p:spPr bwMode="auto">
          <a:xfrm>
            <a:off x="4238625" y="4643438"/>
            <a:ext cx="685800" cy="609600"/>
          </a:xfrm>
          <a:prstGeom prst="ellipse">
            <a:avLst/>
          </a:prstGeom>
          <a:solidFill>
            <a:srgbClr val="FF9900">
              <a:alpha val="50195"/>
            </a:srgb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22538" name="Oval 11"/>
          <p:cNvSpPr>
            <a:spLocks noChangeArrowheads="1"/>
          </p:cNvSpPr>
          <p:nvPr/>
        </p:nvSpPr>
        <p:spPr bwMode="auto">
          <a:xfrm>
            <a:off x="9596438" y="3500438"/>
            <a:ext cx="685800" cy="609600"/>
          </a:xfrm>
          <a:prstGeom prst="ellipse">
            <a:avLst/>
          </a:prstGeom>
          <a:solidFill>
            <a:srgbClr val="FF9900">
              <a:alpha val="50195"/>
            </a:srgb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22539" name="Oval 12"/>
          <p:cNvSpPr>
            <a:spLocks noChangeArrowheads="1"/>
          </p:cNvSpPr>
          <p:nvPr/>
        </p:nvSpPr>
        <p:spPr bwMode="auto">
          <a:xfrm>
            <a:off x="8667750" y="5000625"/>
            <a:ext cx="685800" cy="609600"/>
          </a:xfrm>
          <a:prstGeom prst="ellipse">
            <a:avLst/>
          </a:prstGeom>
          <a:solidFill>
            <a:srgbClr val="FF9900">
              <a:alpha val="50195"/>
            </a:srgb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id-ID" altLang="en-US"/>
          </a:p>
        </p:txBody>
      </p:sp>
      <p:pic>
        <p:nvPicPr>
          <p:cNvPr id="22540" name="Picture 4" descr="bewegung.GIF                                                   00000010&#10;Med Tech C207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857501"/>
            <a:ext cx="3783013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166938" y="928689"/>
            <a:ext cx="7772400" cy="18764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 dirty="0">
                <a:solidFill>
                  <a:srgbClr val="7030A0"/>
                </a:solidFill>
              </a:rPr>
              <a:t>Do not count cells touching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 dirty="0">
                <a:solidFill>
                  <a:srgbClr val="7030A0"/>
                </a:solidFill>
              </a:rPr>
              <a:t>Bottom line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 dirty="0">
                <a:solidFill>
                  <a:srgbClr val="7030A0"/>
                </a:solidFill>
              </a:rPr>
              <a:t>Right line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238375" y="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Counting Rule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2671761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90513" y="304800"/>
            <a:ext cx="6400800" cy="1143000"/>
          </a:xfrm>
          <a:solidFill>
            <a:srgbClr val="B7132E"/>
          </a:solidFill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RBC Count &amp; PLT Count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5482" y="1447800"/>
            <a:ext cx="8225118" cy="5105400"/>
          </a:xfrm>
        </p:spPr>
        <p:txBody>
          <a:bodyPr/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</a:rPr>
              <a:t>The large center square is used for RBC and PLT counts.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</a:rPr>
              <a:t>The center square is divided into 25 smaller squares, which are each subdivided into 16 squares.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</a:rPr>
              <a:t>Only 5 of the 25 squares are used to count red blood cells.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</a:rPr>
              <a:t>These 5 are usually the 4 outer squares and the inner most center square.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</a:rPr>
              <a:t>The entire large center square is used to count platelets.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52400"/>
            <a:ext cx="15240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2" descr="http://upload.wikimedia.org/wikipedia/commons/thumb/7/7e/Hemocytometer.jpg/220px-Hemocytome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65" y="4924425"/>
            <a:ext cx="1711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 descr="http://www2.ivcc.edu/caley/108/lab_checklists/blood_lab/gr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12" y="4438650"/>
            <a:ext cx="21240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" descr="http://biologyonline.us/Online%20A&amp;P/AP%201/Northland/AP1lab/Lab%209/images/58.htm1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906" y="3110753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514295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400800" cy="1143000"/>
          </a:xfrm>
          <a:solidFill>
            <a:srgbClr val="B7132E"/>
          </a:solidFill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RBC Count &amp; PLT Count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58588" y="1447800"/>
            <a:ext cx="5661212" cy="5105400"/>
          </a:xfrm>
        </p:spPr>
        <p:txBody>
          <a:bodyPr/>
          <a:lstStyle/>
          <a:p>
            <a:pPr marL="285750" lvl="1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</a:rPr>
              <a:t>First determine if the liquid needs to be diluted.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</a:rPr>
              <a:t>If it does follow the instructions for each diluting kit.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</a:rPr>
              <a:t>Load the </a:t>
            </a:r>
            <a:r>
              <a:rPr lang="en-US" altLang="en-US" sz="2000" dirty="0" err="1">
                <a:solidFill>
                  <a:srgbClr val="002060"/>
                </a:solidFill>
              </a:rPr>
              <a:t>hemacytometer</a:t>
            </a:r>
            <a:r>
              <a:rPr lang="en-US" altLang="en-US" sz="2000" dirty="0">
                <a:solidFill>
                  <a:srgbClr val="002060"/>
                </a:solidFill>
              </a:rPr>
              <a:t>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</a:rPr>
              <a:t>Leave the </a:t>
            </a:r>
            <a:r>
              <a:rPr lang="en-US" altLang="en-US" sz="2000" dirty="0" err="1">
                <a:solidFill>
                  <a:srgbClr val="002060"/>
                </a:solidFill>
              </a:rPr>
              <a:t>hemacytometer</a:t>
            </a:r>
            <a:r>
              <a:rPr lang="en-US" altLang="en-US" sz="2000" dirty="0">
                <a:solidFill>
                  <a:srgbClr val="002060"/>
                </a:solidFill>
              </a:rPr>
              <a:t> for a few minutes to allow the cells to settle.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</a:rPr>
              <a:t>Use the microscope (10 X) to locate the RBC counting areas.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</a:rPr>
              <a:t>The higher power (40 X) objective needs to be rotated into place to visualize the RBCs.</a:t>
            </a:r>
          </a:p>
          <a:p>
            <a:pPr marL="285750" lvl="1"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52400"/>
            <a:ext cx="15240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2" descr="http://biologyonline.us/Online%20A&amp;P/AP%201/Northland/AP1lab/Lab%209/image/RBC%20samp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90075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400800" cy="1143000"/>
          </a:xfrm>
          <a:solidFill>
            <a:srgbClr val="B7132E"/>
          </a:solidFill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RBC Count &amp; PLT Count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84094" y="1447800"/>
            <a:ext cx="8126506" cy="5105400"/>
          </a:xfrm>
        </p:spPr>
        <p:txBody>
          <a:bodyPr/>
          <a:lstStyle/>
          <a:p>
            <a:pPr marL="285750" lvl="1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</a:rPr>
              <a:t>RBCs are much smaller than the before mentioned WBCs.</a:t>
            </a:r>
          </a:p>
          <a:p>
            <a:pPr marL="285750" lvl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2060"/>
              </a:solidFill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</a:rPr>
              <a:t>The cells touching either the top or left boundaries of the squares are included but the lower or right boundaries are not counted.</a:t>
            </a:r>
          </a:p>
          <a:p>
            <a:pPr marL="285750" lvl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2060"/>
              </a:solidFill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</a:rPr>
              <a:t>The following equation is used for the RBCs…..</a:t>
            </a:r>
          </a:p>
          <a:p>
            <a:pPr marL="285750" lvl="1"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     </a:t>
            </a:r>
          </a:p>
          <a:p>
            <a:pPr marL="285750" lvl="1"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               </a:t>
            </a:r>
            <a:r>
              <a:rPr lang="en-US" altLang="en-US" sz="2000" u="sng" dirty="0">
                <a:solidFill>
                  <a:srgbClr val="002060"/>
                </a:solidFill>
              </a:rPr>
              <a:t># cells X dilution</a:t>
            </a:r>
            <a:r>
              <a:rPr lang="en-US" altLang="en-US" sz="2000" dirty="0">
                <a:solidFill>
                  <a:srgbClr val="002060"/>
                </a:solidFill>
              </a:rPr>
              <a:t> = # cells / microliter</a:t>
            </a:r>
          </a:p>
          <a:p>
            <a:pPr marL="285750" lvl="1"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                       5 X 0.004</a:t>
            </a:r>
          </a:p>
          <a:p>
            <a:pPr marL="285750" lvl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2060"/>
              </a:solidFill>
            </a:endParaRPr>
          </a:p>
          <a:p>
            <a:pPr marL="0" lvl="1" indent="0">
              <a:buNone/>
            </a:pPr>
            <a:endParaRPr lang="en-US" altLang="en-US" sz="2000" dirty="0">
              <a:solidFill>
                <a:srgbClr val="002060"/>
              </a:solidFill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2060"/>
              </a:solidFill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52400"/>
            <a:ext cx="15240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2" descr="http://upload.wikimedia.org/wikipedia/commons/thumb/7/7e/Hemocytometer.jpg/220px-Hemocytome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1905000"/>
            <a:ext cx="1711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746576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7030A0"/>
                </a:solidFill>
                <a:latin typeface="Century Gothic" panose="020B0502020202020204"/>
              </a:rPr>
              <a:t> </a:t>
            </a:r>
            <a:r>
              <a:rPr lang="en-US" dirty="0">
                <a:solidFill>
                  <a:srgbClr val="7030A0"/>
                </a:solidFill>
                <a:latin typeface="Century Gothic" panose="020B0502020202020204"/>
              </a:rPr>
              <a:t>is a general name for various methods for the quantification of cells in molecular biology &amp; medicine.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  <a:latin typeface="Century Gothic" panose="020B0502020202020204"/>
              </a:rPr>
              <a:t>Why to count ?</a:t>
            </a:r>
          </a:p>
          <a:p>
            <a:pPr marL="514350" lvl="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>
                <a:solidFill>
                  <a:srgbClr val="7030A0"/>
                </a:solidFill>
                <a:latin typeface="Century Gothic" panose="020B0502020202020204"/>
              </a:rPr>
              <a:t>Certain experiments require an exact number of cells to be used.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030A0"/>
                </a:solidFill>
                <a:latin typeface="Century Gothic" panose="020B0502020202020204"/>
              </a:rPr>
              <a:t>2. A lot of kits for molecular biology have the amount of reagents for a certain number of cells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030A0"/>
                </a:solidFill>
                <a:latin typeface="Century Gothic" panose="020B0502020202020204"/>
              </a:rPr>
              <a:t>3. Experiments of proliferation and survival ( Usually toxicity studies).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030A0"/>
                </a:solidFill>
                <a:latin typeface="Century Gothic" panose="020B0502020202020204"/>
              </a:rPr>
              <a:t>For examples: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030A0"/>
                </a:solidFill>
                <a:latin typeface="Century Gothic" panose="020B0502020202020204"/>
              </a:rPr>
              <a:t>WBC count, Sperm , RBC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69696"/>
                </a:solidFill>
              </a:rPr>
              <a:t>Directorate of Laboratory Medicine</a:t>
            </a:r>
            <a:endParaRPr lang="en-US" altLang="en-US">
              <a:solidFill>
                <a:srgbClr val="96969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78A5-4BF2-41D9-ADF2-16EE00F6B093}" type="slidenum">
              <a:rPr lang="en-US" altLang="en-US" smtClean="0">
                <a:solidFill>
                  <a:srgbClr val="969696"/>
                </a:solidFill>
              </a:rPr>
              <a:pPr/>
              <a:t>2</a:t>
            </a:fld>
            <a:endParaRPr lang="en-US" altLang="en-US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3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400800" cy="1143000"/>
          </a:xfrm>
          <a:solidFill>
            <a:srgbClr val="B7132E"/>
          </a:solidFill>
        </p:spPr>
        <p:txBody>
          <a:bodyPr/>
          <a:lstStyle/>
          <a:p>
            <a:r>
              <a:rPr lang="en-US" altLang="en-US" dirty="0" err="1" smtClean="0">
                <a:solidFill>
                  <a:srgbClr val="FFFF00"/>
                </a:solidFill>
              </a:rPr>
              <a:t>Hemacytometers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353" y="1670050"/>
            <a:ext cx="8700247" cy="48831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800" dirty="0"/>
          </a:p>
          <a:p>
            <a:pPr marL="285750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285750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Hemacytometers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a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accuracy-made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slide for performing </a:t>
            </a:r>
          </a:p>
          <a:p>
            <a:pPr marL="285750" lvl="1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                                      manual cell counts with the aid of a                                         </a:t>
            </a:r>
          </a:p>
          <a:p>
            <a:pPr marL="285750" lvl="1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                                      microscope.</a:t>
            </a:r>
          </a:p>
          <a:p>
            <a:pPr marL="285750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285750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Hemacytometers are used when……</a:t>
            </a:r>
          </a:p>
          <a:p>
            <a:pPr marL="285750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285750" lvl="1" indent="-3175" fontAlgn="auto">
              <a:spcAft>
                <a:spcPts val="0"/>
              </a:spcAft>
              <a:buFont typeface="Calibri" pitchFamily="34" charset="0"/>
              <a:buChar char="—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Automated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counters and hematology analyzers are unavailable</a:t>
            </a:r>
          </a:p>
          <a:p>
            <a:pPr marL="285750" lvl="1" indent="-3175" fontAlgn="auto">
              <a:spcAft>
                <a:spcPts val="0"/>
              </a:spcAft>
              <a:buFont typeface="Calibri" pitchFamily="34" charset="0"/>
              <a:buChar char="—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Blood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counts are extremely low</a:t>
            </a:r>
          </a:p>
          <a:p>
            <a:pPr marL="285750" lvl="1" indent="-3175" fontAlgn="auto">
              <a:spcAft>
                <a:spcPts val="0"/>
              </a:spcAft>
              <a:buFont typeface="Calibri" pitchFamily="34" charset="0"/>
              <a:buChar char="—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To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a cell count for body fluids (spinal fluid, joint </a:t>
            </a:r>
          </a:p>
          <a:p>
            <a:pPr marL="285750" lvl="1" indent="-3175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fluid, semen counts, and other bodily fluids</a:t>
            </a:r>
            <a:r>
              <a:rPr lang="en-US" sz="2000" dirty="0">
                <a:solidFill>
                  <a:srgbClr val="002060"/>
                </a:solidFill>
              </a:rPr>
              <a:t>)</a:t>
            </a:r>
          </a:p>
          <a:p>
            <a:pPr marL="285750" lvl="1" indent="-3175" fontAlgn="auto">
              <a:spcAft>
                <a:spcPts val="0"/>
              </a:spcAft>
              <a:buNone/>
              <a:defRPr/>
            </a:pPr>
            <a:endParaRPr lang="en-US" sz="2000" dirty="0">
              <a:solidFill>
                <a:srgbClr val="002060"/>
              </a:solidFill>
            </a:endParaRPr>
          </a:p>
          <a:p>
            <a:pPr marL="285750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0" y="87313"/>
            <a:ext cx="15240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2" descr="http://upload.wikimedia.org/wikipedia/commons/thumb/7/7e/Hemocytometer.jpg/220px-Hemocytome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341" y="2097882"/>
            <a:ext cx="22812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descr="http://cclnprod.cc.nih.gov/dlm/testguide.nsf/DC7CC4439DE445C585256B980001DB96/$FILE/cs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341" y="41116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http://www.drmalpani.com/images/sper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0" y="5287168"/>
            <a:ext cx="120332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9891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09813" y="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Counting Micro-organisms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953125" y="928688"/>
            <a:ext cx="3810000" cy="4019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single tiny drop of nutrient broth incubated overnight may contain    </a:t>
            </a:r>
            <a:r>
              <a:rPr lang="en-GB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5 000 000 cells</a:t>
            </a:r>
            <a:r>
              <a:rPr lang="en-GB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this is a lot to count.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1cm</a:t>
            </a:r>
            <a:r>
              <a:rPr lang="en-GB" altLang="en-US" sz="20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GB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contain </a:t>
            </a:r>
            <a:r>
              <a:rPr lang="en-GB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GB" altLang="en-US" sz="20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GB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order to estimate numbers it is necessary to dilute the sample.</a:t>
            </a:r>
          </a:p>
        </p:txBody>
      </p:sp>
      <p:pic>
        <p:nvPicPr>
          <p:cNvPr id="8196" name="Picture 4" descr="bactr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188" y="896846"/>
            <a:ext cx="5150224" cy="3744913"/>
          </a:xfrm>
        </p:spPr>
      </p:pic>
      <p:pic>
        <p:nvPicPr>
          <p:cNvPr id="8197" name="Picture 5" descr="D:\FOTO jepang 2012\100_3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53" y="3936290"/>
            <a:ext cx="3550024" cy="266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400800" cy="1143000"/>
          </a:xfrm>
          <a:solidFill>
            <a:srgbClr val="B7132E"/>
          </a:solidFill>
        </p:spPr>
        <p:txBody>
          <a:bodyPr/>
          <a:lstStyle/>
          <a:p>
            <a:r>
              <a:rPr lang="en-US" altLang="en-US" dirty="0" err="1" smtClean="0">
                <a:solidFill>
                  <a:srgbClr val="FFFF00"/>
                </a:solidFill>
              </a:rPr>
              <a:t>Hemacytometers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5" y="1447800"/>
            <a:ext cx="9484659" cy="5105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800" dirty="0"/>
          </a:p>
          <a:p>
            <a:pPr marL="285750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hemacytometer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counting chamber that contains two microscopically ruled areas marked off by lines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 hemacytometers are made of heavy glass with two counting areas.</a:t>
            </a:r>
          </a:p>
          <a:p>
            <a:pPr marL="285750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chamber areas are covered with a coverglass and placed under the microscope for visual examination.</a:t>
            </a:r>
          </a:p>
          <a:p>
            <a:pPr marL="285750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chamber depth in the Neubauer-type hemacytometer is 0.1 mm.</a:t>
            </a:r>
          </a:p>
          <a:p>
            <a:pPr marL="285750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glass hemacytometer is reusable if disinfected between each use.</a:t>
            </a:r>
          </a:p>
          <a:p>
            <a:pPr marL="285750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Disposable hemacytometers can also be purchased.</a:t>
            </a:r>
          </a:p>
          <a:p>
            <a:pPr marL="285750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 of reusing these the coverglass is plastic and can only be used once.</a:t>
            </a:r>
          </a:p>
          <a:p>
            <a:pPr marL="285750" lvl="1" indent="-3175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285750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118" y="87313"/>
            <a:ext cx="15240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2" descr="http://upload.wikimedia.org/wikipedia/commons/thumb/7/7e/Hemocytometer.jpg/220px-Hemocytome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793" y="2335306"/>
            <a:ext cx="1711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 descr="http://www.montreal-biotech.com/Products/ContentImages/C-Chip%20Disposable%20Hemocytomet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856" y="4271682"/>
            <a:ext cx="1770062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120808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400800" cy="1143000"/>
          </a:xfrm>
          <a:solidFill>
            <a:srgbClr val="B7132E"/>
          </a:solidFill>
        </p:spPr>
        <p:txBody>
          <a:bodyPr/>
          <a:lstStyle/>
          <a:p>
            <a:r>
              <a:rPr lang="en-US" altLang="en-US" dirty="0" err="1" smtClean="0">
                <a:solidFill>
                  <a:srgbClr val="FFFF00"/>
                </a:solidFill>
              </a:rPr>
              <a:t>Hemacytometers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48235" y="1447800"/>
            <a:ext cx="8162365" cy="5105400"/>
          </a:xfrm>
        </p:spPr>
        <p:txBody>
          <a:bodyPr/>
          <a:lstStyle/>
          <a:p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hemacytometer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contains two identical ruled areas that each have etched lines with squares of specific dimensions.</a:t>
            </a:r>
          </a:p>
          <a:p>
            <a:pPr marL="285750" lvl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Neubauer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-type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hemacytometer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total lined        area on each side is made of a large square (3 X 3 mm).</a:t>
            </a:r>
          </a:p>
          <a:p>
            <a:pPr marL="285750" lvl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large square is divided into nine equal squares         each 1 mm</a:t>
            </a:r>
            <a:r>
              <a:rPr lang="en-US" altLang="en-US" sz="20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total area of all the squares is 9 mm</a:t>
            </a:r>
            <a:r>
              <a:rPr lang="en-US" altLang="en-US" sz="20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coverglass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put in place and fluid is added,                            the fluid volume in the area can be calculated.</a:t>
            </a:r>
          </a:p>
          <a:p>
            <a:pPr marL="285750" lvl="1">
              <a:buFont typeface="Arial" panose="020B0604020202020204" pitchFamily="34" charset="0"/>
              <a:buChar char="•"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197" y="166128"/>
            <a:ext cx="15240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2" descr="http://upload.wikimedia.org/wikipedia/commons/thumb/7/7e/Hemocytometer.jpg/220px-Hemocytome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872" y="1860177"/>
            <a:ext cx="1711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http://homepages.gac.edu/~cellab/chpts/chpt1/Images/fig1_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r="14612"/>
          <a:stretch>
            <a:fillRect/>
          </a:stretch>
        </p:blipFill>
        <p:spPr bwMode="auto">
          <a:xfrm>
            <a:off x="8912226" y="3355975"/>
            <a:ext cx="28194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36424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400800" cy="1143000"/>
          </a:xfrm>
          <a:solidFill>
            <a:srgbClr val="B7132E"/>
          </a:solidFill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WBC Count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40659" y="1447800"/>
            <a:ext cx="8269941" cy="5105400"/>
          </a:xfrm>
        </p:spPr>
        <p:txBody>
          <a:bodyPr/>
          <a:lstStyle/>
          <a:p>
            <a:endParaRPr lang="en-US" altLang="en-US" sz="800" dirty="0"/>
          </a:p>
          <a:p>
            <a:pPr marL="285750" lvl="1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</a:rPr>
              <a:t>The area used for counting WBCs is determined by how the sample of blood or fluid is diluted</a:t>
            </a:r>
            <a:r>
              <a:rPr lang="en-US" altLang="en-US" sz="2000" dirty="0" smtClean="0">
                <a:solidFill>
                  <a:srgbClr val="002060"/>
                </a:solidFill>
              </a:rPr>
              <a:t>.</a:t>
            </a:r>
            <a:endParaRPr lang="en-US" altLang="en-US" sz="2000" dirty="0">
              <a:solidFill>
                <a:srgbClr val="002060"/>
              </a:solidFill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2060"/>
              </a:solidFill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</a:rPr>
              <a:t>Usually if there are a few cells the entire chamber is counted to determine the most accurate number </a:t>
            </a:r>
            <a:r>
              <a:rPr lang="en-US" altLang="en-US" sz="2000" dirty="0" smtClean="0">
                <a:solidFill>
                  <a:srgbClr val="002060"/>
                </a:solidFill>
              </a:rPr>
              <a:t>of </a:t>
            </a:r>
            <a:r>
              <a:rPr lang="en-US" altLang="en-US" sz="2000" dirty="0">
                <a:solidFill>
                  <a:srgbClr val="002060"/>
                </a:solidFill>
              </a:rPr>
              <a:t>WBCs</a:t>
            </a:r>
            <a:r>
              <a:rPr lang="en-US" altLang="en-US" sz="2000" dirty="0" smtClean="0">
                <a:solidFill>
                  <a:srgbClr val="002060"/>
                </a:solidFill>
              </a:rPr>
              <a:t>.</a:t>
            </a:r>
          </a:p>
          <a:p>
            <a:pPr marL="285750" lvl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2060"/>
              </a:solidFill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</a:rPr>
              <a:t>If there are more than a few cells the 4 outer squares numbered 1-4 on the diagram are counted</a:t>
            </a:r>
            <a:r>
              <a:rPr lang="en-US" altLang="en-US" sz="2000" dirty="0" smtClean="0">
                <a:solidFill>
                  <a:srgbClr val="002060"/>
                </a:solidFill>
              </a:rPr>
              <a:t>.</a:t>
            </a:r>
          </a:p>
          <a:p>
            <a:pPr marL="285750" lvl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2060"/>
              </a:solidFill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</a:rPr>
              <a:t>Different diluting kits are available to help in the                  dilution ratio and saline can be used.</a:t>
            </a:r>
          </a:p>
          <a:p>
            <a:pPr marL="285750" lvl="1"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611" y="158750"/>
            <a:ext cx="15240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2" descr="http://upload.wikimedia.org/wikipedia/commons/thumb/7/7e/Hemocytometer.jpg/220px-Hemocytome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286" y="1931894"/>
            <a:ext cx="1711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http://homepages.gac.edu/~cellab/chpts/chpt1/Images/fig1_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r="14612"/>
          <a:stretch>
            <a:fillRect/>
          </a:stretch>
        </p:blipFill>
        <p:spPr bwMode="auto">
          <a:xfrm>
            <a:off x="9090211" y="3226734"/>
            <a:ext cx="28194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941339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65" y="274638"/>
            <a:ext cx="7763435" cy="1143000"/>
          </a:xfrm>
          <a:solidFill>
            <a:srgbClr val="B7132E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Performing a Manual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WBC Count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21341" y="1447800"/>
            <a:ext cx="8189259" cy="5105400"/>
          </a:xfrm>
        </p:spPr>
        <p:txBody>
          <a:bodyPr/>
          <a:lstStyle/>
          <a:p>
            <a:endParaRPr lang="en-US" altLang="en-US" sz="800" dirty="0"/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</a:rPr>
              <a:t>First determine if the liquid needs to be diluted.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</a:rPr>
              <a:t>If it does follow the instructions for each diluting kit.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</a:rPr>
              <a:t>Load the </a:t>
            </a:r>
            <a:r>
              <a:rPr lang="en-US" altLang="en-US" sz="2000" dirty="0" err="1">
                <a:solidFill>
                  <a:srgbClr val="002060"/>
                </a:solidFill>
              </a:rPr>
              <a:t>hemacytometer</a:t>
            </a:r>
            <a:r>
              <a:rPr lang="en-US" altLang="en-US" sz="2000" dirty="0">
                <a:solidFill>
                  <a:srgbClr val="002060"/>
                </a:solidFill>
              </a:rPr>
              <a:t>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</a:rPr>
              <a:t>Leave the </a:t>
            </a:r>
            <a:r>
              <a:rPr lang="en-US" altLang="en-US" sz="2000" dirty="0" err="1">
                <a:solidFill>
                  <a:srgbClr val="002060"/>
                </a:solidFill>
              </a:rPr>
              <a:t>hemacytometer</a:t>
            </a:r>
            <a:r>
              <a:rPr lang="en-US" altLang="en-US" sz="2000" dirty="0">
                <a:solidFill>
                  <a:srgbClr val="002060"/>
                </a:solidFill>
              </a:rPr>
              <a:t> for a few minutes to allow the cells to settle.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</a:rPr>
              <a:t>Use the microscope (10 X) to locate the WBC counting area.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</a:rPr>
              <a:t>You may have to lower the light on the microscope to visualize the WBCS.</a:t>
            </a:r>
          </a:p>
          <a:p>
            <a:pPr marL="0" lvl="1" indent="0">
              <a:buNone/>
            </a:pPr>
            <a:endParaRPr lang="en-US" altLang="en-US" sz="2000" dirty="0">
              <a:solidFill>
                <a:srgbClr val="002060"/>
              </a:solidFill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420" y="274638"/>
            <a:ext cx="15240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2" descr="http://upload.wikimedia.org/wikipedia/commons/thumb/7/7e/Hemocytometer.jpg/220px-Hemocytome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095" y="2185194"/>
            <a:ext cx="1711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 descr="http://homepages.gac.edu/~cellab/chpts/chpt1/Images/fig1_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r="14612"/>
          <a:stretch>
            <a:fillRect/>
          </a:stretch>
        </p:blipFill>
        <p:spPr bwMode="auto">
          <a:xfrm>
            <a:off x="9215717" y="3843338"/>
            <a:ext cx="28194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" descr="http://www2.ivcc.edu/caley/108/lab_checklists/blood_lab/gri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35" y="4468812"/>
            <a:ext cx="21240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" descr="http://biology.clc.uc.edu/fankhauser/Labs/Anatomy_&amp;_Physiology/A&amp;P202/Blood/blood_cell_count_jpgs/25_RBC_LR_PP312016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859" y="4684012"/>
            <a:ext cx="19177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585394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94" y="304800"/>
            <a:ext cx="6400800" cy="1143000"/>
          </a:xfrm>
          <a:solidFill>
            <a:srgbClr val="B7132E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Performing a Manual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WBC Count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953" y="1447800"/>
            <a:ext cx="8090647" cy="5105400"/>
          </a:xfrm>
        </p:spPr>
        <p:txBody>
          <a:bodyPr rtlCol="0">
            <a:noAutofit/>
          </a:bodyPr>
          <a:lstStyle/>
          <a:p>
            <a:pPr marL="285750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</a:rPr>
              <a:t>Cells touching the upper or left </a:t>
            </a:r>
            <a:r>
              <a:rPr lang="en-US" sz="2000" dirty="0" smtClean="0">
                <a:solidFill>
                  <a:srgbClr val="002060"/>
                </a:solidFill>
              </a:rPr>
              <a:t>border </a:t>
            </a:r>
            <a:r>
              <a:rPr lang="en-US" sz="2000" dirty="0">
                <a:solidFill>
                  <a:srgbClr val="002060"/>
                </a:solidFill>
              </a:rPr>
              <a:t>of the squares are counted.</a:t>
            </a:r>
          </a:p>
          <a:p>
            <a:pPr marL="285750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</a:rPr>
              <a:t>Cells touching the lower or right </a:t>
            </a:r>
            <a:r>
              <a:rPr lang="en-US" sz="2000" dirty="0" smtClean="0">
                <a:solidFill>
                  <a:srgbClr val="002060"/>
                </a:solidFill>
              </a:rPr>
              <a:t>border </a:t>
            </a:r>
            <a:r>
              <a:rPr lang="en-US" sz="2000" dirty="0">
                <a:solidFill>
                  <a:srgbClr val="002060"/>
                </a:solidFill>
              </a:rPr>
              <a:t>of the square are not counted.</a:t>
            </a:r>
          </a:p>
          <a:p>
            <a:pPr marL="285750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</a:rPr>
              <a:t>Each side of the chamber should be counted and an average of the two should be taken.</a:t>
            </a:r>
          </a:p>
          <a:p>
            <a:pPr marL="285750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</a:rPr>
              <a:t>To calculate the cells if all 9 squares are counted you use the equation…..</a:t>
            </a:r>
          </a:p>
          <a:p>
            <a:pPr marL="685800" lvl="2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     </a:t>
            </a:r>
            <a:r>
              <a:rPr lang="en-US" sz="2000" u="sng" dirty="0">
                <a:solidFill>
                  <a:srgbClr val="002060"/>
                </a:solidFill>
              </a:rPr>
              <a:t># of cells X dilution</a:t>
            </a:r>
            <a:r>
              <a:rPr lang="en-US" sz="2000" dirty="0">
                <a:solidFill>
                  <a:srgbClr val="002060"/>
                </a:solidFill>
              </a:rPr>
              <a:t> = # cells / </a:t>
            </a:r>
            <a:r>
              <a:rPr lang="en-US" sz="2000" dirty="0" err="1">
                <a:solidFill>
                  <a:srgbClr val="002060"/>
                </a:solidFill>
              </a:rPr>
              <a:t>microliter</a:t>
            </a:r>
            <a:endParaRPr lang="en-US" sz="2000" u="sng" dirty="0">
              <a:solidFill>
                <a:srgbClr val="002060"/>
              </a:solidFill>
            </a:endParaRPr>
          </a:p>
          <a:p>
            <a:pPr marL="685800" lvl="2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              9 X 0.1</a:t>
            </a:r>
          </a:p>
          <a:p>
            <a:pPr marL="282575" lvl="2" indent="-282575" fontAlgn="auto"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</a:rPr>
              <a:t>To calculate the cells in the 4 outer squares use the following equation…..</a:t>
            </a:r>
          </a:p>
          <a:p>
            <a:pPr marL="282575" lvl="2" indent="-282575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            </a:t>
            </a:r>
            <a:r>
              <a:rPr lang="en-US" sz="2000" u="sng" dirty="0">
                <a:solidFill>
                  <a:srgbClr val="002060"/>
                </a:solidFill>
              </a:rPr>
              <a:t># of cells X dilution</a:t>
            </a:r>
            <a:r>
              <a:rPr lang="en-US" sz="2000" dirty="0">
                <a:solidFill>
                  <a:srgbClr val="002060"/>
                </a:solidFill>
              </a:rPr>
              <a:t> = # cells / </a:t>
            </a:r>
            <a:r>
              <a:rPr lang="en-US" sz="2000" dirty="0" err="1">
                <a:solidFill>
                  <a:srgbClr val="002060"/>
                </a:solidFill>
              </a:rPr>
              <a:t>microliter</a:t>
            </a:r>
            <a:endParaRPr lang="en-US" sz="2000" dirty="0">
              <a:solidFill>
                <a:srgbClr val="002060"/>
              </a:solidFill>
            </a:endParaRPr>
          </a:p>
          <a:p>
            <a:pPr marL="282575" lvl="2" indent="-282575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                      4 X 0.1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423" y="117475"/>
            <a:ext cx="15240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2" descr="http://homepages.gac.edu/~cellab/chpts/chpt1/Images/fig1_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r="14612"/>
          <a:stretch>
            <a:fillRect/>
          </a:stretch>
        </p:blipFill>
        <p:spPr bwMode="auto">
          <a:xfrm>
            <a:off x="9117106" y="3968750"/>
            <a:ext cx="28194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http://www2.ivcc.edu/caley/108/lab_checklists/blood_lab/gr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091" y="1744662"/>
            <a:ext cx="21240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313571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elancholy abstract design template">
  <a:themeElements>
    <a:clrScheme name="Melancholy abstract design template 12">
      <a:dk1>
        <a:srgbClr val="777777"/>
      </a:dk1>
      <a:lt1>
        <a:srgbClr val="969696"/>
      </a:lt1>
      <a:dk2>
        <a:srgbClr val="686B5D"/>
      </a:dk2>
      <a:lt2>
        <a:srgbClr val="4E4E44"/>
      </a:lt2>
      <a:accent1>
        <a:srgbClr val="909082"/>
      </a:accent1>
      <a:accent2>
        <a:srgbClr val="809EA8"/>
      </a:accent2>
      <a:accent3>
        <a:srgbClr val="B9BAB6"/>
      </a:accent3>
      <a:accent4>
        <a:srgbClr val="7F7F7F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Melancholy abstract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elancholy abstrac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2">
        <a:dk1>
          <a:srgbClr val="777777"/>
        </a:dk1>
        <a:lt1>
          <a:srgbClr val="969696"/>
        </a:lt1>
        <a:dk2>
          <a:srgbClr val="686B5D"/>
        </a:dk2>
        <a:lt2>
          <a:srgbClr val="4E4E44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7F7F7F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873</Words>
  <Application>Microsoft Office PowerPoint</Application>
  <PresentationFormat>Widescreen</PresentationFormat>
  <Paragraphs>116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Tahoma</vt:lpstr>
      <vt:lpstr>Times New Roman</vt:lpstr>
      <vt:lpstr>Wingdings</vt:lpstr>
      <vt:lpstr>Wingdings 3</vt:lpstr>
      <vt:lpstr>Slice</vt:lpstr>
      <vt:lpstr>Melancholy abstract design template</vt:lpstr>
      <vt:lpstr> </vt:lpstr>
      <vt:lpstr>Cell Counting</vt:lpstr>
      <vt:lpstr>Hemacytometers</vt:lpstr>
      <vt:lpstr>Counting Micro-organisms</vt:lpstr>
      <vt:lpstr>Hemacytometers</vt:lpstr>
      <vt:lpstr>Hemacytometers</vt:lpstr>
      <vt:lpstr>WBC Count</vt:lpstr>
      <vt:lpstr>Performing a Manual  WBC Count</vt:lpstr>
      <vt:lpstr>Performing a Manual  WBC Count</vt:lpstr>
      <vt:lpstr>PowerPoint Presentation</vt:lpstr>
      <vt:lpstr>RBC Count &amp; PLT Count</vt:lpstr>
      <vt:lpstr>RBC Count &amp; PLT Count</vt:lpstr>
      <vt:lpstr>RBC Count &amp; PLT Count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ali alsamawi</dc:creator>
  <cp:lastModifiedBy>ali alsamawi</cp:lastModifiedBy>
  <cp:revision>12</cp:revision>
  <cp:lastPrinted>2017-11-20T20:45:53Z</cp:lastPrinted>
  <dcterms:created xsi:type="dcterms:W3CDTF">2017-11-20T19:05:58Z</dcterms:created>
  <dcterms:modified xsi:type="dcterms:W3CDTF">2017-11-20T20:46:41Z</dcterms:modified>
</cp:coreProperties>
</file>