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285" r:id="rId3"/>
    <p:sldId id="286" r:id="rId4"/>
    <p:sldId id="288" r:id="rId5"/>
    <p:sldId id="262" r:id="rId6"/>
    <p:sldId id="263" r:id="rId7"/>
    <p:sldId id="264" r:id="rId8"/>
    <p:sldId id="265" r:id="rId9"/>
    <p:sldId id="277" r:id="rId10"/>
    <p:sldId id="278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581D9E5-0F04-48EA-8CEC-CD88B5ED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48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6057E27-A9F6-45B0-8DBB-08F22BE0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5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66E5-1286-413B-91E0-C622A6AD0B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5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27-A9F6-45B0-8DBB-08F22BE07D70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5610" indent="-294465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7862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9006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20151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91295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62440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33585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4729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CEDA2F-C78D-4615-B090-15C92435324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Carotene</a:t>
            </a:r>
          </a:p>
          <a:p>
            <a:pPr eaLnBrk="1" hangingPunct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Xanthophyll</a:t>
            </a:r>
          </a:p>
          <a:p>
            <a:pPr eaLnBrk="1" hangingPunct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Chlorophyll B</a:t>
            </a:r>
          </a:p>
          <a:p>
            <a:pPr eaLnBrk="1" hangingPunct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Chlorophyll A</a:t>
            </a:r>
          </a:p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5610" indent="-294465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7862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9006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20151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91295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62440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33585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4729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C3D0E21-C073-4B29-B17D-510B687C59D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5610" indent="-294465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7862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9006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20151" indent="-235572" defTabSz="958648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91295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62440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33585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4729" indent="-235572" defTabSz="9586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BC21038-EFF2-4B60-BF9B-2B3A75D07AB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002-5B7C-4ACA-8D15-A5AAAD6F6E1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0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7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25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4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8FEC8C-E2FB-4ACC-9930-05B84EA51BB4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45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8FEC8C-E2FB-4ACC-9930-05B84EA51BB4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C4F3-1ACD-41AC-AF90-0754E1EFD95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E5EC-CE17-4D92-8894-409EE31E6E7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6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9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57CD-F6E8-4D39-89D9-A017CD0A5D2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7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9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5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6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75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8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1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96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51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72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BE81-5A63-42E1-87D4-2E0CEEE23AB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595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3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3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88A9-C616-4271-A65F-D44EEBB2F9C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4D9A-6922-4BD9-948A-53A225480B0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0423-455D-4AC8-93D9-D2EF255CAF1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15F-09F8-49BB-BF4B-058880883BF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8E6-4821-4B5B-A693-61AAA237013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5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E19C-4702-4DCA-A91F-F80FE435DFF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1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8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physique.ens-cachan.fr/files/dataphysique/sublimation_iode.jpg" TargetMode="External"/><Relationship Id="rId7" Type="http://schemas.openxmlformats.org/officeDocument/2006/relationships/hyperlink" Target="http://science.nasa.gov/newhome/headlines/images/judge/9901879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rpi.edu/dept/chem-eng/Biotech-Environ/DOWNSTREAM/aqua.gif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gchem.colorado.edu/hndbksupport/drying/images/decant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74" y="6038491"/>
            <a:ext cx="6400800" cy="819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611" y="270171"/>
            <a:ext cx="939872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AL-</a:t>
            </a:r>
            <a:r>
              <a:rPr lang="en-US" sz="5400" b="1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Mustansiriyah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University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College of science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Biology Dept.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Zoology 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4</a:t>
            </a:r>
            <a:r>
              <a:rPr lang="en-US" sz="5400" b="1" baseline="3000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th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class</a:t>
            </a:r>
          </a:p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Laboratory Technique LAB.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(6)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E87D37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31" y="6186635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4967C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NAME 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en-US" sz="4800" noProof="1"/>
              <a:t>Purpose</a:t>
            </a:r>
          </a:p>
        </p:txBody>
      </p:sp>
      <p:sp>
        <p:nvSpPr>
          <p:cNvPr id="1229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337094" y="2160589"/>
            <a:ext cx="8807569" cy="388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>
                <a:ea typeface="华文新魏" charset="0"/>
              </a:rPr>
              <a:t>The main purpose of this lab is to give you experience with techniques for separating different kinds of matter based on their </a:t>
            </a:r>
            <a:r>
              <a:rPr lang="en-US" altLang="en-US" sz="3200" i="1" u="sng" dirty="0" smtClean="0">
                <a:ea typeface="华文新魏" charset="0"/>
              </a:rPr>
              <a:t>physical</a:t>
            </a:r>
            <a:r>
              <a:rPr lang="en-US" altLang="en-US" sz="3200" dirty="0" smtClean="0">
                <a:ea typeface="华文新魏" charset="0"/>
              </a:rPr>
              <a:t> properties.</a:t>
            </a:r>
          </a:p>
        </p:txBody>
      </p:sp>
      <p:pic>
        <p:nvPicPr>
          <p:cNvPr id="12291" name="Content Placeholder 25606" descr="11B_Filterin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/>
          <a:stretch>
            <a:fillRect/>
          </a:stretch>
        </p:blipFill>
        <p:spPr bwMode="auto">
          <a:xfrm>
            <a:off x="9372601" y="76200"/>
            <a:ext cx="1254125" cy="1746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Content Placeholder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1" y="5562601"/>
            <a:ext cx="2093913" cy="1203325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3" name="Content Placeholder 4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6200"/>
            <a:ext cx="1635125" cy="13096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Content Placeholder 4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1"/>
            <a:ext cx="1500188" cy="1374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6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94" y="0"/>
            <a:ext cx="10364451" cy="1596177"/>
          </a:xfrm>
        </p:spPr>
        <p:txBody>
          <a:bodyPr/>
          <a:lstStyle/>
          <a:p>
            <a:pPr fontAlgn="auto"/>
            <a:r>
              <a:rPr lang="en-US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1102" y="1554164"/>
            <a:ext cx="8314937" cy="3881437"/>
          </a:xfrm>
          <a:prstGeom prst="rect">
            <a:avLst/>
          </a:prstGeom>
          <a:ln>
            <a:miter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ea typeface="华文新魏" charset="0"/>
                <a:cs typeface="Times New Roman" panose="02020603050405020304" pitchFamily="18" charset="0"/>
                <a:sym typeface="华文新魏" charset="0"/>
              </a:rPr>
              <a:t>Substances </a:t>
            </a:r>
            <a:r>
              <a:rPr lang="en-US" altLang="en-US" sz="2600" cap="none" dirty="0" smtClean="0">
                <a:latin typeface="Times New Roman" panose="02020603050405020304" pitchFamily="18" charset="0"/>
                <a:ea typeface="华文新魏" charset="0"/>
                <a:cs typeface="Times New Roman" panose="02020603050405020304" pitchFamily="18" charset="0"/>
                <a:sym typeface="华文新魏" charset="0"/>
              </a:rPr>
              <a:t>vary widely in their physical properties, so there are also a variety of separation techniques. a brief list includes: </a:t>
            </a:r>
          </a:p>
          <a:p>
            <a:pPr marL="0" indent="0">
              <a:buNone/>
            </a:pPr>
            <a:r>
              <a:rPr lang="en-US" altLang="en-US" sz="2600" cap="none" dirty="0" smtClean="0">
                <a:latin typeface="Times New Roman" panose="02020603050405020304" pitchFamily="18" charset="0"/>
                <a:ea typeface="华文新魏" charset="0"/>
                <a:cs typeface="Times New Roman" panose="02020603050405020304" pitchFamily="18" charset="0"/>
                <a:sym typeface="华文新魏" charset="0"/>
              </a:rPr>
              <a:t>distillation, filtration, magnetic, chromatography, evaporation, decanting, and extraction.</a:t>
            </a:r>
            <a:endParaRPr lang="en-US" altLang="en-US" sz="2600" cap="none" dirty="0" smtClean="0">
              <a:ea typeface="华文新魏" charset="0"/>
            </a:endParaRPr>
          </a:p>
          <a:p>
            <a:pPr marL="0" indent="0">
              <a:buNone/>
            </a:pPr>
            <a:endParaRPr lang="en-US" altLang="en-US" sz="2600" dirty="0">
              <a:ea typeface="华文新魏" charset="0"/>
            </a:endParaRPr>
          </a:p>
        </p:txBody>
      </p:sp>
      <p:pic>
        <p:nvPicPr>
          <p:cNvPr id="14339" name="Content Placeholder 25606" descr="11B_Filteri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/>
          <a:stretch>
            <a:fillRect/>
          </a:stretch>
        </p:blipFill>
        <p:spPr bwMode="auto">
          <a:xfrm>
            <a:off x="9372601" y="76200"/>
            <a:ext cx="1254125" cy="1746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Content Placeholder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1" y="5562601"/>
            <a:ext cx="2093913" cy="1203325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1" name="Content Placeholder 4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5" y="244476"/>
            <a:ext cx="1635125" cy="13096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Content Placeholder 4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1"/>
            <a:ext cx="1500188" cy="1374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7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28788" y="228601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Various Methods for Separating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the Components of a Mixture</a:t>
            </a:r>
            <a:endParaRPr lang="en-US" sz="2400">
              <a:solidFill>
                <a:srgbClr val="336600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105400" y="5943600"/>
            <a:ext cx="4876800" cy="596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a typeface="ＭＳ Ｐゴシック" charset="0"/>
              </a:rPr>
              <a:t>Distillation</a:t>
            </a:r>
            <a:r>
              <a:rPr lang="en-US" sz="1600" b="1">
                <a:solidFill>
                  <a:srgbClr val="000000"/>
                </a:solidFill>
                <a:ea typeface="ＭＳ Ｐゴシック" charset="0"/>
              </a:rPr>
              <a:t> is used in many different industries including </a:t>
            </a:r>
            <a:r>
              <a:rPr lang="en-US" sz="1600" b="1">
                <a:solidFill>
                  <a:srgbClr val="0000FF"/>
                </a:solidFill>
                <a:ea typeface="ＭＳ Ｐゴシック" charset="0"/>
              </a:rPr>
              <a:t>chemical, brewery and pharmaceutical</a:t>
            </a:r>
            <a:r>
              <a:rPr lang="en-US" sz="1600" b="1">
                <a:solidFill>
                  <a:srgbClr val="000000"/>
                </a:solidFill>
                <a:ea typeface="ＭＳ Ｐゴシック" charset="0"/>
              </a:rPr>
              <a:t>.</a:t>
            </a:r>
          </a:p>
        </p:txBody>
      </p:sp>
      <p:pic>
        <p:nvPicPr>
          <p:cNvPr id="22531" name="Picture 15" descr="distillation%20f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1"/>
            <a:ext cx="28336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5029200" y="4343400"/>
            <a:ext cx="502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Distillation: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  Separation through vaporization of a liquid from a solid, or another liquid, followed by vapor condensation.</a:t>
            </a:r>
            <a:endParaRPr lang="en-US" sz="2400">
              <a:solidFill>
                <a:srgbClr val="336600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6150" name="Line 19"/>
          <p:cNvSpPr>
            <a:spLocks noChangeShapeType="1"/>
          </p:cNvSpPr>
          <p:nvPr/>
        </p:nvSpPr>
        <p:spPr bwMode="auto">
          <a:xfrm>
            <a:off x="1752600" y="16002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51" name="Line 20"/>
          <p:cNvSpPr>
            <a:spLocks noChangeShapeType="1"/>
          </p:cNvSpPr>
          <p:nvPr/>
        </p:nvSpPr>
        <p:spPr bwMode="auto">
          <a:xfrm>
            <a:off x="1752600" y="228600"/>
            <a:ext cx="8686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2133600" y="1828801"/>
            <a:ext cx="54864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Chromatography: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separating components of a mixture that have differing adsorptive tendencies on a stationary phase as the mixture is passed over or through the stationary phase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2536" name="Picture 22" descr="chroma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8801"/>
            <a:ext cx="13985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Line 23"/>
          <p:cNvSpPr>
            <a:spLocks noChangeShapeType="1"/>
          </p:cNvSpPr>
          <p:nvPr/>
        </p:nvSpPr>
        <p:spPr bwMode="auto">
          <a:xfrm>
            <a:off x="1752600" y="4191000"/>
            <a:ext cx="868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55" name="Text Box 24"/>
          <p:cNvSpPr txBox="1">
            <a:spLocks noChangeArrowheads="1"/>
          </p:cNvSpPr>
          <p:nvPr/>
        </p:nvSpPr>
        <p:spPr bwMode="auto">
          <a:xfrm>
            <a:off x="7620000" y="3581401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Chromatography of plant pigments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extrac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39576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9"/>
          <p:cNvSpPr>
            <a:spLocks noChangeArrowheads="1"/>
          </p:cNvSpPr>
          <p:nvPr/>
        </p:nvSpPr>
        <p:spPr bwMode="auto">
          <a:xfrm>
            <a:off x="6096000" y="685800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a typeface="ＭＳ Ｐゴシック" charset="0"/>
              </a:rPr>
              <a:t>Extraction: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removing a substance from a solid or liquid mixture by adding a solvent in which the substance is more soluble.</a:t>
            </a:r>
          </a:p>
        </p:txBody>
      </p:sp>
      <p:sp>
        <p:nvSpPr>
          <p:cNvPr id="7172" name="Line 20"/>
          <p:cNvSpPr>
            <a:spLocks noChangeShapeType="1"/>
          </p:cNvSpPr>
          <p:nvPr/>
        </p:nvSpPr>
        <p:spPr bwMode="auto">
          <a:xfrm>
            <a:off x="1752600" y="3657600"/>
            <a:ext cx="868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23556" name="Picture 22" descr="centrifu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962400"/>
            <a:ext cx="28797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3"/>
          <p:cNvSpPr>
            <a:spLocks noChangeArrowheads="1"/>
          </p:cNvSpPr>
          <p:nvPr/>
        </p:nvSpPr>
        <p:spPr bwMode="auto">
          <a:xfrm>
            <a:off x="1752600" y="4114800"/>
            <a:ext cx="4343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a typeface="ＭＳ Ｐゴシック" charset="0"/>
              </a:rPr>
              <a:t>Centrifugation:</a:t>
            </a: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 removing a substance from a solution by means of a centrifuge.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391400" y="3733800"/>
            <a:ext cx="297180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Sublimation:</a:t>
            </a:r>
            <a:r>
              <a:rPr lang="en-US" sz="280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vaporizing a solid and subsequently condensing its vapor.</a:t>
            </a:r>
            <a:endParaRPr lang="en-US" sz="2800">
              <a:solidFill>
                <a:srgbClr val="3366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4578" name="Picture 7" descr="sublimation_io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93826"/>
            <a:ext cx="20574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7924800" y="381000"/>
            <a:ext cx="1435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FF"/>
                </a:solidFill>
              </a:rPr>
              <a:t>Sublimation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FF"/>
                </a:solidFill>
              </a:rPr>
              <a:t>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FF"/>
                </a:solidFill>
              </a:rPr>
              <a:t>Iodine </a:t>
            </a:r>
          </a:p>
        </p:txBody>
      </p:sp>
      <p:sp>
        <p:nvSpPr>
          <p:cNvPr id="8197" name="Rectangle 24"/>
          <p:cNvSpPr>
            <a:spLocks noChangeArrowheads="1"/>
          </p:cNvSpPr>
          <p:nvPr/>
        </p:nvSpPr>
        <p:spPr bwMode="auto">
          <a:xfrm>
            <a:off x="1752600" y="152400"/>
            <a:ext cx="4343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a typeface="ＭＳ Ｐゴシック" charset="0"/>
              </a:rPr>
              <a:t>Crystallization:</a:t>
            </a:r>
            <a:r>
              <a:rPr lang="en-US" sz="2800">
                <a:solidFill>
                  <a:srgbClr val="000000"/>
                </a:solidFill>
                <a:ea typeface="ＭＳ Ｐゴシック" charset="0"/>
              </a:rPr>
              <a:t> forming a crystalline solid by decreasing its solubility as a result of cooling the solution, evaporating the solvent, or adding a solvent in which the solid is less soluble such that solid crystals form.</a:t>
            </a:r>
          </a:p>
        </p:txBody>
      </p:sp>
      <p:pic>
        <p:nvPicPr>
          <p:cNvPr id="24581" name="Picture 25" descr="aqu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657600"/>
            <a:ext cx="15287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4419600" y="58674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a typeface="ＭＳ Ｐゴシック" charset="0"/>
              </a:rPr>
              <a:t>mineral aquamarine </a:t>
            </a:r>
          </a:p>
        </p:txBody>
      </p:sp>
      <p:pic>
        <p:nvPicPr>
          <p:cNvPr id="24583" name="Picture 27" descr="insuli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1"/>
            <a:ext cx="1905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28"/>
          <p:cNvSpPr>
            <a:spLocks noChangeArrowheads="1"/>
          </p:cNvSpPr>
          <p:nvPr/>
        </p:nvSpPr>
        <p:spPr bwMode="auto">
          <a:xfrm>
            <a:off x="1752601" y="5328614"/>
            <a:ext cx="24177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a typeface="ＭＳ Ｐゴシック" charset="0"/>
              </a:rPr>
              <a:t>Crystals of insulin grown in space let scientists determine the vital enzyme's structure and linkages with much higher resolution than Earth-grown crystals. </a:t>
            </a:r>
          </a:p>
        </p:txBody>
      </p:sp>
      <p:sp>
        <p:nvSpPr>
          <p:cNvPr id="8202" name="Line 29"/>
          <p:cNvSpPr>
            <a:spLocks noChangeShapeType="1"/>
          </p:cNvSpPr>
          <p:nvPr/>
        </p:nvSpPr>
        <p:spPr bwMode="auto">
          <a:xfrm rot="-5400000">
            <a:off x="2209800" y="4343400"/>
            <a:ext cx="868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decant_whey_3_P3120306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1"/>
            <a:ext cx="25908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7" descr="deca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4495800"/>
            <a:ext cx="14081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8839200" y="5105401"/>
            <a:ext cx="14478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Decanting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a solvent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from a solute.</a:t>
            </a:r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1752600" y="3200400"/>
            <a:ext cx="868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1714500" y="3276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</a:rPr>
              <a:t>Decantation:</a:t>
            </a:r>
            <a:r>
              <a:rPr lang="en-US" altLang="en-US" sz="2800" dirty="0">
                <a:solidFill>
                  <a:srgbClr val="000000"/>
                </a:solidFill>
              </a:rPr>
              <a:t> a process for separating the liquid component of a solid—liquid mixture from the solid by pouring.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4876801" y="5105401"/>
            <a:ext cx="1768475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Decanting whey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from the curds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in cheese making.</a:t>
            </a:r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1866900" y="0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Filtration:</a:t>
            </a:r>
            <a:r>
              <a:rPr lang="en-US" sz="280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removing a solid substance from a liquid by passing the suspension through a filter.</a:t>
            </a:r>
            <a:endParaRPr lang="en-US" sz="2800">
              <a:solidFill>
                <a:srgbClr val="3366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6632" name="Picture 16" descr="B00004SU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7" descr="oil-fil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705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8458201" y="1905000"/>
            <a:ext cx="1852613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Crude oil filtration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(vacuum filtration)</a:t>
            </a: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3881439" y="2209800"/>
            <a:ext cx="1031875" cy="590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Gravity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FF"/>
                </a:solidFill>
              </a:rPr>
              <a:t>Filtration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vacf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57339"/>
            <a:ext cx="4368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06700" y="228600"/>
            <a:ext cx="657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u="sng">
                <a:solidFill>
                  <a:srgbClr val="0000FF"/>
                </a:solidFill>
              </a:rPr>
              <a:t>Side arm or filtration flask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0" y="1143001"/>
            <a:ext cx="3200400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A filtration flask looks like </a:t>
            </a:r>
            <a:r>
              <a:rPr lang="en-US" altLang="en-US" b="1" dirty="0" smtClean="0">
                <a:solidFill>
                  <a:srgbClr val="000000"/>
                </a:solidFill>
              </a:rPr>
              <a:t>a </a:t>
            </a:r>
            <a:r>
              <a:rPr lang="en-US" altLang="en-US" b="1" dirty="0" smtClean="0">
                <a:solidFill>
                  <a:srgbClr val="0000FF"/>
                </a:solidFill>
              </a:rPr>
              <a:t>flask </a:t>
            </a:r>
            <a:r>
              <a:rPr lang="en-US" altLang="en-US" b="1" dirty="0">
                <a:solidFill>
                  <a:srgbClr val="0000FF"/>
                </a:solidFill>
              </a:rPr>
              <a:t>with a short side arm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The "</a:t>
            </a:r>
            <a:r>
              <a:rPr lang="en-US" altLang="en-US" b="1" dirty="0">
                <a:solidFill>
                  <a:srgbClr val="FF0000"/>
                </a:solidFill>
              </a:rPr>
              <a:t>arm</a:t>
            </a:r>
            <a:r>
              <a:rPr lang="en-US" altLang="en-US" b="1" dirty="0">
                <a:solidFill>
                  <a:srgbClr val="000000"/>
                </a:solidFill>
              </a:rPr>
              <a:t>" is designed to </a:t>
            </a:r>
            <a:r>
              <a:rPr lang="en-US" altLang="en-US" b="1" dirty="0">
                <a:solidFill>
                  <a:srgbClr val="0000FF"/>
                </a:solidFill>
              </a:rPr>
              <a:t>connect </a:t>
            </a:r>
            <a:r>
              <a:rPr lang="en-US" altLang="en-US" b="1" dirty="0">
                <a:solidFill>
                  <a:srgbClr val="000000"/>
                </a:solidFill>
              </a:rPr>
              <a:t>the flask </a:t>
            </a:r>
            <a:r>
              <a:rPr lang="en-US" altLang="en-US" b="1" dirty="0">
                <a:solidFill>
                  <a:srgbClr val="0000FF"/>
                </a:solidFill>
              </a:rPr>
              <a:t>to a vacuum source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When sealed on the top with a stopper or a </a:t>
            </a:r>
            <a:r>
              <a:rPr lang="en-US" altLang="en-US" b="1" dirty="0" err="1">
                <a:solidFill>
                  <a:srgbClr val="000000"/>
                </a:solidFill>
              </a:rPr>
              <a:t>Büchner</a:t>
            </a:r>
            <a:r>
              <a:rPr lang="en-US" altLang="en-US" b="1" dirty="0">
                <a:solidFill>
                  <a:srgbClr val="000000"/>
                </a:solidFill>
              </a:rPr>
              <a:t> funnel, the vacuum flask will </a:t>
            </a:r>
            <a:r>
              <a:rPr lang="en-US" altLang="en-US" b="1" dirty="0">
                <a:solidFill>
                  <a:srgbClr val="FF0000"/>
                </a:solidFill>
              </a:rPr>
              <a:t>maintain a reduced pressure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fun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990601"/>
            <a:ext cx="45434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752600" y="533400"/>
            <a:ext cx="229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B</a:t>
            </a: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ü</a:t>
            </a:r>
            <a:r>
              <a:rPr lang="en-US" altLang="en-US" b="1">
                <a:solidFill>
                  <a:srgbClr val="000000"/>
                </a:solidFill>
              </a:rPr>
              <a:t>chner Funnel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3276600" y="1066800"/>
            <a:ext cx="12954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96000" y="228600"/>
            <a:ext cx="239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</a:rPr>
              <a:t>Stemmed Funnel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8375650" y="914400"/>
            <a:ext cx="229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</a:rPr>
              <a:t>Stemless Funnel</a:t>
            </a:r>
          </a:p>
        </p:txBody>
      </p:sp>
      <p:sp>
        <p:nvSpPr>
          <p:cNvPr id="22535" name="Line 12"/>
          <p:cNvSpPr>
            <a:spLocks noChangeShapeType="1"/>
          </p:cNvSpPr>
          <p:nvPr/>
        </p:nvSpPr>
        <p:spPr bwMode="auto">
          <a:xfrm flipH="1">
            <a:off x="6858000" y="609600"/>
            <a:ext cx="533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 flipH="1">
            <a:off x="7772400" y="1371600"/>
            <a:ext cx="10668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1828800" y="4572000"/>
            <a:ext cx="8534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    A </a:t>
            </a:r>
            <a:r>
              <a:rPr lang="en-US" altLang="en-US" b="1" dirty="0" err="1">
                <a:solidFill>
                  <a:srgbClr val="FF0000"/>
                </a:solidFill>
              </a:rPr>
              <a:t>Büchner</a:t>
            </a:r>
            <a:r>
              <a:rPr lang="en-US" altLang="en-US" b="1" dirty="0">
                <a:solidFill>
                  <a:srgbClr val="FF0000"/>
                </a:solidFill>
              </a:rPr>
              <a:t> funnel</a:t>
            </a:r>
            <a:r>
              <a:rPr lang="en-US" altLang="en-US" dirty="0">
                <a:solidFill>
                  <a:srgbClr val="000000"/>
                </a:solidFill>
              </a:rPr>
              <a:t> is the white porcelain funnel. It requires an  adaptor or </a:t>
            </a:r>
            <a:r>
              <a:rPr lang="en-US" altLang="en-US" b="1" dirty="0">
                <a:solidFill>
                  <a:srgbClr val="0000FF"/>
                </a:solidFill>
              </a:rPr>
              <a:t>rubber stopper</a:t>
            </a:r>
            <a:r>
              <a:rPr lang="en-US" altLang="en-US" dirty="0">
                <a:solidFill>
                  <a:srgbClr val="000000"/>
                </a:solidFill>
              </a:rPr>
              <a:t> with a hole in it to connect it to the top of a filtration flask.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    A </a:t>
            </a:r>
            <a:r>
              <a:rPr lang="en-US" altLang="en-US" dirty="0" err="1">
                <a:solidFill>
                  <a:srgbClr val="000000"/>
                </a:solidFill>
              </a:rPr>
              <a:t>Büchner</a:t>
            </a:r>
            <a:r>
              <a:rPr lang="en-US" altLang="en-US" dirty="0">
                <a:solidFill>
                  <a:srgbClr val="000000"/>
                </a:solidFill>
              </a:rPr>
              <a:t> funnel is </a:t>
            </a:r>
            <a:r>
              <a:rPr lang="en-US" altLang="en-US" b="1" dirty="0">
                <a:solidFill>
                  <a:srgbClr val="FF0000"/>
                </a:solidFill>
              </a:rPr>
              <a:t>used exclusively for vacuum filtrations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438</Words>
  <Application>Microsoft Office PowerPoint</Application>
  <PresentationFormat>Widescreen</PresentationFormat>
  <Paragraphs>58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Century Gothic</vt:lpstr>
      <vt:lpstr>华文新魏</vt:lpstr>
      <vt:lpstr>Times New Roman</vt:lpstr>
      <vt:lpstr>Tw Cen MT</vt:lpstr>
      <vt:lpstr>Wingdings 3</vt:lpstr>
      <vt:lpstr>Droplet</vt:lpstr>
      <vt:lpstr>Slice</vt:lpstr>
      <vt:lpstr> </vt:lpstr>
      <vt:lpstr>Purpose</vt:lpstr>
      <vt:lpstr>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ali alsamawi</dc:creator>
  <cp:lastModifiedBy>ali alsamawi</cp:lastModifiedBy>
  <cp:revision>9</cp:revision>
  <cp:lastPrinted>2017-11-27T20:47:09Z</cp:lastPrinted>
  <dcterms:created xsi:type="dcterms:W3CDTF">2017-11-27T19:11:17Z</dcterms:created>
  <dcterms:modified xsi:type="dcterms:W3CDTF">2017-11-27T20:54:43Z</dcterms:modified>
</cp:coreProperties>
</file>