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9" r:id="rId4"/>
    <p:sldId id="258" r:id="rId5"/>
    <p:sldId id="304" r:id="rId6"/>
    <p:sldId id="279" r:id="rId7"/>
    <p:sldId id="296" r:id="rId8"/>
    <p:sldId id="284" r:id="rId9"/>
    <p:sldId id="285" r:id="rId10"/>
    <p:sldId id="282" r:id="rId11"/>
    <p:sldId id="283" r:id="rId12"/>
    <p:sldId id="262" r:id="rId13"/>
    <p:sldId id="303" r:id="rId14"/>
    <p:sldId id="275" r:id="rId15"/>
    <p:sldId id="306" r:id="rId16"/>
    <p:sldId id="264" r:id="rId17"/>
    <p:sldId id="286" r:id="rId18"/>
    <p:sldId id="287" r:id="rId19"/>
    <p:sldId id="265" r:id="rId20"/>
    <p:sldId id="266" r:id="rId21"/>
    <p:sldId id="267" r:id="rId22"/>
    <p:sldId id="299" r:id="rId23"/>
    <p:sldId id="301" r:id="rId24"/>
    <p:sldId id="305"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B5B4-E00F-4555-B821-340548129B7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5B5B4-E00F-4555-B821-340548129B7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5B5B4-E00F-4555-B821-340548129B7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5B5B4-E00F-4555-B821-340548129B77}"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5B5B4-E00F-4555-B821-340548129B77}"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5B5B4-E00F-4555-B821-340548129B77}"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B5B4-E00F-4555-B821-340548129B7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B5B4-E00F-4555-B821-340548129B7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F589A-27AF-43E1-8CF3-824CBCE1EB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5B5B4-E00F-4555-B821-340548129B77}" type="datetimeFigureOut">
              <a:rPr lang="en-US" smtClean="0"/>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F589A-27AF-43E1-8CF3-824CBCE1EB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H" TargetMode="External"/><Relationship Id="rId2" Type="http://schemas.openxmlformats.org/officeDocument/2006/relationships/hyperlink" Target="http://en.wikipedia.org/wiki/Micrometre"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en.wikipedia.org/wiki/Cytoso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Gluconeogenesis" TargetMode="External"/><Relationship Id="rId2" Type="http://schemas.openxmlformats.org/officeDocument/2006/relationships/hyperlink" Target="http://en.wikipedia.org/wiki/Sugars" TargetMode="External"/><Relationship Id="rId1" Type="http://schemas.openxmlformats.org/officeDocument/2006/relationships/slideLayout" Target="../slideLayouts/slideLayout7.xml"/><Relationship Id="rId4" Type="http://schemas.openxmlformats.org/officeDocument/2006/relationships/hyperlink" Target="http://en.wikipedia.org/wiki/Photosynthes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6200" y="0"/>
            <a:ext cx="8915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Lysosomes and </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microbodies</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Lysosomes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spherical bodies enclosed by a single membrane. They </a:t>
            </a:r>
            <a:r>
              <a:rPr lang="en-US" sz="3200" dirty="0" smtClean="0">
                <a:latin typeface="Times New Roman" pitchFamily="18" charset="0"/>
                <a:ea typeface="Calibri" pitchFamily="34" charset="0"/>
                <a:cs typeface="Times New Roman" pitchFamily="18" charset="0"/>
              </a:rPr>
              <a:t>are produce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the Golgi apparatus. It is found in both plant and animal cells, but is more common in animal cells, Lysosomes are not visible under a light microscope.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3" descr="http://per3cellproject.wikispaces.com/file/view/lysosome.jpg/191635996/lysosome.jpg"/>
          <p:cNvPicPr>
            <a:picLocks noChangeAspect="1" noChangeArrowheads="1"/>
          </p:cNvPicPr>
          <p:nvPr/>
        </p:nvPicPr>
        <p:blipFill>
          <a:blip r:embed="rId2" cstate="print"/>
          <a:srcRect/>
          <a:stretch>
            <a:fillRect/>
          </a:stretch>
        </p:blipFill>
        <p:spPr bwMode="auto">
          <a:xfrm>
            <a:off x="1828800" y="3048000"/>
            <a:ext cx="4419600"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2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06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69979"/>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3200" b="1" i="0" u="none" strike="noStrike" cap="none" normalizeH="0" baseline="0" dirty="0" err="1" smtClean="0" bmk="">
                <a:ln>
                  <a:noFill/>
                </a:ln>
                <a:solidFill>
                  <a:schemeClr val="tx1"/>
                </a:solidFill>
                <a:effectLst/>
                <a:latin typeface="Times New Roman" pitchFamily="18" charset="0"/>
                <a:ea typeface="Times New Roman" pitchFamily="18" charset="0"/>
                <a:cs typeface="Times New Roman" pitchFamily="18" charset="0"/>
              </a:rPr>
              <a:t>ysosomal</a:t>
            </a:r>
            <a:r>
              <a:rPr kumimoji="0" lang="en-US" sz="32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Storage Disease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Lysosomal</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storage diseases are caused by the accumulation of macromolecules (proteins, polysaccharides, lipids) in the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lysosomes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because of a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genetic failure to manufacture an enzyme needed for their breakdown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Neurons of the central nervous system are particularly susceptible to damage.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accumulated materials </a:t>
            </a:r>
            <a:r>
              <a:rPr lang="en-US" sz="3200" dirty="0" smtClean="0">
                <a:latin typeface="Times New Roman" pitchFamily="18" charset="0"/>
                <a:ea typeface="Calibri" pitchFamily="34" charset="0"/>
                <a:cs typeface="Times New Roman" pitchFamily="18" charset="0"/>
              </a:rPr>
              <a:t>damage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kill cells, resulting in skeletal or muscular defects, mental retardation</a:t>
            </a:r>
            <a:r>
              <a:rPr kumimoji="0" lang="ar-IQ"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(تخلف العقلي</a:t>
            </a:r>
            <a:r>
              <a:rPr kumimoji="0" lang="ar-IQ"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even death.</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346" y="4519612"/>
            <a:ext cx="3613872"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916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87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5" y="0"/>
            <a:ext cx="9067800" cy="6555641"/>
          </a:xfrm>
          <a:prstGeom prst="rect">
            <a:avLst/>
          </a:prstGeom>
          <a:blipFill>
            <a:blip r:embed="rId2"/>
            <a:tile tx="0" ty="0" sx="100000" sy="100000" flip="none" algn="tl"/>
          </a:blipFill>
        </p:spPr>
        <p:txBody>
          <a:bodyPr wrap="square">
            <a:spAutoFit/>
          </a:bodyPr>
          <a:lstStyle/>
          <a:p>
            <a:endParaRPr lang="en-US" sz="2400" dirty="0" smtClean="0"/>
          </a:p>
          <a:p>
            <a:r>
              <a:rPr lang="en-US" sz="3600" dirty="0" smtClean="0">
                <a:solidFill>
                  <a:srgbClr val="FF0000"/>
                </a:solidFill>
                <a:latin typeface="Times New Roman" pitchFamily="18" charset="0"/>
                <a:cs typeface="Times New Roman" pitchFamily="18" charset="0"/>
              </a:rPr>
              <a:t>Function </a:t>
            </a:r>
            <a:r>
              <a:rPr lang="en-US" sz="3600" dirty="0">
                <a:solidFill>
                  <a:srgbClr val="FF0000"/>
                </a:solidFill>
                <a:latin typeface="Times New Roman" pitchFamily="18" charset="0"/>
                <a:cs typeface="Times New Roman" pitchFamily="18" charset="0"/>
              </a:rPr>
              <a:t>of lysosome</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a:p>
            <a:pPr algn="just"/>
            <a:r>
              <a:rPr lang="en-US" sz="2400" dirty="0"/>
              <a:t>    </a:t>
            </a:r>
            <a:r>
              <a:rPr lang="en-US" sz="2400" b="1" dirty="0">
                <a:solidFill>
                  <a:srgbClr val="FF0000"/>
                </a:solidFill>
              </a:rPr>
              <a:t>Digestion in cell</a:t>
            </a:r>
            <a:r>
              <a:rPr lang="en-US" sz="2400" dirty="0"/>
              <a:t>: The macromolecules entered by phagocytosis can be digested by lysosome to be utilized by cell. </a:t>
            </a:r>
            <a:endParaRPr lang="en-US" sz="2400" dirty="0" smtClean="0"/>
          </a:p>
          <a:p>
            <a:pPr algn="just"/>
            <a:r>
              <a:rPr lang="en-US" sz="2400" b="1" dirty="0" smtClean="0">
                <a:solidFill>
                  <a:srgbClr val="FF0000"/>
                </a:solidFill>
              </a:rPr>
              <a:t>Apoptosis</a:t>
            </a:r>
            <a:r>
              <a:rPr lang="en-US" sz="2400" dirty="0" smtClean="0"/>
              <a:t>: Lysosomes </a:t>
            </a:r>
            <a:r>
              <a:rPr lang="en-US" sz="2400" dirty="0"/>
              <a:t>are also involved in programmed cell </a:t>
            </a:r>
            <a:r>
              <a:rPr lang="en-US" sz="2400" dirty="0" smtClean="0"/>
              <a:t>death</a:t>
            </a:r>
            <a:r>
              <a:rPr lang="ar-IQ" sz="2400" dirty="0" smtClean="0"/>
              <a:t>   </a:t>
            </a:r>
            <a:r>
              <a:rPr lang="en-US" sz="2400" dirty="0" smtClean="0"/>
              <a:t>. </a:t>
            </a:r>
            <a:r>
              <a:rPr lang="en-US" sz="2400" b="1" dirty="0" smtClean="0">
                <a:solidFill>
                  <a:srgbClr val="FF0000"/>
                </a:solidFill>
              </a:rPr>
              <a:t>Autolysis</a:t>
            </a:r>
            <a:r>
              <a:rPr lang="en-US" sz="2400" dirty="0" smtClean="0"/>
              <a:t>: which </a:t>
            </a:r>
            <a:r>
              <a:rPr lang="en-US" sz="2400" dirty="0"/>
              <a:t>is a catabolic process involving degradation of the cells own components. This is the reason why lysosomes are often known as </a:t>
            </a:r>
            <a:r>
              <a:rPr lang="en-US" sz="2400" dirty="0">
                <a:solidFill>
                  <a:srgbClr val="FF0000"/>
                </a:solidFill>
              </a:rPr>
              <a:t>"suicide-bags" or "</a:t>
            </a:r>
            <a:r>
              <a:rPr lang="en-US" sz="2400" dirty="0" smtClean="0">
                <a:solidFill>
                  <a:srgbClr val="FF0000"/>
                </a:solidFill>
              </a:rPr>
              <a:t>suicide-sacs".</a:t>
            </a:r>
            <a:endParaRPr lang="en-US" sz="2400" dirty="0">
              <a:solidFill>
                <a:srgbClr val="FF0000"/>
              </a:solidFill>
            </a:endParaRPr>
          </a:p>
          <a:p>
            <a:pPr algn="just"/>
            <a:endParaRPr lang="en-US" sz="2400" dirty="0" smtClean="0"/>
          </a:p>
          <a:p>
            <a:pPr algn="just"/>
            <a:r>
              <a:rPr lang="en-US" sz="2400" b="1" dirty="0" smtClean="0">
                <a:solidFill>
                  <a:srgbClr val="FF0000"/>
                </a:solidFill>
              </a:rPr>
              <a:t>Defense</a:t>
            </a:r>
            <a:r>
              <a:rPr lang="en-US" sz="2400" dirty="0" smtClean="0"/>
              <a:t>: Macrophage kills pathogens using its lysosome. </a:t>
            </a:r>
          </a:p>
          <a:p>
            <a:pPr algn="just"/>
            <a:r>
              <a:rPr lang="en-US" sz="2400" b="1" dirty="0" smtClean="0">
                <a:solidFill>
                  <a:srgbClr val="FF0000"/>
                </a:solidFill>
              </a:rPr>
              <a:t>Regulation </a:t>
            </a:r>
            <a:r>
              <a:rPr lang="en-US" sz="2400" b="1" dirty="0">
                <a:solidFill>
                  <a:srgbClr val="FF0000"/>
                </a:solidFill>
              </a:rPr>
              <a:t>to endocrine</a:t>
            </a:r>
            <a:r>
              <a:rPr lang="en-US" sz="2400" dirty="0"/>
              <a:t>: Thyroglobulin can be digested in lysosome as </a:t>
            </a:r>
            <a:r>
              <a:rPr lang="en-US" sz="2400" dirty="0" err="1" smtClean="0"/>
              <a:t>thyroxine</a:t>
            </a:r>
            <a:r>
              <a:rPr lang="en-US" sz="2400" dirty="0" smtClean="0"/>
              <a:t>. </a:t>
            </a:r>
            <a:endParaRPr lang="en-US" sz="2400" dirty="0"/>
          </a:p>
          <a:p>
            <a:pPr algn="just"/>
            <a:r>
              <a:rPr lang="en-US" sz="2400" b="1" dirty="0" smtClean="0">
                <a:solidFill>
                  <a:srgbClr val="FF0000"/>
                </a:solidFill>
              </a:rPr>
              <a:t>Formation </a:t>
            </a:r>
            <a:r>
              <a:rPr lang="en-US" sz="2400" b="1" dirty="0">
                <a:solidFill>
                  <a:srgbClr val="FF0000"/>
                </a:solidFill>
              </a:rPr>
              <a:t>of acrosome of sperm</a:t>
            </a:r>
            <a:r>
              <a:rPr lang="en-US" sz="2400" dirty="0"/>
              <a:t>: Acrosome helps sperm to enter ovum</a:t>
            </a:r>
            <a:r>
              <a:rPr lang="en-US" dirty="0"/>
              <a:t>. </a:t>
            </a:r>
            <a:endParaRPr lang="ar-IQ" dirty="0" smtClean="0"/>
          </a:p>
          <a:p>
            <a:pPr algn="just"/>
            <a:r>
              <a:rPr lang="en-US" sz="2400" b="1" dirty="0">
                <a:solidFill>
                  <a:srgbClr val="FF0000"/>
                </a:solidFill>
              </a:rPr>
              <a:t>R</a:t>
            </a:r>
            <a:r>
              <a:rPr lang="en-US" sz="2400" b="1" dirty="0" smtClean="0">
                <a:solidFill>
                  <a:srgbClr val="FF0000"/>
                </a:solidFill>
              </a:rPr>
              <a:t>epair  </a:t>
            </a:r>
            <a:r>
              <a:rPr lang="en-US" sz="2400" b="1" dirty="0">
                <a:solidFill>
                  <a:srgbClr val="FF0000"/>
                </a:solidFill>
              </a:rPr>
              <a:t>the  damages to the plasma membrane</a:t>
            </a:r>
            <a:r>
              <a:rPr lang="en-US" sz="2400" dirty="0"/>
              <a:t>. They serve as membrane patch and help in sealing the wound in the plasma membrane</a:t>
            </a:r>
          </a:p>
        </p:txBody>
      </p:sp>
    </p:spTree>
    <p:extLst>
      <p:ext uri="{BB962C8B-B14F-4D97-AF65-F5344CB8AC3E}">
        <p14:creationId xmlns:p14="http://schemas.microsoft.com/office/powerpoint/2010/main" val="91086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5" y="-58683"/>
            <a:ext cx="3828099"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Origin of Lysosomes</a:t>
            </a:r>
            <a:r>
              <a:rPr lang="en-US" dirty="0"/>
              <a:t>:</a:t>
            </a:r>
          </a:p>
        </p:txBody>
      </p:sp>
      <p:sp>
        <p:nvSpPr>
          <p:cNvPr id="3" name="Rectangle 2"/>
          <p:cNvSpPr/>
          <p:nvPr/>
        </p:nvSpPr>
        <p:spPr>
          <a:xfrm>
            <a:off x="-27039" y="597376"/>
            <a:ext cx="9296400" cy="2554545"/>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1-Origin </a:t>
            </a:r>
            <a:r>
              <a:rPr lang="en-US" sz="3200" b="1" dirty="0">
                <a:solidFill>
                  <a:srgbClr val="FF0000"/>
                </a:solidFill>
                <a:latin typeface="Times New Roman" pitchFamily="18" charset="0"/>
                <a:cs typeface="Times New Roman" pitchFamily="18" charset="0"/>
              </a:rPr>
              <a:t>from Golgi </a:t>
            </a:r>
            <a:r>
              <a:rPr lang="en-US" sz="3200" b="1" dirty="0" smtClean="0">
                <a:solidFill>
                  <a:srgbClr val="FF0000"/>
                </a:solidFill>
                <a:latin typeface="Times New Roman" pitchFamily="18" charset="0"/>
                <a:cs typeface="Times New Roman" pitchFamily="18" charset="0"/>
              </a:rPr>
              <a:t>complex </a:t>
            </a:r>
            <a:r>
              <a:rPr lang="en-US" sz="3200" dirty="0" smtClean="0">
                <a:latin typeface="Times New Roman" pitchFamily="18" charset="0"/>
                <a:cs typeface="Times New Roman" pitchFamily="18" charset="0"/>
              </a:rPr>
              <a:t>: Their </a:t>
            </a:r>
            <a:r>
              <a:rPr lang="en-US" sz="3200" dirty="0">
                <a:latin typeface="Times New Roman" pitchFamily="18" charset="0"/>
                <a:cs typeface="Times New Roman" pitchFamily="18" charset="0"/>
              </a:rPr>
              <a:t>similar function and structure with Golgi complex support this </a:t>
            </a:r>
            <a:r>
              <a:rPr lang="en-US" sz="3200" dirty="0" smtClean="0">
                <a:latin typeface="Times New Roman" pitchFamily="18" charset="0"/>
                <a:cs typeface="Times New Roman" pitchFamily="18" charset="0"/>
              </a:rPr>
              <a:t>view</a:t>
            </a:r>
          </a:p>
          <a:p>
            <a:r>
              <a:rPr lang="en-US" sz="3200" b="1" dirty="0">
                <a:solidFill>
                  <a:srgbClr val="FF0000"/>
                </a:solidFill>
                <a:latin typeface="Times New Roman" pitchFamily="18" charset="0"/>
                <a:cs typeface="Times New Roman" pitchFamily="18" charset="0"/>
              </a:rPr>
              <a:t>2-Origin from  endoplasmic </a:t>
            </a:r>
            <a:r>
              <a:rPr lang="en-US" sz="3200" b="1" dirty="0" smtClean="0">
                <a:solidFill>
                  <a:srgbClr val="FF0000"/>
                </a:solidFill>
                <a:latin typeface="Times New Roman" pitchFamily="18" charset="0"/>
                <a:cs typeface="Times New Roman" pitchFamily="18" charset="0"/>
              </a:rPr>
              <a:t>reticulum: </a:t>
            </a:r>
            <a:r>
              <a:rPr lang="en-US" sz="3200" dirty="0" smtClean="0">
                <a:latin typeface="Times New Roman" pitchFamily="18" charset="0"/>
                <a:cs typeface="Times New Roman" pitchFamily="18" charset="0"/>
              </a:rPr>
              <a:t>lysosomes </a:t>
            </a:r>
            <a:r>
              <a:rPr lang="en-US" sz="3200" dirty="0">
                <a:latin typeface="Times New Roman" pitchFamily="18" charset="0"/>
                <a:cs typeface="Times New Roman" pitchFamily="18" charset="0"/>
              </a:rPr>
              <a:t>originate directly from granular endoplasmic reticulum, by a process of </a:t>
            </a:r>
            <a:r>
              <a:rPr lang="en-US" sz="3200" dirty="0" smtClean="0">
                <a:latin typeface="Times New Roman" pitchFamily="18" charset="0"/>
                <a:cs typeface="Times New Roman" pitchFamily="18" charset="0"/>
              </a:rPr>
              <a:t>blabbing</a:t>
            </a:r>
            <a:r>
              <a:rPr lang="en-US" sz="3200" dirty="0" smtClean="0"/>
              <a:t>.</a:t>
            </a:r>
            <a:endParaRPr lang="en-US" sz="3200" dirty="0"/>
          </a:p>
        </p:txBody>
      </p:sp>
    </p:spTree>
    <p:extLst>
      <p:ext uri="{BB962C8B-B14F-4D97-AF65-F5344CB8AC3E}">
        <p14:creationId xmlns:p14="http://schemas.microsoft.com/office/powerpoint/2010/main" val="120509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48264" y="0"/>
            <a:ext cx="8657303" cy="3754777"/>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Microbodie</a:t>
            </a:r>
            <a:endPar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Another class of membrane bound organelles found in both plants and animal cells are called </a:t>
            </a:r>
            <a:r>
              <a:rPr lang="en-US" sz="2800" dirty="0" err="1" smtClean="0">
                <a:solidFill>
                  <a:srgbClr val="FF0000"/>
                </a:solidFill>
                <a:latin typeface="Times New Roman" pitchFamily="18" charset="0"/>
                <a:ea typeface="Times New Roman" pitchFamily="18" charset="0"/>
                <a:cs typeface="Times New Roman" pitchFamily="18" charset="0"/>
              </a:rPr>
              <a:t>microbodies</a:t>
            </a:r>
            <a:r>
              <a:rPr lang="en-US" sz="2800" dirty="0" smtClean="0">
                <a:latin typeface="Times New Roman" pitchFamily="18" charset="0"/>
                <a:ea typeface="Times New Roman" pitchFamily="18" charset="0"/>
                <a:cs typeface="Times New Roman" pitchFamily="18" charset="0"/>
              </a:rPr>
              <a:t>. These bodies appear to be bounded by a single unit membrane and are characterized by the presence within the of specific enzymes</a:t>
            </a:r>
            <a:r>
              <a:rPr lang="en-US" sz="2800" dirty="0">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 Two main types of </a:t>
            </a:r>
            <a:r>
              <a:rPr lang="en-US" sz="2800" dirty="0" err="1" smtClean="0">
                <a:latin typeface="Times New Roman" pitchFamily="18" charset="0"/>
                <a:ea typeface="Times New Roman" pitchFamily="18" charset="0"/>
                <a:cs typeface="Times New Roman" pitchFamily="18" charset="0"/>
              </a:rPr>
              <a:t>microbodies</a:t>
            </a:r>
            <a:r>
              <a:rPr lang="en-US" sz="2800" dirty="0" smtClean="0">
                <a:latin typeface="Times New Roman" pitchFamily="18" charset="0"/>
                <a:ea typeface="Times New Roman" pitchFamily="18" charset="0"/>
                <a:cs typeface="Times New Roman" pitchFamily="18" charset="0"/>
              </a:rPr>
              <a:t> They are </a:t>
            </a:r>
            <a:r>
              <a:rPr lang="en-US" sz="2800" dirty="0" smtClean="0">
                <a:solidFill>
                  <a:srgbClr val="FF0000"/>
                </a:solidFill>
                <a:latin typeface="Times New Roman" pitchFamily="18" charset="0"/>
                <a:ea typeface="Times New Roman" pitchFamily="18" charset="0"/>
                <a:cs typeface="Times New Roman" pitchFamily="18" charset="0"/>
              </a:rPr>
              <a:t>peroxisomes</a:t>
            </a:r>
            <a:r>
              <a:rPr lang="en-US" sz="2800" dirty="0" smtClean="0">
                <a:latin typeface="Times New Roman" pitchFamily="18" charset="0"/>
                <a:ea typeface="Times New Roman" pitchFamily="18" charset="0"/>
                <a:cs typeface="Times New Roman" pitchFamily="18" charset="0"/>
              </a:rPr>
              <a:t> and </a:t>
            </a:r>
            <a:r>
              <a:rPr lang="en-US" sz="2800" dirty="0" err="1" smtClean="0">
                <a:solidFill>
                  <a:srgbClr val="FF0000"/>
                </a:solidFill>
                <a:latin typeface="Times New Roman" pitchFamily="18" charset="0"/>
                <a:ea typeface="Times New Roman" pitchFamily="18" charset="0"/>
                <a:cs typeface="Times New Roman" pitchFamily="18" charset="0"/>
              </a:rPr>
              <a:t>glyoxysomes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4916" y="3744541"/>
            <a:ext cx="9144000" cy="2677656"/>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Peroxisomes</a:t>
            </a:r>
            <a:r>
              <a:rPr lang="en-US" sz="2800" dirty="0" smtClean="0">
                <a:latin typeface="Times New Roman" pitchFamily="18" charset="0"/>
                <a:cs typeface="Times New Roman" pitchFamily="18" charset="0"/>
              </a:rPr>
              <a:t> </a:t>
            </a:r>
            <a:r>
              <a:rPr lang="en-US" sz="2800" dirty="0" smtClean="0">
                <a:solidFill>
                  <a:srgbClr val="222222"/>
                </a:solidFill>
                <a:latin typeface="Times New Roman" pitchFamily="18" charset="0"/>
                <a:cs typeface="Times New Roman" pitchFamily="18" charset="0"/>
              </a:rPr>
              <a:t>a </a:t>
            </a:r>
            <a:r>
              <a:rPr lang="en-US" sz="2800" dirty="0">
                <a:solidFill>
                  <a:srgbClr val="222222"/>
                </a:solidFill>
                <a:latin typeface="Times New Roman" pitchFamily="18" charset="0"/>
                <a:cs typeface="Times New Roman" pitchFamily="18" charset="0"/>
              </a:rPr>
              <a:t>small organelle </a:t>
            </a:r>
            <a:r>
              <a:rPr lang="en-US" sz="2800" dirty="0" smtClean="0">
                <a:solidFill>
                  <a:srgbClr val="222222"/>
                </a:solidFill>
                <a:latin typeface="Times New Roman" pitchFamily="18" charset="0"/>
                <a:cs typeface="Times New Roman" pitchFamily="18" charset="0"/>
              </a:rPr>
              <a:t>present </a:t>
            </a:r>
            <a:r>
              <a:rPr lang="en-US" sz="2800" dirty="0">
                <a:solidFill>
                  <a:srgbClr val="222222"/>
                </a:solidFill>
                <a:latin typeface="Times New Roman" pitchFamily="18" charset="0"/>
                <a:cs typeface="Times New Roman" pitchFamily="18" charset="0"/>
              </a:rPr>
              <a:t>in the cytoplasm of many cells, </a:t>
            </a:r>
            <a:r>
              <a:rPr lang="en-US" sz="2800" dirty="0" smtClean="0">
                <a:solidFill>
                  <a:srgbClr val="222222"/>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usually </a:t>
            </a:r>
            <a:r>
              <a:rPr lang="en-US" sz="2800" dirty="0">
                <a:latin typeface="Times New Roman" pitchFamily="18" charset="0"/>
                <a:cs typeface="Times New Roman" pitchFamily="18" charset="0"/>
              </a:rPr>
              <a:t>a vesicle with a spherical shape, ranging from </a:t>
            </a:r>
            <a:r>
              <a:rPr lang="en-US" sz="2800" dirty="0">
                <a:solidFill>
                  <a:srgbClr val="FF0000"/>
                </a:solidFill>
                <a:latin typeface="Times New Roman" pitchFamily="18" charset="0"/>
                <a:cs typeface="Times New Roman" pitchFamily="18" charset="0"/>
              </a:rPr>
              <a:t>0.2-1.5 </a:t>
            </a:r>
            <a:r>
              <a:rPr lang="el-GR" sz="2800" dirty="0">
                <a:solidFill>
                  <a:srgbClr val="FF0000"/>
                </a:solidFill>
                <a:latin typeface="Times New Roman" pitchFamily="18" charset="0"/>
                <a:cs typeface="Times New Roman" pitchFamily="18" charset="0"/>
              </a:rPr>
              <a:t>μ</a:t>
            </a:r>
            <a:r>
              <a:rPr lang="en-US" sz="2800" dirty="0" smtClean="0">
                <a:solidFill>
                  <a:srgbClr val="FF0000"/>
                </a:solidFill>
                <a:latin typeface="Times New Roman" pitchFamily="18" charset="0"/>
                <a:cs typeface="Times New Roman" pitchFamily="18" charset="0"/>
              </a:rPr>
              <a:t>m </a:t>
            </a:r>
            <a:r>
              <a:rPr lang="en-US" sz="2800" dirty="0" smtClean="0">
                <a:latin typeface="Times New Roman" pitchFamily="18" charset="0"/>
                <a:cs typeface="Times New Roman" pitchFamily="18" charset="0"/>
              </a:rPr>
              <a:t>in diameter, They </a:t>
            </a:r>
            <a:r>
              <a:rPr lang="en-US" sz="2800" dirty="0">
                <a:latin typeface="Times New Roman" pitchFamily="18" charset="0"/>
                <a:cs typeface="Times New Roman" pitchFamily="18" charset="0"/>
              </a:rPr>
              <a:t>are surrounded by a </a:t>
            </a:r>
            <a:r>
              <a:rPr lang="en-US" sz="2800" dirty="0">
                <a:solidFill>
                  <a:srgbClr val="FF0000"/>
                </a:solidFill>
                <a:latin typeface="Times New Roman" pitchFamily="18" charset="0"/>
                <a:cs typeface="Times New Roman" pitchFamily="18" charset="0"/>
              </a:rPr>
              <a:t>single membrane </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peroxisomes originates from </a:t>
            </a:r>
            <a:r>
              <a:rPr lang="en-US" sz="2800" dirty="0">
                <a:latin typeface="Times New Roman" pitchFamily="18" charset="0"/>
                <a:cs typeface="Times New Roman" pitchFamily="18" charset="0"/>
              </a:rPr>
              <a:t>the endoplasmic reticulum, not the Golgi apparatus (that is the source of lysosomes).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365"/>
            <a:ext cx="9144000" cy="4524315"/>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Peroxisomes</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Peroxisome contains oxidative enzymes, such as catalase</a:t>
            </a:r>
            <a:r>
              <a:rPr lang="en-US" sz="3200" dirty="0" smtClean="0">
                <a:latin typeface="Times New Roman" pitchFamily="18" charset="0"/>
                <a:cs typeface="Times New Roman" pitchFamily="18" charset="0"/>
              </a:rPr>
              <a:t>. defined </a:t>
            </a:r>
            <a:r>
              <a:rPr lang="en-US" sz="3200" dirty="0">
                <a:latin typeface="Times New Roman" pitchFamily="18" charset="0"/>
                <a:cs typeface="Times New Roman" pitchFamily="18" charset="0"/>
              </a:rPr>
              <a:t>as organelles that </a:t>
            </a:r>
            <a:r>
              <a:rPr lang="en-US" sz="3200" dirty="0" smtClean="0">
                <a:latin typeface="Times New Roman" pitchFamily="18" charset="0"/>
                <a:cs typeface="Times New Roman" pitchFamily="18" charset="0"/>
              </a:rPr>
              <a:t>perform  </a:t>
            </a:r>
            <a:r>
              <a:rPr lang="en-US" sz="3200" dirty="0">
                <a:latin typeface="Times New Roman" pitchFamily="18" charset="0"/>
                <a:cs typeface="Times New Roman" pitchFamily="18" charset="0"/>
              </a:rPr>
              <a:t>oxidation reactions leading to the production of </a:t>
            </a:r>
            <a:r>
              <a:rPr lang="en-US" sz="3200" dirty="0">
                <a:solidFill>
                  <a:srgbClr val="FF0000"/>
                </a:solidFill>
                <a:latin typeface="Times New Roman" pitchFamily="18" charset="0"/>
                <a:cs typeface="Times New Roman" pitchFamily="18" charset="0"/>
              </a:rPr>
              <a:t>hydrogen </a:t>
            </a:r>
            <a:r>
              <a:rPr lang="en-US" sz="2800" dirty="0" smtClean="0">
                <a:solidFill>
                  <a:srgbClr val="FF0000"/>
                </a:solidFill>
                <a:latin typeface="Times New Roman" pitchFamily="18" charset="0"/>
                <a:cs typeface="Times New Roman" pitchFamily="18" charset="0"/>
              </a:rPr>
              <a:t>peroxide(H</a:t>
            </a:r>
            <a:r>
              <a:rPr lang="en-US" sz="2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O</a:t>
            </a:r>
            <a:r>
              <a:rPr lang="en-US" sz="24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Because hydrogen peroxide is harmful to the cell, peroxisomes </a:t>
            </a:r>
            <a:r>
              <a:rPr lang="en-US" sz="3200" dirty="0" smtClean="0">
                <a:latin typeface="Times New Roman" pitchFamily="18" charset="0"/>
                <a:cs typeface="Times New Roman" pitchFamily="18" charset="0"/>
              </a:rPr>
              <a:t>contain </a:t>
            </a:r>
            <a:r>
              <a:rPr lang="en-US" sz="3200" dirty="0">
                <a:latin typeface="Times New Roman" pitchFamily="18" charset="0"/>
                <a:cs typeface="Times New Roman" pitchFamily="18" charset="0"/>
              </a:rPr>
              <a:t>the enzyme catalase, which decomposes hydrogen peroxide water and oxygen . catalase molecule can convert millions of hydrogen peroxide molecules to water and oxygen each </a:t>
            </a:r>
            <a:r>
              <a:rPr lang="en-US" sz="3200" dirty="0" smtClean="0">
                <a:latin typeface="Times New Roman" pitchFamily="18" charset="0"/>
                <a:cs typeface="Times New Roman" pitchFamily="18" charset="0"/>
              </a:rPr>
              <a:t>second.</a:t>
            </a:r>
            <a:endParaRPr lang="en-US"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34" y="4191000"/>
            <a:ext cx="36273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33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4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215443"/>
            <a:ext cx="9214338" cy="7171194"/>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Some of the functions of the peroxisomes: </a:t>
            </a:r>
            <a:endParaRPr kumimoji="0" lang="en-US"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342900" lvl="0" indent="-342900" algn="just" eaLnBrk="0" fontAlgn="base" hangingPunct="0">
              <a:spcBef>
                <a:spcPct val="0"/>
              </a:spcBef>
              <a:spcAft>
                <a:spcPct val="0"/>
              </a:spcAft>
              <a:buFont typeface="Wingdings" pitchFamily="2" charset="2"/>
              <a:buChar char="Ø"/>
            </a:pPr>
            <a:r>
              <a:rPr lang="en-US" sz="2800" dirty="0" smtClean="0">
                <a:latin typeface="Times New Roman" pitchFamily="18" charset="0"/>
                <a:ea typeface="Times New Roman" pitchFamily="18" charset="0"/>
                <a:cs typeface="Times New Roman" pitchFamily="18" charset="0"/>
              </a:rPr>
              <a:t>Hydrogen </a:t>
            </a:r>
            <a:r>
              <a:rPr lang="en-US" sz="2800" dirty="0">
                <a:latin typeface="Times New Roman" pitchFamily="18" charset="0"/>
                <a:ea typeface="Times New Roman" pitchFamily="18" charset="0"/>
                <a:cs typeface="Times New Roman" pitchFamily="18" charset="0"/>
              </a:rPr>
              <a:t>peroxide(H</a:t>
            </a:r>
            <a:r>
              <a:rPr lang="en-US" sz="2000" dirty="0">
                <a:latin typeface="Times New Roman" pitchFamily="18" charset="0"/>
                <a:ea typeface="Times New Roman" pitchFamily="18" charset="0"/>
                <a:cs typeface="Times New Roman" pitchFamily="18" charset="0"/>
              </a:rPr>
              <a:t>2</a:t>
            </a:r>
            <a:r>
              <a:rPr lang="en-US" sz="2800" dirty="0">
                <a:latin typeface="Times New Roman" pitchFamily="18" charset="0"/>
                <a:ea typeface="Times New Roman" pitchFamily="18" charset="0"/>
                <a:cs typeface="Times New Roman" pitchFamily="18" charset="0"/>
              </a:rPr>
              <a:t>O</a:t>
            </a:r>
            <a:r>
              <a:rPr lang="en-US" sz="2000" dirty="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 is a poison, </a:t>
            </a:r>
            <a:r>
              <a:rPr lang="en-US" sz="2800" dirty="0">
                <a:latin typeface="Times New Roman" pitchFamily="18" charset="0"/>
                <a:ea typeface="Times New Roman" pitchFamily="18" charset="0"/>
                <a:cs typeface="Times New Roman" pitchFamily="18" charset="0"/>
              </a:rPr>
              <a:t>but </a:t>
            </a:r>
            <a:r>
              <a:rPr lang="en-US" sz="2800" dirty="0" smtClean="0">
                <a:latin typeface="Times New Roman" pitchFamily="18" charset="0"/>
                <a:ea typeface="Times New Roman" pitchFamily="18" charset="0"/>
                <a:cs typeface="Times New Roman" pitchFamily="18" charset="0"/>
              </a:rPr>
              <a:t>peroxisomes has </a:t>
            </a:r>
            <a:r>
              <a:rPr lang="en-US" sz="2800" dirty="0">
                <a:latin typeface="Times New Roman" pitchFamily="18" charset="0"/>
                <a:ea typeface="Times New Roman" pitchFamily="18" charset="0"/>
                <a:cs typeface="Times New Roman" pitchFamily="18" charset="0"/>
              </a:rPr>
              <a:t>enzyme </a:t>
            </a:r>
            <a:r>
              <a:rPr lang="en-US" sz="2800" dirty="0" smtClean="0">
                <a:latin typeface="Times New Roman" pitchFamily="18" charset="0"/>
                <a:ea typeface="Times New Roman" pitchFamily="18" charset="0"/>
                <a:cs typeface="Times New Roman" pitchFamily="18" charset="0"/>
              </a:rPr>
              <a:t>catalase which convert H</a:t>
            </a:r>
            <a:r>
              <a:rPr lang="en-US" sz="2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O</a:t>
            </a:r>
            <a:r>
              <a:rPr lang="en-US" sz="2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 to water and oxygen. </a:t>
            </a:r>
            <a:endParaRPr lang="en-US" sz="2800" dirty="0">
              <a:latin typeface="Times New Roman" pitchFamily="18" charset="0"/>
              <a:ea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Break down Fatty acids  and amino acids.</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Neutralize Free radicals, which cause cellular damage and cell  death.</a:t>
            </a: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dirty="0" smtClean="0">
                <a:latin typeface="Times New Roman" pitchFamily="18" charset="0"/>
                <a:ea typeface="Calibri" pitchFamily="34" charset="0"/>
                <a:cs typeface="Times New Roman" pitchFamily="18" charset="0"/>
              </a:rPr>
              <a:t>Chemical detoxification Such as alcohol and other harmful compounds ,it exists extensively in liver cell, The liver is the organ primarily responsible for detoxifying the blood before it travels throughout the body; as a result, liver cells contain large amounts of peroxisomes.</a:t>
            </a:r>
          </a:p>
          <a:p>
            <a:pPr marL="342900" lvl="0" indent="-342900" algn="just" eaLnBrk="0" fontAlgn="base" hangingPunct="0">
              <a:spcBef>
                <a:spcPct val="0"/>
              </a:spcBef>
              <a:spcAft>
                <a:spcPct val="0"/>
              </a:spcAft>
              <a:buFont typeface="Wingdings" pitchFamily="2" charset="2"/>
              <a:buChar char="Ø"/>
            </a:pPr>
            <a:r>
              <a:rPr lang="en-US" sz="2800" dirty="0" smtClean="0">
                <a:latin typeface="Times New Roman" pitchFamily="18" charset="0"/>
                <a:ea typeface="Calibri" pitchFamily="34" charset="0"/>
                <a:cs typeface="Times New Roman" pitchFamily="18" charset="0"/>
              </a:rPr>
              <a:t>Initiate </a:t>
            </a:r>
            <a:r>
              <a:rPr lang="en-US" sz="2800" dirty="0">
                <a:latin typeface="Times New Roman" pitchFamily="18" charset="0"/>
                <a:ea typeface="Calibri" pitchFamily="34" charset="0"/>
                <a:cs typeface="Times New Roman" pitchFamily="18" charset="0"/>
              </a:rPr>
              <a:t>the production of phospholipids, which </a:t>
            </a:r>
            <a:r>
              <a:rPr lang="en-US" sz="2800" dirty="0" smtClean="0">
                <a:latin typeface="Times New Roman" pitchFamily="18" charset="0"/>
                <a:ea typeface="Calibri" pitchFamily="34" charset="0"/>
                <a:cs typeface="Times New Roman" pitchFamily="18" charset="0"/>
              </a:rPr>
              <a:t>are </a:t>
            </a:r>
            <a:r>
              <a:rPr lang="en-US" sz="2800" dirty="0">
                <a:latin typeface="Times New Roman" pitchFamily="18" charset="0"/>
                <a:ea typeface="Calibri" pitchFamily="34" charset="0"/>
                <a:cs typeface="Times New Roman" pitchFamily="18" charset="0"/>
              </a:rPr>
              <a:t>typically used in the formation of membranes.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2067" y="0"/>
            <a:ext cx="8991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contain different kinds of hydrolytic enzymes including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Lipase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digests lipids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Amylase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carbohydrates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Protease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proteins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Nuclease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digest nucleic acids</a:t>
            </a:r>
          </a:p>
          <a:p>
            <a:pPr lvl="0" algn="just" eaLnBrk="0" fontAlgn="base" hangingPunct="0">
              <a:spcBef>
                <a:spcPct val="0"/>
              </a:spcBef>
              <a:spcAft>
                <a:spcPct val="0"/>
              </a:spcAft>
            </a:pPr>
            <a:r>
              <a:rPr lang="en-US" sz="2800" dirty="0" smtClean="0">
                <a:latin typeface="Times New Roman" pitchFamily="18" charset="0"/>
                <a:cs typeface="Times New Roman" pitchFamily="18" charset="0"/>
              </a:rPr>
              <a:t>Lysosomes </a:t>
            </a:r>
            <a:r>
              <a:rPr lang="en-US" sz="2800" dirty="0">
                <a:latin typeface="Times New Roman" pitchFamily="18" charset="0"/>
                <a:cs typeface="Times New Roman" pitchFamily="18" charset="0"/>
              </a:rPr>
              <a:t>are involved in the digestion </a:t>
            </a:r>
            <a:r>
              <a:rPr lang="en-US" sz="2800" dirty="0" smtClean="0">
                <a:latin typeface="Times New Roman" pitchFamily="18" charset="0"/>
                <a:cs typeface="Times New Roman" pitchFamily="18" charset="0"/>
              </a:rPr>
              <a:t>of </a:t>
            </a:r>
            <a:r>
              <a:rPr lang="en-US" sz="2800" dirty="0">
                <a:latin typeface="Times New Roman" pitchFamily="18" charset="0"/>
                <a:cs typeface="Times New Roman" pitchFamily="18" charset="0"/>
              </a:rPr>
              <a:t>macromolecules during </a:t>
            </a:r>
            <a:r>
              <a:rPr lang="en-US" sz="2800" dirty="0" smtClean="0">
                <a:latin typeface="Times New Roman" pitchFamily="18" charset="0"/>
                <a:cs typeface="Times New Roman" pitchFamily="18" charset="0"/>
              </a:rPr>
              <a:t>endocytosis, phagocytosis </a:t>
            </a:r>
            <a:r>
              <a:rPr lang="en-US" sz="2800" dirty="0">
                <a:latin typeface="Times New Roman" pitchFamily="18" charset="0"/>
                <a:cs typeface="Times New Roman" pitchFamily="18" charset="0"/>
              </a:rPr>
              <a:t>and autophagy.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82905" y="2667000"/>
            <a:ext cx="907472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size of lysosomes varies from 0.1–1.2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2" tooltip="Micrometre"/>
              </a:rPr>
              <a:t>μm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PH"/>
              </a:rPr>
              <a:t>pH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4.8, the interior of the lysosomes is acidic compared to the slightly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basic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tooltip="Cytosol"/>
              </a:rPr>
              <a:t>cytosol</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(pH 7.2).</a:t>
            </a:r>
            <a:r>
              <a:rPr lang="en-US" sz="2800" dirty="0" smtClean="0">
                <a:solidFill>
                  <a:srgbClr val="000000"/>
                </a:solidFill>
                <a:latin typeface="Times New Roman" pitchFamily="18" charset="0"/>
                <a:cs typeface="Times New Roman" pitchFamily="18" charset="0"/>
              </a:rPr>
              <a:t> </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This </a:t>
            </a:r>
            <a:r>
              <a:rPr lang="en-US" sz="2800" b="1" dirty="0">
                <a:solidFill>
                  <a:schemeClr val="accent6">
                    <a:lumMod val="75000"/>
                  </a:schemeClr>
                </a:solidFill>
                <a:latin typeface="Times New Roman" pitchFamily="18" charset="0"/>
                <a:cs typeface="Times New Roman" pitchFamily="18" charset="0"/>
              </a:rPr>
              <a:t>pH differential is </a:t>
            </a:r>
            <a:r>
              <a:rPr lang="en-US" sz="2800" b="1" dirty="0" smtClean="0">
                <a:solidFill>
                  <a:schemeClr val="accent6">
                    <a:lumMod val="75000"/>
                  </a:schemeClr>
                </a:solidFill>
                <a:latin typeface="Times New Roman" pitchFamily="18" charset="0"/>
                <a:cs typeface="Times New Roman" pitchFamily="18" charset="0"/>
              </a:rPr>
              <a:t>maintained</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by pumping H+ ions from </a:t>
            </a:r>
            <a:r>
              <a:rPr lang="en-US" sz="2800" b="1" dirty="0" smtClean="0">
                <a:solidFill>
                  <a:schemeClr val="accent6">
                    <a:lumMod val="75000"/>
                  </a:schemeClr>
                </a:solidFill>
                <a:latin typeface="Times New Roman" pitchFamily="18" charset="0"/>
                <a:cs typeface="Times New Roman" pitchFamily="18" charset="0"/>
              </a:rPr>
              <a:t>the</a:t>
            </a: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cytosol across the </a:t>
            </a:r>
            <a:r>
              <a:rPr lang="en-US" sz="2800" b="1" dirty="0" err="1" smtClean="0">
                <a:solidFill>
                  <a:schemeClr val="accent6">
                    <a:lumMod val="75000"/>
                  </a:schemeClr>
                </a:solidFill>
                <a:latin typeface="Times New Roman" pitchFamily="18" charset="0"/>
                <a:cs typeface="Times New Roman" pitchFamily="18" charset="0"/>
              </a:rPr>
              <a:t>lysosomal</a:t>
            </a:r>
            <a:endParaRPr lang="en-US" sz="2800" b="1" dirty="0" smtClean="0">
              <a:solidFill>
                <a:schemeClr val="accent6">
                  <a:lumMod val="75000"/>
                </a:schemeClr>
              </a:solidFill>
              <a:latin typeface="Times New Roman" pitchFamily="18" charset="0"/>
              <a:cs typeface="Times New Roman" pitchFamily="18" charset="0"/>
            </a:endParaRP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 </a:t>
            </a:r>
            <a:r>
              <a:rPr lang="en-US" sz="2800" b="1" dirty="0">
                <a:solidFill>
                  <a:schemeClr val="accent6">
                    <a:lumMod val="75000"/>
                  </a:schemeClr>
                </a:solidFill>
                <a:latin typeface="Times New Roman" pitchFamily="18" charset="0"/>
                <a:cs typeface="Times New Roman" pitchFamily="18" charset="0"/>
              </a:rPr>
              <a:t>membrane using proton </a:t>
            </a:r>
            <a:endParaRPr lang="en-US" sz="2800" b="1" dirty="0" smtClean="0">
              <a:solidFill>
                <a:schemeClr val="accent6">
                  <a:lumMod val="75000"/>
                </a:schemeClr>
              </a:solidFill>
              <a:latin typeface="Times New Roman" pitchFamily="18" charset="0"/>
              <a:cs typeface="Times New Roman" pitchFamily="18" charset="0"/>
            </a:endParaRPr>
          </a:p>
          <a:p>
            <a:pPr lvl="0" algn="just" fontAlgn="base">
              <a:spcBef>
                <a:spcPct val="0"/>
              </a:spcBef>
              <a:spcAft>
                <a:spcPct val="0"/>
              </a:spcAft>
            </a:pPr>
            <a:r>
              <a:rPr lang="en-US" sz="2800" b="1" dirty="0" smtClean="0">
                <a:solidFill>
                  <a:schemeClr val="accent6">
                    <a:lumMod val="75000"/>
                  </a:schemeClr>
                </a:solidFill>
                <a:latin typeface="Times New Roman" pitchFamily="18" charset="0"/>
                <a:cs typeface="Times New Roman" pitchFamily="18" charset="0"/>
              </a:rPr>
              <a:t>pumps and chloride ions </a:t>
            </a:r>
            <a:r>
              <a:rPr lang="en-US" sz="2800" b="1" dirty="0" err="1" smtClean="0">
                <a:solidFill>
                  <a:schemeClr val="accent6">
                    <a:lumMod val="75000"/>
                  </a:schemeClr>
                </a:solidFill>
                <a:latin typeface="Times New Roman" pitchFamily="18" charset="0"/>
                <a:cs typeface="Times New Roman" pitchFamily="18" charset="0"/>
              </a:rPr>
              <a:t>channals</a:t>
            </a:r>
            <a:r>
              <a:rPr lang="en-US" sz="2800" b="1" dirty="0" smtClean="0">
                <a:solidFill>
                  <a:schemeClr val="accent6">
                    <a:lumMod val="75000"/>
                  </a:schemeClr>
                </a:solidFill>
                <a:latin typeface="Times New Roman" pitchFamily="18" charset="0"/>
                <a:cs typeface="Times New Roman" pitchFamily="18" charset="0"/>
              </a:rPr>
              <a:t>. </a:t>
            </a:r>
            <a:endPar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1" y="3505200"/>
            <a:ext cx="3581400" cy="337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Peroxisomes play important roles in plants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peroxisomes in seeds are responsible for the conversion of stored fatty acids to carbohydrates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This occurs via a series of reactions termed </a:t>
            </a:r>
            <a:r>
              <a:rPr lang="en-US" sz="2800" dirty="0">
                <a:solidFill>
                  <a:srgbClr val="FF0000"/>
                </a:solidFill>
                <a:latin typeface="Times New Roman" pitchFamily="18" charset="0"/>
                <a:cs typeface="Times New Roman" pitchFamily="18" charset="0"/>
              </a:rPr>
              <a:t>the </a:t>
            </a:r>
            <a:r>
              <a:rPr lang="en-US" sz="2800" dirty="0" err="1">
                <a:solidFill>
                  <a:srgbClr val="FF0000"/>
                </a:solidFill>
                <a:latin typeface="Times New Roman" pitchFamily="18" charset="0"/>
                <a:cs typeface="Times New Roman" pitchFamily="18" charset="0"/>
              </a:rPr>
              <a:t>glyoxylate</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cycle</a:t>
            </a:r>
            <a:r>
              <a:rPr lang="en-US" sz="2800" dirty="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Note</a:t>
            </a:r>
            <a:r>
              <a:rPr lang="en-US" sz="2800" dirty="0" smtClean="0">
                <a:latin typeface="Times New Roman" pitchFamily="18" charset="0"/>
                <a:cs typeface="Times New Roman" pitchFamily="18" charset="0"/>
              </a:rPr>
              <a:t> :In </a:t>
            </a:r>
            <a:r>
              <a:rPr lang="en-US" sz="2800" dirty="0">
                <a:latin typeface="Times New Roman" pitchFamily="18" charset="0"/>
                <a:cs typeface="Times New Roman" pitchFamily="18" charset="0"/>
              </a:rPr>
              <a:t>animal cells, fatty acids are oxidized in both peroxisomes and mitochondria, but in yeasts and plants oxidation of fatty acid is restricted to peroxisomes.</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217" name="Rectangle 1"/>
          <p:cNvSpPr>
            <a:spLocks noChangeArrowheads="1"/>
          </p:cNvSpPr>
          <p:nvPr/>
        </p:nvSpPr>
        <p:spPr bwMode="auto">
          <a:xfrm>
            <a:off x="0" y="3537466"/>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are different between lysosomes and peroxisomes</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Lysosomes contain hydrolase enzymes that is responsible for digestion. Peroxisomes contain oxidative enzymes such as  catalase, D-amino acid oxidase, and uric acid oxidase.</a:t>
            </a:r>
            <a:endParaRPr lang="en-US" sz="2400" dirty="0">
              <a:latin typeface="Arial" pitchFamily="34" charset="0"/>
              <a:ea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Lysosomes are responsible for the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digestion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cells while peroxisomes are responsible for the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protection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of cells against hydrogen peroxide.</a:t>
            </a:r>
            <a:b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453664"/>
              </p:ext>
            </p:extLst>
          </p:nvPr>
        </p:nvGraphicFramePr>
        <p:xfrm>
          <a:off x="0" y="-914400"/>
          <a:ext cx="8991600" cy="6400800"/>
        </p:xfrm>
        <a:graphic>
          <a:graphicData uri="http://schemas.openxmlformats.org/drawingml/2006/table">
            <a:tbl>
              <a:tblPr/>
              <a:tblGrid>
                <a:gridCol w="8991600"/>
              </a:tblGrid>
              <a:tr h="6400800">
                <a:tc>
                  <a:txBody>
                    <a:bodyPr/>
                    <a:lstStyle/>
                    <a:p>
                      <a:pPr marL="0" marR="0" indent="0">
                        <a:lnSpc>
                          <a:spcPct val="115000"/>
                        </a:lnSpc>
                        <a:buFont typeface="Wingdings" pitchFamily="2" charset="2"/>
                        <a:buNone/>
                      </a:pP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Glyoxysomes</a:t>
                      </a:r>
                      <a:endParaRPr lang="en-US" sz="2800" dirty="0" smtClean="0">
                        <a:latin typeface="Times New Roman" pitchFamily="18" charset="0"/>
                        <a:ea typeface="Times New Roman"/>
                        <a:cs typeface="Times New Roman" pitchFamily="18" charset="0"/>
                      </a:endParaRP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They are very small spherical bodies with single unit membrane found only in plants (particularly  in the fat storage tissue  of germination seeds )and filamentous fungi but not found in animals . </a:t>
                      </a: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They contain enzymes for </a:t>
                      </a:r>
                      <a:r>
                        <a:rPr lang="en-US" sz="2400" dirty="0" err="1" smtClean="0">
                          <a:latin typeface="Times New Roman" pitchFamily="18" charset="0"/>
                          <a:ea typeface="Times New Roman"/>
                          <a:cs typeface="Times New Roman" pitchFamily="18" charset="0"/>
                        </a:rPr>
                        <a:t>glyoxylate</a:t>
                      </a:r>
                      <a:r>
                        <a:rPr lang="en-US" sz="2400" dirty="0" smtClean="0">
                          <a:latin typeface="Times New Roman" pitchFamily="18" charset="0"/>
                          <a:ea typeface="Times New Roman"/>
                          <a:cs typeface="Times New Roman" pitchFamily="18" charset="0"/>
                        </a:rPr>
                        <a:t> cycle . </a:t>
                      </a:r>
                    </a:p>
                    <a:p>
                      <a:pPr marL="342900" marR="0" indent="-342900">
                        <a:lnSpc>
                          <a:spcPct val="115000"/>
                        </a:lnSpc>
                        <a:buFont typeface="Wingdings" pitchFamily="2" charset="2"/>
                        <a:buChar char="v"/>
                      </a:pPr>
                      <a:r>
                        <a:rPr lang="en-US" sz="2400" dirty="0" smtClean="0">
                          <a:latin typeface="Times New Roman" pitchFamily="18" charset="0"/>
                          <a:ea typeface="Times New Roman"/>
                          <a:cs typeface="Times New Roman" pitchFamily="18" charset="0"/>
                        </a:rPr>
                        <a:t>possess </a:t>
                      </a:r>
                      <a:r>
                        <a:rPr lang="en-US" sz="2400" dirty="0">
                          <a:latin typeface="Times New Roman" pitchFamily="18" charset="0"/>
                          <a:ea typeface="Times New Roman"/>
                          <a:cs typeface="Times New Roman" pitchFamily="18" charset="0"/>
                        </a:rPr>
                        <a:t>the enzymes to produce intermediate products for the synthesis of </a:t>
                      </a:r>
                      <a:r>
                        <a:rPr lang="en-US" sz="2400" u="none" strike="noStrike" dirty="0">
                          <a:solidFill>
                            <a:srgbClr val="0000FF"/>
                          </a:solidFill>
                          <a:latin typeface="Times New Roman" pitchFamily="18" charset="0"/>
                          <a:ea typeface="Times New Roman"/>
                          <a:cs typeface="Times New Roman" pitchFamily="18" charset="0"/>
                          <a:hlinkClick r:id="rId2" tooltip="Sugars"/>
                        </a:rPr>
                        <a:t>sugars</a:t>
                      </a:r>
                      <a:r>
                        <a:rPr lang="en-US" sz="2400" dirty="0">
                          <a:latin typeface="Times New Roman" pitchFamily="18" charset="0"/>
                          <a:ea typeface="Times New Roman"/>
                          <a:cs typeface="Times New Roman" pitchFamily="18" charset="0"/>
                        </a:rPr>
                        <a:t> by </a:t>
                      </a:r>
                      <a:r>
                        <a:rPr lang="en-US" sz="2400" u="none" strike="noStrike" dirty="0">
                          <a:solidFill>
                            <a:srgbClr val="0000FF"/>
                          </a:solidFill>
                          <a:latin typeface="Times New Roman" pitchFamily="18" charset="0"/>
                          <a:ea typeface="Times New Roman"/>
                          <a:cs typeface="Times New Roman" pitchFamily="18" charset="0"/>
                          <a:hlinkClick r:id="rId3" tooltip="Gluconeogenesis"/>
                        </a:rPr>
                        <a:t>gluconeogenesis</a:t>
                      </a:r>
                      <a:r>
                        <a:rPr lang="en-US" sz="2400" dirty="0">
                          <a:latin typeface="Times New Roman" pitchFamily="18" charset="0"/>
                          <a:ea typeface="Times New Roman"/>
                          <a:cs typeface="Times New Roman" pitchFamily="18" charset="0"/>
                        </a:rPr>
                        <a:t>. The seedling uses these sugars synthesized from fats until it is mature enough to produce them by </a:t>
                      </a:r>
                      <a:r>
                        <a:rPr lang="en-US" sz="2400" u="none" strike="noStrike" dirty="0" smtClean="0">
                          <a:solidFill>
                            <a:srgbClr val="0000FF"/>
                          </a:solidFill>
                          <a:latin typeface="Times New Roman" pitchFamily="18" charset="0"/>
                          <a:ea typeface="Times New Roman"/>
                          <a:cs typeface="Times New Roman" pitchFamily="18" charset="0"/>
                          <a:hlinkClick r:id="rId4" tooltip="Photosynthesis"/>
                        </a:rPr>
                        <a:t>photosynthesis</a:t>
                      </a:r>
                      <a:r>
                        <a:rPr lang="en-US" sz="2400" dirty="0" smtClean="0">
                          <a:latin typeface="Times New Roman" pitchFamily="18" charset="0"/>
                          <a:ea typeface="Times New Roman"/>
                          <a:cs typeface="Times New Roman" pitchFamily="18" charset="0"/>
                        </a:rPr>
                        <a:t>.</a:t>
                      </a:r>
                    </a:p>
                    <a:p>
                      <a:pPr marL="342900" marR="0" indent="-342900">
                        <a:lnSpc>
                          <a:spcPct val="115000"/>
                        </a:lnSpc>
                        <a:buFont typeface="Wingdings" pitchFamily="2" charset="2"/>
                        <a:buChar char="v"/>
                      </a:pPr>
                      <a:r>
                        <a:rPr lang="en-US" sz="2400" b="0" i="0" dirty="0" smtClean="0">
                          <a:solidFill>
                            <a:srgbClr val="252525"/>
                          </a:solidFill>
                          <a:effectLst/>
                          <a:latin typeface="Times New Roman" pitchFamily="18" charset="0"/>
                          <a:cs typeface="Times New Roman" pitchFamily="18" charset="0"/>
                        </a:rPr>
                        <a:t>In </a:t>
                      </a:r>
                      <a:r>
                        <a:rPr lang="en-US" sz="2400" b="0" i="0" dirty="0" err="1" smtClean="0">
                          <a:solidFill>
                            <a:srgbClr val="252525"/>
                          </a:solidFill>
                          <a:effectLst/>
                          <a:latin typeface="Times New Roman" pitchFamily="18" charset="0"/>
                          <a:cs typeface="Times New Roman" pitchFamily="18" charset="0"/>
                        </a:rPr>
                        <a:t>glyoxysomes</a:t>
                      </a:r>
                      <a:r>
                        <a:rPr lang="en-US" sz="2400" b="0" i="0" dirty="0" smtClean="0">
                          <a:solidFill>
                            <a:srgbClr val="252525"/>
                          </a:solidFill>
                          <a:effectLst/>
                          <a:latin typeface="Times New Roman" pitchFamily="18" charset="0"/>
                          <a:cs typeface="Times New Roman" pitchFamily="18" charset="0"/>
                        </a:rPr>
                        <a:t> the fatty acids are hydrolyzed to acetyl-CoA by </a:t>
                      </a:r>
                      <a:r>
                        <a:rPr lang="en-US" sz="2400" b="0" i="0" dirty="0" err="1" smtClean="0">
                          <a:solidFill>
                            <a:srgbClr val="252525"/>
                          </a:solidFill>
                          <a:effectLst/>
                          <a:latin typeface="Times New Roman" pitchFamily="18" charset="0"/>
                          <a:cs typeface="Times New Roman" pitchFamily="18" charset="0"/>
                        </a:rPr>
                        <a:t>peroxisomal</a:t>
                      </a:r>
                      <a:r>
                        <a:rPr lang="en-US" sz="2400" b="0" i="0" dirty="0" smtClean="0">
                          <a:solidFill>
                            <a:srgbClr val="252525"/>
                          </a:solidFill>
                          <a:effectLst/>
                          <a:latin typeface="Times New Roman" pitchFamily="18" charset="0"/>
                          <a:cs typeface="Times New Roman" pitchFamily="18" charset="0"/>
                        </a:rPr>
                        <a:t> </a:t>
                      </a:r>
                      <a:r>
                        <a:rPr lang="el-GR" sz="2400" b="0" i="0" dirty="0" smtClean="0">
                          <a:solidFill>
                            <a:srgbClr val="252525"/>
                          </a:solidFill>
                          <a:effectLst/>
                          <a:latin typeface="Times New Roman" pitchFamily="18" charset="0"/>
                          <a:cs typeface="Times New Roman" pitchFamily="18" charset="0"/>
                        </a:rPr>
                        <a:t>β-</a:t>
                      </a:r>
                      <a:r>
                        <a:rPr lang="en-US" sz="2400" b="0" i="0" dirty="0" smtClean="0">
                          <a:solidFill>
                            <a:srgbClr val="252525"/>
                          </a:solidFill>
                          <a:effectLst/>
                          <a:latin typeface="Times New Roman" pitchFamily="18" charset="0"/>
                          <a:cs typeface="Times New Roman" pitchFamily="18" charset="0"/>
                        </a:rPr>
                        <a:t>oxidation enzymes. </a:t>
                      </a:r>
                      <a:endParaRPr lang="en-US" sz="2400" dirty="0" smtClean="0">
                        <a:latin typeface="Times New Roman" pitchFamily="18" charset="0"/>
                        <a:ea typeface="Times New Roman"/>
                        <a:cs typeface="Times New Roman" pitchFamily="18" charset="0"/>
                      </a:endParaRPr>
                    </a:p>
                  </a:txBody>
                  <a:tcPr marL="9222" marR="9222" marT="9222" marB="9222"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338743"/>
              </p:ext>
            </p:extLst>
          </p:nvPr>
        </p:nvGraphicFramePr>
        <p:xfrm>
          <a:off x="0" y="568434"/>
          <a:ext cx="9144000" cy="6441965"/>
        </p:xfrm>
        <a:graphic>
          <a:graphicData uri="http://schemas.openxmlformats.org/drawingml/2006/table">
            <a:tbl>
              <a:tblPr firstRow="1" firstCol="1" bandRow="1"/>
              <a:tblGrid>
                <a:gridCol w="4770783"/>
                <a:gridCol w="4373217"/>
              </a:tblGrid>
              <a:tr h="495536">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ea typeface="Calibri"/>
                          <a:cs typeface="Times New Roman" pitchFamily="18" charset="0"/>
                        </a:rPr>
                        <a:t>peroxisomes</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a:solidFill>
                            <a:srgbClr val="FF0000"/>
                          </a:solidFill>
                          <a:effectLst/>
                          <a:latin typeface="Times New Roman" pitchFamily="18" charset="0"/>
                          <a:ea typeface="Calibri"/>
                          <a:cs typeface="Times New Roman" pitchFamily="18" charset="0"/>
                        </a:rPr>
                        <a:t>Glyoxysome</a:t>
                      </a:r>
                      <a:endParaRPr lang="en-US" sz="2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r>
                        <a:rPr lang="en-US" sz="2400" dirty="0">
                          <a:solidFill>
                            <a:srgbClr val="333333"/>
                          </a:solidFill>
                          <a:effectLst/>
                          <a:latin typeface="Times New Roman" pitchFamily="18" charset="0"/>
                          <a:ea typeface="Times New Roman"/>
                          <a:cs typeface="Times New Roman" pitchFamily="18" charset="0"/>
                        </a:rPr>
                        <a:t>1. Peroxisomes are </a:t>
                      </a:r>
                      <a:r>
                        <a:rPr lang="en-US" sz="2400" dirty="0" smtClean="0">
                          <a:solidFill>
                            <a:srgbClr val="333333"/>
                          </a:solidFill>
                          <a:effectLst/>
                          <a:latin typeface="Times New Roman" pitchFamily="18" charset="0"/>
                          <a:ea typeface="Times New Roman"/>
                          <a:cs typeface="Times New Roman" pitchFamily="18" charset="0"/>
                        </a:rPr>
                        <a:t>single </a:t>
                      </a:r>
                      <a:r>
                        <a:rPr lang="en-US" sz="2400" dirty="0" smtClean="0">
                          <a:solidFill>
                            <a:srgbClr val="333333"/>
                          </a:solidFill>
                          <a:effectLst/>
                          <a:latin typeface="Times New Roman" pitchFamily="18" charset="0"/>
                          <a:ea typeface="Times New Roman"/>
                          <a:cs typeface="Times New Roman" pitchFamily="18" charset="0"/>
                        </a:rPr>
                        <a:t>membrane </a:t>
                      </a:r>
                      <a:r>
                        <a:rPr lang="en-US" sz="2400" dirty="0" err="1">
                          <a:solidFill>
                            <a:srgbClr val="333333"/>
                          </a:solidFill>
                          <a:effectLst/>
                          <a:latin typeface="Times New Roman" pitchFamily="18" charset="0"/>
                          <a:ea typeface="Times New Roman"/>
                          <a:cs typeface="Times New Roman" pitchFamily="18" charset="0"/>
                        </a:rPr>
                        <a:t>microbodies</a:t>
                      </a:r>
                      <a:r>
                        <a:rPr lang="en-US" sz="2400" dirty="0">
                          <a:solidFill>
                            <a:srgbClr val="333333"/>
                          </a:solidFill>
                          <a:effectLst/>
                          <a:latin typeface="Times New Roman" pitchFamily="18" charset="0"/>
                          <a:ea typeface="Times New Roman"/>
                          <a:cs typeface="Times New Roman" pitchFamily="18" charset="0"/>
                        </a:rPr>
                        <a:t> found in </a:t>
                      </a:r>
                      <a:r>
                        <a:rPr lang="en-US" sz="2400" dirty="0" smtClean="0">
                          <a:solidFill>
                            <a:srgbClr val="333333"/>
                          </a:solidFill>
                          <a:effectLst/>
                          <a:latin typeface="Times New Roman" pitchFamily="18" charset="0"/>
                          <a:ea typeface="Times New Roman"/>
                          <a:cs typeface="Times New Roman" pitchFamily="18" charset="0"/>
                        </a:rPr>
                        <a:t>photosynthetic </a:t>
                      </a:r>
                      <a:r>
                        <a:rPr lang="en-US" sz="2400" dirty="0">
                          <a:solidFill>
                            <a:srgbClr val="333333"/>
                          </a:solidFill>
                          <a:effectLst/>
                          <a:latin typeface="Times New Roman" pitchFamily="18" charset="0"/>
                          <a:ea typeface="Times New Roman"/>
                          <a:cs typeface="Times New Roman" pitchFamily="18" charset="0"/>
                        </a:rPr>
                        <a:t>cells of plants and liver and kidney cells of vertebrates.</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0" algn="l">
                        <a:lnSpc>
                          <a:spcPct val="115000"/>
                        </a:lnSpc>
                        <a:spcBef>
                          <a:spcPts val="0"/>
                        </a:spcBef>
                        <a:spcAft>
                          <a:spcPts val="0"/>
                        </a:spcAft>
                        <a:tabLst>
                          <a:tab pos="0" algn="l"/>
                        </a:tabLst>
                      </a:pPr>
                      <a:r>
                        <a:rPr lang="en-US" sz="2400" dirty="0">
                          <a:effectLst/>
                          <a:latin typeface="Times New Roman" pitchFamily="18" charset="0"/>
                          <a:ea typeface="Calibri"/>
                          <a:cs typeface="Times New Roman" pitchFamily="18" charset="0"/>
                        </a:rPr>
                        <a:t>1-Glyoxysomes are also single membrane </a:t>
                      </a:r>
                      <a:r>
                        <a:rPr lang="en-US" sz="2400" dirty="0" err="1">
                          <a:effectLst/>
                          <a:latin typeface="Times New Roman" pitchFamily="18" charset="0"/>
                          <a:ea typeface="Calibri"/>
                          <a:cs typeface="Times New Roman" pitchFamily="18" charset="0"/>
                        </a:rPr>
                        <a:t>microbodies</a:t>
                      </a:r>
                      <a:r>
                        <a:rPr lang="en-US" sz="2400" dirty="0">
                          <a:effectLst/>
                          <a:latin typeface="Times New Roman" pitchFamily="18" charset="0"/>
                          <a:ea typeface="Calibri"/>
                          <a:cs typeface="Times New Roman" pitchFamily="18" charset="0"/>
                        </a:rPr>
                        <a:t> but found only in plant cells.</a:t>
                      </a:r>
                    </a:p>
                    <a:p>
                      <a:pPr marL="0" marR="0" algn="just">
                        <a:lnSpc>
                          <a:spcPct val="115000"/>
                        </a:lnSpc>
                        <a:spcBef>
                          <a:spcPts val="0"/>
                        </a:spcBef>
                        <a:spcAft>
                          <a:spcPts val="0"/>
                        </a:spcAft>
                      </a:pPr>
                      <a:r>
                        <a:rPr lang="en-US" sz="2400" dirty="0">
                          <a:solidFill>
                            <a:srgbClr val="FF0000"/>
                          </a:solidFill>
                          <a:effectLst/>
                          <a:latin typeface="Times New Roman" pitchFamily="18" charset="0"/>
                          <a:ea typeface="Calibri"/>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2. It contains enzymes like peroxides, oxidases and catalases.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2. It contains many enzymes like isocratic </a:t>
                      </a:r>
                      <a:r>
                        <a:rPr lang="en-US" sz="2400" dirty="0" err="1">
                          <a:effectLst/>
                          <a:latin typeface="Times New Roman" pitchFamily="18" charset="0"/>
                          <a:ea typeface="Calibri"/>
                          <a:cs typeface="Times New Roman" pitchFamily="18" charset="0"/>
                        </a:rPr>
                        <a:t>lyase</a:t>
                      </a:r>
                      <a:r>
                        <a:rPr lang="en-US" sz="2400" dirty="0">
                          <a:effectLst/>
                          <a:latin typeface="Times New Roman" pitchFamily="18" charset="0"/>
                          <a:ea typeface="Calibri"/>
                          <a:cs typeface="Times New Roman" pitchFamily="18" charset="0"/>
                        </a:rPr>
                        <a:t>, malate syntheses, </a:t>
                      </a:r>
                      <a:r>
                        <a:rPr lang="en-US" sz="2400" dirty="0" err="1">
                          <a:effectLst/>
                          <a:latin typeface="Times New Roman" pitchFamily="18" charset="0"/>
                          <a:ea typeface="Calibri"/>
                          <a:cs typeface="Times New Roman" pitchFamily="18" charset="0"/>
                        </a:rPr>
                        <a:t>glycolate</a:t>
                      </a:r>
                      <a:r>
                        <a:rPr lang="en-US" sz="2400" dirty="0">
                          <a:effectLst/>
                          <a:latin typeface="Times New Roman" pitchFamily="18" charset="0"/>
                          <a:ea typeface="Calibri"/>
                          <a:cs typeface="Times New Roman" pitchFamily="18" charset="0"/>
                        </a:rPr>
                        <a:t> </a:t>
                      </a:r>
                      <a:r>
                        <a:rPr lang="en-US" sz="2400" dirty="0" smtClean="0">
                          <a:effectLst/>
                          <a:latin typeface="Times New Roman" pitchFamily="18" charset="0"/>
                          <a:ea typeface="Calibri"/>
                          <a:cs typeface="Times New Roman" pitchFamily="18" charset="0"/>
                        </a:rPr>
                        <a:t>oxidases etc. for </a:t>
                      </a:r>
                      <a:r>
                        <a:rPr lang="en-US" sz="2400" dirty="0" err="1">
                          <a:effectLst/>
                          <a:latin typeface="Times New Roman" pitchFamily="18" charset="0"/>
                          <a:ea typeface="Calibri"/>
                          <a:cs typeface="Times New Roman" pitchFamily="18" charset="0"/>
                        </a:rPr>
                        <a:t>glyoxylate</a:t>
                      </a:r>
                      <a:r>
                        <a:rPr lang="en-US" sz="2400" dirty="0">
                          <a:effectLst/>
                          <a:latin typeface="Times New Roman" pitchFamily="18" charset="0"/>
                          <a:ea typeface="Calibri"/>
                          <a:cs typeface="Times New Roman" pitchFamily="18" charset="0"/>
                        </a:rPr>
                        <a:t> </a:t>
                      </a:r>
                      <a:r>
                        <a:rPr lang="en-US" sz="2400" dirty="0" smtClean="0">
                          <a:effectLst/>
                          <a:latin typeface="Times New Roman" pitchFamily="18" charset="0"/>
                          <a:ea typeface="Calibri"/>
                          <a:cs typeface="Times New Roman" pitchFamily="18" charset="0"/>
                        </a:rPr>
                        <a:t>cycle</a:t>
                      </a:r>
                      <a:endParaRPr lang="en-US"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143">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3. It is involved in formation and degradation of hydrogen peroxide and detoxification of poisons in the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effectLst/>
                          <a:latin typeface="Times New Roman" pitchFamily="18" charset="0"/>
                          <a:ea typeface="Calibri"/>
                          <a:cs typeface="Times New Roman" pitchFamily="18" charset="0"/>
                        </a:rPr>
                        <a:t>3. It is involved in photorespiration and conversion of fats into carbohydrates.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52400" y="-140732"/>
            <a:ext cx="78511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How are different between peroxisomes and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Glyoxysome</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005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28630"/>
            <a:ext cx="9144000" cy="6986528"/>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Vacuoles</a:t>
            </a:r>
            <a:r>
              <a:rPr lang="en-US" sz="2800" b="1" dirty="0" smtClean="0">
                <a:solidFill>
                  <a:srgbClr val="000000"/>
                </a:solidFill>
                <a:latin typeface="Times New Roman" pitchFamily="18" charset="0"/>
                <a:ea typeface="Calibri" pitchFamily="34" charset="0"/>
                <a:cs typeface="Times New Roman" pitchFamily="18" charset="0"/>
              </a:rPr>
              <a:t> </a:t>
            </a:r>
          </a:p>
          <a:p>
            <a:pPr algn="justLow" fontAlgn="base">
              <a:spcBef>
                <a:spcPct val="0"/>
              </a:spcBef>
              <a:spcAft>
                <a:spcPct val="0"/>
              </a:spcAft>
            </a:pPr>
            <a:r>
              <a:rPr lang="en-US" sz="2800" dirty="0" smtClean="0">
                <a:solidFill>
                  <a:prstClr val="black"/>
                </a:solidFill>
                <a:latin typeface="Times New Roman" pitchFamily="18" charset="0"/>
                <a:cs typeface="Times New Roman" pitchFamily="18" charset="0"/>
              </a:rPr>
              <a:t>   vesicle </a:t>
            </a:r>
            <a:r>
              <a:rPr lang="en-US" sz="2800" dirty="0">
                <a:solidFill>
                  <a:prstClr val="black"/>
                </a:solidFill>
                <a:latin typeface="Times New Roman" pitchFamily="18" charset="0"/>
                <a:cs typeface="Times New Roman" pitchFamily="18" charset="0"/>
              </a:rPr>
              <a:t>within the cytoplasm of a cell, enclosed by a membrane and typically containing </a:t>
            </a:r>
            <a:r>
              <a:rPr lang="en-US" sz="2800" dirty="0" smtClean="0">
                <a:solidFill>
                  <a:prstClr val="black"/>
                </a:solidFill>
                <a:latin typeface="Times New Roman" pitchFamily="18" charset="0"/>
                <a:cs typeface="Times New Roman" pitchFamily="18" charset="0"/>
              </a:rPr>
              <a:t>fluid , </a:t>
            </a:r>
            <a:r>
              <a:rPr lang="en-US" sz="2800" dirty="0" smtClean="0">
                <a:solidFill>
                  <a:srgbClr val="000000"/>
                </a:solidFill>
                <a:latin typeface="Times New Roman" pitchFamily="18" charset="0"/>
                <a:ea typeface="Calibri" pitchFamily="34" charset="0"/>
                <a:cs typeface="Times New Roman" pitchFamily="18" charset="0"/>
              </a:rPr>
              <a:t>but vacuoles are larger than vesicles.</a:t>
            </a:r>
          </a:p>
          <a:p>
            <a:pPr algn="ctr" fontAlgn="base">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Type of vacuoles </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Contractile vacuoles : </a:t>
            </a:r>
            <a:r>
              <a:rPr lang="en-US" sz="2400" dirty="0" smtClean="0">
                <a:latin typeface="Times New Roman" pitchFamily="18" charset="0"/>
                <a:ea typeface="Calibri" pitchFamily="34" charset="0"/>
                <a:cs typeface="Times New Roman" pitchFamily="18" charset="0"/>
              </a:rPr>
              <a:t>found in  </a:t>
            </a:r>
            <a:r>
              <a:rPr lang="en-US" sz="2400" dirty="0" err="1" smtClean="0">
                <a:solidFill>
                  <a:srgbClr val="000000"/>
                </a:solidFill>
                <a:latin typeface="Times New Roman" pitchFamily="18" charset="0"/>
                <a:ea typeface="Calibri" pitchFamily="34" charset="0"/>
                <a:cs typeface="Times New Roman" pitchFamily="18" charset="0"/>
              </a:rPr>
              <a:t>protists</a:t>
            </a:r>
            <a:r>
              <a:rPr lang="en-US" sz="2400" dirty="0" smtClean="0">
                <a:solidFill>
                  <a:srgbClr val="000000"/>
                </a:solidFill>
                <a:latin typeface="Times New Roman" pitchFamily="18" charset="0"/>
                <a:ea typeface="Calibri" pitchFamily="34" charset="0"/>
                <a:cs typeface="Times New Roman" pitchFamily="18" charset="0"/>
              </a:rPr>
              <a:t> for ridding the cell of excess water.</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Food vacuoles :</a:t>
            </a:r>
            <a:r>
              <a:rPr lang="en-US" sz="2400" dirty="0" smtClean="0">
                <a:latin typeface="Times New Roman" pitchFamily="18" charset="0"/>
                <a:ea typeface="Calibri" pitchFamily="34" charset="0"/>
                <a:cs typeface="Times New Roman" pitchFamily="18" charset="0"/>
              </a:rPr>
              <a:t>from phagocytosis fuse with lysosomes for digestion</a:t>
            </a:r>
            <a:r>
              <a:rPr lang="en-US" sz="2400" dirty="0" smtClean="0">
                <a:solidFill>
                  <a:srgbClr val="FF0000"/>
                </a:solidFill>
                <a:latin typeface="Times New Roman" pitchFamily="18" charset="0"/>
                <a:ea typeface="Calibri" pitchFamily="34" charset="0"/>
                <a:cs typeface="Times New Roman" pitchFamily="18" charset="0"/>
              </a:rPr>
              <a:t>  </a:t>
            </a:r>
          </a:p>
          <a:p>
            <a:pPr marL="457200" indent="-457200" algn="justLow" eaLnBrk="0" fontAlgn="base" hangingPunct="0">
              <a:spcBef>
                <a:spcPct val="0"/>
              </a:spcBef>
              <a:spcAft>
                <a:spcPct val="0"/>
              </a:spcAft>
              <a:buFont typeface="Wingdings" pitchFamily="2" charset="2"/>
              <a:buChar char="q"/>
            </a:pPr>
            <a:r>
              <a:rPr lang="en-US" sz="2400" dirty="0" smtClean="0">
                <a:solidFill>
                  <a:srgbClr val="FF0000"/>
                </a:solidFill>
                <a:latin typeface="Times New Roman" pitchFamily="18" charset="0"/>
                <a:ea typeface="Calibri" pitchFamily="34" charset="0"/>
                <a:cs typeface="Times New Roman" pitchFamily="18" charset="0"/>
              </a:rPr>
              <a:t>Storage Vacuoles</a:t>
            </a:r>
            <a:r>
              <a:rPr lang="en-US" sz="2400" dirty="0" smtClean="0">
                <a:solidFill>
                  <a:srgbClr val="000000"/>
                </a:solidFill>
                <a:latin typeface="Times New Roman" pitchFamily="18" charset="0"/>
                <a:ea typeface="Calibri" pitchFamily="34" charset="0"/>
                <a:cs typeface="Times New Roman" pitchFamily="18" charset="0"/>
              </a:rPr>
              <a:t>, such as nutrients or ions. Plant vacuoles contain not only water, sugars, and salts, and also pigments and toxic molecules. </a:t>
            </a: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smtClean="0">
              <a:solidFill>
                <a:srgbClr val="000000"/>
              </a:solidFill>
              <a:latin typeface="Times New Roman" pitchFamily="18" charset="0"/>
              <a:ea typeface="Calibri" pitchFamily="34" charset="0"/>
              <a:cs typeface="Times New Roman" pitchFamily="18" charset="0"/>
            </a:endParaRPr>
          </a:p>
          <a:p>
            <a:pPr algn="justLow" eaLnBrk="0" fontAlgn="base" hangingPunct="0">
              <a:spcBef>
                <a:spcPct val="0"/>
              </a:spcBef>
              <a:spcAft>
                <a:spcPct val="0"/>
              </a:spcAft>
            </a:pPr>
            <a:endParaRPr lang="en-US" sz="2800" dirty="0">
              <a:solidFill>
                <a:srgbClr val="000000"/>
              </a:solidFill>
              <a:latin typeface="Times New Roman" pitchFamily="18" charset="0"/>
              <a:ea typeface="Calibri" pitchFamily="34" charset="0"/>
              <a:cs typeface="Times New Roman" pitchFamily="18" charset="0"/>
            </a:endParaRPr>
          </a:p>
          <a:p>
            <a:pPr marL="457200" indent="-457200" algn="justLow" eaLnBrk="0" fontAlgn="base" hangingPunct="0">
              <a:spcBef>
                <a:spcPct val="0"/>
              </a:spcBef>
              <a:spcAft>
                <a:spcPct val="0"/>
              </a:spcAft>
              <a:buFont typeface="Wingdings" pitchFamily="2" charset="2"/>
              <a:buChar char="q"/>
            </a:pPr>
            <a:endParaRPr lang="en-US" sz="2800" dirty="0" smtClean="0">
              <a:solidFill>
                <a:prstClr val="black"/>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374" y="4191000"/>
            <a:ext cx="5309420" cy="282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811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58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4000"/>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4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3539430"/>
          </a:xfrm>
          <a:prstGeom prst="rect">
            <a:avLst/>
          </a:prstGeom>
        </p:spPr>
        <p:txBody>
          <a:bodyPr wrap="square">
            <a:spAutoFit/>
          </a:bodyPr>
          <a:lstStyle/>
          <a:p>
            <a:r>
              <a:rPr lang="en-US" sz="2800" dirty="0" smtClean="0">
                <a:solidFill>
                  <a:srgbClr val="00B050"/>
                </a:solidFill>
                <a:latin typeface="Times New Roman" pitchFamily="18" charset="0"/>
                <a:cs typeface="Times New Roman" pitchFamily="18" charset="0"/>
              </a:rPr>
              <a:t>They </a:t>
            </a:r>
            <a:r>
              <a:rPr lang="en-US" sz="2800" dirty="0">
                <a:solidFill>
                  <a:srgbClr val="00B050"/>
                </a:solidFill>
                <a:latin typeface="Times New Roman" pitchFamily="18" charset="0"/>
                <a:cs typeface="Times New Roman" pitchFamily="18" charset="0"/>
              </a:rPr>
              <a:t>are frequently nicknamed </a:t>
            </a:r>
            <a:r>
              <a:rPr lang="en-US" sz="2800" b="1" dirty="0">
                <a:solidFill>
                  <a:srgbClr val="FF0000"/>
                </a:solidFill>
                <a:latin typeface="Times New Roman" pitchFamily="18" charset="0"/>
                <a:cs typeface="Times New Roman" pitchFamily="18" charset="0"/>
              </a:rPr>
              <a:t>"suicide-bags" or "suicide-sacs"</a:t>
            </a:r>
            <a:r>
              <a:rPr lang="en-US" sz="2800" dirty="0">
                <a:solidFill>
                  <a:srgbClr val="00B050"/>
                </a:solidFill>
                <a:latin typeface="Times New Roman" pitchFamily="18" charset="0"/>
                <a:cs typeface="Times New Roman" pitchFamily="18" charset="0"/>
              </a:rPr>
              <a:t> by cell biologists due to their role in autolysis.</a:t>
            </a:r>
          </a:p>
          <a:p>
            <a:endParaRPr lang="en-US" sz="2800" dirty="0">
              <a:solidFill>
                <a:srgbClr val="00B050"/>
              </a:solidFill>
              <a:latin typeface="Times New Roman" pitchFamily="18" charset="0"/>
              <a:cs typeface="Times New Roman" pitchFamily="18" charset="0"/>
            </a:endParaRPr>
          </a:p>
          <a:p>
            <a:r>
              <a:rPr lang="en-US" sz="2800" dirty="0" smtClean="0">
                <a:solidFill>
                  <a:srgbClr val="00B050"/>
                </a:solidFill>
                <a:latin typeface="Times New Roman" pitchFamily="18" charset="0"/>
                <a:cs typeface="Times New Roman" pitchFamily="18" charset="0"/>
              </a:rPr>
              <a:t>Why the </a:t>
            </a:r>
            <a:r>
              <a:rPr lang="en-US" sz="2800" dirty="0">
                <a:solidFill>
                  <a:srgbClr val="00B050"/>
                </a:solidFill>
                <a:latin typeface="Times New Roman" pitchFamily="18" charset="0"/>
                <a:cs typeface="Times New Roman" pitchFamily="18" charset="0"/>
              </a:rPr>
              <a:t>contents of the cell are protected from the digestive enzymes of the </a:t>
            </a:r>
            <a:r>
              <a:rPr lang="en-US" sz="2800" dirty="0" smtClean="0">
                <a:solidFill>
                  <a:srgbClr val="00B050"/>
                </a:solidFill>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First</a:t>
            </a:r>
            <a:r>
              <a:rPr lang="en-US" sz="2800" dirty="0">
                <a:latin typeface="Times New Roman" pitchFamily="18" charset="0"/>
                <a:cs typeface="Times New Roman" pitchFamily="18" charset="0"/>
              </a:rPr>
              <a:t>, the enzymes are enclosed in the </a:t>
            </a:r>
            <a:r>
              <a:rPr lang="en-US" sz="2800" dirty="0" err="1">
                <a:latin typeface="Times New Roman" pitchFamily="18" charset="0"/>
                <a:cs typeface="Times New Roman" pitchFamily="18" charset="0"/>
              </a:rPr>
              <a:t>lysosomal</a:t>
            </a:r>
            <a:r>
              <a:rPr lang="en-US" sz="2800" dirty="0">
                <a:latin typeface="Times New Roman" pitchFamily="18" charset="0"/>
                <a:cs typeface="Times New Roman" pitchFamily="18" charset="0"/>
              </a:rPr>
              <a:t> membrane </a:t>
            </a:r>
            <a:r>
              <a:rPr lang="en-US" sz="2800" dirty="0" smtClean="0">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second</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enzymes were to leak out of the lysosome, they would not be active at the neutral pH of the </a:t>
            </a:r>
            <a:r>
              <a:rPr lang="en-US" sz="2800" dirty="0" smtClean="0">
                <a:latin typeface="Times New Roman" pitchFamily="18" charset="0"/>
                <a:cs typeface="Times New Roman" pitchFamily="18" charset="0"/>
              </a:rPr>
              <a:t>cytosol.</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8392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 y="0"/>
            <a:ext cx="8915400" cy="4216539"/>
          </a:xfrm>
          <a:prstGeom prst="rect">
            <a:avLst/>
          </a:prstGeom>
        </p:spPr>
        <p:txBody>
          <a:bodyPr wrap="square">
            <a:spAutoFit/>
          </a:bodyPr>
          <a:lstStyle/>
          <a:p>
            <a:pPr algn="just"/>
            <a:r>
              <a:rPr lang="en-US" sz="2800" dirty="0" smtClean="0"/>
              <a:t> </a:t>
            </a:r>
            <a:r>
              <a:rPr lang="en-US" sz="2400" b="1" dirty="0" smtClean="0">
                <a:solidFill>
                  <a:srgbClr val="FF0000"/>
                </a:solidFill>
                <a:latin typeface="Times New Roman" pitchFamily="18" charset="0"/>
                <a:cs typeface="Times New Roman" pitchFamily="18" charset="0"/>
              </a:rPr>
              <a:t>Formation of lysosomes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dirty="0" err="1" smtClean="0">
                <a:solidFill>
                  <a:srgbClr val="FF0000"/>
                </a:solidFill>
                <a:latin typeface="Times New Roman" pitchFamily="18" charset="0"/>
                <a:cs typeface="Times New Roman" pitchFamily="18" charset="0"/>
              </a:rPr>
              <a:t>Lysosomal</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protein genes </a:t>
            </a:r>
            <a:r>
              <a:rPr lang="en-US" sz="2400" dirty="0">
                <a:latin typeface="Times New Roman" pitchFamily="18" charset="0"/>
                <a:cs typeface="Times New Roman" pitchFamily="18" charset="0"/>
              </a:rPr>
              <a:t>are transcribed in the </a:t>
            </a:r>
            <a:r>
              <a:rPr lang="en-US" sz="2400" dirty="0" smtClean="0">
                <a:latin typeface="Times New Roman" pitchFamily="18" charset="0"/>
                <a:cs typeface="Times New Roman" pitchFamily="18" charset="0"/>
              </a:rPr>
              <a:t>nucleus. </a:t>
            </a:r>
            <a:r>
              <a:rPr lang="en-US" sz="2400" dirty="0">
                <a:latin typeface="Times New Roman" pitchFamily="18" charset="0"/>
                <a:cs typeface="Times New Roman" pitchFamily="18" charset="0"/>
              </a:rPr>
              <a:t>mRNA transcripts exit the nucleus into the cytosol, where they are translated by </a:t>
            </a:r>
            <a:r>
              <a:rPr lang="en-US" sz="2400" dirty="0" smtClean="0">
                <a:latin typeface="Times New Roman" pitchFamily="18" charset="0"/>
                <a:cs typeface="Times New Roman" pitchFamily="18" charset="0"/>
              </a:rPr>
              <a:t>ribosomes.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peptide </a:t>
            </a:r>
            <a:r>
              <a:rPr lang="en-US" sz="2400" dirty="0">
                <a:latin typeface="Times New Roman" pitchFamily="18" charset="0"/>
                <a:cs typeface="Times New Roman" pitchFamily="18" charset="0"/>
              </a:rPr>
              <a:t>chains are </a:t>
            </a:r>
            <a:r>
              <a:rPr lang="en-US" sz="2400" dirty="0" smtClean="0">
                <a:latin typeface="Times New Roman" pitchFamily="18" charset="0"/>
                <a:cs typeface="Times New Roman" pitchFamily="18" charset="0"/>
              </a:rPr>
              <a:t>translocate into </a:t>
            </a: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rough </a:t>
            </a:r>
            <a:r>
              <a:rPr lang="en-US" sz="2400" dirty="0" smtClean="0">
                <a:solidFill>
                  <a:srgbClr val="FF0000"/>
                </a:solidFill>
                <a:latin typeface="Times New Roman" pitchFamily="18" charset="0"/>
                <a:cs typeface="Times New Roman" pitchFamily="18" charset="0"/>
              </a:rPr>
              <a:t>endoplasmic reticulum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where they are modified. Upon exiting the endoplasmic reticulum and </a:t>
            </a:r>
            <a:r>
              <a:rPr lang="en-US" sz="2400" dirty="0" smtClean="0">
                <a:latin typeface="Times New Roman" pitchFamily="18" charset="0"/>
                <a:cs typeface="Times New Roman" pitchFamily="18" charset="0"/>
              </a:rPr>
              <a:t>entering the </a:t>
            </a:r>
            <a:r>
              <a:rPr lang="en-US" sz="2400" dirty="0" smtClean="0">
                <a:solidFill>
                  <a:srgbClr val="FF0000"/>
                </a:solidFill>
                <a:latin typeface="Times New Roman" pitchFamily="18" charset="0"/>
                <a:cs typeface="Times New Roman" pitchFamily="18" charset="0"/>
              </a:rPr>
              <a:t>Golgi apparatus  </a:t>
            </a:r>
            <a:r>
              <a:rPr lang="en-US" sz="2400" dirty="0" smtClean="0">
                <a:latin typeface="Times New Roman" pitchFamily="18" charset="0"/>
                <a:cs typeface="Times New Roman" pitchFamily="18" charset="0"/>
              </a:rPr>
              <a:t>via vesicular transport, a specific </a:t>
            </a:r>
            <a:r>
              <a:rPr lang="en-US" sz="2400" dirty="0" err="1" smtClean="0">
                <a:latin typeface="Times New Roman" pitchFamily="18" charset="0"/>
                <a:cs typeface="Times New Roman" pitchFamily="18" charset="0"/>
              </a:rPr>
              <a:t>lysosomal</a:t>
            </a:r>
            <a:r>
              <a:rPr lang="en-US" sz="2400" dirty="0" smtClean="0">
                <a:latin typeface="Times New Roman" pitchFamily="18" charset="0"/>
                <a:cs typeface="Times New Roman" pitchFamily="18" charset="0"/>
              </a:rPr>
              <a:t>  tag, </a:t>
            </a:r>
            <a:r>
              <a:rPr lang="en-US" sz="2400" dirty="0" smtClean="0">
                <a:solidFill>
                  <a:srgbClr val="FF0000"/>
                </a:solidFill>
                <a:latin typeface="Times New Roman" pitchFamily="18" charset="0"/>
                <a:cs typeface="Times New Roman" pitchFamily="18" charset="0"/>
              </a:rPr>
              <a:t>mannose -6-phosphate</a:t>
            </a:r>
            <a:r>
              <a:rPr lang="en-US" sz="2400" dirty="0" smtClean="0">
                <a:latin typeface="Times New Roman" pitchFamily="18" charset="0"/>
                <a:cs typeface="Times New Roman" pitchFamily="18" charset="0"/>
              </a:rPr>
              <a:t>, is added to the peptides. The presence of these tags allow for binding to </a:t>
            </a:r>
            <a:r>
              <a:rPr lang="en-US" sz="2400" dirty="0" smtClean="0">
                <a:solidFill>
                  <a:srgbClr val="FF0000"/>
                </a:solidFill>
                <a:latin typeface="Times New Roman" pitchFamily="18" charset="0"/>
                <a:cs typeface="Times New Roman" pitchFamily="18" charset="0"/>
              </a:rPr>
              <a:t>mannose 6-phosphate receptors</a:t>
            </a:r>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the Golgi apparatus, a phenomenon that is crucial for proper packaging into vesicles destined for the </a:t>
            </a:r>
            <a:r>
              <a:rPr lang="en-US" sz="2400" dirty="0" err="1">
                <a:latin typeface="Times New Roman" pitchFamily="18" charset="0"/>
                <a:cs typeface="Times New Roman" pitchFamily="18" charset="0"/>
              </a:rPr>
              <a:t>lysosomal</a:t>
            </a:r>
            <a:r>
              <a:rPr lang="en-US" sz="2400" dirty="0">
                <a:latin typeface="Times New Roman" pitchFamily="18" charset="0"/>
                <a:cs typeface="Times New Roman" pitchFamily="18" charset="0"/>
              </a:rPr>
              <a:t> system.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733800"/>
            <a:ext cx="6300787" cy="31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51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1175"/>
            <a:ext cx="9150928" cy="6986528"/>
          </a:xfrm>
          <a:prstGeom prst="rect">
            <a:avLst/>
          </a:prstGeom>
        </p:spPr>
        <p:txBody>
          <a:bodyPr wrap="square">
            <a:spAutoFit/>
          </a:bodyPr>
          <a:lstStyle/>
          <a:p>
            <a:pPr algn="ctr"/>
            <a:r>
              <a:rPr lang="en-US" sz="2800" b="1" dirty="0" smtClean="0">
                <a:solidFill>
                  <a:srgbClr val="FF0000"/>
                </a:solidFill>
              </a:rPr>
              <a:t>Lysosome </a:t>
            </a:r>
            <a:r>
              <a:rPr lang="en-US" sz="2800" b="1" dirty="0">
                <a:solidFill>
                  <a:srgbClr val="FF0000"/>
                </a:solidFill>
              </a:rPr>
              <a:t>divided into groups according to stages of </a:t>
            </a:r>
            <a:r>
              <a:rPr lang="en-US" sz="2800" b="1" dirty="0" smtClean="0">
                <a:solidFill>
                  <a:srgbClr val="FF0000"/>
                </a:solidFill>
              </a:rPr>
              <a:t>development</a:t>
            </a:r>
          </a:p>
          <a:p>
            <a:pPr marL="457200" indent="-457200">
              <a:buFont typeface="Wingdings" pitchFamily="2" charset="2"/>
              <a:buChar char="Ø"/>
            </a:pPr>
            <a:r>
              <a:rPr lang="en-US" sz="2800" dirty="0" smtClean="0">
                <a:solidFill>
                  <a:srgbClr val="FF0000"/>
                </a:solidFill>
              </a:rPr>
              <a:t>Primary </a:t>
            </a:r>
            <a:r>
              <a:rPr lang="en-US" sz="2800" dirty="0">
                <a:solidFill>
                  <a:srgbClr val="FF0000"/>
                </a:solidFill>
              </a:rPr>
              <a:t>lysosome </a:t>
            </a:r>
            <a:r>
              <a:rPr lang="en-US" sz="2800" dirty="0"/>
              <a:t>is formed and secreted by Golgi body. It obtains over 60 hydrolases without activity. When the lysosome was broken or substance </a:t>
            </a:r>
            <a:r>
              <a:rPr lang="en-US" sz="2800" dirty="0" smtClean="0"/>
              <a:t>entered </a:t>
            </a:r>
            <a:r>
              <a:rPr lang="en-US" sz="2800" dirty="0"/>
              <a:t>the lysosome</a:t>
            </a:r>
            <a:r>
              <a:rPr lang="en-US" sz="2800" dirty="0" smtClean="0"/>
              <a:t>,</a:t>
            </a:r>
          </a:p>
          <a:p>
            <a:r>
              <a:rPr lang="en-US" sz="2800" dirty="0" smtClean="0"/>
              <a:t>       </a:t>
            </a:r>
            <a:r>
              <a:rPr lang="en-US" sz="2800" dirty="0"/>
              <a:t>the enzymes can be activated immediately. </a:t>
            </a:r>
          </a:p>
          <a:p>
            <a:pPr marL="457200" indent="-457200">
              <a:buFont typeface="Wingdings" pitchFamily="2" charset="2"/>
              <a:buChar char="Ø"/>
            </a:pPr>
            <a:r>
              <a:rPr lang="en-US" sz="2800" dirty="0" smtClean="0">
                <a:solidFill>
                  <a:srgbClr val="FF0000"/>
                </a:solidFill>
              </a:rPr>
              <a:t>Secondary </a:t>
            </a:r>
            <a:r>
              <a:rPr lang="en-US" sz="2800" dirty="0">
                <a:solidFill>
                  <a:srgbClr val="FF0000"/>
                </a:solidFill>
              </a:rPr>
              <a:t>lysosomes</a:t>
            </a:r>
            <a:r>
              <a:rPr lang="en-US" sz="2800" dirty="0"/>
              <a:t>: primary lysosomes fused </a:t>
            </a:r>
            <a:r>
              <a:rPr lang="en-US" sz="2800" dirty="0" smtClean="0"/>
              <a:t>with</a:t>
            </a:r>
          </a:p>
          <a:p>
            <a:pPr lvl="1"/>
            <a:r>
              <a:rPr lang="en-US" sz="2800" dirty="0" err="1" smtClean="0"/>
              <a:t>Autophagosome</a:t>
            </a:r>
            <a:r>
              <a:rPr lang="en-US" sz="2800" dirty="0" smtClean="0"/>
              <a:t> , </a:t>
            </a:r>
            <a:r>
              <a:rPr lang="en-US" sz="2800" dirty="0" err="1"/>
              <a:t>hetrophagosomes</a:t>
            </a:r>
            <a:r>
              <a:rPr lang="en-US" sz="2800" dirty="0"/>
              <a:t>,</a:t>
            </a:r>
            <a:endParaRPr lang="ar-IQ" sz="2800" dirty="0" smtClean="0"/>
          </a:p>
          <a:p>
            <a:pPr algn="just"/>
            <a:r>
              <a:rPr lang="en-US" sz="2800" b="1" dirty="0" smtClean="0">
                <a:solidFill>
                  <a:srgbClr val="7030A0"/>
                </a:solidFill>
              </a:rPr>
              <a:t>1- </a:t>
            </a:r>
            <a:r>
              <a:rPr lang="en-US" sz="2800" b="1" dirty="0">
                <a:solidFill>
                  <a:srgbClr val="7030A0"/>
                </a:solidFill>
              </a:rPr>
              <a:t>Autophagy </a:t>
            </a:r>
            <a:r>
              <a:rPr lang="en-US" sz="2800" dirty="0" smtClean="0"/>
              <a:t>:refers </a:t>
            </a:r>
            <a:r>
              <a:rPr lang="en-US" sz="2800" dirty="0"/>
              <a:t>to a process whereby the cell digests its own </a:t>
            </a:r>
            <a:r>
              <a:rPr lang="en-US" sz="2800" dirty="0" smtClean="0"/>
              <a:t>contents</a:t>
            </a:r>
            <a:r>
              <a:rPr lang="ar-IQ" sz="2800" dirty="0" smtClean="0"/>
              <a:t> </a:t>
            </a:r>
            <a:r>
              <a:rPr lang="en-US" sz="2800" dirty="0" smtClean="0"/>
              <a:t>For </a:t>
            </a:r>
            <a:r>
              <a:rPr lang="en-US" sz="2800" dirty="0"/>
              <a:t>example, when a mitochondrion comes to the end </a:t>
            </a:r>
            <a:r>
              <a:rPr lang="en-US" sz="2800" dirty="0" smtClean="0"/>
              <a:t>life.</a:t>
            </a:r>
          </a:p>
          <a:p>
            <a:pPr algn="just"/>
            <a:r>
              <a:rPr lang="en-US" sz="2800" dirty="0" smtClean="0">
                <a:solidFill>
                  <a:srgbClr val="7030A0"/>
                </a:solidFill>
              </a:rPr>
              <a:t>2</a:t>
            </a:r>
            <a:r>
              <a:rPr lang="en-US" sz="2800" b="1" dirty="0" smtClean="0">
                <a:solidFill>
                  <a:srgbClr val="7030A0"/>
                </a:solidFill>
              </a:rPr>
              <a:t>-Heterophagy</a:t>
            </a:r>
            <a:r>
              <a:rPr lang="en-US" sz="2800" dirty="0" smtClean="0"/>
              <a:t>: refers </a:t>
            </a:r>
            <a:r>
              <a:rPr lang="en-US" sz="2800" dirty="0"/>
              <a:t>to a process whereby </a:t>
            </a:r>
            <a:r>
              <a:rPr lang="en-US" sz="2800" dirty="0" err="1"/>
              <a:t>lysosmes</a:t>
            </a:r>
            <a:r>
              <a:rPr lang="en-US" sz="2800" dirty="0"/>
              <a:t> </a:t>
            </a:r>
            <a:r>
              <a:rPr lang="en-US" sz="2800" dirty="0" smtClean="0"/>
              <a:t>in </a:t>
            </a:r>
            <a:r>
              <a:rPr lang="en-US" sz="2800" dirty="0"/>
              <a:t>the intracellular digestion of material gathered from outside of the cell by some kind of </a:t>
            </a:r>
            <a:r>
              <a:rPr lang="en-US" sz="2800" dirty="0" err="1"/>
              <a:t>endocytotic</a:t>
            </a:r>
            <a:r>
              <a:rPr lang="en-US" sz="2800" dirty="0"/>
              <a:t> </a:t>
            </a:r>
            <a:r>
              <a:rPr lang="en-US" sz="2800" dirty="0" smtClean="0"/>
              <a:t>mechanism. </a:t>
            </a:r>
            <a:r>
              <a:rPr lang="en-US" sz="2800" dirty="0" err="1" smtClean="0"/>
              <a:t>Heterophagy</a:t>
            </a:r>
            <a:r>
              <a:rPr lang="en-US" sz="2800" dirty="0" smtClean="0"/>
              <a:t> </a:t>
            </a:r>
            <a:r>
              <a:rPr lang="en-US" sz="2800" dirty="0"/>
              <a:t>are of two types namely phagocytosis </a:t>
            </a:r>
            <a:r>
              <a:rPr lang="en-US" sz="2800" dirty="0" smtClean="0"/>
              <a:t>and pinocytosis</a:t>
            </a:r>
            <a:r>
              <a:rPr lang="en-US" sz="2800" dirty="0"/>
              <a:t>. </a:t>
            </a:r>
          </a:p>
        </p:txBody>
      </p:sp>
    </p:spTree>
    <p:extLst>
      <p:ext uri="{BB962C8B-B14F-4D97-AF65-F5344CB8AC3E}">
        <p14:creationId xmlns:p14="http://schemas.microsoft.com/office/powerpoint/2010/main" val="290298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9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71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0"/>
            <a:ext cx="907415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5087</TotalTime>
  <Words>1382</Words>
  <Application>Microsoft Office PowerPoint</Application>
  <PresentationFormat>On-screen Show (4:3)</PresentationFormat>
  <Paragraphs>79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DR.Ahmed Saker</cp:lastModifiedBy>
  <cp:revision>145</cp:revision>
  <dcterms:created xsi:type="dcterms:W3CDTF">2014-11-22T12:37:36Z</dcterms:created>
  <dcterms:modified xsi:type="dcterms:W3CDTF">2018-12-02T16:48:51Z</dcterms:modified>
</cp:coreProperties>
</file>