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24"/>
  </p:notes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7" r:id="rId12"/>
    <p:sldId id="268" r:id="rId13"/>
    <p:sldId id="269" r:id="rId14"/>
    <p:sldId id="264" r:id="rId15"/>
    <p:sldId id="266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66CC"/>
    <a:srgbClr val="008000"/>
    <a:srgbClr val="00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7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12" Type="http://schemas.openxmlformats.org/officeDocument/2006/relationships/image" Target="../media/image31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image" Target="../media/image32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image" Target="../media/image37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image" Target="../media/image37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B6417D7-F6F1-4AF9-8630-1E7396E22309}" type="datetimeFigureOut">
              <a:rPr lang="ar-IQ" smtClean="0"/>
              <a:t>02/03/1438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6DA5AF5-7ED6-4D5A-AEFC-78C102CC49B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4782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A5AF5-7ED6-4D5A-AEFC-78C102CC49B2}" type="slidenum">
              <a:rPr lang="ar-IQ" smtClean="0"/>
              <a:t>13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70945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DA5AF5-7ED6-4D5A-AEFC-78C102CC49B2}" type="slidenum">
              <a:rPr lang="ar-IQ" smtClean="0"/>
              <a:t>16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5520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8004175" y="0"/>
            <a:ext cx="1139825" cy="6858000"/>
          </a:xfrm>
          <a:prstGeom prst="rect">
            <a:avLst/>
          </a:prstGeom>
          <a:solidFill>
            <a:schemeClr val="bg2">
              <a:alpha val="3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0" y="4638675"/>
            <a:ext cx="9144000" cy="2219325"/>
          </a:xfrm>
          <a:prstGeom prst="rect">
            <a:avLst/>
          </a:prstGeom>
          <a:solidFill>
            <a:schemeClr val="folHlink">
              <a:alpha val="31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gray">
          <a:xfrm>
            <a:off x="0" y="2149475"/>
            <a:ext cx="9144000" cy="24987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Freeform 20"/>
          <p:cNvSpPr>
            <a:spLocks/>
          </p:cNvSpPr>
          <p:nvPr/>
        </p:nvSpPr>
        <p:spPr bwMode="gray">
          <a:xfrm>
            <a:off x="-9525" y="2138363"/>
            <a:ext cx="8015288" cy="22717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49" y="2"/>
              </a:cxn>
              <a:cxn ang="0">
                <a:pos x="5048" y="1458"/>
              </a:cxn>
              <a:cxn ang="0">
                <a:pos x="0" y="1471"/>
              </a:cxn>
              <a:cxn ang="0">
                <a:pos x="0" y="0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73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AutoShape 22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AutoShape 23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1" name="Picture 117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225550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143000" y="990600"/>
            <a:ext cx="6705600" cy="1012825"/>
          </a:xfrm>
        </p:spPr>
        <p:txBody>
          <a:bodyPr/>
          <a:lstStyle>
            <a:lvl1pPr algn="ctr"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3505200" y="2971800"/>
            <a:ext cx="43434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52800" y="6553200"/>
            <a:ext cx="2133600" cy="152400"/>
          </a:xfrm>
        </p:spPr>
        <p:txBody>
          <a:bodyPr/>
          <a:lstStyle>
            <a:lvl1pPr algn="r"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fld id="{29E893A1-C024-4D5C-B49E-12E2B31024D1}" type="datetime1">
              <a:rPr lang="ar-IQ" smtClean="0"/>
              <a:t>02/03/1438</a:t>
            </a:fld>
            <a:endParaRPr lang="ar-SA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" y="6477000"/>
            <a:ext cx="2590800" cy="228600"/>
          </a:xfrm>
        </p:spPr>
        <p:txBody>
          <a:bodyPr/>
          <a:lstStyle>
            <a:lvl1pPr algn="ctr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10550" y="6467475"/>
            <a:ext cx="533400" cy="244475"/>
          </a:xfrm>
        </p:spPr>
        <p:txBody>
          <a:bodyPr/>
          <a:lstStyle>
            <a:lvl1pPr>
              <a:defRPr sz="1200">
                <a:latin typeface="Arial" charset="0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210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FC8B0-75EB-4C35-A5A3-768790EE845C}" type="datetime1">
              <a:rPr lang="ar-IQ" smtClean="0"/>
              <a:t>02/03/1438</a:t>
            </a:fld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432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9436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9436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4DE85-BB1A-4FD2-8A87-D688026B68AA}" type="datetime1">
              <a:rPr lang="ar-IQ" smtClean="0"/>
              <a:t>02/03/1438</a:t>
            </a:fld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2046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F09DB-5250-4DB8-B79C-697FEC501082}" type="datetime1">
              <a:rPr lang="ar-IQ" smtClean="0"/>
              <a:t>02/03/1438</a:t>
            </a:fld>
            <a:endParaRPr lang="ar-S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4339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عنوان، ومحتوى، واثنان من 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705600" cy="563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76325"/>
            <a:ext cx="4038600" cy="25479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76663"/>
            <a:ext cx="4038600" cy="2547937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133F87-59B5-4C15-8BE1-EEEA6F431059}" type="datetime1">
              <a:rPr lang="ar-IQ" smtClean="0"/>
              <a:t>02/03/1438</a:t>
            </a:fld>
            <a:endParaRPr lang="ar-S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1920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728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D3D35-E949-44FA-888F-090A198863E0}" type="datetime1">
              <a:rPr lang="ar-IQ" smtClean="0"/>
              <a:t>02/03/1438</a:t>
            </a:fld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137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FFF9D-F458-4B51-B85E-4A9342A93861}" type="datetime1">
              <a:rPr lang="ar-IQ" smtClean="0"/>
              <a:t>02/03/1438</a:t>
            </a:fld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766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95BCA-1B6C-46D7-9469-F7654EEA6E9F}" type="datetime1">
              <a:rPr lang="ar-IQ" smtClean="0"/>
              <a:t>02/03/1438</a:t>
            </a:fld>
            <a:endParaRPr lang="ar-S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872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745F93-3B19-41C0-B7C1-2FEDA033DEE2}" type="datetime1">
              <a:rPr lang="ar-IQ" smtClean="0"/>
              <a:t>02/03/1438</a:t>
            </a:fld>
            <a:endParaRPr lang="ar-S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4179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9F7B94-BA96-46E2-9A08-A11D1127833F}" type="datetime1">
              <a:rPr lang="ar-IQ" smtClean="0"/>
              <a:t>02/03/1438</a:t>
            </a:fld>
            <a:endParaRPr lang="ar-S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787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511ACE-9688-4AF1-9BCB-6392DE4C72B9}" type="datetime1">
              <a:rPr lang="ar-IQ" smtClean="0"/>
              <a:t>02/03/1438</a:t>
            </a:fld>
            <a:endParaRPr lang="ar-S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151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0FF89-23FA-4F6E-9529-3F9854445395}" type="datetime1">
              <a:rPr lang="ar-IQ" smtClean="0"/>
              <a:t>02/03/1438</a:t>
            </a:fld>
            <a:endParaRPr lang="ar-S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996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7572-9ACE-4A64-AEC6-600EF246D282}" type="datetime1">
              <a:rPr lang="ar-IQ" smtClean="0"/>
              <a:t>02/03/1438</a:t>
            </a:fld>
            <a:endParaRPr lang="ar-S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048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Freeform 15"/>
          <p:cNvSpPr>
            <a:spLocks/>
          </p:cNvSpPr>
          <p:nvPr/>
        </p:nvSpPr>
        <p:spPr bwMode="gray">
          <a:xfrm>
            <a:off x="-9525" y="344488"/>
            <a:ext cx="8194675" cy="633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049" y="2"/>
              </a:cxn>
              <a:cxn ang="0">
                <a:pos x="5048" y="1458"/>
              </a:cxn>
              <a:cxn ang="0">
                <a:pos x="0" y="1471"/>
              </a:cxn>
              <a:cxn ang="0">
                <a:pos x="0" y="0"/>
              </a:cxn>
            </a:cxnLst>
            <a:rect l="0" t="0" r="r" b="b"/>
            <a:pathLst>
              <a:path w="5049" h="1471">
                <a:moveTo>
                  <a:pt x="0" y="0"/>
                </a:moveTo>
                <a:lnTo>
                  <a:pt x="5049" y="2"/>
                </a:lnTo>
                <a:lnTo>
                  <a:pt x="5048" y="1458"/>
                </a:lnTo>
                <a:lnTo>
                  <a:pt x="0" y="14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47" name="Group 16"/>
          <p:cNvGrpSpPr>
            <a:grpSpLocks/>
          </p:cNvGrpSpPr>
          <p:nvPr/>
        </p:nvGrpSpPr>
        <p:grpSpPr bwMode="auto">
          <a:xfrm>
            <a:off x="8153400" y="0"/>
            <a:ext cx="990600" cy="6858000"/>
            <a:chOff x="5040" y="0"/>
            <a:chExt cx="720" cy="4320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gray">
            <a:xfrm>
              <a:off x="5042" y="0"/>
              <a:ext cx="718" cy="4320"/>
            </a:xfrm>
            <a:prstGeom prst="rect">
              <a:avLst/>
            </a:prstGeom>
            <a:solidFill>
              <a:schemeClr val="folHlink">
                <a:alpha val="39999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gray">
            <a:xfrm>
              <a:off x="5040" y="219"/>
              <a:ext cx="720" cy="39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043" name="AutoShape 19"/>
          <p:cNvSpPr>
            <a:spLocks noChangeArrowheads="1"/>
          </p:cNvSpPr>
          <p:nvPr/>
        </p:nvSpPr>
        <p:spPr bwMode="gray">
          <a:xfrm>
            <a:off x="7696200" y="59436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4" name="AutoShape 20"/>
          <p:cNvSpPr>
            <a:spLocks noChangeArrowheads="1"/>
          </p:cNvSpPr>
          <p:nvPr/>
        </p:nvSpPr>
        <p:spPr bwMode="gray">
          <a:xfrm>
            <a:off x="8229600" y="563880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5" name="AutoShape 21"/>
          <p:cNvSpPr>
            <a:spLocks noChangeArrowheads="1"/>
          </p:cNvSpPr>
          <p:nvPr/>
        </p:nvSpPr>
        <p:spPr bwMode="gray">
          <a:xfrm>
            <a:off x="8220075" y="6229350"/>
            <a:ext cx="609600" cy="533400"/>
          </a:xfrm>
          <a:prstGeom prst="hexagon">
            <a:avLst>
              <a:gd name="adj" fmla="val 28571"/>
              <a:gd name="vf" fmla="val 115470"/>
            </a:avLst>
          </a:prstGeom>
          <a:solidFill>
            <a:srgbClr val="5086C2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1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19863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fld id="{00DB6073-2F90-4D03-8A93-8CA7284F0579}" type="datetime1">
              <a:rPr lang="ar-IQ" smtClean="0"/>
              <a:t>02/03/1438</a:t>
            </a:fld>
            <a:endParaRPr lang="ar-S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27538" y="6453188"/>
            <a:ext cx="3649662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Syndrome BRK" pitchFamily="2" charset="0"/>
              </a:defRPr>
            </a:lvl1pPr>
          </a:lstStyle>
          <a:p>
            <a:r>
              <a:rPr lang="en-US" smtClean="0"/>
              <a:t>Dr. Talat R.Al-Ramadhany</a:t>
            </a:r>
            <a:endParaRPr lang="ar-S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86750" y="6386513"/>
            <a:ext cx="457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n-lt"/>
                <a:cs typeface="Arial" charset="0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6155" name="Group 22"/>
          <p:cNvGrpSpPr>
            <a:grpSpLocks/>
          </p:cNvGrpSpPr>
          <p:nvPr/>
        </p:nvGrpSpPr>
        <p:grpSpPr bwMode="auto">
          <a:xfrm>
            <a:off x="152400" y="228600"/>
            <a:ext cx="838200" cy="838200"/>
            <a:chOff x="18" y="144"/>
            <a:chExt cx="510" cy="480"/>
          </a:xfrm>
        </p:grpSpPr>
        <p:sp>
          <p:nvSpPr>
            <p:cNvPr id="1047" name="AutoShape 23"/>
            <p:cNvSpPr>
              <a:spLocks noChangeArrowheads="1"/>
            </p:cNvSpPr>
            <p:nvPr userDrawn="1"/>
          </p:nvSpPr>
          <p:spPr bwMode="gray">
            <a:xfrm>
              <a:off x="18" y="258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hlink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8" name="AutoShape 24"/>
            <p:cNvSpPr>
              <a:spLocks noChangeArrowheads="1"/>
            </p:cNvSpPr>
            <p:nvPr userDrawn="1"/>
          </p:nvSpPr>
          <p:spPr bwMode="gray">
            <a:xfrm>
              <a:off x="240" y="14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2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49" name="AutoShape 25"/>
            <p:cNvSpPr>
              <a:spLocks noChangeArrowheads="1"/>
            </p:cNvSpPr>
            <p:nvPr userDrawn="1"/>
          </p:nvSpPr>
          <p:spPr bwMode="gray">
            <a:xfrm>
              <a:off x="240" y="384"/>
              <a:ext cx="288" cy="240"/>
            </a:xfrm>
            <a:prstGeom prst="hexagon">
              <a:avLst>
                <a:gd name="adj" fmla="val 30000"/>
                <a:gd name="vf" fmla="val 115470"/>
              </a:avLst>
            </a:prstGeom>
            <a:solidFill>
              <a:schemeClr val="accent1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>
              <a:outerShdw dist="56796" dir="1593903" algn="ctr" rotWithShape="0">
                <a:srgbClr val="6666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615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143000" y="381000"/>
            <a:ext cx="67056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4.wmf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3.wmf"/><Relationship Id="rId24" Type="http://schemas.openxmlformats.org/officeDocument/2006/relationships/image" Target="../media/image29.wmf"/><Relationship Id="rId5" Type="http://schemas.openxmlformats.org/officeDocument/2006/relationships/image" Target="../media/image20.wmf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1.wmf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6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3.bin"/><Relationship Id="rId22" Type="http://schemas.openxmlformats.org/officeDocument/2006/relationships/image" Target="../media/image28.wmf"/><Relationship Id="rId27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8.e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3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5.e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275856" y="332656"/>
            <a:ext cx="2582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Aryl halides</a:t>
            </a:r>
            <a:endParaRPr lang="ar-IQ" sz="3600" dirty="0">
              <a:solidFill>
                <a:srgbClr val="FFFF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411760" y="5943199"/>
            <a:ext cx="45772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dirty="0" smtClean="0">
                <a:solidFill>
                  <a:srgbClr val="3333FF"/>
                </a:solidFill>
                <a:latin typeface="Elephant" pitchFamily="18" charset="0"/>
              </a:rPr>
              <a:t>Dr. Talat R. Al-</a:t>
            </a:r>
            <a:r>
              <a:rPr lang="en-US" sz="2400" dirty="0" err="1" smtClean="0">
                <a:solidFill>
                  <a:srgbClr val="3333FF"/>
                </a:solidFill>
                <a:latin typeface="Elephant" pitchFamily="18" charset="0"/>
              </a:rPr>
              <a:t>Ramadhany</a:t>
            </a:r>
            <a:endParaRPr lang="ar-IQ" sz="2400" dirty="0">
              <a:solidFill>
                <a:srgbClr val="3333FF"/>
              </a:solidFill>
              <a:latin typeface="Elephant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119188"/>
            <a:ext cx="4177494" cy="4824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105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229851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preparation of aryl halides from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diazonium salts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more important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 halogenation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several reasons: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07504" y="2348880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First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all,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fluorides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iodides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can seldom be prepared by direct halogenation, can be obtained from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diazonium salts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79512" y="3861048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where direct halogenation yields 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mixture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ortho-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para-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isomers; the ortho isomer, at least, is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difficult to obtain pure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On the other hand, the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isomers of corresponding nitro compounds, from which the diazonium salts ultimately come, can often be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separated by fractional distillation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514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43608" y="332656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Low reactivity of aryl and vinyl halides: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103762"/>
              </p:ext>
            </p:extLst>
          </p:nvPr>
        </p:nvGraphicFramePr>
        <p:xfrm>
          <a:off x="1255713" y="1419225"/>
          <a:ext cx="5118100" cy="167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CS ChemDraw Drawing" r:id="rId3" imgW="2636640" imgH="864360" progId="ChemDraw.Document.6.0">
                  <p:embed/>
                </p:oleObj>
              </mc:Choice>
              <mc:Fallback>
                <p:oleObj name="CS ChemDraw Drawing" r:id="rId3" imgW="2636640" imgH="8643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1419225"/>
                        <a:ext cx="5118100" cy="167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514042"/>
              </p:ext>
            </p:extLst>
          </p:nvPr>
        </p:nvGraphicFramePr>
        <p:xfrm>
          <a:off x="1104900" y="3794125"/>
          <a:ext cx="56229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CS ChemDraw Drawing" r:id="rId5" imgW="2941920" imgH="449640" progId="ChemDraw.Document.6.0">
                  <p:embed/>
                </p:oleObj>
              </mc:Choice>
              <mc:Fallback>
                <p:oleObj name="CS ChemDraw Drawing" r:id="rId5" imgW="2941920" imgH="44964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794125"/>
                        <a:ext cx="5622925" cy="860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428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54406"/>
              </p:ext>
            </p:extLst>
          </p:nvPr>
        </p:nvGraphicFramePr>
        <p:xfrm>
          <a:off x="997868" y="1196752"/>
          <a:ext cx="6238428" cy="4980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CS ChemDraw Drawing" r:id="rId3" imgW="3539735" imgH="2830524" progId="ChemDraw.Document.6.0">
                  <p:embed/>
                </p:oleObj>
              </mc:Choice>
              <mc:Fallback>
                <p:oleObj name="CS ChemDraw Drawing" r:id="rId3" imgW="3539735" imgH="283052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7868" y="1196752"/>
                        <a:ext cx="6238428" cy="49806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828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527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268760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low reactivity attributed to two factors: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67544" y="2060848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lphaU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Delocalization of electrons by resonance.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67544" y="2852936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l" rtl="0">
              <a:buFont typeface="+mj-lt"/>
              <a:buAutoNum type="alphaUcPeriod" startAt="2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Differences in σ bond energies due to differences in hybridization of carbon.</a:t>
            </a:r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054644"/>
              </p:ext>
            </p:extLst>
          </p:nvPr>
        </p:nvGraphicFramePr>
        <p:xfrm>
          <a:off x="1619671" y="5157192"/>
          <a:ext cx="1008113" cy="270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2" name="CS ChemDraw Drawing" r:id="rId4" imgW="533520" imgH="142920" progId="ChemDraw.Document.6.0">
                  <p:embed/>
                </p:oleObj>
              </mc:Choice>
              <mc:Fallback>
                <p:oleObj name="CS ChemDraw Drawing" r:id="rId4" imgW="533520" imgH="142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9671" y="5157192"/>
                        <a:ext cx="1008113" cy="270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565040"/>
              </p:ext>
            </p:extLst>
          </p:nvPr>
        </p:nvGraphicFramePr>
        <p:xfrm>
          <a:off x="611560" y="4149080"/>
          <a:ext cx="940062" cy="169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3" name="CS ChemDraw Drawing" r:id="rId6" imgW="541800" imgH="974160" progId="ChemDraw.Document.6.0">
                  <p:embed/>
                </p:oleObj>
              </mc:Choice>
              <mc:Fallback>
                <p:oleObj name="CS ChemDraw Drawing" r:id="rId6" imgW="541800" imgH="9741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560" y="4149080"/>
                        <a:ext cx="940062" cy="1694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510627"/>
              </p:ext>
            </p:extLst>
          </p:nvPr>
        </p:nvGraphicFramePr>
        <p:xfrm>
          <a:off x="2647950" y="4149080"/>
          <a:ext cx="1350963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4" name="CS ChemDraw Drawing" r:id="rId8" imgW="768600" imgH="1218960" progId="ChemDraw.Document.6.0">
                  <p:embed/>
                </p:oleObj>
              </mc:Choice>
              <mc:Fallback>
                <p:oleObj name="CS ChemDraw Drawing" r:id="rId8" imgW="768600" imgH="1218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47950" y="4149080"/>
                        <a:ext cx="1350963" cy="214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762345"/>
              </p:ext>
            </p:extLst>
          </p:nvPr>
        </p:nvGraphicFramePr>
        <p:xfrm>
          <a:off x="3491929" y="5157192"/>
          <a:ext cx="10080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5" name="CS ChemDraw Drawing" r:id="rId10" imgW="533520" imgH="142920" progId="ChemDraw.Document.6.0">
                  <p:embed/>
                </p:oleObj>
              </mc:Choice>
              <mc:Fallback>
                <p:oleObj name="CS ChemDraw Drawing" r:id="rId10" imgW="533520" imgH="142920" progId="ChemDraw.Document.6.0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929" y="5157192"/>
                        <a:ext cx="1008063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024550"/>
              </p:ext>
            </p:extLst>
          </p:nvPr>
        </p:nvGraphicFramePr>
        <p:xfrm>
          <a:off x="4518025" y="4081463"/>
          <a:ext cx="1104900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6" name="CS ChemDraw Drawing" r:id="rId12" imgW="626400" imgH="1166400" progId="ChemDraw.Document.6.0">
                  <p:embed/>
                </p:oleObj>
              </mc:Choice>
              <mc:Fallback>
                <p:oleObj name="CS ChemDraw Drawing" r:id="rId12" imgW="626400" imgH="11664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18025" y="4081463"/>
                        <a:ext cx="1104900" cy="206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174162"/>
              </p:ext>
            </p:extLst>
          </p:nvPr>
        </p:nvGraphicFramePr>
        <p:xfrm>
          <a:off x="5580112" y="5157192"/>
          <a:ext cx="100806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7" name="CS ChemDraw Drawing" r:id="rId14" imgW="532263" imgH="144060" progId="ChemDraw.Document.6.0">
                  <p:embed/>
                </p:oleObj>
              </mc:Choice>
              <mc:Fallback>
                <p:oleObj name="CS ChemDraw Drawing" r:id="rId14" imgW="532263" imgH="144060" progId="ChemDraw.Document.6.0">
                  <p:embed/>
                  <p:pic>
                    <p:nvPicPr>
                      <p:cNvPr id="0" name="كائن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157192"/>
                        <a:ext cx="1008063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كائن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718709"/>
              </p:ext>
            </p:extLst>
          </p:nvPr>
        </p:nvGraphicFramePr>
        <p:xfrm>
          <a:off x="6336196" y="4034808"/>
          <a:ext cx="1404156" cy="1770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8" name="CS ChemDraw Drawing" r:id="rId15" imgW="766800" imgH="966240" progId="ChemDraw.Document.6.0">
                  <p:embed/>
                </p:oleObj>
              </mc:Choice>
              <mc:Fallback>
                <p:oleObj name="CS ChemDraw Drawing" r:id="rId15" imgW="766800" imgH="9662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36196" y="4034808"/>
                        <a:ext cx="1404156" cy="17704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مستطيل 13"/>
          <p:cNvSpPr/>
          <p:nvPr/>
        </p:nvSpPr>
        <p:spPr>
          <a:xfrm>
            <a:off x="964528" y="6197242"/>
            <a:ext cx="292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I</a:t>
            </a:r>
            <a:endParaRPr lang="ar-IQ" sz="2000" dirty="0"/>
          </a:p>
        </p:txBody>
      </p:sp>
      <p:sp>
        <p:nvSpPr>
          <p:cNvPr id="15" name="مستطيل 14"/>
          <p:cNvSpPr/>
          <p:nvPr/>
        </p:nvSpPr>
        <p:spPr>
          <a:xfrm>
            <a:off x="2786620" y="6197242"/>
            <a:ext cx="4892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II </a:t>
            </a:r>
            <a:endParaRPr lang="ar-IQ" sz="2000" dirty="0"/>
          </a:p>
        </p:txBody>
      </p:sp>
      <p:sp>
        <p:nvSpPr>
          <p:cNvPr id="16" name="مستطيل 15"/>
          <p:cNvSpPr/>
          <p:nvPr/>
        </p:nvSpPr>
        <p:spPr>
          <a:xfrm>
            <a:off x="4767450" y="6197242"/>
            <a:ext cx="596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III </a:t>
            </a:r>
            <a:endParaRPr lang="ar-IQ" sz="2000" dirty="0"/>
          </a:p>
        </p:txBody>
      </p:sp>
      <p:sp>
        <p:nvSpPr>
          <p:cNvPr id="17" name="مستطيل 16"/>
          <p:cNvSpPr/>
          <p:nvPr/>
        </p:nvSpPr>
        <p:spPr>
          <a:xfrm>
            <a:off x="7013464" y="6197242"/>
            <a:ext cx="4667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IV</a:t>
            </a:r>
            <a:endParaRPr lang="ar-IQ" sz="2000" dirty="0"/>
          </a:p>
        </p:txBody>
      </p:sp>
      <p:graphicFrame>
        <p:nvGraphicFramePr>
          <p:cNvPr id="18" name="كائن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770131"/>
              </p:ext>
            </p:extLst>
          </p:nvPr>
        </p:nvGraphicFramePr>
        <p:xfrm>
          <a:off x="740260" y="4437112"/>
          <a:ext cx="40815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9" name="CS ChemDraw Drawing" r:id="rId17" imgW="326160" imgH="345240" progId="ChemDraw.Document.6.0">
                  <p:embed/>
                </p:oleObj>
              </mc:Choice>
              <mc:Fallback>
                <p:oleObj name="CS ChemDraw Drawing" r:id="rId17" imgW="326160" imgH="3452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40260" y="4437112"/>
                        <a:ext cx="408156" cy="432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كائن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7656677"/>
              </p:ext>
            </p:extLst>
          </p:nvPr>
        </p:nvGraphicFramePr>
        <p:xfrm>
          <a:off x="1254049" y="4651294"/>
          <a:ext cx="467099" cy="455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0" name="CS ChemDraw Drawing" r:id="rId19" imgW="316800" imgH="308880" progId="ChemDraw.Document.6.0">
                  <p:embed/>
                </p:oleObj>
              </mc:Choice>
              <mc:Fallback>
                <p:oleObj name="CS ChemDraw Drawing" r:id="rId19" imgW="316800" imgH="3088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254049" y="4651294"/>
                        <a:ext cx="467099" cy="4554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015706"/>
              </p:ext>
            </p:extLst>
          </p:nvPr>
        </p:nvGraphicFramePr>
        <p:xfrm>
          <a:off x="3131840" y="4861223"/>
          <a:ext cx="360040" cy="584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1" name="CS ChemDraw Drawing" r:id="rId21" imgW="201600" imgH="326880" progId="ChemDraw.Document.6.0">
                  <p:embed/>
                </p:oleObj>
              </mc:Choice>
              <mc:Fallback>
                <p:oleObj name="CS ChemDraw Drawing" r:id="rId21" imgW="201600" imgH="3268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131840" y="4861223"/>
                        <a:ext cx="360040" cy="584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كائن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079934"/>
              </p:ext>
            </p:extLst>
          </p:nvPr>
        </p:nvGraphicFramePr>
        <p:xfrm>
          <a:off x="3043451" y="5589240"/>
          <a:ext cx="448429" cy="481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2" name="CS ChemDraw Drawing" r:id="rId23" imgW="262080" imgH="281160" progId="ChemDraw.Document.6.0">
                  <p:embed/>
                </p:oleObj>
              </mc:Choice>
              <mc:Fallback>
                <p:oleObj name="CS ChemDraw Drawing" r:id="rId23" imgW="262080" imgH="2811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043451" y="5589240"/>
                        <a:ext cx="448429" cy="481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كائن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705697"/>
              </p:ext>
            </p:extLst>
          </p:nvPr>
        </p:nvGraphicFramePr>
        <p:xfrm>
          <a:off x="4860032" y="5445224"/>
          <a:ext cx="474216" cy="42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3" name="CS ChemDraw Drawing" r:id="rId25" imgW="330480" imgH="297720" progId="ChemDraw.Document.6.0">
                  <p:embed/>
                </p:oleObj>
              </mc:Choice>
              <mc:Fallback>
                <p:oleObj name="CS ChemDraw Drawing" r:id="rId25" imgW="330480" imgH="2977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860032" y="5445224"/>
                        <a:ext cx="474216" cy="428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كائن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654763"/>
              </p:ext>
            </p:extLst>
          </p:nvPr>
        </p:nvGraphicFramePr>
        <p:xfrm>
          <a:off x="4355976" y="5013176"/>
          <a:ext cx="355811" cy="439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4" name="CS ChemDraw Drawing" r:id="rId27" imgW="229320" imgH="283320" progId="ChemDraw.Document.6.0">
                  <p:embed/>
                </p:oleObj>
              </mc:Choice>
              <mc:Fallback>
                <p:oleObj name="CS ChemDraw Drawing" r:id="rId27" imgW="229320" imgH="2833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355976" y="5013176"/>
                        <a:ext cx="355811" cy="439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059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70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9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20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6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300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/>
      <p:bldP spid="4" grpId="0"/>
      <p:bldP spid="14" grpId="0"/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05556" y="332656"/>
            <a:ext cx="4618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Reactions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aryl halides: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23528" y="1377752"/>
            <a:ext cx="548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rtl="0">
              <a:buFont typeface="+mj-lt"/>
              <a:buAutoNum type="arabicPeriod"/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Formation of Grignard reagents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95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4" name="كائن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587624"/>
              </p:ext>
            </p:extLst>
          </p:nvPr>
        </p:nvGraphicFramePr>
        <p:xfrm>
          <a:off x="1979712" y="2239813"/>
          <a:ext cx="4536504" cy="1765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0" name="CS ChemDraw Drawing" r:id="rId3" imgW="2273172" imgH="883493" progId="ChemDraw.Document.6.0">
                  <p:embed/>
                </p:oleObj>
              </mc:Choice>
              <mc:Fallback>
                <p:oleObj name="CS ChemDraw Drawing" r:id="rId3" imgW="2273172" imgH="883493" progId="ChemDraw.Document.6.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239813"/>
                        <a:ext cx="4536504" cy="17652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484452"/>
              </p:ext>
            </p:extLst>
          </p:nvPr>
        </p:nvGraphicFramePr>
        <p:xfrm>
          <a:off x="2002522" y="4545565"/>
          <a:ext cx="4513694" cy="1763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CS ChemDraw Drawing" r:id="rId5" imgW="2262914" imgH="883493" progId="ChemDraw.Document.6.0">
                  <p:embed/>
                </p:oleObj>
              </mc:Choice>
              <mc:Fallback>
                <p:oleObj name="CS ChemDraw Drawing" r:id="rId5" imgW="2262914" imgH="883493" progId="ChemDraw.Document.6.0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522" y="4545565"/>
                        <a:ext cx="4513694" cy="17637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152400" y="1038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796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4" presetClass="entr" presetSubtype="5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123332"/>
              </p:ext>
            </p:extLst>
          </p:nvPr>
        </p:nvGraphicFramePr>
        <p:xfrm>
          <a:off x="302118" y="2420888"/>
          <a:ext cx="3693817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CS ChemDraw Drawing" r:id="rId3" imgW="2082594" imgH="1057870" progId="ChemDraw.Document.6.0">
                  <p:embed/>
                </p:oleObj>
              </mc:Choice>
              <mc:Fallback>
                <p:oleObj name="CS ChemDraw Drawing" r:id="rId3" imgW="2082594" imgH="105787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18" y="2420888"/>
                        <a:ext cx="3693817" cy="1872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105354"/>
              </p:ext>
            </p:extLst>
          </p:nvPr>
        </p:nvGraphicFramePr>
        <p:xfrm>
          <a:off x="4381500" y="1268760"/>
          <a:ext cx="3748712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CS ChemDraw Drawing" r:id="rId5" imgW="2025000" imgH="2414160" progId="ChemDraw.Document.6.0">
                  <p:embed/>
                </p:oleObj>
              </mc:Choice>
              <mc:Fallback>
                <p:oleObj name="CS ChemDraw Drawing" r:id="rId5" imgW="2025000" imgH="24141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81500" y="1268760"/>
                        <a:ext cx="3748712" cy="4464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549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an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كائن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514311"/>
              </p:ext>
            </p:extLst>
          </p:nvPr>
        </p:nvGraphicFramePr>
        <p:xfrm>
          <a:off x="395536" y="1052736"/>
          <a:ext cx="7992888" cy="5654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CS ChemDraw Drawing" r:id="rId4" imgW="5515200" imgH="3909600" progId="ChemDraw.Document.6.0">
                  <p:embed/>
                </p:oleObj>
              </mc:Choice>
              <mc:Fallback>
                <p:oleObj name="CS ChemDraw Drawing" r:id="rId4" imgW="5515200" imgH="3909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1052736"/>
                        <a:ext cx="7992888" cy="5654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مستطيل 2"/>
          <p:cNvSpPr/>
          <p:nvPr/>
        </p:nvSpPr>
        <p:spPr>
          <a:xfrm>
            <a:off x="1043608" y="404664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Electrophilic 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Aromatic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Substitution 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(EAS) </a:t>
            </a:r>
            <a:endParaRPr lang="ar-IQ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832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404664"/>
            <a:ext cx="7200800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h="101600" prst="angle"/>
          </a:sp3d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rabicPeriod" startAt="3"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Nucleophilic aromatic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substitution: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865675"/>
              </p:ext>
            </p:extLst>
          </p:nvPr>
        </p:nvGraphicFramePr>
        <p:xfrm>
          <a:off x="1583668" y="1340768"/>
          <a:ext cx="5940660" cy="602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name="CS ChemDraw Drawing" r:id="rId3" imgW="2631923" imgH="262915" progId="ChemDraw.Document.6.0">
                  <p:embed/>
                </p:oleObj>
              </mc:Choice>
              <mc:Fallback>
                <p:oleObj name="CS ChemDraw Drawing" r:id="rId3" imgW="2631923" imgH="26291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668" y="1340768"/>
                        <a:ext cx="5940660" cy="602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مستطيل 4"/>
          <p:cNvSpPr/>
          <p:nvPr/>
        </p:nvSpPr>
        <p:spPr>
          <a:xfrm>
            <a:off x="539552" y="2132856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-) must contain strongly </a:t>
            </a:r>
            <a:r>
              <a:rPr lang="en-US" sz="2400" b="1" i="1" u="sng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electron withdrawing groups </a:t>
            </a:r>
            <a:endParaRPr lang="en-US" sz="2400" b="1" i="1" u="sng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and/or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to the X. 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149964"/>
              </p:ext>
            </p:extLst>
          </p:nvPr>
        </p:nvGraphicFramePr>
        <p:xfrm>
          <a:off x="700683" y="3356992"/>
          <a:ext cx="7310586" cy="2566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0" name="CS ChemDraw Drawing" r:id="rId5" imgW="4281802" imgH="1503260" progId="ChemDraw.Document.6.0">
                  <p:embed/>
                </p:oleObj>
              </mc:Choice>
              <mc:Fallback>
                <p:oleObj name="CS ChemDraw Drawing" r:id="rId5" imgW="4281802" imgH="150326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683" y="3356992"/>
                        <a:ext cx="7310586" cy="2566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504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224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915343"/>
              </p:ext>
            </p:extLst>
          </p:nvPr>
        </p:nvGraphicFramePr>
        <p:xfrm>
          <a:off x="1115616" y="980728"/>
          <a:ext cx="6293104" cy="2231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5" name="CS ChemDraw Drawing" r:id="rId3" imgW="3735000" imgH="1320840" progId="ChemDraw.Document.6.0">
                  <p:embed/>
                </p:oleObj>
              </mc:Choice>
              <mc:Fallback>
                <p:oleObj name="CS ChemDraw Drawing" r:id="rId3" imgW="3735000" imgH="132084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980728"/>
                        <a:ext cx="6293104" cy="22314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05459"/>
              </p:ext>
            </p:extLst>
          </p:nvPr>
        </p:nvGraphicFramePr>
        <p:xfrm>
          <a:off x="1115616" y="4077071"/>
          <a:ext cx="6768752" cy="202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6" name="CS ChemDraw Drawing" r:id="rId5" imgW="4059360" imgH="1211760" progId="ChemDraw.Document.6.0">
                  <p:embed/>
                </p:oleObj>
              </mc:Choice>
              <mc:Fallback>
                <p:oleObj name="CS ChemDraw Drawing" r:id="rId5" imgW="4059360" imgH="1211760" progId="ChemDraw.Document.6.0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077071"/>
                        <a:ext cx="6768752" cy="2022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560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d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961099"/>
              </p:ext>
            </p:extLst>
          </p:nvPr>
        </p:nvGraphicFramePr>
        <p:xfrm>
          <a:off x="900113" y="3957638"/>
          <a:ext cx="7275512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CS ChemDraw Drawing" r:id="rId3" imgW="4310640" imgH="1221480" progId="ChemDraw.Document.6.0">
                  <p:embed/>
                </p:oleObj>
              </mc:Choice>
              <mc:Fallback>
                <p:oleObj name="CS ChemDraw Drawing" r:id="rId3" imgW="4310640" imgH="122148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957638"/>
                        <a:ext cx="7275512" cy="2060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544245"/>
              </p:ext>
            </p:extLst>
          </p:nvPr>
        </p:nvGraphicFramePr>
        <p:xfrm>
          <a:off x="222250" y="1124744"/>
          <a:ext cx="8742363" cy="2592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7" name="CS ChemDraw Drawing" r:id="rId5" imgW="5187240" imgH="1537560" progId="ChemDraw.Document.6.0">
                  <p:embed/>
                </p:oleObj>
              </mc:Choice>
              <mc:Fallback>
                <p:oleObj name="CS ChemDraw Drawing" r:id="rId5" imgW="5187240" imgH="1537560" progId="ChemDraw.Document.6.0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" y="1124744"/>
                        <a:ext cx="8742363" cy="2592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805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Aryl halides   (</a:t>
            </a:r>
            <a:r>
              <a:rPr lang="en-US" b="1" dirty="0" err="1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b="1" dirty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-x</a:t>
            </a:r>
            <a:r>
              <a:rPr lang="en-US" b="1" dirty="0" smtClean="0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ar-IQ" dirty="0">
              <a:solidFill>
                <a:srgbClr val="3366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-36512" y="2333198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Aryl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halides are organic compounds containing halogen atom attached to an aromatic ring. They have the general formula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ArX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where (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-) is phenyl or substituted phenyl and (x) is F, Cl, Br, I.</a:t>
            </a:r>
            <a:endParaRPr lang="ar-IQ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960239"/>
              </p:ext>
            </p:extLst>
          </p:nvPr>
        </p:nvGraphicFramePr>
        <p:xfrm>
          <a:off x="3131840" y="4941168"/>
          <a:ext cx="2664296" cy="1527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CS ChemDraw Drawing" r:id="rId3" imgW="1109160" imgH="633600" progId="ChemDraw.Document.6.0">
                  <p:embed/>
                </p:oleObj>
              </mc:Choice>
              <mc:Fallback>
                <p:oleObj name="CS ChemDraw Drawing" r:id="rId3" imgW="1109160" imgH="633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1840" y="4941168"/>
                        <a:ext cx="2664296" cy="15273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745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404664"/>
            <a:ext cx="6480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rabicPeriod" startAt="4"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Nucleophilic aromatic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substitution.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7544" y="2051556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When the ring is not activated toward bimolecular displacement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865675"/>
              </p:ext>
            </p:extLst>
          </p:nvPr>
        </p:nvGraphicFramePr>
        <p:xfrm>
          <a:off x="1584325" y="1341438"/>
          <a:ext cx="59404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CS ChemDraw Drawing" r:id="rId3" imgW="2631923" imgH="262915" progId="ChemDraw.Document.6.0">
                  <p:embed/>
                </p:oleObj>
              </mc:Choice>
              <mc:Fallback>
                <p:oleObj name="CS ChemDraw Drawing" r:id="rId3" imgW="2631923" imgH="262915" progId="ChemDraw.Document.6.0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1341438"/>
                        <a:ext cx="5940425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235058"/>
              </p:ext>
            </p:extLst>
          </p:nvPr>
        </p:nvGraphicFramePr>
        <p:xfrm>
          <a:off x="1691680" y="3221435"/>
          <a:ext cx="5400600" cy="193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CS ChemDraw Drawing" r:id="rId5" imgW="3162897" imgH="1128862" progId="ChemDraw.Document.6.0">
                  <p:embed/>
                </p:oleObj>
              </mc:Choice>
              <mc:Fallback>
                <p:oleObj name="CS ChemDraw Drawing" r:id="rId5" imgW="3162897" imgH="1128862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221435"/>
                        <a:ext cx="5400600" cy="19357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455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0832152"/>
              </p:ext>
            </p:extLst>
          </p:nvPr>
        </p:nvGraphicFramePr>
        <p:xfrm>
          <a:off x="35496" y="980728"/>
          <a:ext cx="8440741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CS ChemDraw Drawing" r:id="rId3" imgW="5083257" imgH="1561836" progId="ChemDraw.Document.6.0">
                  <p:embed/>
                </p:oleObj>
              </mc:Choice>
              <mc:Fallback>
                <p:oleObj name="CS ChemDraw Drawing" r:id="rId3" imgW="5083257" imgH="1561836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980728"/>
                        <a:ext cx="8440741" cy="2592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26452"/>
              </p:ext>
            </p:extLst>
          </p:nvPr>
        </p:nvGraphicFramePr>
        <p:xfrm>
          <a:off x="35496" y="4341811"/>
          <a:ext cx="9073008" cy="1751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CS ChemDraw Drawing" r:id="rId5" imgW="5477100" imgH="1061109" progId="ChemDraw.Document.6.0">
                  <p:embed/>
                </p:oleObj>
              </mc:Choice>
              <mc:Fallback>
                <p:oleObj name="CS ChemDraw Drawing" r:id="rId5" imgW="5477100" imgH="1061109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4341811"/>
                        <a:ext cx="9073008" cy="17514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601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096" y="404664"/>
            <a:ext cx="37449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Analysis of aryl halides</a:t>
            </a:r>
            <a:endParaRPr lang="en-US" sz="2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11560" y="1551923"/>
            <a:ext cx="45239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>
                <a:latin typeface="Times New Roman"/>
                <a:cs typeface="Times New Roman"/>
              </a:rPr>
              <a:t>►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Insoluble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cold sulfuric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acid.</a:t>
            </a:r>
            <a:endParaRPr lang="ar-IQ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11560" y="2420887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Times New Roman"/>
                <a:cs typeface="Times New Roman"/>
              </a:rPr>
              <a:t>►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Inertness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toward bromine in carbon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tetrachloride</a:t>
            </a:r>
          </a:p>
          <a:p>
            <a:pPr algn="l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(CCl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and toward permanganate solution (KMnO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ar-IQ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11560" y="3645024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algn="l"/>
            <a:r>
              <a:rPr lang="en-US" sz="2400" b="1" dirty="0">
                <a:latin typeface="Times New Roman"/>
                <a:cs typeface="Times New Roman"/>
              </a:rPr>
              <a:t>►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Formation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orange to red colors when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treated</a:t>
            </a:r>
          </a:p>
          <a:p>
            <a:pPr marL="95250" algn="l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with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chloroform and aluminum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chloride.</a:t>
            </a:r>
            <a:endParaRPr lang="ar-IQ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11560" y="4797151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Times New Roman"/>
                <a:cs typeface="Times New Roman"/>
              </a:rPr>
              <a:t>►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dissolution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 cold fuming sulfuric acid, but at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algn="l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slower rate than that of benzene.</a:t>
            </a:r>
            <a:endParaRPr lang="ar-IQ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3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43942"/>
              </p:ext>
            </p:extLst>
          </p:nvPr>
        </p:nvGraphicFramePr>
        <p:xfrm>
          <a:off x="787348" y="1340768"/>
          <a:ext cx="1064298" cy="1866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CS ChemDraw Drawing" r:id="rId3" imgW="500400" imgH="884160" progId="ChemDraw.Document.6.0">
                  <p:embed/>
                </p:oleObj>
              </mc:Choice>
              <mc:Fallback>
                <p:oleObj name="CS ChemDraw Drawing" r:id="rId3" imgW="500400" imgH="88416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348" y="1340768"/>
                        <a:ext cx="1064298" cy="1866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611886"/>
              </p:ext>
            </p:extLst>
          </p:nvPr>
        </p:nvGraphicFramePr>
        <p:xfrm>
          <a:off x="3436991" y="1412776"/>
          <a:ext cx="1927097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CS ChemDraw Drawing" r:id="rId5" imgW="973080" imgH="984960" progId="ChemDraw.Document.6.0">
                  <p:embed/>
                </p:oleObj>
              </mc:Choice>
              <mc:Fallback>
                <p:oleObj name="CS ChemDraw Drawing" r:id="rId5" imgW="973080" imgH="98496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6991" y="1412776"/>
                        <a:ext cx="1927097" cy="1944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420009"/>
              </p:ext>
            </p:extLst>
          </p:nvPr>
        </p:nvGraphicFramePr>
        <p:xfrm>
          <a:off x="6444208" y="836712"/>
          <a:ext cx="1090801" cy="25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CS ChemDraw Drawing" r:id="rId7" imgW="500040" imgH="1200600" progId="ChemDraw.Document.6.0">
                  <p:embed/>
                </p:oleObj>
              </mc:Choice>
              <mc:Fallback>
                <p:oleObj name="CS ChemDraw Drawing" r:id="rId7" imgW="500040" imgH="120060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836712"/>
                        <a:ext cx="1090801" cy="2592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015623"/>
              </p:ext>
            </p:extLst>
          </p:nvPr>
        </p:nvGraphicFramePr>
        <p:xfrm>
          <a:off x="3347864" y="3933056"/>
          <a:ext cx="1791295" cy="1938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" name="CS ChemDraw Drawing" r:id="rId9" imgW="820800" imgH="884160" progId="ChemDraw.Document.6.0">
                  <p:embed/>
                </p:oleObj>
              </mc:Choice>
              <mc:Fallback>
                <p:oleObj name="CS ChemDraw Drawing" r:id="rId9" imgW="820800" imgH="884160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933056"/>
                        <a:ext cx="1791295" cy="19387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مستطيل 7"/>
          <p:cNvSpPr/>
          <p:nvPr/>
        </p:nvSpPr>
        <p:spPr>
          <a:xfrm>
            <a:off x="724310" y="3294276"/>
            <a:ext cx="1615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Chlorobenzene</a:t>
            </a:r>
            <a:endParaRPr lang="ar-IQ" dirty="0"/>
          </a:p>
        </p:txBody>
      </p:sp>
      <p:sp>
        <p:nvSpPr>
          <p:cNvPr id="9" name="مستطيل 8"/>
          <p:cNvSpPr/>
          <p:nvPr/>
        </p:nvSpPr>
        <p:spPr>
          <a:xfrm>
            <a:off x="3302118" y="3275692"/>
            <a:ext cx="2350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m</a:t>
            </a:r>
            <a:r>
              <a:rPr lang="en-US" b="1" dirty="0"/>
              <a:t>-</a:t>
            </a:r>
            <a:r>
              <a:rPr lang="en-US" b="1" dirty="0" err="1"/>
              <a:t>Bromonitrobenzene</a:t>
            </a:r>
            <a:endParaRPr lang="ar-IQ" dirty="0"/>
          </a:p>
        </p:txBody>
      </p:sp>
      <p:sp>
        <p:nvSpPr>
          <p:cNvPr id="10" name="مستطيل 9"/>
          <p:cNvSpPr/>
          <p:nvPr/>
        </p:nvSpPr>
        <p:spPr>
          <a:xfrm>
            <a:off x="6516216" y="3429000"/>
            <a:ext cx="1473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p</a:t>
            </a:r>
            <a:r>
              <a:rPr lang="en-US" b="1" dirty="0"/>
              <a:t>-</a:t>
            </a:r>
            <a:r>
              <a:rPr lang="en-US" b="1" dirty="0" err="1"/>
              <a:t>Iodophenol</a:t>
            </a:r>
            <a:endParaRPr lang="ar-IQ" dirty="0"/>
          </a:p>
        </p:txBody>
      </p:sp>
      <p:sp>
        <p:nvSpPr>
          <p:cNvPr id="11" name="مستطيل 10"/>
          <p:cNvSpPr/>
          <p:nvPr/>
        </p:nvSpPr>
        <p:spPr>
          <a:xfrm>
            <a:off x="3253368" y="6021288"/>
            <a:ext cx="2172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o</a:t>
            </a:r>
            <a:r>
              <a:rPr lang="en-US" b="1" dirty="0"/>
              <a:t>-</a:t>
            </a:r>
            <a:r>
              <a:rPr lang="en-US" b="1" dirty="0" err="1"/>
              <a:t>Chlorobenzoic</a:t>
            </a:r>
            <a:r>
              <a:rPr lang="en-US" b="1" dirty="0"/>
              <a:t> acid</a:t>
            </a:r>
            <a:endParaRPr lang="ar-IQ" dirty="0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292653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07504" y="1102092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An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aryl halide is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just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any halogen compound containing an aromatic ring.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Benzyl chloride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for example, is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an aryl halide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; its halogen is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attached to the aromatic ring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in structure and properties it is simply a substituted alkyl halide.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822450"/>
              </p:ext>
            </p:extLst>
          </p:nvPr>
        </p:nvGraphicFramePr>
        <p:xfrm>
          <a:off x="1135832" y="4293096"/>
          <a:ext cx="3456384" cy="1340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CS ChemDraw Drawing" r:id="rId3" imgW="1650960" imgH="640440" progId="ChemDraw.Document.6.0">
                  <p:embed/>
                </p:oleObj>
              </mc:Choice>
              <mc:Fallback>
                <p:oleObj name="CS ChemDraw Drawing" r:id="rId3" imgW="1650960" imgH="64044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832" y="4293096"/>
                        <a:ext cx="3456384" cy="1340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359127"/>
              </p:ext>
            </p:extLst>
          </p:nvPr>
        </p:nvGraphicFramePr>
        <p:xfrm>
          <a:off x="4932040" y="4581128"/>
          <a:ext cx="183449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CS ChemDraw Drawing" r:id="rId5" imgW="1015518" imgH="400581" progId="ChemDraw.Document.6.0">
                  <p:embed/>
                </p:oleObj>
              </mc:Choice>
              <mc:Fallback>
                <p:oleObj name="CS ChemDraw Drawing" r:id="rId5" imgW="1015518" imgH="400581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581128"/>
                        <a:ext cx="1834490" cy="720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مستطيل 6"/>
          <p:cNvSpPr/>
          <p:nvPr/>
        </p:nvSpPr>
        <p:spPr>
          <a:xfrm>
            <a:off x="1115616" y="5805264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Benzyl chloride</a:t>
            </a: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860032" y="5847655"/>
            <a:ext cx="19261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vinyl halide</a:t>
            </a: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61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25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25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25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87624" y="332656"/>
            <a:ext cx="36765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Physical properties: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51520" y="1340768"/>
            <a:ext cx="86714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rtl="0">
              <a:buFont typeface="+mj-lt"/>
              <a:buAutoNum type="arabicPeriod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Aryl halides are insoluble in water but soluble in organic solvents.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51520" y="2474893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rabicPeriod" startAt="2"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Para-isomer has a melting point about (70-100ºC) degree higher than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or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meta-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isomers.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251520" y="3717032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rabicPeriod" startAt="3"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Para- isomer is more symmetrical which fits better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into a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crystalline lattice and the higher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m.p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51520" y="4941168"/>
            <a:ext cx="84969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rtl="0">
              <a:buFont typeface="+mj-lt"/>
              <a:buAutoNum type="arabicPeriod" startAt="4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Because of the strong intracrystalline forces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       </a:t>
            </a:r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Isomer is less soluble in a given solvent than 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-isomer.</a:t>
            </a:r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3888583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88226" y="402958"/>
            <a:ext cx="6967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Preparation of aryl halide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compounds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24732" y="1249596"/>
            <a:ext cx="7675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rtl="0">
              <a:buFont typeface="+mj-lt"/>
              <a:buAutoNum type="arabicPeriod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Direct halogenations of aromatic compounds: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418121"/>
              </p:ext>
            </p:extLst>
          </p:nvPr>
        </p:nvGraphicFramePr>
        <p:xfrm>
          <a:off x="467544" y="1872375"/>
          <a:ext cx="7488833" cy="2132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2" name="CS ChemDraw Drawing" r:id="rId3" imgW="3100811" imgH="886462" progId="ChemDraw.Document.6.0">
                  <p:embed/>
                </p:oleObj>
              </mc:Choice>
              <mc:Fallback>
                <p:oleObj name="CS ChemDraw Drawing" r:id="rId3" imgW="3100811" imgH="886462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72375"/>
                        <a:ext cx="7488833" cy="21326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921620"/>
              </p:ext>
            </p:extLst>
          </p:nvPr>
        </p:nvGraphicFramePr>
        <p:xfrm>
          <a:off x="1907704" y="4693448"/>
          <a:ext cx="5134518" cy="175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3" name="CS ChemDraw Drawing" r:id="rId5" imgW="2695090" imgH="927762" progId="ChemDraw.Document.6.0">
                  <p:embed/>
                </p:oleObj>
              </mc:Choice>
              <mc:Fallback>
                <p:oleObj name="CS ChemDraw Drawing" r:id="rId5" imgW="2695090" imgH="927762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693448"/>
                        <a:ext cx="5134518" cy="1759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مستطيل 7"/>
          <p:cNvSpPr/>
          <p:nvPr/>
        </p:nvSpPr>
        <p:spPr>
          <a:xfrm>
            <a:off x="412764" y="4191471"/>
            <a:ext cx="15669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872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3" presetClass="entr" presetSubtype="5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51520" y="1268760"/>
            <a:ext cx="47691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 rtl="0">
              <a:buFont typeface="+mj-lt"/>
              <a:buAutoNum type="arabicPeriod" startAt="2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aryl diazonium salts 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358134"/>
              </p:ext>
            </p:extLst>
          </p:nvPr>
        </p:nvGraphicFramePr>
        <p:xfrm>
          <a:off x="202889" y="2204864"/>
          <a:ext cx="8877921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0" name="CS ChemDraw Drawing" r:id="rId3" imgW="3449520" imgH="447480" progId="ChemDraw.Document.6.0">
                  <p:embed/>
                </p:oleObj>
              </mc:Choice>
              <mc:Fallback>
                <p:oleObj name="CS ChemDraw Drawing" r:id="rId3" imgW="3449520" imgH="4474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889" y="2204864"/>
                        <a:ext cx="8877921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290973"/>
              </p:ext>
            </p:extLst>
          </p:nvPr>
        </p:nvGraphicFramePr>
        <p:xfrm>
          <a:off x="2411760" y="3453705"/>
          <a:ext cx="4266768" cy="2927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1" name="CS ChemDraw Drawing" r:id="rId5" imgW="1684800" imgH="1155240" progId="ChemDraw.Document.6.0">
                  <p:embed/>
                </p:oleObj>
              </mc:Choice>
              <mc:Fallback>
                <p:oleObj name="CS ChemDraw Drawing" r:id="rId5" imgW="1684800" imgH="11552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11760" y="3453705"/>
                        <a:ext cx="4266768" cy="2927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283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68760"/>
            <a:ext cx="38884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Sandmeyer reaction</a:t>
            </a:r>
            <a:endParaRPr lang="ar-IQ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7544" y="2003356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Replacement of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diazonium group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or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is carried out by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mixing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solution of the freshly prepared diazonium salt with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cuprous chloride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cuprous bromide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at room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temperature.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826813"/>
              </p:ext>
            </p:extLst>
          </p:nvPr>
        </p:nvGraphicFramePr>
        <p:xfrm>
          <a:off x="982540" y="4077072"/>
          <a:ext cx="6325764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CS ChemDraw Drawing" r:id="rId3" imgW="2668680" imgH="343080" progId="ChemDraw.Document.6.0">
                  <p:embed/>
                </p:oleObj>
              </mc:Choice>
              <mc:Fallback>
                <p:oleObj name="CS ChemDraw Drawing" r:id="rId3" imgW="2668680" imgH="34308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40" y="4077072"/>
                        <a:ext cx="6325764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884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36848" y="1124744"/>
            <a:ext cx="5408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rtl="0">
              <a:buFont typeface="+mj-lt"/>
              <a:buAutoNum type="arabicPeriod" startAt="3"/>
            </a:pP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arylthallium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compounds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07504" y="1700808"/>
            <a:ext cx="85121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Aryl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iodides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can be prepared by simple treatment of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arylthallium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iodine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The thallation route has the advantages of 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speed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high yield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orientation control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317"/>
              </p:ext>
            </p:extLst>
          </p:nvPr>
        </p:nvGraphicFramePr>
        <p:xfrm>
          <a:off x="177800" y="3138488"/>
          <a:ext cx="8339138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CS ChemDraw Drawing" r:id="rId3" imgW="3724200" imgH="456840" progId="ChemDraw.Document.6.0">
                  <p:embed/>
                </p:oleObj>
              </mc:Choice>
              <mc:Fallback>
                <p:oleObj name="CS ChemDraw Drawing" r:id="rId3" imgW="3724200" imgH="4568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800" y="3138488"/>
                        <a:ext cx="8339138" cy="102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510490"/>
              </p:ext>
            </p:extLst>
          </p:nvPr>
        </p:nvGraphicFramePr>
        <p:xfrm>
          <a:off x="323528" y="4293096"/>
          <a:ext cx="7437468" cy="2099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CS ChemDraw Drawing" r:id="rId5" imgW="4486320" imgH="1259640" progId="ChemDraw.Document.6.0">
                  <p:embed/>
                </p:oleObj>
              </mc:Choice>
              <mc:Fallback>
                <p:oleObj name="CS ChemDraw Drawing" r:id="rId5" imgW="4486320" imgH="12596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23528" y="4293096"/>
                        <a:ext cx="7437468" cy="2099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مستطيل 3"/>
          <p:cNvSpPr/>
          <p:nvPr/>
        </p:nvSpPr>
        <p:spPr>
          <a:xfrm>
            <a:off x="7164288" y="3573016"/>
            <a:ext cx="17313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iodides</a:t>
            </a:r>
          </a:p>
          <a:p>
            <a:pPr algn="ctr"/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only</a:t>
            </a:r>
            <a:endParaRPr lang="ar-IQ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Talat R.Al-Ramadhany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542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an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4" grpId="0" build="p"/>
    </p:bldLst>
  </p:timing>
</p:sld>
</file>

<file path=ppt/theme/theme1.xml><?xml version="1.0" encoding="utf-8"?>
<a:theme xmlns:a="http://schemas.openxmlformats.org/drawingml/2006/main" name="cdb2004146l">
  <a:themeElements>
    <a:clrScheme name="cdb2004146l 3">
      <a:dk1>
        <a:srgbClr val="003366"/>
      </a:dk1>
      <a:lt1>
        <a:srgbClr val="FFFFFF"/>
      </a:lt1>
      <a:dk2>
        <a:srgbClr val="5086C2"/>
      </a:dk2>
      <a:lt2>
        <a:srgbClr val="C0C0C0"/>
      </a:lt2>
      <a:accent1>
        <a:srgbClr val="DE8848"/>
      </a:accent1>
      <a:accent2>
        <a:srgbClr val="85BA54"/>
      </a:accent2>
      <a:accent3>
        <a:srgbClr val="FFFFFF"/>
      </a:accent3>
      <a:accent4>
        <a:srgbClr val="002A56"/>
      </a:accent4>
      <a:accent5>
        <a:srgbClr val="ECC3B1"/>
      </a:accent5>
      <a:accent6>
        <a:srgbClr val="78A84B"/>
      </a:accent6>
      <a:hlink>
        <a:srgbClr val="4C59D2"/>
      </a:hlink>
      <a:folHlink>
        <a:srgbClr val="A0B5C4"/>
      </a:folHlink>
    </a:clrScheme>
    <a:fontScheme name="cdb2004146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46l 1">
        <a:dk1>
          <a:srgbClr val="48806B"/>
        </a:dk1>
        <a:lt1>
          <a:srgbClr val="FFFFFF"/>
        </a:lt1>
        <a:dk2>
          <a:srgbClr val="77956D"/>
        </a:dk2>
        <a:lt2>
          <a:srgbClr val="C0C0C0"/>
        </a:lt2>
        <a:accent1>
          <a:srgbClr val="6BB9C3"/>
        </a:accent1>
        <a:accent2>
          <a:srgbClr val="E7BA15"/>
        </a:accent2>
        <a:accent3>
          <a:srgbClr val="FFFFFF"/>
        </a:accent3>
        <a:accent4>
          <a:srgbClr val="3C6C5A"/>
        </a:accent4>
        <a:accent5>
          <a:srgbClr val="BAD9DE"/>
        </a:accent5>
        <a:accent6>
          <a:srgbClr val="D1A812"/>
        </a:accent6>
        <a:hlink>
          <a:srgbClr val="76C14D"/>
        </a:hlink>
        <a:folHlink>
          <a:srgbClr val="B0C2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46l 2">
        <a:dk1>
          <a:srgbClr val="5F5F5F"/>
        </a:dk1>
        <a:lt1>
          <a:srgbClr val="FFFFFF"/>
        </a:lt1>
        <a:dk2>
          <a:srgbClr val="8D8D8D"/>
        </a:dk2>
        <a:lt2>
          <a:srgbClr val="C0C0C0"/>
        </a:lt2>
        <a:accent1>
          <a:srgbClr val="8EC072"/>
        </a:accent1>
        <a:accent2>
          <a:srgbClr val="5DB8CD"/>
        </a:accent2>
        <a:accent3>
          <a:srgbClr val="FFFFFF"/>
        </a:accent3>
        <a:accent4>
          <a:srgbClr val="505050"/>
        </a:accent4>
        <a:accent5>
          <a:srgbClr val="C6DCBC"/>
        </a:accent5>
        <a:accent6>
          <a:srgbClr val="53A6BA"/>
        </a:accent6>
        <a:hlink>
          <a:srgbClr val="D68B40"/>
        </a:hlink>
        <a:folHlink>
          <a:srgbClr val="D5D1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46l 3">
        <a:dk1>
          <a:srgbClr val="003366"/>
        </a:dk1>
        <a:lt1>
          <a:srgbClr val="FFFFFF"/>
        </a:lt1>
        <a:dk2>
          <a:srgbClr val="5086C2"/>
        </a:dk2>
        <a:lt2>
          <a:srgbClr val="C0C0C0"/>
        </a:lt2>
        <a:accent1>
          <a:srgbClr val="DE8848"/>
        </a:accent1>
        <a:accent2>
          <a:srgbClr val="85BA54"/>
        </a:accent2>
        <a:accent3>
          <a:srgbClr val="FFFFFF"/>
        </a:accent3>
        <a:accent4>
          <a:srgbClr val="002A56"/>
        </a:accent4>
        <a:accent5>
          <a:srgbClr val="ECC3B1"/>
        </a:accent5>
        <a:accent6>
          <a:srgbClr val="78A84B"/>
        </a:accent6>
        <a:hlink>
          <a:srgbClr val="4C59D2"/>
        </a:hlink>
        <a:folHlink>
          <a:srgbClr val="A0B5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Ch-4- part-2-Quinoline and isoquinoline</Template>
  <TotalTime>844</TotalTime>
  <Words>536</Words>
  <Application>Microsoft Office PowerPoint</Application>
  <PresentationFormat>On-screen Show (4:3)</PresentationFormat>
  <Paragraphs>75</Paragraphs>
  <Slides>22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cdb2004146l</vt:lpstr>
      <vt:lpstr>CS ChemDraw Drawing</vt:lpstr>
      <vt:lpstr>PowerPoint Presentation</vt:lpstr>
      <vt:lpstr>Aryl halides   (Ar-x)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Aryl halides   (Ar-x)</dc:title>
  <dc:creator>acer</dc:creator>
  <cp:lastModifiedBy>DR.Ahmed Saker 2o1O</cp:lastModifiedBy>
  <cp:revision>109</cp:revision>
  <dcterms:created xsi:type="dcterms:W3CDTF">2013-10-06T10:43:34Z</dcterms:created>
  <dcterms:modified xsi:type="dcterms:W3CDTF">2016-12-01T17:08:35Z</dcterms:modified>
</cp:coreProperties>
</file>