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805" r:id="rId1"/>
  </p:sldMasterIdLst>
  <p:notesMasterIdLst>
    <p:notesMasterId r:id="rId36"/>
  </p:notesMasterIdLst>
  <p:handoutMasterIdLst>
    <p:handoutMasterId r:id="rId37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4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2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sz="2800" kern="1200">
        <a:solidFill>
          <a:srgbClr val="FFFF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FF"/>
    <a:srgbClr val="E68ED5"/>
    <a:srgbClr val="FF00FF"/>
    <a:srgbClr val="FF66FF"/>
    <a:srgbClr val="FFCCA6"/>
    <a:srgbClr val="00FFFF"/>
    <a:srgbClr val="00FF00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52" autoAdjust="0"/>
  </p:normalViewPr>
  <p:slideViewPr>
    <p:cSldViewPr>
      <p:cViewPr>
        <p:scale>
          <a:sx n="70" d="100"/>
          <a:sy n="70" d="100"/>
        </p:scale>
        <p:origin x="-1374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2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e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9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4647033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66750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26738285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6589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عنصر نائب للملاحظات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IQ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5283144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2638134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770071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43B7ECAD-76A8-4FC9-A55D-65268CFECFDB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9821F67C-B90F-4E58-8A28-A933E1D35F19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498E0564-C2EF-4304-97E9-A3D6A0BF7A1D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E4F43CA9-51DE-44CB-A820-5D562FE122DD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674439D2-B472-47A2-BEB0-2C0AAC438C74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3E287004-E55F-474E-8DD1-56F5C34D1B79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2F6CDEC0-97AB-4F0B-AAB8-94BF16E56F51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DF55A0A2-26D3-4758-89C4-E4A1A859FE52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CC3129D4-2EBA-4D93-8D22-0DB65B515799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B9D7D236-C997-41A6-AD56-60AB095DA8EE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23-</a:t>
            </a:r>
            <a:fld id="{3F0707FA-C27D-4661-9388-65FCC0AE03A7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23-</a:t>
            </a:r>
            <a:fld id="{53B79665-89FD-4E34-AC4D-E060BF4EFE4C}" type="slidenum">
              <a:rPr lang="en-US" smtClean="0"/>
              <a:pPr>
                <a:defRPr/>
              </a:pPr>
              <a:t>‹#›</a:t>
            </a:fld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1.png"/><Relationship Id="rId4" Type="http://schemas.openxmlformats.org/officeDocument/2006/relationships/image" Target="../media/image2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4.emf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2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3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32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34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5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38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0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40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42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44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45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47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48.e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4" Type="http://schemas.openxmlformats.org/officeDocument/2006/relationships/image" Target="../media/image49.e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4" Type="http://schemas.openxmlformats.org/officeDocument/2006/relationships/image" Target="../media/image50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4" Type="http://schemas.openxmlformats.org/officeDocument/2006/relationships/image" Target="../media/image5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e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2555875" y="303213"/>
            <a:ext cx="3886200" cy="6461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Phenols    (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-OH)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066800"/>
            <a:ext cx="5184775" cy="553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85000">
              <a:srgbClr val="E68ED5">
                <a:alpha val="50980"/>
              </a:srgbClr>
            </a:gs>
            <a:gs pos="100000">
              <a:srgbClr val="FF00FF"/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2400" y="310604"/>
            <a:ext cx="8839200" cy="2012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The acidity of phenols is mainly due to an electrical charge distribution in phenols that causes the -OH oxygen to be more positive. As a result, the proton is held less strongly, and phenols can easily give this loosely held proton away to form a </a:t>
            </a:r>
            <a:r>
              <a:rPr lang="en-US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phenoxide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ion as outlined below.</a:t>
            </a:r>
            <a:endParaRPr lang="ar-IQ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643188"/>
            <a:ext cx="8763000" cy="215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b="0" dirty="0" smtClean="0">
                <a:effectLst/>
              </a:rPr>
              <a:t>Dr. Talat R. Al-</a:t>
            </a:r>
            <a:r>
              <a:rPr lang="en-US" b="0" dirty="0" err="1" smtClean="0">
                <a:effectLst/>
              </a:rPr>
              <a:t>Ramadhany</a:t>
            </a:r>
            <a:endParaRPr lang="ar-IQ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3331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54758" y="437964"/>
            <a:ext cx="62222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Industrial sours of Phenols:</a:t>
            </a:r>
            <a:endParaRPr lang="en-US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6" name="مربع نص 5"/>
          <p:cNvSpPr txBox="1"/>
          <p:nvPr/>
        </p:nvSpPr>
        <p:spPr>
          <a:xfrm>
            <a:off x="152400" y="2205335"/>
            <a:ext cx="685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i. </a:t>
            </a:r>
            <a:endParaRPr lang="ar-IQ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pic>
        <p:nvPicPr>
          <p:cNvPr id="13337" name="Picture 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02" y="1082798"/>
            <a:ext cx="7957796" cy="4987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مربع نص 1"/>
          <p:cNvSpPr txBox="1"/>
          <p:nvPr/>
        </p:nvSpPr>
        <p:spPr>
          <a:xfrm>
            <a:off x="2971800" y="2038290"/>
            <a:ext cx="83820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20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Conc.</a:t>
            </a:r>
            <a:endParaRPr lang="ar-IQ" sz="2000" i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999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505069"/>
              </p:ext>
            </p:extLst>
          </p:nvPr>
        </p:nvGraphicFramePr>
        <p:xfrm>
          <a:off x="762000" y="2590800"/>
          <a:ext cx="7046913" cy="216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7" name="CS ChemDraw Drawing" r:id="rId3" imgW="4493706" imgH="1384489" progId="ChemDraw.Document.6.0">
                  <p:embed/>
                </p:oleObj>
              </mc:Choice>
              <mc:Fallback>
                <p:oleObj name="CS ChemDraw Drawing" r:id="rId3" imgW="4493706" imgH="1384489" progId="ChemDraw.Document.6.0">
                  <p:embed/>
                  <p:pic>
                    <p:nvPicPr>
                      <p:cNvPr id="0" name="كائن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90800"/>
                        <a:ext cx="7046913" cy="216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مستطيل 3"/>
          <p:cNvSpPr/>
          <p:nvPr/>
        </p:nvSpPr>
        <p:spPr>
          <a:xfrm>
            <a:off x="114869" y="914400"/>
            <a:ext cx="8763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romanLcPeriod" startAt="2"/>
            </a:pPr>
            <a:r>
              <a:rPr lang="en-US" sz="2400" b="1" u="sng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Dow process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in which </a:t>
            </a:r>
            <a:r>
              <a:rPr lang="en-US" sz="24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Chlorobenzene</a:t>
            </a:r>
            <a:r>
              <a:rPr lang="en-US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is allowed to react the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aqueous sodium hydroxide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 a temperature of about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360ºC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lang="ar-IQ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07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374176" y="152400"/>
            <a:ext cx="845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Font typeface="+mj-lt"/>
              <a:buAutoNum type="romanLcPeriod" startAt="3"/>
            </a:pPr>
            <a:r>
              <a:rPr lang="en-US" sz="2400" b="1" u="sng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Oxidation of Cumene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Cumene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is converted by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air oxidation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into </a:t>
            </a:r>
            <a:r>
              <a:rPr lang="en-US" sz="24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cumene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hydroperoxide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which is converted by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aqueous acid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into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Phenol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acetone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ar-IQ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934626"/>
              </p:ext>
            </p:extLst>
          </p:nvPr>
        </p:nvGraphicFramePr>
        <p:xfrm>
          <a:off x="228600" y="1524000"/>
          <a:ext cx="8659717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5" name="CS ChemDraw Drawing" r:id="rId3" imgW="5132880" imgH="1578600" progId="ChemDraw.Document.6.0">
                  <p:embed/>
                </p:oleObj>
              </mc:Choice>
              <mc:Fallback>
                <p:oleObj name="CS ChemDraw Drawing" r:id="rId3" imgW="5132880" imgH="157860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524000"/>
                        <a:ext cx="8659717" cy="2667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4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505200" y="3629025"/>
            <a:ext cx="2133600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00536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3" name="مستطيل 2"/>
          <p:cNvSpPr/>
          <p:nvPr/>
        </p:nvSpPr>
        <p:spPr>
          <a:xfrm>
            <a:off x="228600" y="304800"/>
            <a:ext cx="7010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>
                <a:solidFill>
                  <a:schemeClr val="tx1"/>
                </a:solidFill>
                <a:effectLst/>
                <a:latin typeface="Times New Roman" pitchFamily="18" charset="0"/>
              </a:rPr>
              <a:t>Preparation of Phenols in the laboratory</a:t>
            </a:r>
            <a:endParaRPr lang="ar-IQ" u="sng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8600" y="1066800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romanLcPeriod"/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Hydrolysis of diazonium salts</a:t>
            </a:r>
            <a:endParaRPr lang="en-US" sz="24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8500990"/>
              </p:ext>
            </p:extLst>
          </p:nvPr>
        </p:nvGraphicFramePr>
        <p:xfrm>
          <a:off x="942975" y="1981200"/>
          <a:ext cx="6600825" cy="51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2" name="CS ChemDraw Drawing" r:id="rId3" imgW="3397476" imgH="262915" progId="ChemDraw.Document.6.0">
                  <p:embed/>
                </p:oleObj>
              </mc:Choice>
              <mc:Fallback>
                <p:oleObj name="CS ChemDraw Drawing" r:id="rId3" imgW="3397476" imgH="262915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1981200"/>
                        <a:ext cx="6600825" cy="517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50850" y="723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IQ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263705"/>
              </p:ext>
            </p:extLst>
          </p:nvPr>
        </p:nvGraphicFramePr>
        <p:xfrm>
          <a:off x="1295400" y="3276600"/>
          <a:ext cx="6096000" cy="162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3" name="CS ChemDraw Drawing" r:id="rId5" imgW="3604790" imgH="963393" progId="ChemDraw.Document.6.0">
                  <p:embed/>
                </p:oleObj>
              </mc:Choice>
              <mc:Fallback>
                <p:oleObj name="CS ChemDraw Drawing" r:id="rId5" imgW="3604790" imgH="963393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276600"/>
                        <a:ext cx="6096000" cy="1628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608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3" name="مستطيل 2"/>
          <p:cNvSpPr/>
          <p:nvPr/>
        </p:nvSpPr>
        <p:spPr>
          <a:xfrm>
            <a:off x="228600" y="4572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romanLcPeriod" startAt="2"/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Oxidation of arylthallium compounds</a:t>
            </a:r>
            <a:endParaRPr lang="en-US" sz="2400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685800" y="1219200"/>
            <a:ext cx="7924800" cy="1348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This method has two advantages over the diazonium 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route:</a:t>
            </a:r>
          </a:p>
          <a:p>
            <a:pPr marL="457200" lvl="0" indent="74613">
              <a:buFont typeface="+mj-lt"/>
              <a:buAutoNum type="alphaUcPeriod"/>
            </a:pP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The speed and high yield.</a:t>
            </a:r>
          </a:p>
          <a:p>
            <a:pPr marL="457200" lvl="0" indent="74613">
              <a:buFont typeface="+mj-lt"/>
              <a:buAutoNum type="alphaUcPeriod"/>
            </a:pP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Orientation control in the thallation step.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053450"/>
              </p:ext>
            </p:extLst>
          </p:nvPr>
        </p:nvGraphicFramePr>
        <p:xfrm>
          <a:off x="0" y="2819399"/>
          <a:ext cx="9067800" cy="2118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0" name="CS ChemDraw Drawing" r:id="rId4" imgW="6390040" imgH="1493273" progId="ChemDraw.Document.6.0">
                  <p:embed/>
                </p:oleObj>
              </mc:Choice>
              <mc:Fallback>
                <p:oleObj name="CS ChemDraw Drawing" r:id="rId4" imgW="6390040" imgH="1493273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819399"/>
                        <a:ext cx="9067800" cy="21186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5486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3" name="مستطيل 2"/>
          <p:cNvSpPr/>
          <p:nvPr/>
        </p:nvSpPr>
        <p:spPr>
          <a:xfrm>
            <a:off x="228600" y="533400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romanLcPeriod" startAt="3"/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Alkaline hydrolysis of aryl halides</a:t>
            </a:r>
            <a:r>
              <a:rPr lang="en-US" sz="24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ar-IQ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604040"/>
              </p:ext>
            </p:extLst>
          </p:nvPr>
        </p:nvGraphicFramePr>
        <p:xfrm>
          <a:off x="2590799" y="1143000"/>
          <a:ext cx="3530379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6" name="CS ChemDraw Drawing" r:id="rId3" imgW="2109858" imgH="1099709" progId="ChemDraw.Document.6.0">
                  <p:embed/>
                </p:oleObj>
              </mc:Choice>
              <mc:Fallback>
                <p:oleObj name="CS ChemDraw Drawing" r:id="rId3" imgW="2109858" imgH="1099709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799" y="1143000"/>
                        <a:ext cx="3530379" cy="1828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6432654"/>
              </p:ext>
            </p:extLst>
          </p:nvPr>
        </p:nvGraphicFramePr>
        <p:xfrm>
          <a:off x="2514600" y="3580580"/>
          <a:ext cx="3674270" cy="2515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7" name="CS ChemDraw Drawing" r:id="rId5" imgW="2124000" imgH="1442880" progId="ChemDraw.Document.6.0">
                  <p:embed/>
                </p:oleObj>
              </mc:Choice>
              <mc:Fallback>
                <p:oleObj name="CS ChemDraw Drawing" r:id="rId5" imgW="2124000" imgH="144288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580580"/>
                        <a:ext cx="3674270" cy="25154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3340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92103"/>
              </p:ext>
            </p:extLst>
          </p:nvPr>
        </p:nvGraphicFramePr>
        <p:xfrm>
          <a:off x="200628" y="609600"/>
          <a:ext cx="8790972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1" name="CS ChemDraw Drawing" r:id="rId3" imgW="5602623" imgH="1509469" progId="ChemDraw.Document.6.0">
                  <p:embed/>
                </p:oleObj>
              </mc:Choice>
              <mc:Fallback>
                <p:oleObj name="CS ChemDraw Drawing" r:id="rId3" imgW="5602623" imgH="1509469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28" y="609600"/>
                        <a:ext cx="8790972" cy="2362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773843"/>
              </p:ext>
            </p:extLst>
          </p:nvPr>
        </p:nvGraphicFramePr>
        <p:xfrm>
          <a:off x="1905000" y="3429000"/>
          <a:ext cx="4998720" cy="236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42" name="CS ChemDraw Drawing" r:id="rId5" imgW="3122136" imgH="1471408" progId="ChemDraw.Document.6.0">
                  <p:embed/>
                </p:oleObj>
              </mc:Choice>
              <mc:Fallback>
                <p:oleObj name="CS ChemDraw Drawing" r:id="rId5" imgW="3122136" imgH="1471408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429000"/>
                        <a:ext cx="4998720" cy="2362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855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4" name="مستطيل 3"/>
          <p:cNvSpPr/>
          <p:nvPr/>
        </p:nvSpPr>
        <p:spPr>
          <a:xfrm>
            <a:off x="152400" y="695980"/>
            <a:ext cx="32175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u="sng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Reaction of Phenols</a:t>
            </a:r>
            <a:endParaRPr lang="en-US" u="sng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52400" y="1671935"/>
            <a:ext cx="5257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are two type of reaction: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465415" y="2590800"/>
            <a:ext cx="4419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Font typeface="+mj-lt"/>
              <a:buAutoNum type="alphaUcPeriod"/>
            </a:pP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Reaction of (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O–H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bond.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457200" y="3653135"/>
            <a:ext cx="88392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lphaUcPeriod" startAt="2"/>
            </a:pP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Reaction of aromatic ring </a:t>
            </a:r>
            <a:endParaRPr lang="en-US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(</a:t>
            </a:r>
            <a:r>
              <a:rPr 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Electrophilic Aromatic Substitution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468450"/>
              </p:ext>
            </p:extLst>
          </p:nvPr>
        </p:nvGraphicFramePr>
        <p:xfrm>
          <a:off x="5867400" y="1901913"/>
          <a:ext cx="1427042" cy="2136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7" name="CS ChemDraw Drawing" r:id="rId3" imgW="583920" imgH="875520" progId="ChemDraw.Document.6.0">
                  <p:embed/>
                </p:oleObj>
              </mc:Choice>
              <mc:Fallback>
                <p:oleObj name="CS ChemDraw Drawing" r:id="rId3" imgW="583920" imgH="8755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67400" y="1901913"/>
                        <a:ext cx="1427042" cy="21366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سهم إلى اليمين 7"/>
          <p:cNvSpPr/>
          <p:nvPr/>
        </p:nvSpPr>
        <p:spPr>
          <a:xfrm rot="19875472">
            <a:off x="5146089" y="3539770"/>
            <a:ext cx="1124916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9" name="سهم إلى اليمين 8"/>
          <p:cNvSpPr/>
          <p:nvPr/>
        </p:nvSpPr>
        <p:spPr>
          <a:xfrm rot="20066528">
            <a:off x="5078353" y="2413702"/>
            <a:ext cx="1224761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5973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28600" y="685800"/>
            <a:ext cx="4419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Font typeface="+mj-lt"/>
              <a:buAutoNum type="alphaUcPeriod"/>
            </a:pP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Reaction of (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O–H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 bond.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615949" y="1524000"/>
            <a:ext cx="36718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Font typeface="+mj-lt"/>
              <a:buAutoNum type="arabicParenR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Acidity, salt formation.</a:t>
            </a:r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8884827"/>
              </p:ext>
            </p:extLst>
          </p:nvPr>
        </p:nvGraphicFramePr>
        <p:xfrm>
          <a:off x="1600200" y="2209800"/>
          <a:ext cx="5726114" cy="15502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3" name="CS ChemDraw Drawing" r:id="rId3" imgW="3542040" imgH="959040" progId="ChemDraw.Document.6.0">
                  <p:embed/>
                </p:oleObj>
              </mc:Choice>
              <mc:Fallback>
                <p:oleObj name="CS ChemDraw Drawing" r:id="rId3" imgW="3542040" imgH="9590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00200" y="2209800"/>
                        <a:ext cx="5726114" cy="15502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0930719"/>
              </p:ext>
            </p:extLst>
          </p:nvPr>
        </p:nvGraphicFramePr>
        <p:xfrm>
          <a:off x="1600200" y="4114800"/>
          <a:ext cx="590423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94" name="CS ChemDraw Drawing" r:id="rId5" imgW="3715200" imgH="959040" progId="ChemDraw.Document.6.0">
                  <p:embed/>
                </p:oleObj>
              </mc:Choice>
              <mc:Fallback>
                <p:oleObj name="CS ChemDraw Drawing" r:id="rId5" imgW="3715200" imgH="9590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600200" y="4114800"/>
                        <a:ext cx="5904238" cy="152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9893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مستطيل 3"/>
          <p:cNvSpPr>
            <a:spLocks noChangeArrowheads="1"/>
          </p:cNvSpPr>
          <p:nvPr/>
        </p:nvSpPr>
        <p:spPr bwMode="auto">
          <a:xfrm>
            <a:off x="381000" y="990600"/>
            <a:ext cx="86106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Phenols 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are compounds of the general formula </a:t>
            </a:r>
            <a:r>
              <a:rPr lang="en-US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-OH, where </a:t>
            </a:r>
            <a:r>
              <a:rPr lang="en-US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is phenyl, substituted phenyl, or one of the other aryl groups. </a:t>
            </a:r>
            <a:endParaRPr lang="ar-IQ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381000" y="228600"/>
            <a:ext cx="5943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I. Structure </a:t>
            </a:r>
            <a:r>
              <a:rPr lang="en-US" sz="32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and nomenclature:</a:t>
            </a:r>
            <a:endParaRPr lang="en-US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81000" y="4584918"/>
            <a:ext cx="8610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Phenols 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differ from alcohols in having the -OH group attached directly to an aromatic </a:t>
            </a:r>
            <a:r>
              <a:rPr lang="en-US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ring. Hydroxybenzene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the simplest member of the phenols, is generally referred to as phenol.</a:t>
            </a:r>
            <a:endParaRPr lang="ar-IQ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7088955"/>
              </p:ext>
            </p:extLst>
          </p:nvPr>
        </p:nvGraphicFramePr>
        <p:xfrm>
          <a:off x="2743200" y="2456909"/>
          <a:ext cx="1219200" cy="1962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8" name="CS ChemDraw Drawing" r:id="rId4" imgW="614520" imgH="988560" progId="ChemDraw.Document.6.0">
                  <p:embed/>
                </p:oleObj>
              </mc:Choice>
              <mc:Fallback>
                <p:oleObj name="CS ChemDraw Drawing" r:id="rId4" imgW="614520" imgH="9885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43200" y="2456909"/>
                        <a:ext cx="1219200" cy="19626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646025"/>
              </p:ext>
            </p:extLst>
          </p:nvPr>
        </p:nvGraphicFramePr>
        <p:xfrm>
          <a:off x="4732974" y="2375594"/>
          <a:ext cx="2252929" cy="21202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19" name="CS ChemDraw Drawing" r:id="rId6" imgW="1050840" imgH="988560" progId="ChemDraw.Document.6.0">
                  <p:embed/>
                </p:oleObj>
              </mc:Choice>
              <mc:Fallback>
                <p:oleObj name="CS ChemDraw Drawing" r:id="rId6" imgW="1050840" imgH="9885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732974" y="2375594"/>
                        <a:ext cx="2252929" cy="212020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76200" y="6477000"/>
            <a:ext cx="3352801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Dr. Talat R. Al-</a:t>
            </a:r>
            <a:r>
              <a:rPr lang="en-US" dirty="0" err="1" smtClean="0"/>
              <a:t>Ramadhany</a:t>
            </a:r>
            <a:endParaRPr lang="ar-IQ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28600" y="440013"/>
            <a:ext cx="6400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>
              <a:buFont typeface="+mj-lt"/>
              <a:buAutoNum type="arabicParenR" startAt="2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Ether formation </a:t>
            </a:r>
            <a:r>
              <a:rPr lang="en-US" sz="2400" b="1" u="sng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(Williamson Synthesis)</a:t>
            </a:r>
            <a:endParaRPr lang="en-US" sz="2400" u="sng" dirty="0">
              <a:solidFill>
                <a:schemeClr val="accent6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2575224"/>
              </p:ext>
            </p:extLst>
          </p:nvPr>
        </p:nvGraphicFramePr>
        <p:xfrm>
          <a:off x="304800" y="2443162"/>
          <a:ext cx="8702228" cy="159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8" name="CS ChemDraw Drawing" r:id="rId3" imgW="4927320" imgH="903960" progId="ChemDraw.Document.6.0">
                  <p:embed/>
                </p:oleObj>
              </mc:Choice>
              <mc:Fallback>
                <p:oleObj name="CS ChemDraw Drawing" r:id="rId3" imgW="4927320" imgH="9039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2443162"/>
                        <a:ext cx="8702228" cy="15954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مستطيل 4"/>
          <p:cNvSpPr/>
          <p:nvPr/>
        </p:nvSpPr>
        <p:spPr>
          <a:xfrm>
            <a:off x="609600" y="12192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Phenols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are converted into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ethers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by reaction in alkaline solution with </a:t>
            </a:r>
            <a:r>
              <a:rPr lang="en-US" sz="24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alkyl halides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5538712"/>
              </p:ext>
            </p:extLst>
          </p:nvPr>
        </p:nvGraphicFramePr>
        <p:xfrm>
          <a:off x="1143000" y="4572000"/>
          <a:ext cx="6331227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09" name="CS ChemDraw Drawing" r:id="rId5" imgW="3462840" imgH="874080" progId="ChemDraw.Document.6.0">
                  <p:embed/>
                </p:oleObj>
              </mc:Choice>
              <mc:Fallback>
                <p:oleObj name="CS ChemDraw Drawing" r:id="rId5" imgW="3462840" imgH="87408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572000"/>
                        <a:ext cx="6331227" cy="1600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1177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6200592"/>
              </p:ext>
            </p:extLst>
          </p:nvPr>
        </p:nvGraphicFramePr>
        <p:xfrm>
          <a:off x="990600" y="1066800"/>
          <a:ext cx="7104184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1" name="CS ChemDraw Drawing" r:id="rId3" imgW="3844498" imgH="1980233" progId="ChemDraw.Document.6.0">
                  <p:embed/>
                </p:oleObj>
              </mc:Choice>
              <mc:Fallback>
                <p:oleObj name="CS ChemDraw Drawing" r:id="rId3" imgW="3844498" imgH="1980233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066800"/>
                        <a:ext cx="7104184" cy="3657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9082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3" name="مستطيل 2"/>
          <p:cNvSpPr/>
          <p:nvPr/>
        </p:nvSpPr>
        <p:spPr>
          <a:xfrm>
            <a:off x="353704" y="469331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Aryl halide must be containing strong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electron-withdrawing group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to form corresponding ether.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885154"/>
              </p:ext>
            </p:extLst>
          </p:nvPr>
        </p:nvGraphicFramePr>
        <p:xfrm>
          <a:off x="1104900" y="2209800"/>
          <a:ext cx="6896100" cy="22808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5" name="CS ChemDraw Drawing" r:id="rId3" imgW="3684153" imgH="1221719" progId="ChemDraw.Document.6.0">
                  <p:embed/>
                </p:oleObj>
              </mc:Choice>
              <mc:Fallback>
                <p:oleObj name="CS ChemDraw Drawing" r:id="rId3" imgW="3684153" imgH="1221719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2209800"/>
                        <a:ext cx="6896100" cy="228088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7621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28600" y="454967"/>
            <a:ext cx="2895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arenR" startAt="3"/>
            </a:pP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Ester </a:t>
            </a:r>
            <a:r>
              <a:rPr lang="en-US" sz="24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formation</a:t>
            </a:r>
            <a:endParaRPr lang="en-US" sz="2400" u="sng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28600" y="1177119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Phenols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are usually converted into their 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esters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by the reaction with </a:t>
            </a:r>
            <a:r>
              <a:rPr lang="en-US" sz="24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carboxylic acids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acid chlorides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4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anhydrides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7040698"/>
              </p:ext>
            </p:extLst>
          </p:nvPr>
        </p:nvGraphicFramePr>
        <p:xfrm>
          <a:off x="381000" y="2438399"/>
          <a:ext cx="8420109" cy="990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4" name="CS ChemDraw Drawing" r:id="rId3" imgW="5047200" imgH="589320" progId="ChemDraw.Document.6.0">
                  <p:embed/>
                </p:oleObj>
              </mc:Choice>
              <mc:Fallback>
                <p:oleObj name="CS ChemDraw Drawing" r:id="rId3" imgW="5047200" imgH="58932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438399"/>
                        <a:ext cx="8420109" cy="9906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مستطيل 6"/>
          <p:cNvSpPr/>
          <p:nvPr/>
        </p:nvSpPr>
        <p:spPr>
          <a:xfrm>
            <a:off x="381000" y="3486090"/>
            <a:ext cx="853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Phenol</a:t>
            </a:r>
            <a:r>
              <a:rPr lang="en-US" sz="20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Benzoyl chloride                                    </a:t>
            </a:r>
            <a:r>
              <a:rPr lang="en-US" sz="20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Phenyl benzoate</a:t>
            </a:r>
            <a:endParaRPr lang="ar-IQ" sz="20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9" name="كائن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03710"/>
              </p:ext>
            </p:extLst>
          </p:nvPr>
        </p:nvGraphicFramePr>
        <p:xfrm>
          <a:off x="196918" y="4724400"/>
          <a:ext cx="871848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75" name="CS ChemDraw Drawing" r:id="rId5" imgW="5750640" imgH="856080" progId="ChemDraw.Document.6.0">
                  <p:embed/>
                </p:oleObj>
              </mc:Choice>
              <mc:Fallback>
                <p:oleObj name="CS ChemDraw Drawing" r:id="rId5" imgW="5750640" imgH="856080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918" y="4724400"/>
                        <a:ext cx="8718482" cy="1295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7827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52400" y="381000"/>
            <a:ext cx="359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(Fries rearrangement)</a:t>
            </a:r>
            <a:endParaRPr lang="en-US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52400" y="990600"/>
            <a:ext cx="876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When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esters of Phenols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are heated with </a:t>
            </a:r>
            <a:r>
              <a:rPr lang="en-US" sz="2400" b="1" dirty="0">
                <a:solidFill>
                  <a:srgbClr val="00B050"/>
                </a:solidFill>
                <a:effectLst/>
                <a:latin typeface="Times New Roman" pitchFamily="18" charset="0"/>
                <a:cs typeface="Times New Roman" pitchFamily="18" charset="0"/>
              </a:rPr>
              <a:t>aluminum chloride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the acyl group migrates from the Phenolic oxygen to an </a:t>
            </a:r>
            <a:r>
              <a:rPr lang="en-US" sz="2400" b="1" i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ortho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b="1" i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position of the ring and yield a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ketone.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This reaction is called the </a:t>
            </a:r>
            <a:r>
              <a:rPr lang="en-US" sz="2400" b="1" u="sng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Fries rearrangement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is often used to prepare phenolic ketones.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9185122"/>
              </p:ext>
            </p:extLst>
          </p:nvPr>
        </p:nvGraphicFramePr>
        <p:xfrm>
          <a:off x="76200" y="3206750"/>
          <a:ext cx="8983747" cy="304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9" name="CS ChemDraw Drawing" r:id="rId3" imgW="5885640" imgH="1995480" progId="ChemDraw.Document.6.0">
                  <p:embed/>
                </p:oleObj>
              </mc:Choice>
              <mc:Fallback>
                <p:oleObj name="CS ChemDraw Drawing" r:id="rId3" imgW="5885640" imgH="199548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3206750"/>
                        <a:ext cx="8983747" cy="3041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671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8406" y="304800"/>
            <a:ext cx="8534400" cy="1040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B. Reaction 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of aromatic ring </a:t>
            </a:r>
            <a:endParaRPr lang="en-US" b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en-US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(Electrophilic Aromatic Substitution</a:t>
            </a:r>
            <a:r>
              <a:rPr lang="en-US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533400" y="1524000"/>
            <a:ext cx="43581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Halogenation (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Bromination</a:t>
            </a:r>
            <a:r>
              <a:rPr lang="en-US" sz="24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ar-IQ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85800" y="2057400"/>
            <a:ext cx="81170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Treatment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Phenols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with aqueous solution of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bromine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results in replacement of every hydrogen </a:t>
            </a:r>
            <a:r>
              <a:rPr lang="en-US" sz="2400" b="1" i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ortho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400" b="1" i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    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–OH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group</a:t>
            </a:r>
            <a:endParaRPr lang="ar-IQ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491822"/>
              </p:ext>
            </p:extLst>
          </p:nvPr>
        </p:nvGraphicFramePr>
        <p:xfrm>
          <a:off x="1524000" y="3581400"/>
          <a:ext cx="6705600" cy="2427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9" name="CS ChemDraw Drawing" r:id="rId4" imgW="3987360" imgH="1445400" progId="ChemDraw.Document.6.0">
                  <p:embed/>
                </p:oleObj>
              </mc:Choice>
              <mc:Fallback>
                <p:oleObj name="CS ChemDraw Drawing" r:id="rId4" imgW="3987360" imgH="14454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24000" y="3581400"/>
                        <a:ext cx="6705600" cy="24274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1120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304800" y="381000"/>
            <a:ext cx="830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If halogenation is carried out in a solvent of low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polarity:</a:t>
            </a:r>
            <a:endParaRPr lang="ar-IQ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3249034"/>
              </p:ext>
            </p:extLst>
          </p:nvPr>
        </p:nvGraphicFramePr>
        <p:xfrm>
          <a:off x="457200" y="1295400"/>
          <a:ext cx="8305800" cy="198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5" name="CS ChemDraw Drawing" r:id="rId3" imgW="4958640" imgH="1182600" progId="ChemDraw.Document.6.0">
                  <p:embed/>
                </p:oleObj>
              </mc:Choice>
              <mc:Fallback>
                <p:oleObj name="CS ChemDraw Drawing" r:id="rId3" imgW="4958640" imgH="11826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" y="1295400"/>
                        <a:ext cx="8305800" cy="1983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3577946"/>
              </p:ext>
            </p:extLst>
          </p:nvPr>
        </p:nvGraphicFramePr>
        <p:xfrm>
          <a:off x="1219200" y="3886200"/>
          <a:ext cx="6629400" cy="20906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6" name="CS ChemDraw Drawing" r:id="rId5" imgW="3740760" imgH="1179360" progId="ChemDraw.Document.6.0">
                  <p:embed/>
                </p:oleObj>
              </mc:Choice>
              <mc:Fallback>
                <p:oleObj name="CS ChemDraw Drawing" r:id="rId5" imgW="3740760" imgH="117936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19200" y="3886200"/>
                        <a:ext cx="6629400" cy="20906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10233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494753"/>
              </p:ext>
            </p:extLst>
          </p:nvPr>
        </p:nvGraphicFramePr>
        <p:xfrm>
          <a:off x="838200" y="472965"/>
          <a:ext cx="7848600" cy="25710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3" name="CS ChemDraw Drawing" r:id="rId3" imgW="4422600" imgH="1443960" progId="ChemDraw.Document.6.0">
                  <p:embed/>
                </p:oleObj>
              </mc:Choice>
              <mc:Fallback>
                <p:oleObj name="CS ChemDraw Drawing" r:id="rId3" imgW="4422600" imgH="144396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965"/>
                        <a:ext cx="7848600" cy="25710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مستطيل 4"/>
          <p:cNvSpPr/>
          <p:nvPr/>
        </p:nvSpPr>
        <p:spPr>
          <a:xfrm>
            <a:off x="152400" y="3387988"/>
            <a:ext cx="6324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Some group can replace by bromine</a:t>
            </a:r>
            <a:endParaRPr lang="ar-IQ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8495643"/>
              </p:ext>
            </p:extLst>
          </p:nvPr>
        </p:nvGraphicFramePr>
        <p:xfrm>
          <a:off x="228600" y="3962400"/>
          <a:ext cx="8686800" cy="24796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4" name="CS ChemDraw Drawing" r:id="rId5" imgW="5176440" imgH="1475640" progId="ChemDraw.Document.6.0">
                  <p:embed/>
                </p:oleObj>
              </mc:Choice>
              <mc:Fallback>
                <p:oleObj name="CS ChemDraw Drawing" r:id="rId5" imgW="5176440" imgH="147564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962400"/>
                        <a:ext cx="8686800" cy="247965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762176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57200" y="457200"/>
            <a:ext cx="2348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arenR" startAt="2"/>
            </a:pP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Sulfonation: </a:t>
            </a:r>
            <a:endParaRPr lang="ar-IQ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121118"/>
              </p:ext>
            </p:extLst>
          </p:nvPr>
        </p:nvGraphicFramePr>
        <p:xfrm>
          <a:off x="1173163" y="914400"/>
          <a:ext cx="6237287" cy="529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3" name="CS ChemDraw Drawing" r:id="rId3" imgW="3843720" imgH="3263040" progId="ChemDraw.Document.6.0">
                  <p:embed/>
                </p:oleObj>
              </mc:Choice>
              <mc:Fallback>
                <p:oleObj name="CS ChemDraw Drawing" r:id="rId3" imgW="3843720" imgH="326304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914400"/>
                        <a:ext cx="6237287" cy="5295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893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57200" y="381000"/>
            <a:ext cx="19623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Font typeface="+mj-lt"/>
              <a:buAutoNum type="arabicParenR" startAt="3"/>
            </a:pP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Nitration:</a:t>
            </a:r>
            <a:endParaRPr lang="en-US" sz="2400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6568265"/>
              </p:ext>
            </p:extLst>
          </p:nvPr>
        </p:nvGraphicFramePr>
        <p:xfrm>
          <a:off x="933893" y="914400"/>
          <a:ext cx="6762307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7" name="CS ChemDraw Drawing" r:id="rId3" imgW="4039560" imgH="1637280" progId="ChemDraw.Document.6.0">
                  <p:embed/>
                </p:oleObj>
              </mc:Choice>
              <mc:Fallback>
                <p:oleObj name="CS ChemDraw Drawing" r:id="rId3" imgW="4039560" imgH="163728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893" y="914400"/>
                        <a:ext cx="6762307" cy="2743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6196837"/>
              </p:ext>
            </p:extLst>
          </p:nvPr>
        </p:nvGraphicFramePr>
        <p:xfrm>
          <a:off x="1676400" y="4038599"/>
          <a:ext cx="5334000" cy="24967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8" name="CS ChemDraw Drawing" r:id="rId5" imgW="3140640" imgH="1470240" progId="ChemDraw.Document.6.0">
                  <p:embed/>
                </p:oleObj>
              </mc:Choice>
              <mc:Fallback>
                <p:oleObj name="CS ChemDraw Drawing" r:id="rId5" imgW="3140640" imgH="1470240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038599"/>
                        <a:ext cx="5334000" cy="249676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0209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كائن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679724"/>
              </p:ext>
            </p:extLst>
          </p:nvPr>
        </p:nvGraphicFramePr>
        <p:xfrm>
          <a:off x="2057400" y="1027981"/>
          <a:ext cx="1295400" cy="2248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1" name="CS ChemDraw Drawing" r:id="rId4" imgW="500200" imgH="874045" progId="ChemDraw.Document.6.0">
                  <p:embed/>
                </p:oleObj>
              </mc:Choice>
              <mc:Fallback>
                <p:oleObj name="CS ChemDraw Drawing" r:id="rId4" imgW="500200" imgH="874045" progId="ChemDraw.Document.6.0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027981"/>
                        <a:ext cx="1295400" cy="22486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7148383"/>
              </p:ext>
            </p:extLst>
          </p:nvPr>
        </p:nvGraphicFramePr>
        <p:xfrm>
          <a:off x="5733463" y="990600"/>
          <a:ext cx="1886537" cy="22540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72" name="CS ChemDraw Drawing" r:id="rId6" imgW="731270" imgH="874045" progId="ChemDraw.Document.6.0">
                  <p:embed/>
                </p:oleObj>
              </mc:Choice>
              <mc:Fallback>
                <p:oleObj name="CS ChemDraw Drawing" r:id="rId6" imgW="731270" imgH="874045" progId="ChemDraw.Document.6.0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3463" y="990600"/>
                        <a:ext cx="1886537" cy="22540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50850" y="133350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" y="3505200"/>
            <a:ext cx="9144000" cy="134806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Phenol                                  Benzylalcohol</a:t>
            </a:r>
            <a:endParaRPr lang="en-US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−OH is directly linked           −OH is not directly linked</a:t>
            </a:r>
            <a:endParaRPr lang="en-US" sz="2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to the aromatic ring carbon     to the aromatic ring carbon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327589" y="457200"/>
            <a:ext cx="39180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Font typeface="+mj-lt"/>
              <a:buAutoNum type="arabicParenR" startAt="4"/>
            </a:pPr>
            <a:r>
              <a:rPr lang="en-US" sz="24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Friedel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-Crafts alkylation</a:t>
            </a:r>
            <a:endParaRPr lang="en-US" sz="2400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5" name="كائن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157261"/>
              </p:ext>
            </p:extLst>
          </p:nvPr>
        </p:nvGraphicFramePr>
        <p:xfrm>
          <a:off x="324338" y="2819400"/>
          <a:ext cx="8438662" cy="19865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2" name="CS ChemDraw Drawing" r:id="rId3" imgW="4737462" imgH="1118065" progId="ChemDraw.Document.6.0">
                  <p:embed/>
                </p:oleObj>
              </mc:Choice>
              <mc:Fallback>
                <p:oleObj name="CS ChemDraw Drawing" r:id="rId3" imgW="4737462" imgH="1118065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38" y="2819400"/>
                        <a:ext cx="8438662" cy="19865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8" name="مستطيل 7"/>
          <p:cNvSpPr/>
          <p:nvPr/>
        </p:nvSpPr>
        <p:spPr>
          <a:xfrm>
            <a:off x="327588" y="1295400"/>
            <a:ext cx="86640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Alkyl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phenols can be prepared by 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Friedel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-Crafts alkylation of Phenols, but the yields are often poor.</a:t>
            </a:r>
          </a:p>
        </p:txBody>
      </p:sp>
    </p:spTree>
    <p:extLst>
      <p:ext uri="{BB962C8B-B14F-4D97-AF65-F5344CB8AC3E}">
        <p14:creationId xmlns:p14="http://schemas.microsoft.com/office/powerpoint/2010/main" val="269150973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كائن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0624176"/>
              </p:ext>
            </p:extLst>
          </p:nvPr>
        </p:nvGraphicFramePr>
        <p:xfrm>
          <a:off x="92624" y="1905000"/>
          <a:ext cx="9051376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CS ChemDraw Drawing" r:id="rId3" imgW="5640145" imgH="2892068" progId="ChemDraw.Document.6.0">
                  <p:embed/>
                </p:oleObj>
              </mc:Choice>
              <mc:Fallback>
                <p:oleObj name="CS ChemDraw Drawing" r:id="rId3" imgW="5640145" imgH="2892068" progId="ChemDraw.Document.6.0">
                  <p:embed/>
                  <p:pic>
                    <p:nvPicPr>
                      <p:cNvPr id="0" name="كائن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624" y="1905000"/>
                        <a:ext cx="9051376" cy="464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مستطيل 3"/>
          <p:cNvSpPr/>
          <p:nvPr/>
        </p:nvSpPr>
        <p:spPr>
          <a:xfrm>
            <a:off x="228600" y="6096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627063" algn="l"/>
              </a:tabLst>
            </a:pPr>
            <a:r>
              <a:rPr lang="en-US" sz="2400" b="1" dirty="0" smtClean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Phenolic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ketones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can be made by direct </a:t>
            </a:r>
            <a:r>
              <a:rPr lang="en-US" sz="24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Friedel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-Crafts acylation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Phenols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they are more often prepared in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two steps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by means of the </a:t>
            </a:r>
            <a:r>
              <a:rPr lang="en-US" sz="2400" b="1" dirty="0"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Fries rearrangement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2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3" name="مستطيل 2"/>
          <p:cNvSpPr/>
          <p:nvPr/>
        </p:nvSpPr>
        <p:spPr>
          <a:xfrm>
            <a:off x="457200" y="609600"/>
            <a:ext cx="22309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lvl="0" indent="-457200">
              <a:buFont typeface="+mj-lt"/>
              <a:buAutoNum type="arabicParenR" startAt="5"/>
            </a:pPr>
            <a:r>
              <a:rPr lang="en-US" sz="24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Nitrosation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457200" y="1371600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Nitrous acid converts Phenols into nitrosophenols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6555657"/>
              </p:ext>
            </p:extLst>
          </p:nvPr>
        </p:nvGraphicFramePr>
        <p:xfrm>
          <a:off x="1295400" y="2370875"/>
          <a:ext cx="6705600" cy="311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6" name="CS ChemDraw Drawing" r:id="rId3" imgW="3097032" imgH="1436047" progId="ChemDraw.Document.6.0">
                  <p:embed/>
                </p:oleObj>
              </mc:Choice>
              <mc:Fallback>
                <p:oleObj name="CS ChemDraw Drawing" r:id="rId3" imgW="3097032" imgH="1436047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370875"/>
                        <a:ext cx="6705600" cy="3115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6266212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3" name="مستطيل 2"/>
          <p:cNvSpPr/>
          <p:nvPr/>
        </p:nvSpPr>
        <p:spPr>
          <a:xfrm>
            <a:off x="152400" y="685800"/>
            <a:ext cx="701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arenR" startAt="6"/>
            </a:pP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Synthesis of Phenolic acids 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(Kolbe reaction)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dirty="0"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04800" y="1337608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Treatment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of the salts of a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Phenol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with carbon dioxide brings about substitution of the carboxyl group, -COOH, for hydrogen of the ring. This reaction is known as the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Kolbe reaction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; its most important application is in the conversion of Phenol into </a:t>
            </a:r>
            <a:r>
              <a:rPr lang="en-US" sz="2400" b="1" i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Hydroxybenzoic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acid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known as </a:t>
            </a:r>
            <a:r>
              <a:rPr lang="en-US" sz="2400" b="1" i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salicylic acid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874901"/>
              </p:ext>
            </p:extLst>
          </p:nvPr>
        </p:nvGraphicFramePr>
        <p:xfrm>
          <a:off x="190500" y="3581400"/>
          <a:ext cx="8870950" cy="229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8" name="CS ChemDraw Drawing" r:id="rId3" imgW="5456520" imgH="1411200" progId="ChemDraw.Document.6.0">
                  <p:embed/>
                </p:oleObj>
              </mc:Choice>
              <mc:Fallback>
                <p:oleObj name="CS ChemDraw Drawing" r:id="rId3" imgW="5456520" imgH="141120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3581400"/>
                        <a:ext cx="8870950" cy="2292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914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  <p:sp>
        <p:nvSpPr>
          <p:cNvPr id="3" name="مستطيل 2"/>
          <p:cNvSpPr/>
          <p:nvPr/>
        </p:nvSpPr>
        <p:spPr>
          <a:xfrm>
            <a:off x="152400" y="53340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7) Synthesis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of Phenolic aldehydes 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Reimer-</a:t>
            </a:r>
            <a:r>
              <a:rPr lang="en-US" sz="24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Tiemann</a:t>
            </a:r>
            <a:r>
              <a:rPr lang="en-US" sz="24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reaction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):</a:t>
            </a:r>
            <a:endParaRPr lang="en-US" sz="2400" dirty="0">
              <a:solidFill>
                <a:schemeClr val="accent6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533400" y="1219200"/>
            <a:ext cx="84582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31813" algn="l"/>
              </a:tabLst>
            </a:pPr>
            <a:r>
              <a:rPr lang="en-US" sz="2400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Treatment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Phenol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chloroform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aqueous hydroxide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introduces an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aldehyde group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–CHO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into the aromatic ring, generally </a:t>
            </a:r>
            <a:r>
              <a:rPr lang="en-US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ortho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to the –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OH. This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reaction is known as the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Reimer-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Tiemann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reaction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ar-IQ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6" name="كائن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8391214"/>
              </p:ext>
            </p:extLst>
          </p:nvPr>
        </p:nvGraphicFramePr>
        <p:xfrm>
          <a:off x="12510" y="3429000"/>
          <a:ext cx="9173723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2" name="CS ChemDraw Drawing" r:id="rId3" imgW="6499080" imgH="1354680" progId="ChemDraw.Document.6.0">
                  <p:embed/>
                </p:oleObj>
              </mc:Choice>
              <mc:Fallback>
                <p:oleObj name="CS ChemDraw Drawing" r:id="rId3" imgW="6499080" imgH="1354680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10" y="3429000"/>
                        <a:ext cx="9173723" cy="1905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9368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10" name="كائن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3453193"/>
              </p:ext>
            </p:extLst>
          </p:nvPr>
        </p:nvGraphicFramePr>
        <p:xfrm>
          <a:off x="533400" y="228599"/>
          <a:ext cx="2098184" cy="2590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9" name="CS ChemDraw Drawing" r:id="rId3" imgW="1093800" imgH="1351018" progId="ChemDraw.Document.6.0">
                  <p:embed/>
                </p:oleObj>
              </mc:Choice>
              <mc:Fallback>
                <p:oleObj name="CS ChemDraw Drawing" r:id="rId3" imgW="1093800" imgH="1351018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599"/>
                        <a:ext cx="2098184" cy="25908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12" name="كائن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607050"/>
              </p:ext>
            </p:extLst>
          </p:nvPr>
        </p:nvGraphicFramePr>
        <p:xfrm>
          <a:off x="3581400" y="152400"/>
          <a:ext cx="2225565" cy="266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0" name="CS ChemDraw Drawing" r:id="rId5" imgW="1153997" imgH="1376931" progId="ChemDraw.Document.6.0">
                  <p:embed/>
                </p:oleObj>
              </mc:Choice>
              <mc:Fallback>
                <p:oleObj name="CS ChemDraw Drawing" r:id="rId5" imgW="1153997" imgH="1376931" progId="ChemDraw.Document.6.0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52400"/>
                        <a:ext cx="2225565" cy="2667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0" y="1381125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15" name="كائن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4252050"/>
              </p:ext>
            </p:extLst>
          </p:nvPr>
        </p:nvGraphicFramePr>
        <p:xfrm>
          <a:off x="6602654" y="207290"/>
          <a:ext cx="2160346" cy="2764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1" name="CS ChemDraw Drawing" r:id="rId7" imgW="1126193" imgH="1437126" progId="ChemDraw.Document.6.0">
                  <p:embed/>
                </p:oleObj>
              </mc:Choice>
              <mc:Fallback>
                <p:oleObj name="CS ChemDraw Drawing" r:id="rId7" imgW="1126193" imgH="1437126" progId="ChemDraw.Document.6.0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02654" y="207290"/>
                        <a:ext cx="2160346" cy="276451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17" name="كائن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696501"/>
              </p:ext>
            </p:extLst>
          </p:nvPr>
        </p:nvGraphicFramePr>
        <p:xfrm>
          <a:off x="1295400" y="3733800"/>
          <a:ext cx="2975019" cy="251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2" name="CS ChemDraw Drawing" r:id="rId9" imgW="1602369" imgH="1356146" progId="ChemDraw.Document.6.0">
                  <p:embed/>
                </p:oleObj>
              </mc:Choice>
              <mc:Fallback>
                <p:oleObj name="CS ChemDraw Drawing" r:id="rId9" imgW="1602369" imgH="1356146" progId="ChemDraw.Document.6.0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733800"/>
                        <a:ext cx="2975019" cy="2514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bg2"/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19" name="كائن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973018"/>
              </p:ext>
            </p:extLst>
          </p:nvPr>
        </p:nvGraphicFramePr>
        <p:xfrm>
          <a:off x="4343400" y="2903670"/>
          <a:ext cx="3124200" cy="3344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3" name="CS ChemDraw Drawing" r:id="rId11" imgW="1622615" imgH="1730274" progId="ChemDraw.Document.6.0">
                  <p:embed/>
                </p:oleObj>
              </mc:Choice>
              <mc:Fallback>
                <p:oleObj name="CS ChemDraw Drawing" r:id="rId11" imgW="1622615" imgH="1730274" progId="ChemDraw.Document.6.0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903670"/>
                        <a:ext cx="3124200" cy="33447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عنصر نائب للتذييل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8672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57200" y="457200"/>
            <a:ext cx="42023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II. Physical </a:t>
            </a:r>
            <a:r>
              <a:rPr lang="en-US" sz="32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properties:</a:t>
            </a:r>
            <a:endParaRPr lang="en-US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243840" y="1524000"/>
            <a:ext cx="8534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 simplest Phenols are liquid or low-melting 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solids.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43840" y="2286000"/>
            <a:ext cx="5562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Phenols have high boiling points. 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243840" y="3048000"/>
            <a:ext cx="6492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Phenol itself is somewhat soluble in water 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243840" y="3886200"/>
            <a:ext cx="77876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most other Phenols are essentially insoluble in water.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243840" y="4724400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Phenols are colorless, but they easily oxidized by atmospheric air and become colored compounds.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Dr. Talat R. Al-</a:t>
            </a:r>
            <a:r>
              <a:rPr lang="en-US" dirty="0" err="1" smtClean="0"/>
              <a:t>Ramadhany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83406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-76200"/>
            <a:ext cx="8153400" cy="6849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شكل بيضاوي 1"/>
          <p:cNvSpPr/>
          <p:nvPr/>
        </p:nvSpPr>
        <p:spPr>
          <a:xfrm>
            <a:off x="5486400" y="838200"/>
            <a:ext cx="685800" cy="304800"/>
          </a:xfrm>
          <a:prstGeom prst="ellipse">
            <a:avLst/>
          </a:prstGeom>
          <a:noFill/>
          <a:ln w="25400" cmpd="sng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685800" y="4953000"/>
            <a:ext cx="5943600" cy="762000"/>
          </a:xfrm>
          <a:prstGeom prst="roundRect">
            <a:avLst/>
          </a:prstGeom>
          <a:noFill/>
          <a:ln w="349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51393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197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304800" y="2152471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m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 isomers have higher boiling point because of the intermolecular hydrogen bonding and their solubility in water is due to the hydrogen bonding with water.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01" y="4005263"/>
            <a:ext cx="4089699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525" y="3293111"/>
            <a:ext cx="3063875" cy="3412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8317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52400" y="582067"/>
            <a:ext cx="8915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For </a:t>
            </a:r>
            <a:r>
              <a:rPr lang="en-US" sz="2400" b="1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nitrophenol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–NO</a:t>
            </a:r>
            <a:r>
              <a:rPr lang="en-US" sz="2400" b="1" baseline="-25000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2400" b="1" dirty="0" smtClean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OH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groups are closed to each other and they form 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intramolecular hydrogen bonding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(within a single molecule). 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Therefore </a:t>
            </a:r>
            <a:r>
              <a:rPr lang="en-US" sz="2400" b="1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nitrophenol</a:t>
            </a:r>
            <a:r>
              <a:rPr lang="en-US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does not have the 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low volatility 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of an associated liquid, </a:t>
            </a:r>
            <a:r>
              <a:rPr lang="en-US" sz="2400" b="1" dirty="0"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cannot form hydrogen bonding with water</a:t>
            </a: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therefore it have </a:t>
            </a:r>
            <a:r>
              <a:rPr lang="en-US" sz="2400" b="1" dirty="0">
                <a:solidFill>
                  <a:schemeClr val="accent6"/>
                </a:solidFill>
                <a:effectLst/>
                <a:latin typeface="Times New Roman" pitchFamily="18" charset="0"/>
                <a:cs typeface="Times New Roman" pitchFamily="18" charset="0"/>
              </a:rPr>
              <a:t>lower solubility in water.</a:t>
            </a:r>
            <a:endParaRPr lang="ar-IQ" sz="24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937456"/>
            <a:ext cx="2971800" cy="292994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Talat R. Al-Ramadhany</a:t>
            </a:r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6530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0">
              <a:schemeClr val="accent4">
                <a:lumMod val="50000"/>
              </a:schemeClr>
            </a:gs>
            <a:gs pos="100000">
              <a:schemeClr val="accent4">
                <a:lumMod val="40000"/>
                <a:lumOff val="60000"/>
              </a:schemeClr>
            </a:gs>
          </a:gsLst>
          <a:path path="circle">
            <a:fillToRect l="20000" t="10000" r="20000" b="6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09600" y="304800"/>
            <a:ext cx="41743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III. Acidity </a:t>
            </a:r>
            <a:r>
              <a:rPr lang="en-US" sz="32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of Phenols:</a:t>
            </a:r>
            <a:endParaRPr lang="en-US" sz="3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04800" y="10668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Phenols are fairly acidic compounds, and in this respect differ markedly from alcohols, which are even more weakly acidic than water. 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066800" y="2590800"/>
            <a:ext cx="72390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Carboxylic acid  &gt;  Phenol  &gt;  Water  &gt;  Alcohol </a:t>
            </a:r>
          </a:p>
        </p:txBody>
      </p:sp>
      <p:sp>
        <p:nvSpPr>
          <p:cNvPr id="5" name="مستطيل 4"/>
          <p:cNvSpPr/>
          <p:nvPr/>
        </p:nvSpPr>
        <p:spPr>
          <a:xfrm>
            <a:off x="304800" y="3352799"/>
            <a:ext cx="8610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US" sz="24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Aqueous hydroxides convert Phenols into their salts; aqueous mineral acids convert salts back into the free Phenols. </a:t>
            </a:r>
            <a:endParaRPr lang="ar-IQ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IQ"/>
          </a:p>
        </p:txBody>
      </p:sp>
      <p:graphicFrame>
        <p:nvGraphicFramePr>
          <p:cNvPr id="7" name="كائن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399397"/>
              </p:ext>
            </p:extLst>
          </p:nvPr>
        </p:nvGraphicFramePr>
        <p:xfrm>
          <a:off x="2155362" y="4267200"/>
          <a:ext cx="5312238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4" name="CS ChemDraw Drawing" r:id="rId3" imgW="2720194" imgH="1169892" progId="ChemDraw.Document.6.0">
                  <p:embed/>
                </p:oleObj>
              </mc:Choice>
              <mc:Fallback>
                <p:oleObj name="CS ChemDraw Drawing" r:id="rId3" imgW="2720194" imgH="1169892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362" y="4267200"/>
                        <a:ext cx="5312238" cy="2209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199" y="6492875"/>
            <a:ext cx="2133601" cy="365125"/>
          </a:xfrm>
        </p:spPr>
        <p:txBody>
          <a:bodyPr/>
          <a:lstStyle/>
          <a:p>
            <a:pPr>
              <a:defRPr/>
            </a:pPr>
            <a:r>
              <a:rPr lang="en-US" b="0" dirty="0" smtClean="0">
                <a:effectLst/>
                <a:cs typeface="+mj-cs"/>
              </a:rPr>
              <a:t>Dr. Talat R. Al-</a:t>
            </a:r>
            <a:r>
              <a:rPr lang="en-US" b="0" dirty="0" err="1" smtClean="0">
                <a:effectLst/>
                <a:cs typeface="+mj-cs"/>
              </a:rPr>
              <a:t>Ramadhany</a:t>
            </a:r>
            <a:endParaRPr lang="ar-IQ" b="0" dirty="0">
              <a:effectLst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21527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دفق الهواء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دفق الهواء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فق الهواء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1463</TotalTime>
  <Pages>36</Pages>
  <Words>506</Words>
  <Application>Microsoft Office PowerPoint</Application>
  <PresentationFormat>On-screen Show (4:3)</PresentationFormat>
  <Paragraphs>84</Paragraphs>
  <Slides>34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دفق الهواء</vt:lpstr>
      <vt:lpstr>CS ChemDraw Drawing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Carey Chapter 12 part b Aryl Halides</dc:title>
  <dc:creator>Dr.Talat R. Al-Ramadhany</dc:creator>
  <cp:lastModifiedBy>DR.Ahmed Saker 2o1O</cp:lastModifiedBy>
  <cp:revision>121</cp:revision>
  <cp:lastPrinted>1601-01-01T00:00:00Z</cp:lastPrinted>
  <dcterms:created xsi:type="dcterms:W3CDTF">2000-10-14T12:04:08Z</dcterms:created>
  <dcterms:modified xsi:type="dcterms:W3CDTF">2016-12-01T17:05:58Z</dcterms:modified>
</cp:coreProperties>
</file>