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8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68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92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7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44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5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FFFF"/>
                </a:solidFill>
              </a:rPr>
              <a:t>Inorganic Chemistry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The First Course</a:t>
            </a: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By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Lecturer Sinan </a:t>
            </a:r>
            <a:r>
              <a:rPr lang="en-US" b="1" dirty="0" err="1">
                <a:solidFill>
                  <a:srgbClr val="FFFFFF"/>
                </a:solidFill>
              </a:rPr>
              <a:t>Midhat</a:t>
            </a:r>
            <a:r>
              <a:rPr lang="en-US" b="1" dirty="0">
                <a:solidFill>
                  <a:srgbClr val="FFFFFF"/>
                </a:solidFill>
              </a:rPr>
              <a:t> Al-</a:t>
            </a:r>
            <a:r>
              <a:rPr lang="en-US" b="1" dirty="0" err="1">
                <a:solidFill>
                  <a:srgbClr val="FFFFFF"/>
                </a:solidFill>
              </a:rPr>
              <a:t>Bayati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Prof. </a:t>
            </a:r>
            <a:r>
              <a:rPr lang="en-US" b="1" dirty="0" err="1">
                <a:solidFill>
                  <a:srgbClr val="FFFFFF"/>
                </a:solidFill>
              </a:rPr>
              <a:t>Anaam</a:t>
            </a:r>
            <a:r>
              <a:rPr lang="en-US" b="1" dirty="0">
                <a:solidFill>
                  <a:srgbClr val="FFFFFF"/>
                </a:solidFill>
              </a:rPr>
              <a:t> Majeed Rasheed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Lecturer Al-Ameen Bariz Omar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 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Supervised by: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Dr. Rehab </a:t>
            </a:r>
            <a:r>
              <a:rPr lang="en-US" b="1" dirty="0" err="1">
                <a:solidFill>
                  <a:srgbClr val="FFFFFF"/>
                </a:solidFill>
              </a:rPr>
              <a:t>AbdulMahdi</a:t>
            </a:r>
            <a:r>
              <a:rPr lang="en-US" b="1" dirty="0">
                <a:solidFill>
                  <a:srgbClr val="FFFFFF"/>
                </a:solidFill>
              </a:rPr>
              <a:t> Al-Hassan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E695-77B3-400F-9B4A-7D5B8CA7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Experiment No. (3)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96BF2-6DFF-437E-A0FF-5BA51A3EB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Quantitative Determination of Water in aqueous salt:</a:t>
            </a:r>
            <a:endParaRPr lang="en-US" sz="1400" dirty="0"/>
          </a:p>
          <a:p>
            <a:r>
              <a:rPr lang="en-US" b="1" dirty="0"/>
              <a:t>Reagents Required:</a:t>
            </a:r>
            <a:endParaRPr lang="en-US" sz="1400" dirty="0"/>
          </a:p>
          <a:p>
            <a:pPr lvl="1"/>
            <a:r>
              <a:rPr lang="en-US" dirty="0" err="1"/>
              <a:t>KAl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.12H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US" sz="1200" dirty="0"/>
          </a:p>
          <a:p>
            <a:pPr lvl="1"/>
            <a:r>
              <a:rPr lang="en-US" dirty="0"/>
              <a:t>Crucible</a:t>
            </a:r>
            <a:endParaRPr lang="en-US" sz="1200" dirty="0"/>
          </a:p>
          <a:p>
            <a:pPr lvl="1"/>
            <a:r>
              <a:rPr lang="en-US" dirty="0"/>
              <a:t>Crucible tongs</a:t>
            </a:r>
            <a:endParaRPr lang="en-US" sz="1200" dirty="0"/>
          </a:p>
          <a:p>
            <a:pPr lvl="1"/>
            <a:r>
              <a:rPr lang="en-US" dirty="0"/>
              <a:t>Bunsen burner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1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5CCD-6292-4498-807B-A171291E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8427D-977D-4937-B141-C9A352729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US" dirty="0"/>
              <a:t>Weight your Alum sample before starting this section.</a:t>
            </a:r>
          </a:p>
          <a:p>
            <a:pPr lvl="0"/>
            <a:r>
              <a:rPr lang="en-US" dirty="0"/>
              <a:t>Weight the clean and dry crucible and record this mass in your notebook.</a:t>
            </a:r>
          </a:p>
          <a:p>
            <a:pPr lvl="0"/>
            <a:r>
              <a:rPr lang="en-US" dirty="0"/>
              <a:t>Put the weight of your Alum in crucible and then heat  it by Bunsen burner on the porcelain triangle supported by a ring and ring stand for few minutes until Alum properties change .</a:t>
            </a:r>
          </a:p>
          <a:p>
            <a:pPr lvl="0"/>
            <a:r>
              <a:rPr lang="en-US" dirty="0"/>
              <a:t>Cool the crucible to room temperature and then weight your crucible with anhydrous Alum, record the second mass in your notebook.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6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876A-B3D2-494C-A833-3AE8AE336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Calculations: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9BBB63B-E426-47A8-BE8E-06040AB60A47}"/>
                  </a:ext>
                </a:extLst>
              </p:cNvPr>
              <p:cNvSpPr/>
              <p:nvPr/>
            </p:nvSpPr>
            <p:spPr>
              <a:xfrm>
                <a:off x="677334" y="1957859"/>
                <a:ext cx="8596668" cy="25075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𝑀𝑎𝑠𝑠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𝑜𝑓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𝐴𝑙𝑢𝑚</m:t>
                      </m:r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𝑀𝑎𝑠𝑠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𝑜𝑓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𝐴𝑛h𝑦𝑑𝑟𝑜𝑢𝑠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𝐴𝑙𝑢𝑚</m:t>
                      </m:r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𝑇h𝑒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𝑀𝑎𝑠𝑠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𝑜𝑓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𝑊𝑎𝑡𝑒𝑟</m:t>
                          </m:r>
                        </m:e>
                      </m:d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%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100</m:t>
                      </m:r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𝑊𝑎𝑡𝑒𝑟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𝑀𝑜𝑙𝑒𝑐𝑢𝑙𝑒𝑠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𝑃𝑒𝑟𝑓𝑜𝑟𝑚𝑢𝑙𝑠</m:t>
                            </m:r>
                          </m:e>
                        </m:mr>
                        <m:m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𝑈𝑛𝑖𝑡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𝑜𝑓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𝐴𝑙𝑢𝑚</m:t>
                            </m:r>
                          </m:e>
                        </m:mr>
                      </m:m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𝑊𝑡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𝑜𝑓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𝑈𝑛h𝑦𝑑𝑟𝑜𝑢𝑠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𝐴𝑙𝑢𝑚</m:t>
                          </m:r>
                        </m:den>
                      </m:f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= 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𝑊𝑡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𝑜𝑓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𝑈𝑛h𝑦𝑑𝑟𝑜𝑢𝑠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𝐴𝑙𝑢𝑚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𝑊𝑎𝑡𝑒𝑟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𝑀𝑜𝑙𝑒𝑐𝑢𝑙𝑒𝑠</m:t>
                      </m:r>
                    </m:oMath>
                  </m:oMathPara>
                </a14:m>
                <a:endPara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9BBB63B-E426-47A8-BE8E-06040AB60A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1957859"/>
                <a:ext cx="8596668" cy="2507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64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B6B7-5D2D-48EB-9327-37958193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8F7A-28A1-43C7-8503-DC0EFE52B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Why we heated the crucible before using it?</a:t>
            </a:r>
          </a:p>
          <a:p>
            <a:pPr lvl="0"/>
            <a:r>
              <a:rPr lang="en-US" dirty="0"/>
              <a:t>What are the factors on which the number of water in hydrous Alum relays on?</a:t>
            </a:r>
          </a:p>
          <a:p>
            <a:pPr lvl="0"/>
            <a:r>
              <a:rPr lang="en-US" dirty="0"/>
              <a:t>What is the anhydrous Alum basic?</a:t>
            </a:r>
          </a:p>
          <a:p>
            <a:pPr lvl="0"/>
            <a:r>
              <a:rPr lang="en-US" dirty="0"/>
              <a:t>Give examples of hydrous salt?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9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Trebuchet MS</vt:lpstr>
      <vt:lpstr>Wingdings 3</vt:lpstr>
      <vt:lpstr>Office Theme</vt:lpstr>
      <vt:lpstr>Facet</vt:lpstr>
      <vt:lpstr>Inorganic Chemistry Practical II </vt:lpstr>
      <vt:lpstr>Experiment No. (3) </vt:lpstr>
      <vt:lpstr>Procedure: </vt:lpstr>
      <vt:lpstr>Calculations: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11</cp:revision>
  <dcterms:created xsi:type="dcterms:W3CDTF">2018-12-25T19:27:21Z</dcterms:created>
  <dcterms:modified xsi:type="dcterms:W3CDTF">2018-12-25T19:34:25Z</dcterms:modified>
</cp:coreProperties>
</file>