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8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68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9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tmus" TargetMode="External"/><Relationship Id="rId3" Type="http://schemas.openxmlformats.org/officeDocument/2006/relationships/hyperlink" Target="http://en.wikipedia.org/wiki/Potassium" TargetMode="External"/><Relationship Id="rId7" Type="http://schemas.openxmlformats.org/officeDocument/2006/relationships/hyperlink" Target="http://en.wikipedia.org/wiki/Octahedra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en.wikipedia.org/wiki/Hydrat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Leather" TargetMode="External"/><Relationship Id="rId11" Type="http://schemas.openxmlformats.org/officeDocument/2006/relationships/hyperlink" Target="http://en.wikipedia.org/wiki/File:Chromium(III)_Potassium_Sulfate-crystals.jpg" TargetMode="External"/><Relationship Id="rId5" Type="http://schemas.openxmlformats.org/officeDocument/2006/relationships/hyperlink" Target="http://en.wikipedia.org/wiki/Chromium" TargetMode="External"/><Relationship Id="rId10" Type="http://schemas.openxmlformats.org/officeDocument/2006/relationships/hyperlink" Target="http://en.wikipedia.org/wiki/Water_of_crystallization" TargetMode="External"/><Relationship Id="rId4" Type="http://schemas.openxmlformats.org/officeDocument/2006/relationships/hyperlink" Target="http://en.wikipedia.org/wiki/Sulfate" TargetMode="External"/><Relationship Id="rId9" Type="http://schemas.openxmlformats.org/officeDocument/2006/relationships/hyperlink" Target="http://en.wikipedia.org/wiki/Astringen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4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5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FFFF"/>
                </a:solidFill>
              </a:rPr>
              <a:t>Inorganic Chemistry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The First Course</a:t>
            </a: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By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Lecturer Sinan </a:t>
            </a:r>
            <a:r>
              <a:rPr lang="en-US" b="1" dirty="0" err="1">
                <a:solidFill>
                  <a:srgbClr val="FFFFFF"/>
                </a:solidFill>
              </a:rPr>
              <a:t>Midhat</a:t>
            </a:r>
            <a:r>
              <a:rPr lang="en-US" b="1" dirty="0">
                <a:solidFill>
                  <a:srgbClr val="FFFFFF"/>
                </a:solidFill>
              </a:rPr>
              <a:t> Al-</a:t>
            </a:r>
            <a:r>
              <a:rPr lang="en-US" b="1" dirty="0" err="1">
                <a:solidFill>
                  <a:srgbClr val="FFFFFF"/>
                </a:solidFill>
              </a:rPr>
              <a:t>Bayati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Prof. </a:t>
            </a:r>
            <a:r>
              <a:rPr lang="en-US" b="1" dirty="0" err="1">
                <a:solidFill>
                  <a:srgbClr val="FFFFFF"/>
                </a:solidFill>
              </a:rPr>
              <a:t>Anaam</a:t>
            </a:r>
            <a:r>
              <a:rPr lang="en-US" b="1" dirty="0">
                <a:solidFill>
                  <a:srgbClr val="FFFFFF"/>
                </a:solidFill>
              </a:rPr>
              <a:t> Majeed Rasheed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Lecturer Al-Ameen Bariz Omar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Supervised by: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Dr. Rehab </a:t>
            </a:r>
            <a:r>
              <a:rPr lang="en-US" b="1" dirty="0" err="1">
                <a:solidFill>
                  <a:srgbClr val="FFFFFF"/>
                </a:solidFill>
              </a:rPr>
              <a:t>AbdulMahdi</a:t>
            </a:r>
            <a:r>
              <a:rPr lang="en-US" b="1" dirty="0">
                <a:solidFill>
                  <a:srgbClr val="FFFFFF"/>
                </a:solidFill>
              </a:rPr>
              <a:t> Al-Hassan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454D-08D1-427A-9486-35B78FBB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28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Experiment No. (4)</a:t>
            </a:r>
            <a:br>
              <a:rPr lang="en-US" b="1" dirty="0"/>
            </a:br>
            <a:r>
              <a:rPr lang="en-US" b="1" dirty="0"/>
              <a:t>Chromium  (III) Potassium Sulfate </a:t>
            </a:r>
            <a:r>
              <a:rPr lang="en-US" b="1" dirty="0">
                <a:hlinkClick r:id="rId2" tooltip="Hydrate"/>
              </a:rPr>
              <a:t>Dodecahydrate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91C35-1E9E-4F4F-A9D8-B2DDF11A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72496"/>
            <a:ext cx="8596668" cy="3668866"/>
          </a:xfrm>
        </p:spPr>
        <p:txBody>
          <a:bodyPr/>
          <a:lstStyle/>
          <a:p>
            <a:r>
              <a:rPr lang="en-US" dirty="0"/>
              <a:t>Chrome alum or chromium(III) potassium sulfate is the </a:t>
            </a:r>
            <a:r>
              <a:rPr lang="en-US" dirty="0">
                <a:hlinkClick r:id="rId3" tooltip="Potassium"/>
              </a:rPr>
              <a:t>potassium</a:t>
            </a:r>
            <a:r>
              <a:rPr lang="en-US" dirty="0"/>
              <a:t> double </a:t>
            </a:r>
            <a:r>
              <a:rPr lang="en-US" dirty="0">
                <a:hlinkClick r:id="rId4" tooltip="Sulfate"/>
              </a:rPr>
              <a:t>sulfate</a:t>
            </a:r>
            <a:r>
              <a:rPr lang="en-US" dirty="0"/>
              <a:t> of </a:t>
            </a:r>
            <a:r>
              <a:rPr lang="en-US" dirty="0">
                <a:hlinkClick r:id="rId5" tooltip="Chromium"/>
              </a:rPr>
              <a:t>chromium</a:t>
            </a:r>
            <a:r>
              <a:rPr lang="en-US" dirty="0"/>
              <a:t>. Its chemical formula is </a:t>
            </a:r>
            <a:r>
              <a:rPr lang="en-US" dirty="0" err="1"/>
              <a:t>KCr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and it is commonly found in its </a:t>
            </a:r>
            <a:r>
              <a:rPr lang="en-US" dirty="0">
                <a:hlinkClick r:id="rId2" tooltip="Hydrate"/>
              </a:rPr>
              <a:t>dodecahydrate</a:t>
            </a:r>
            <a:r>
              <a:rPr lang="en-US" dirty="0"/>
              <a:t> form as </a:t>
            </a:r>
            <a:r>
              <a:rPr lang="en-US" dirty="0" err="1"/>
              <a:t>KCr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.12(H</a:t>
            </a:r>
            <a:r>
              <a:rPr lang="en-US" baseline="-25000" dirty="0"/>
              <a:t>2</a:t>
            </a:r>
            <a:r>
              <a:rPr lang="en-US" dirty="0"/>
              <a:t>O). It is used in </a:t>
            </a:r>
            <a:r>
              <a:rPr lang="en-US" dirty="0">
                <a:hlinkClick r:id="rId6" tooltip="Leather"/>
              </a:rPr>
              <a:t>leather</a:t>
            </a:r>
            <a:r>
              <a:rPr lang="en-US" dirty="0"/>
              <a:t> tanning.</a:t>
            </a:r>
          </a:p>
          <a:p>
            <a:r>
              <a:rPr lang="en-US" dirty="0"/>
              <a:t>Chromium alum crystallizes in regular </a:t>
            </a:r>
            <a:r>
              <a:rPr lang="en-US" dirty="0">
                <a:hlinkClick r:id="rId7" tooltip="Octahedra"/>
              </a:rPr>
              <a:t>octahedra</a:t>
            </a:r>
            <a:r>
              <a:rPr lang="en-US" dirty="0"/>
              <a:t> with flattened corners and it is very soluble in water. The solution reddens </a:t>
            </a:r>
            <a:r>
              <a:rPr lang="en-US" dirty="0">
                <a:hlinkClick r:id="rId8" tooltip="Litmus"/>
              </a:rPr>
              <a:t>litmus</a:t>
            </a:r>
            <a:r>
              <a:rPr lang="en-US" dirty="0"/>
              <a:t> and is an </a:t>
            </a:r>
            <a:r>
              <a:rPr lang="en-US" dirty="0">
                <a:hlinkClick r:id="rId9" tooltip="Astringent"/>
              </a:rPr>
              <a:t>astringent</a:t>
            </a:r>
            <a:r>
              <a:rPr lang="en-US" dirty="0"/>
              <a:t>. Its aqueous </a:t>
            </a:r>
            <a:r>
              <a:rPr lang="en-US" dirty="0" err="1"/>
              <a:t>solutionis</a:t>
            </a:r>
            <a:r>
              <a:rPr lang="en-US" dirty="0"/>
              <a:t> dark violet and turns green when it is heated above 50°C. In addition to the </a:t>
            </a:r>
            <a:r>
              <a:rPr lang="en-US" dirty="0">
                <a:hlinkClick r:id="rId10" tooltip="Water of crystallization"/>
              </a:rPr>
              <a:t>dodecahydrate</a:t>
            </a:r>
            <a:r>
              <a:rPr lang="en-US" dirty="0"/>
              <a:t>, the </a:t>
            </a:r>
            <a:r>
              <a:rPr lang="en-US" dirty="0" err="1"/>
              <a:t>hexahydrateKCr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.6H</a:t>
            </a:r>
            <a:r>
              <a:rPr lang="en-US" baseline="-25000" dirty="0"/>
              <a:t>2</a:t>
            </a:r>
            <a:r>
              <a:rPr lang="en-US" dirty="0"/>
              <a:t>O, </a:t>
            </a:r>
            <a:r>
              <a:rPr lang="en-US" dirty="0" err="1"/>
              <a:t>dihydrateKCr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.2H</a:t>
            </a:r>
            <a:r>
              <a:rPr lang="en-US" baseline="-25000" dirty="0"/>
              <a:t>2</a:t>
            </a:r>
            <a:r>
              <a:rPr lang="en-US" dirty="0"/>
              <a:t>O, and the monohydrate </a:t>
            </a:r>
            <a:r>
              <a:rPr lang="en-US" dirty="0" err="1"/>
              <a:t>KCr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.H</a:t>
            </a:r>
            <a:r>
              <a:rPr lang="en-US" baseline="-25000" dirty="0"/>
              <a:t>2</a:t>
            </a:r>
            <a:r>
              <a:rPr lang="en-US" dirty="0"/>
              <a:t>O are known.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thumb/2/27/Chromium%28III%29_Potassium_Sulfate-crystals.jpg/220px-Chromium%28III%29_Potassium_Sulfate-crystals.jpg">
            <a:hlinkClick r:id="rId11"/>
            <a:extLst>
              <a:ext uri="{FF2B5EF4-FFF2-40B4-BE49-F238E27FC236}">
                <a16:creationId xmlns:a16="http://schemas.microsoft.com/office/drawing/2014/main" id="{9FE0FAA5-D14C-4165-9780-947A01EECE23}"/>
              </a:ext>
            </a:extLst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8488" y="5139252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1FDF023-F782-464C-B3AD-588338D86BB8}"/>
              </a:ext>
            </a:extLst>
          </p:cNvPr>
          <p:cNvSpPr/>
          <p:nvPr/>
        </p:nvSpPr>
        <p:spPr>
          <a:xfrm>
            <a:off x="4202539" y="5650678"/>
            <a:ext cx="1546257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Chrome alum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DEFD40A-42FC-41E9-BF42-5B39B8BC8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663" y="565448"/>
            <a:ext cx="7339589" cy="572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0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9EFE-74EA-4DF7-966E-019FF629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05B8B7-EF33-44A9-B049-EF0EA7BEE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48379"/>
            <a:ext cx="7804268" cy="417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766C-927A-43C8-B711-D69C9CDE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394A3-48A7-4D32-9BFE-5794C515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Write the equation of this reaction.</a:t>
            </a:r>
          </a:p>
          <a:p>
            <a:pPr lvl="0"/>
            <a:r>
              <a:rPr lang="en-US" dirty="0"/>
              <a:t>Give the properties of chromium Alum.</a:t>
            </a:r>
          </a:p>
          <a:p>
            <a:pPr lvl="0"/>
            <a:r>
              <a:rPr lang="en-US" dirty="0"/>
              <a:t>What is the basic idea of this experiment? Explain.</a:t>
            </a:r>
          </a:p>
          <a:p>
            <a:pPr lvl="0"/>
            <a:r>
              <a:rPr lang="en-US" dirty="0"/>
              <a:t>What is the color of the yield?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5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Wingdings 3</vt:lpstr>
      <vt:lpstr>Office Theme</vt:lpstr>
      <vt:lpstr>Facet</vt:lpstr>
      <vt:lpstr>Inorganic Chemistry Practical II </vt:lpstr>
      <vt:lpstr>Experiment No. (4) Chromium  (III) Potassium Sulfate Dodecahydrate  </vt:lpstr>
      <vt:lpstr>PowerPoint Presentation</vt:lpstr>
      <vt:lpstr>Procedure: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12</cp:revision>
  <dcterms:created xsi:type="dcterms:W3CDTF">2018-12-25T19:27:21Z</dcterms:created>
  <dcterms:modified xsi:type="dcterms:W3CDTF">2018-12-25T19:34:49Z</dcterms:modified>
</cp:coreProperties>
</file>