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sldIdLst>
    <p:sldId id="258" r:id="rId2"/>
    <p:sldId id="257" r:id="rId3"/>
    <p:sldId id="259" r:id="rId4"/>
    <p:sldId id="275" r:id="rId5"/>
    <p:sldId id="260" r:id="rId6"/>
    <p:sldId id="261" r:id="rId7"/>
    <p:sldId id="262" r:id="rId8"/>
    <p:sldId id="276" r:id="rId9"/>
    <p:sldId id="263" r:id="rId10"/>
    <p:sldId id="264" r:id="rId11"/>
    <p:sldId id="265" r:id="rId12"/>
    <p:sldId id="278" r:id="rId13"/>
    <p:sldId id="277" r:id="rId14"/>
    <p:sldId id="266" r:id="rId15"/>
    <p:sldId id="267" r:id="rId16"/>
    <p:sldId id="268" r:id="rId17"/>
    <p:sldId id="269" r:id="rId18"/>
    <p:sldId id="270" r:id="rId19"/>
    <p:sldId id="281" r:id="rId20"/>
    <p:sldId id="280"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5"/>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247490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64582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
        <p:nvSpPr>
          <p:cNvPr id="20" name="TextBox 19"/>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1310130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2518041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49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336892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3783986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1"/>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1"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411097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189363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3AA59-EE2A-4C8C-8A9E-459C35A3D006}"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295366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D3AA59-EE2A-4C8C-8A9E-459C35A3D006}"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369884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6" y="2737247"/>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5" y="2737247"/>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D3AA59-EE2A-4C8C-8A9E-459C35A3D006}"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119754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D3AA59-EE2A-4C8C-8A9E-459C35A3D006}"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1104188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3AA59-EE2A-4C8C-8A9E-459C35A3D006}"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93577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2" y="514926"/>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3AA59-EE2A-4C8C-8A9E-459C35A3D006}"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1454040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3AA59-EE2A-4C8C-8A9E-459C35A3D006}"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A7471-241D-47A2-BA6B-6EDE78DBA578}" type="slidenum">
              <a:rPr lang="en-US" smtClean="0"/>
              <a:t>‹#›</a:t>
            </a:fld>
            <a:endParaRPr lang="en-US"/>
          </a:p>
        </p:txBody>
      </p:sp>
    </p:spTree>
    <p:extLst>
      <p:ext uri="{BB962C8B-B14F-4D97-AF65-F5344CB8AC3E}">
        <p14:creationId xmlns:p14="http://schemas.microsoft.com/office/powerpoint/2010/main" val="1156054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D3AA59-EE2A-4C8C-8A9E-459C35A3D006}" type="datetimeFigureOut">
              <a:rPr lang="en-US" smtClean="0"/>
              <a:t>2/23/2019</a:t>
            </a:fld>
            <a:endParaRPr lang="en-US"/>
          </a:p>
        </p:txBody>
      </p:sp>
      <p:sp>
        <p:nvSpPr>
          <p:cNvPr id="5" name="Footer Placeholder 4"/>
          <p:cNvSpPr>
            <a:spLocks noGrp="1"/>
          </p:cNvSpPr>
          <p:nvPr>
            <p:ph type="ftr" sz="quarter" idx="3"/>
          </p:nvPr>
        </p:nvSpPr>
        <p:spPr>
          <a:xfrm>
            <a:off x="677335" y="6041364"/>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4" y="6041364"/>
            <a:ext cx="683339" cy="365125"/>
          </a:xfrm>
          <a:prstGeom prst="rect">
            <a:avLst/>
          </a:prstGeom>
        </p:spPr>
        <p:txBody>
          <a:bodyPr vert="horz" lIns="91440" tIns="45720" rIns="91440" bIns="45720" rtlCol="0" anchor="ctr"/>
          <a:lstStyle>
            <a:lvl1pPr algn="r">
              <a:defRPr sz="900">
                <a:solidFill>
                  <a:schemeClr val="accent1"/>
                </a:solidFill>
              </a:defRPr>
            </a:lvl1pPr>
          </a:lstStyle>
          <a:p>
            <a:fld id="{502A7471-241D-47A2-BA6B-6EDE78DBA578}" type="slidenum">
              <a:rPr lang="en-US" smtClean="0"/>
              <a:t>‹#›</a:t>
            </a:fld>
            <a:endParaRPr lang="en-US"/>
          </a:p>
        </p:txBody>
      </p:sp>
    </p:spTree>
    <p:extLst>
      <p:ext uri="{BB962C8B-B14F-4D97-AF65-F5344CB8AC3E}">
        <p14:creationId xmlns:p14="http://schemas.microsoft.com/office/powerpoint/2010/main" val="4089352273"/>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 id="2147483995" r:id="rId12"/>
    <p:sldLayoutId id="2147483996" r:id="rId13"/>
    <p:sldLayoutId id="2147483997" r:id="rId14"/>
    <p:sldLayoutId id="2147483998" r:id="rId15"/>
    <p:sldLayoutId id="2147483999" r:id="rId16"/>
  </p:sldLayoutIdLst>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9" y="1081214"/>
            <a:ext cx="7469747" cy="4038541"/>
          </a:xfrm>
          <a:prstGeom prst="rect">
            <a:avLst/>
          </a:prstGeom>
        </p:spPr>
        <p:txBody>
          <a:bodyPr wrap="square">
            <a:spAutoFit/>
          </a:bodyPr>
          <a:lstStyle/>
          <a:p>
            <a:pPr algn="ctr">
              <a:lnSpc>
                <a:spcPct val="115000"/>
              </a:lnSpc>
              <a:spcAft>
                <a:spcPts val="1000"/>
              </a:spcAft>
            </a:pPr>
            <a:r>
              <a:rPr lang="en-US" sz="5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Bacterial </a:t>
            </a:r>
            <a:r>
              <a:rPr lang="en-US" sz="5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cell</a:t>
            </a:r>
            <a:endParaRPr lang="en-US" sz="54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ctr">
              <a:lnSpc>
                <a:spcPct val="115000"/>
              </a:lnSpc>
              <a:spcAft>
                <a:spcPts val="1000"/>
              </a:spcAft>
            </a:pPr>
            <a:r>
              <a:rPr lang="en-US" sz="44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Structure and function</a:t>
            </a:r>
          </a:p>
          <a:p>
            <a:pPr algn="ctr">
              <a:lnSpc>
                <a:spcPct val="115000"/>
              </a:lnSpc>
              <a:spcAft>
                <a:spcPts val="1000"/>
              </a:spcAft>
            </a:pPr>
            <a:endParaRPr lang="en-US"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smtClean="0">
                <a:latin typeface="Times New Roman" panose="02020603050405020304" pitchFamily="18" charset="0"/>
                <a:ea typeface="Times New Roman" panose="02020603050405020304" pitchFamily="18" charset="0"/>
                <a:cs typeface="Arial" panose="020B0604020202020204" pitchFamily="34" charset="0"/>
              </a:rPr>
              <a:t>By</a:t>
            </a:r>
            <a:endParaRPr lang="en-US" sz="3200" b="1" dirty="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Hadeel Kareem </a:t>
            </a:r>
            <a:r>
              <a:rPr lang="en-US" sz="3200" b="1" dirty="0" err="1">
                <a:latin typeface="Times New Roman" panose="02020603050405020304" pitchFamily="18" charset="0"/>
                <a:ea typeface="Times New Roman" panose="02020603050405020304" pitchFamily="18" charset="0"/>
                <a:cs typeface="Arial" panose="020B0604020202020204" pitchFamily="34" charset="0"/>
              </a:rPr>
              <a:t>Musafer</a:t>
            </a:r>
            <a:r>
              <a:rPr lang="en-US" sz="3200" b="1" dirty="0">
                <a:latin typeface="Times New Roman" panose="02020603050405020304" pitchFamily="18" charset="0"/>
                <a:ea typeface="Times New Roman" panose="02020603050405020304" pitchFamily="18" charset="0"/>
                <a:cs typeface="Arial" panose="020B0604020202020204" pitchFamily="34" charset="0"/>
              </a:rPr>
              <a:t> PhD</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96239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9000">
              <a:srgbClr val="F1F9E0"/>
            </a:gs>
            <a:gs pos="37000">
              <a:srgbClr val="E5F4C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734096" y="860694"/>
            <a:ext cx="9916732" cy="3914918"/>
          </a:xfrm>
          <a:prstGeom prst="rect">
            <a:avLst/>
          </a:prstGeom>
        </p:spPr>
        <p:txBody>
          <a:bodyPr wrap="square">
            <a:spAutoFit/>
          </a:bodyPr>
          <a:lstStyle/>
          <a:p>
            <a:pPr algn="justLow">
              <a:lnSpc>
                <a:spcPct val="115000"/>
              </a:lnSpc>
              <a:spcAft>
                <a:spcPts val="1000"/>
              </a:spcAft>
            </a:pPr>
            <a:r>
              <a:rPr lang="en-US" sz="3600" b="1" dirty="0">
                <a:latin typeface="Times New Roman" panose="02020603050405020304" pitchFamily="18" charset="0"/>
                <a:ea typeface="Times New Roman" panose="02020603050405020304" pitchFamily="18" charset="0"/>
                <a:cs typeface="Arial" panose="020B0604020202020204" pitchFamily="34" charset="0"/>
              </a:rPr>
              <a:t>Peptidoglycan structure</a:t>
            </a:r>
            <a:r>
              <a:rPr lang="en-US" sz="3600" dirty="0">
                <a:latin typeface="Times New Roman" panose="02020603050405020304" pitchFamily="18" charset="0"/>
                <a:ea typeface="Times New Roman" panose="02020603050405020304" pitchFamily="18" charset="0"/>
                <a:cs typeface="Arial" panose="020B0604020202020204" pitchFamily="34" charset="0"/>
              </a:rPr>
              <a:t>: thick, homogeneous layer in gram-positive bacterial cell wall while  it is thin in gram-negative, it helps give cell wall </a:t>
            </a:r>
            <a:r>
              <a:rPr lang="en-US" sz="3600" b="1" dirty="0">
                <a:latin typeface="Times New Roman" panose="02020603050405020304" pitchFamily="18" charset="0"/>
                <a:ea typeface="Times New Roman" panose="02020603050405020304" pitchFamily="18" charset="0"/>
                <a:cs typeface="Arial" panose="020B0604020202020204" pitchFamily="34" charset="0"/>
              </a:rPr>
              <a:t>negative </a:t>
            </a:r>
            <a:r>
              <a:rPr lang="en-US" sz="3600" dirty="0">
                <a:latin typeface="Times New Roman" panose="02020603050405020304" pitchFamily="18" charset="0"/>
                <a:ea typeface="Times New Roman" panose="02020603050405020304" pitchFamily="18" charset="0"/>
                <a:cs typeface="Arial" panose="020B0604020202020204" pitchFamily="34" charset="0"/>
              </a:rPr>
              <a:t>charge, they may be important in maintaining the structure of the wall because of their chemical structure.</a:t>
            </a:r>
            <a:endParaRPr lang="en-US" sz="36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9354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993719"/>
            <a:ext cx="10354614" cy="3237489"/>
          </a:xfrm>
          <a:prstGeom prst="rect">
            <a:avLst/>
          </a:prstGeom>
        </p:spPr>
        <p:txBody>
          <a:bodyPr wrap="square">
            <a:spAutoFit/>
          </a:bodyPr>
          <a:lstStyle/>
          <a:p>
            <a:pPr algn="justLow">
              <a:lnSpc>
                <a:spcPct val="115000"/>
              </a:lnSpc>
              <a:spcAft>
                <a:spcPts val="10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Outer membrane lies outside peptidoglycan the most unusual constituents of the outer membrane are it’s </a:t>
            </a:r>
            <a:r>
              <a:rPr lang="en-US" sz="3600" b="1" dirty="0">
                <a:latin typeface="Times New Roman" panose="02020603050405020304" pitchFamily="18" charset="0"/>
                <a:ea typeface="Times New Roman" panose="02020603050405020304" pitchFamily="18" charset="0"/>
                <a:cs typeface="Arial" panose="020B0604020202020204" pitchFamily="34" charset="0"/>
              </a:rPr>
              <a:t>lipopolysaccharide</a:t>
            </a:r>
            <a:r>
              <a:rPr lang="en-US" sz="3600" dirty="0">
                <a:latin typeface="Times New Roman" panose="02020603050405020304" pitchFamily="18" charset="0"/>
                <a:ea typeface="Times New Roman" panose="02020603050405020304" pitchFamily="18" charset="0"/>
                <a:cs typeface="Arial" panose="020B0604020202020204" pitchFamily="34" charset="0"/>
              </a:rPr>
              <a:t> </a:t>
            </a:r>
            <a:r>
              <a:rPr lang="en-US" sz="3600" b="1" dirty="0">
                <a:latin typeface="Times New Roman" panose="02020603050405020304" pitchFamily="18" charset="0"/>
                <a:ea typeface="Times New Roman" panose="02020603050405020304" pitchFamily="18" charset="0"/>
                <a:cs typeface="Arial" panose="020B0604020202020204" pitchFamily="34" charset="0"/>
              </a:rPr>
              <a:t>(LPS);</a:t>
            </a:r>
            <a:r>
              <a:rPr lang="en-US" sz="3600" dirty="0">
                <a:latin typeface="Times New Roman" panose="02020603050405020304" pitchFamily="18" charset="0"/>
                <a:ea typeface="Times New Roman" panose="02020603050405020304" pitchFamily="18" charset="0"/>
                <a:cs typeface="Arial" panose="020B0604020202020204" pitchFamily="34" charset="0"/>
              </a:rPr>
              <a:t> large, complex molecules contain both lipid and carbohydrates, consist of; lipid A, core polysaccharide and the O-side chain. </a:t>
            </a:r>
            <a:endParaRPr lang="en-US" sz="1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95523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459" y="1247060"/>
            <a:ext cx="10354614" cy="3914918"/>
          </a:xfrm>
          <a:prstGeom prst="rect">
            <a:avLst/>
          </a:prstGeom>
        </p:spPr>
        <p:txBody>
          <a:bodyPr wrap="square">
            <a:spAutoFit/>
          </a:bodyPr>
          <a:lstStyle/>
          <a:p>
            <a:pPr algn="justLow">
              <a:lnSpc>
                <a:spcPct val="115000"/>
              </a:lnSpc>
              <a:spcAft>
                <a:spcPts val="1000"/>
              </a:spcAft>
            </a:pPr>
            <a:r>
              <a:rPr lang="en-US" sz="3600" dirty="0" smtClean="0">
                <a:latin typeface="Times New Roman" panose="02020603050405020304" pitchFamily="18" charset="0"/>
                <a:ea typeface="Times New Roman" panose="02020603050405020304" pitchFamily="18" charset="0"/>
                <a:cs typeface="Arial" panose="020B0604020202020204" pitchFamily="34" charset="0"/>
              </a:rPr>
              <a:t>LPS is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important for several reasons</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it contributes to the negative charge on the bacterial surface and helps stabilize membrane structure.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Lipid A</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is toxic layer so it can act as endotoxin and cause some of the symptoms that arise in gram-negative bacterial infections. </a:t>
            </a:r>
          </a:p>
        </p:txBody>
      </p:sp>
    </p:spTree>
    <p:extLst>
      <p:ext uri="{BB962C8B-B14F-4D97-AF65-F5344CB8AC3E}">
        <p14:creationId xmlns:p14="http://schemas.microsoft.com/office/powerpoint/2010/main" val="145810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2" y="799721"/>
            <a:ext cx="10753859" cy="5189113"/>
          </a:xfrm>
          <a:prstGeom prst="rect">
            <a:avLst/>
          </a:prstGeom>
        </p:spPr>
        <p:txBody>
          <a:bodyPr wrap="square">
            <a:spAutoFit/>
          </a:bodyPr>
          <a:lstStyle/>
          <a:p>
            <a:pPr algn="justLow">
              <a:lnSpc>
                <a:spcPct val="115000"/>
              </a:lnSpc>
              <a:spcAft>
                <a:spcPts val="1000"/>
              </a:spcAft>
            </a:pPr>
            <a:r>
              <a:rPr lang="en-US" sz="3600" dirty="0" smtClean="0">
                <a:latin typeface="Times New Roman" panose="02020603050405020304" pitchFamily="18" charset="0"/>
                <a:ea typeface="Times New Roman" panose="02020603050405020304" pitchFamily="18" charset="0"/>
                <a:cs typeface="Arial" panose="020B0604020202020204" pitchFamily="34" charset="0"/>
              </a:rPr>
              <a:t>A most important outer membrane function is to serve as a protective barrier. It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prevents or slow entry</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of bile salts, antibiotics, and other toxic substances that might kill or injure the bacterium. Outer membrane is more permeable than the plasma membrane and permits the passage of small molecules like glucose and other monosaccharide due to presence of special </a:t>
            </a:r>
            <a:r>
              <a:rPr lang="en-US" sz="3600" dirty="0" err="1" smtClean="0">
                <a:latin typeface="Times New Roman" panose="02020603050405020304" pitchFamily="18" charset="0"/>
                <a:ea typeface="Times New Roman" panose="02020603050405020304" pitchFamily="18" charset="0"/>
                <a:cs typeface="Arial" panose="020B0604020202020204" pitchFamily="34" charset="0"/>
              </a:rPr>
              <a:t>porin</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proteins.</a:t>
            </a:r>
            <a:endParaRPr lang="en-US" sz="36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37600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8" y="180779"/>
            <a:ext cx="10663707" cy="5976060"/>
          </a:xfrm>
          <a:prstGeom prst="rect">
            <a:avLst/>
          </a:prstGeom>
        </p:spPr>
        <p:txBody>
          <a:bodyPr wrap="square">
            <a:spAutoFit/>
          </a:bodyPr>
          <a:lstStyle/>
          <a:p>
            <a:pPr algn="justLow">
              <a:lnSpc>
                <a:spcPct val="115000"/>
              </a:lnSpc>
              <a:spcAft>
                <a:spcPts val="1000"/>
              </a:spcAft>
            </a:pPr>
            <a:r>
              <a:rPr lang="en-US" sz="3200" b="1" dirty="0" smtClean="0">
                <a:latin typeface="Times New Roman" panose="02020603050405020304" pitchFamily="18" charset="0"/>
                <a:ea typeface="Times New Roman" panose="02020603050405020304" pitchFamily="18" charset="0"/>
                <a:cs typeface="Arial" panose="020B0604020202020204" pitchFamily="34" charset="0"/>
              </a:rPr>
              <a:t>4. Components  </a:t>
            </a:r>
            <a:r>
              <a:rPr lang="en-US" sz="3200" b="1" dirty="0">
                <a:latin typeface="Times New Roman" panose="02020603050405020304" pitchFamily="18" charset="0"/>
                <a:ea typeface="Times New Roman" panose="02020603050405020304" pitchFamily="18" charset="0"/>
                <a:cs typeface="Arial" panose="020B0604020202020204" pitchFamily="34" charset="0"/>
              </a:rPr>
              <a:t>External  to  the  Cell  Wall</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200" dirty="0">
                <a:latin typeface="Times New Roman" panose="02020603050405020304" pitchFamily="18" charset="0"/>
                <a:ea typeface="Times New Roman" panose="02020603050405020304" pitchFamily="18" charset="0"/>
                <a:cs typeface="Arial" panose="020B0604020202020204" pitchFamily="34" charset="0"/>
              </a:rPr>
              <a:t>Bacteria have a variety of structures outside the cell wall that employ in protection, attachment to objects and cell movement such as</a:t>
            </a:r>
            <a:r>
              <a:rPr lang="en-US" sz="3200" b="1" dirty="0">
                <a:latin typeface="Times New Roman" panose="02020603050405020304" pitchFamily="18" charset="0"/>
                <a:ea typeface="Times New Roman" panose="02020603050405020304" pitchFamily="18" charset="0"/>
                <a:cs typeface="Arial" panose="020B0604020202020204" pitchFamily="34" charset="0"/>
              </a:rPr>
              <a:t>:</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Capsule</a:t>
            </a:r>
            <a:r>
              <a:rPr lang="en-US" sz="3200" dirty="0">
                <a:latin typeface="Times New Roman" panose="02020603050405020304" pitchFamily="18" charset="0"/>
                <a:ea typeface="Times New Roman" panose="02020603050405020304" pitchFamily="18" charset="0"/>
                <a:cs typeface="Arial" panose="020B0604020202020204" pitchFamily="34" charset="0"/>
              </a:rPr>
              <a:t> is a layer of material lying outside the cell wall; composed of well-organized polysaccharides, it provide several advantages helps bacteria resist </a:t>
            </a:r>
            <a:r>
              <a:rPr lang="en-US" sz="3200" b="1" dirty="0">
                <a:latin typeface="Times New Roman" panose="02020603050405020304" pitchFamily="18" charset="0"/>
                <a:ea typeface="Times New Roman" panose="02020603050405020304" pitchFamily="18" charset="0"/>
                <a:cs typeface="Arial" panose="020B0604020202020204" pitchFamily="34" charset="0"/>
              </a:rPr>
              <a:t>phagocytosis</a:t>
            </a:r>
            <a:r>
              <a:rPr lang="en-US" sz="3200" dirty="0">
                <a:latin typeface="Times New Roman" panose="02020603050405020304" pitchFamily="18" charset="0"/>
                <a:ea typeface="Times New Roman" panose="02020603050405020304" pitchFamily="18" charset="0"/>
                <a:cs typeface="Arial" panose="020B0604020202020204" pitchFamily="34" charset="0"/>
              </a:rPr>
              <a:t> and protect them against </a:t>
            </a:r>
            <a:r>
              <a:rPr lang="en-US" sz="3200" b="1" dirty="0">
                <a:latin typeface="Times New Roman" panose="02020603050405020304" pitchFamily="18" charset="0"/>
                <a:ea typeface="Times New Roman" panose="02020603050405020304" pitchFamily="18" charset="0"/>
                <a:cs typeface="Arial" panose="020B0604020202020204" pitchFamily="34" charset="0"/>
              </a:rPr>
              <a:t>desiccation</a:t>
            </a:r>
            <a:r>
              <a:rPr lang="en-US" sz="3200" dirty="0">
                <a:latin typeface="Times New Roman" panose="02020603050405020304" pitchFamily="18" charset="0"/>
                <a:ea typeface="Times New Roman" panose="02020603050405020304" pitchFamily="18" charset="0"/>
                <a:cs typeface="Arial" panose="020B0604020202020204" pitchFamily="34" charset="0"/>
              </a:rPr>
              <a:t> because containing  large amount of fluid, as well as excluding bacterial viruses and most hydrophobic toxic materials such as detergents.</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96735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71" y="417326"/>
            <a:ext cx="9813702" cy="6011902"/>
          </a:xfrm>
          <a:prstGeom prst="rect">
            <a:avLst/>
          </a:prstGeom>
        </p:spPr>
        <p:txBody>
          <a:bodyPr wrap="square">
            <a:spAutoFit/>
          </a:bodyPr>
          <a:lstStyle/>
          <a:p>
            <a:pPr algn="justLow">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Fimbriae:</a:t>
            </a:r>
            <a:r>
              <a:rPr lang="en-US" sz="3200" dirty="0">
                <a:latin typeface="Times New Roman" panose="02020603050405020304" pitchFamily="18" charset="0"/>
                <a:ea typeface="Times New Roman" panose="02020603050405020304" pitchFamily="18" charset="0"/>
                <a:cs typeface="Arial" panose="020B0604020202020204" pitchFamily="34" charset="0"/>
              </a:rPr>
              <a:t> short, fine, hair like appendages that are thinner than flagella and responsible for bacterial attachment and required for the twitching and gliding motility or movement.</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Sex </a:t>
            </a:r>
            <a:r>
              <a:rPr lang="en-US" sz="3200" b="1" dirty="0" err="1">
                <a:latin typeface="Times New Roman" panose="02020603050405020304" pitchFamily="18" charset="0"/>
                <a:ea typeface="Times New Roman" panose="02020603050405020304" pitchFamily="18" charset="0"/>
                <a:cs typeface="Arial" panose="020B0604020202020204" pitchFamily="34" charset="0"/>
              </a:rPr>
              <a:t>pili</a:t>
            </a:r>
            <a:r>
              <a:rPr lang="en-US" sz="3200" b="1" dirty="0">
                <a:latin typeface="Times New Roman" panose="02020603050405020304" pitchFamily="18" charset="0"/>
                <a:ea typeface="Times New Roman" panose="02020603050405020304" pitchFamily="18" charset="0"/>
                <a:cs typeface="Arial" panose="020B0604020202020204" pitchFamily="34" charset="0"/>
              </a:rPr>
              <a:t>:</a:t>
            </a:r>
            <a:r>
              <a:rPr lang="en-US" sz="3200" dirty="0">
                <a:latin typeface="Times New Roman" panose="02020603050405020304" pitchFamily="18" charset="0"/>
                <a:ea typeface="Times New Roman" panose="02020603050405020304" pitchFamily="18" charset="0"/>
                <a:cs typeface="Arial" panose="020B0604020202020204" pitchFamily="34" charset="0"/>
              </a:rPr>
              <a:t>  short appendages, larger than fimbriae, they are genetically determined by sex factors or conjugative plasmids and required for bacterial transformation. </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Flagella:</a:t>
            </a:r>
            <a:r>
              <a:rPr lang="en-US" sz="3200" dirty="0">
                <a:latin typeface="Times New Roman" panose="02020603050405020304" pitchFamily="18" charset="0"/>
                <a:ea typeface="Times New Roman" panose="02020603050405020304" pitchFamily="18" charset="0"/>
                <a:cs typeface="Arial" panose="020B0604020202020204" pitchFamily="34" charset="0"/>
              </a:rPr>
              <a:t> threadlike appendages extending outward from the plasma membrane and cell wall, they are slender, thin, rigid structures used for bacterial movement.</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0178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975" y="654632"/>
            <a:ext cx="9362940" cy="3490186"/>
          </a:xfrm>
          <a:prstGeom prst="rect">
            <a:avLst/>
          </a:prstGeom>
        </p:spPr>
        <p:txBody>
          <a:bodyPr wrap="square">
            <a:spAutoFit/>
          </a:bodyPr>
          <a:lstStyle/>
          <a:p>
            <a:pPr algn="justLow">
              <a:lnSpc>
                <a:spcPct val="115000"/>
              </a:lnSpc>
              <a:spcAft>
                <a:spcPts val="1000"/>
              </a:spcAft>
            </a:pPr>
            <a:r>
              <a:rPr lang="en-US" sz="3200" b="1" dirty="0" err="1">
                <a:latin typeface="Times New Roman" panose="02020603050405020304" pitchFamily="18" charset="0"/>
                <a:ea typeface="Times New Roman" panose="02020603050405020304" pitchFamily="18" charset="0"/>
                <a:cs typeface="Arial" panose="020B0604020202020204" pitchFamily="34" charset="0"/>
              </a:rPr>
              <a:t>Chemotaxis</a:t>
            </a:r>
            <a:r>
              <a:rPr lang="en-US" sz="3200" b="1" dirty="0">
                <a:latin typeface="Times New Roman" panose="02020603050405020304" pitchFamily="18" charset="0"/>
                <a:ea typeface="Times New Roman" panose="02020603050405020304" pitchFamily="18" charset="0"/>
                <a:cs typeface="Arial" panose="020B0604020202020204" pitchFamily="34" charset="0"/>
              </a:rPr>
              <a:t>:</a:t>
            </a:r>
            <a:r>
              <a:rPr lang="en-US" sz="3200" dirty="0">
                <a:latin typeface="Times New Roman" panose="02020603050405020304" pitchFamily="18" charset="0"/>
                <a:ea typeface="Times New Roman" panose="02020603050405020304" pitchFamily="18" charset="0"/>
                <a:cs typeface="Arial" panose="020B0604020202020204" pitchFamily="34" charset="0"/>
              </a:rPr>
              <a:t> is the movement of bacterial cells toward chemical attractants and away from repellents, they attracted by such nutrients such as sugars and amino acids while repelled by many harmful substances. Bacterial cells response to other environmental condition such as temperature, light and gravity. </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24263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7" y="550295"/>
            <a:ext cx="10470524" cy="5153270"/>
          </a:xfrm>
          <a:prstGeom prst="rect">
            <a:avLst/>
          </a:prstGeom>
        </p:spPr>
        <p:txBody>
          <a:bodyPr wrap="square">
            <a:spAutoFit/>
          </a:bodyPr>
          <a:lstStyle/>
          <a:p>
            <a:pPr algn="justLow">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Bacterial endospore</a:t>
            </a:r>
            <a:r>
              <a:rPr lang="en-US" sz="3200" dirty="0">
                <a:latin typeface="Times New Roman" panose="02020603050405020304" pitchFamily="18" charset="0"/>
                <a:ea typeface="Times New Roman" panose="02020603050405020304" pitchFamily="18" charset="0"/>
                <a:cs typeface="Arial" panose="020B0604020202020204" pitchFamily="34" charset="0"/>
              </a:rPr>
              <a:t>; a number of gram-positive bacteria like </a:t>
            </a:r>
            <a:r>
              <a:rPr lang="en-US" sz="3200" i="1" dirty="0">
                <a:latin typeface="Times New Roman" panose="02020603050405020304" pitchFamily="18" charset="0"/>
                <a:ea typeface="Times New Roman" panose="02020603050405020304" pitchFamily="18" charset="0"/>
                <a:cs typeface="Arial" panose="020B0604020202020204" pitchFamily="34" charset="0"/>
              </a:rPr>
              <a:t>Bacillus </a:t>
            </a:r>
            <a:r>
              <a:rPr lang="en-US" sz="3200" dirty="0" err="1">
                <a:latin typeface="Times New Roman" panose="02020603050405020304" pitchFamily="18" charset="0"/>
                <a:ea typeface="Times New Roman" panose="02020603050405020304" pitchFamily="18" charset="0"/>
                <a:cs typeface="Arial" panose="020B0604020202020204" pitchFamily="34" charset="0"/>
              </a:rPr>
              <a:t>spp</a:t>
            </a:r>
            <a:r>
              <a:rPr lang="en-US" sz="3200" dirty="0">
                <a:latin typeface="Times New Roman" panose="02020603050405020304" pitchFamily="18" charset="0"/>
                <a:ea typeface="Times New Roman" panose="02020603050405020304" pitchFamily="18" charset="0"/>
                <a:cs typeface="Arial" panose="020B0604020202020204" pitchFamily="34" charset="0"/>
              </a:rPr>
              <a:t>  </a:t>
            </a:r>
            <a:r>
              <a:rPr lang="en-US" sz="3200" i="1" dirty="0">
                <a:latin typeface="Times New Roman" panose="02020603050405020304" pitchFamily="18" charset="0"/>
                <a:ea typeface="Times New Roman" panose="02020603050405020304" pitchFamily="18" charset="0"/>
                <a:cs typeface="Arial" panose="020B0604020202020204" pitchFamily="34" charset="0"/>
              </a:rPr>
              <a:t>Clostridium </a:t>
            </a:r>
            <a:r>
              <a:rPr lang="en-US" sz="3200" dirty="0">
                <a:latin typeface="Times New Roman" panose="02020603050405020304" pitchFamily="18" charset="0"/>
                <a:ea typeface="Times New Roman" panose="02020603050405020304" pitchFamily="18" charset="0"/>
                <a:cs typeface="Arial" panose="020B0604020202020204" pitchFamily="34" charset="0"/>
              </a:rPr>
              <a:t>can form a special resistant dormant structure called an endospore during a complex process called sporulation or </a:t>
            </a:r>
            <a:r>
              <a:rPr lang="en-US" sz="3200" dirty="0" err="1">
                <a:latin typeface="Times New Roman" panose="02020603050405020304" pitchFamily="18" charset="0"/>
                <a:ea typeface="Times New Roman" panose="02020603050405020304" pitchFamily="18" charset="0"/>
                <a:cs typeface="Arial" panose="020B0604020202020204" pitchFamily="34" charset="0"/>
              </a:rPr>
              <a:t>sporogenesis</a:t>
            </a:r>
            <a:r>
              <a:rPr lang="en-US" sz="3200" dirty="0">
                <a:latin typeface="Times New Roman" panose="02020603050405020304" pitchFamily="18" charset="0"/>
                <a:ea typeface="Times New Roman" panose="02020603050405020304" pitchFamily="18" charset="0"/>
                <a:cs typeface="Arial" panose="020B0604020202020204" pitchFamily="34" charset="0"/>
              </a:rPr>
              <a:t> (spore formation) which is begin when growth ceases due to lack of nutrients, spores are resistant to environmental stresses such as heat, ultraviolet and gamma radiation, chemical disinfectants and desiccation so endospores are of big issue in food, industrial and medical microbiology.</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97720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micro.digitalproteus.com/pics/grambacterium.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339" y="949197"/>
            <a:ext cx="9195514" cy="5370490"/>
          </a:xfrm>
          <a:prstGeom prst="rect">
            <a:avLst/>
          </a:prstGeom>
          <a:noFill/>
          <a:ln>
            <a:noFill/>
          </a:ln>
        </p:spPr>
      </p:pic>
      <p:sp>
        <p:nvSpPr>
          <p:cNvPr id="3" name="Rectangle 2"/>
          <p:cNvSpPr/>
          <p:nvPr/>
        </p:nvSpPr>
        <p:spPr>
          <a:xfrm>
            <a:off x="4646404" y="3223560"/>
            <a:ext cx="2899192" cy="410882"/>
          </a:xfrm>
          <a:prstGeom prst="rect">
            <a:avLst/>
          </a:prstGeom>
        </p:spPr>
        <p:txBody>
          <a:bodyPr wrap="none">
            <a:spAutoFit/>
          </a:bodyPr>
          <a:lstStyle/>
          <a:p>
            <a:pPr algn="ctr">
              <a:lnSpc>
                <a:spcPct val="115000"/>
              </a:lnSpc>
              <a:spcAft>
                <a:spcPts val="1000"/>
              </a:spcAft>
            </a:pPr>
            <a:r>
              <a:rPr lang="en-US" b="1" dirty="0">
                <a:latin typeface="Times New Roman" panose="02020603050405020304" pitchFamily="18" charset="0"/>
                <a:ea typeface="Times New Roman" panose="02020603050405020304" pitchFamily="18" charset="0"/>
                <a:cs typeface="Arial" panose="020B0604020202020204" pitchFamily="34" charset="0"/>
              </a:rPr>
              <a:t>Figure- 1 Bacterial cell wall</a:t>
            </a:r>
            <a:endParaRPr lang="en-US" sz="1400" dirty="0">
              <a:latin typeface="Calibri" panose="020F0502020204030204" pitchFamily="34" charset="0"/>
              <a:ea typeface="Times New Roman" panose="02020603050405020304" pitchFamily="18" charset="0"/>
              <a:cs typeface="Arial" panose="020B0604020202020204" pitchFamily="34" charset="0"/>
            </a:endParaRPr>
          </a:p>
        </p:txBody>
      </p:sp>
      <p:sp>
        <p:nvSpPr>
          <p:cNvPr id="5" name="TextBox 4"/>
          <p:cNvSpPr txBox="1"/>
          <p:nvPr/>
        </p:nvSpPr>
        <p:spPr>
          <a:xfrm>
            <a:off x="4146998" y="412126"/>
            <a:ext cx="2833352" cy="738664"/>
          </a:xfrm>
          <a:prstGeom prst="rect">
            <a:avLst/>
          </a:prstGeom>
          <a:noFill/>
        </p:spPr>
        <p:txBody>
          <a:bodyPr wrap="square" rtlCol="0">
            <a:spAutoFit/>
          </a:bodyPr>
          <a:lstStyle/>
          <a:p>
            <a:pPr algn="ctr"/>
            <a:r>
              <a:rPr lang="en-US" sz="2400" b="1" dirty="0" smtClean="0"/>
              <a:t>Bacterial </a:t>
            </a:r>
            <a:r>
              <a:rPr lang="en-US" sz="2400" b="1" dirty="0"/>
              <a:t>cell wall</a:t>
            </a:r>
            <a:endParaRPr lang="en-US" sz="2400" dirty="0"/>
          </a:p>
          <a:p>
            <a:pPr algn="ctr"/>
            <a:endParaRPr lang="en-US" dirty="0"/>
          </a:p>
        </p:txBody>
      </p:sp>
    </p:spTree>
    <p:extLst>
      <p:ext uri="{BB962C8B-B14F-4D97-AF65-F5344CB8AC3E}">
        <p14:creationId xmlns:p14="http://schemas.microsoft.com/office/powerpoint/2010/main" val="2981412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7301" y="399245"/>
            <a:ext cx="3889420" cy="830997"/>
          </a:xfrm>
          <a:prstGeom prst="rect">
            <a:avLst/>
          </a:prstGeom>
          <a:noFill/>
        </p:spPr>
        <p:txBody>
          <a:bodyPr wrap="square" rtlCol="0">
            <a:spAutoFit/>
          </a:bodyPr>
          <a:lstStyle/>
          <a:p>
            <a:r>
              <a:rPr lang="en-US" sz="4800" b="1" dirty="0" smtClean="0">
                <a:solidFill>
                  <a:srgbClr val="00B050"/>
                </a:solidFill>
                <a:latin typeface="Sylfaen" panose="010A0502050306030303" pitchFamily="18" charset="0"/>
              </a:rPr>
              <a:t>References </a:t>
            </a:r>
            <a:endParaRPr lang="en-US" sz="4800" b="1" dirty="0">
              <a:solidFill>
                <a:srgbClr val="00B050"/>
              </a:solidFill>
              <a:latin typeface="Sylfaen" panose="010A0502050306030303" pitchFamily="18" charset="0"/>
            </a:endParaRPr>
          </a:p>
        </p:txBody>
      </p:sp>
      <p:sp>
        <p:nvSpPr>
          <p:cNvPr id="3" name="TextBox 2"/>
          <p:cNvSpPr txBox="1"/>
          <p:nvPr/>
        </p:nvSpPr>
        <p:spPr>
          <a:xfrm>
            <a:off x="781878" y="1362921"/>
            <a:ext cx="10098157" cy="4524315"/>
          </a:xfrm>
          <a:prstGeom prst="rect">
            <a:avLst/>
          </a:prstGeom>
          <a:noFill/>
        </p:spPr>
        <p:txBody>
          <a:bodyPr wrap="square" rtlCol="0">
            <a:spAutoFit/>
          </a:bodyPr>
          <a:lstStyle/>
          <a:p>
            <a:r>
              <a:rPr lang="en-US" sz="3200" dirty="0" smtClean="0">
                <a:solidFill>
                  <a:srgbClr val="002060"/>
                </a:solidFill>
                <a:latin typeface="Times New Roman" panose="02020603050405020304" pitchFamily="18" charset="0"/>
                <a:cs typeface="Times New Roman" panose="02020603050405020304" pitchFamily="18" charset="0"/>
              </a:rPr>
              <a:t>1. Microbial </a:t>
            </a:r>
            <a:r>
              <a:rPr lang="en-US" sz="3200" dirty="0">
                <a:solidFill>
                  <a:srgbClr val="002060"/>
                </a:solidFill>
                <a:latin typeface="Times New Roman" panose="02020603050405020304" pitchFamily="18" charset="0"/>
                <a:cs typeface="Times New Roman" panose="02020603050405020304" pitchFamily="18" charset="0"/>
              </a:rPr>
              <a:t>Physiology. </a:t>
            </a:r>
            <a:r>
              <a:rPr lang="en-US" sz="3200" dirty="0">
                <a:solidFill>
                  <a:srgbClr val="002060"/>
                </a:solidFill>
                <a:latin typeface="Times New Roman" panose="02020603050405020304" pitchFamily="18" charset="0"/>
                <a:cs typeface="Times New Roman" panose="02020603050405020304" pitchFamily="18" charset="0"/>
              </a:rPr>
              <a:t>Albert G Moat, John W Foster, Michael P. Spector. 2002. Fourth Edition. A John Wiley and sons, INC., publication.</a:t>
            </a:r>
          </a:p>
          <a:p>
            <a:endParaRPr lang="en-US" sz="3200" dirty="0">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2. Microbiology. Lansing M Prescott, John P. Harley, Donald A. Klein.2004. Sixth Edition. Higher Education.</a:t>
            </a:r>
          </a:p>
          <a:p>
            <a:endParaRPr lang="en-US" sz="3200" dirty="0" smtClean="0">
              <a:latin typeface="Times New Roman" panose="02020603050405020304" pitchFamily="18" charset="0"/>
              <a:cs typeface="Times New Roman" panose="02020603050405020304" pitchFamily="18" charset="0"/>
            </a:endParaRPr>
          </a:p>
          <a:p>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3. Microbial an introduction. 2004. Gerard J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Tortora</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Berdell</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R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Funke</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Christine L Case. Eighth Edition. </a:t>
            </a:r>
            <a:endParaRPr lang="en-US" sz="32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81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1" y="465113"/>
            <a:ext cx="10792496" cy="5536452"/>
          </a:xfrm>
          <a:prstGeom prst="rect">
            <a:avLst/>
          </a:prstGeom>
        </p:spPr>
        <p:txBody>
          <a:bodyPr wrap="square">
            <a:spAutoFit/>
          </a:bodyPr>
          <a:lstStyle/>
          <a:p>
            <a:pPr algn="ctr">
              <a:lnSpc>
                <a:spcPct val="115000"/>
              </a:lnSpc>
              <a:spcAft>
                <a:spcPts val="1000"/>
              </a:spcAft>
            </a:pPr>
            <a:r>
              <a:rPr lang="en-US" sz="36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Bacterial cell</a:t>
            </a:r>
            <a:endParaRPr lang="en-US" sz="36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Structure and function</a:t>
            </a:r>
            <a:endParaRPr lang="en-US" sz="36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Bacteria are small and simple in structure when compared with </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eukaryotes, </a:t>
            </a:r>
            <a:r>
              <a:rPr lang="en-US" sz="3600" dirty="0">
                <a:latin typeface="Times New Roman" panose="02020603050405020304" pitchFamily="18" charset="0"/>
                <a:ea typeface="Times New Roman" panose="02020603050405020304" pitchFamily="18" charset="0"/>
                <a:cs typeface="Arial" panose="020B0604020202020204" pitchFamily="34" charset="0"/>
              </a:rPr>
              <a:t>they often have characteristic shapes and sizes. They have a plasma membrane which is required by all living cells, but </a:t>
            </a:r>
            <a:r>
              <a:rPr lang="en-US" sz="3600" b="1" dirty="0">
                <a:latin typeface="Times New Roman" panose="02020603050405020304" pitchFamily="18" charset="0"/>
                <a:ea typeface="Times New Roman" panose="02020603050405020304" pitchFamily="18" charset="0"/>
                <a:cs typeface="Arial" panose="020B0604020202020204" pitchFamily="34" charset="0"/>
              </a:rPr>
              <a:t>lack</a:t>
            </a:r>
            <a:r>
              <a:rPr lang="en-US" sz="3600" dirty="0">
                <a:latin typeface="Times New Roman" panose="02020603050405020304" pitchFamily="18" charset="0"/>
                <a:ea typeface="Times New Roman" panose="02020603050405020304" pitchFamily="18" charset="0"/>
                <a:cs typeface="Arial" panose="020B0604020202020204" pitchFamily="34" charset="0"/>
              </a:rPr>
              <a:t> extensive, </a:t>
            </a:r>
            <a:r>
              <a:rPr lang="en-US" sz="3600" b="1" dirty="0">
                <a:latin typeface="Times New Roman" panose="02020603050405020304" pitchFamily="18" charset="0"/>
                <a:ea typeface="Times New Roman" panose="02020603050405020304" pitchFamily="18" charset="0"/>
                <a:cs typeface="Arial" panose="020B0604020202020204" pitchFamily="34" charset="0"/>
              </a:rPr>
              <a:t>complex internal membrane systems</a:t>
            </a:r>
            <a:r>
              <a:rPr lang="en-US" sz="3600" dirty="0">
                <a:latin typeface="Times New Roman" panose="02020603050405020304" pitchFamily="18" charset="0"/>
                <a:ea typeface="Times New Roman" panose="02020603050405020304" pitchFamily="18" charset="0"/>
                <a:cs typeface="Arial" panose="020B0604020202020204" pitchFamily="34" charset="0"/>
              </a:rPr>
              <a:t>.</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endParaRPr lang="en-US" sz="36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06825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422" y="2705725"/>
            <a:ext cx="5997155" cy="1446550"/>
          </a:xfrm>
          <a:prstGeom prst="rect">
            <a:avLst/>
          </a:prstGeom>
        </p:spPr>
        <p:txBody>
          <a:bodyPr wrap="none">
            <a:spAutoFit/>
          </a:bodyPr>
          <a:lstStyle/>
          <a:p>
            <a:r>
              <a:rPr lang="en-US" sz="8800" dirty="0">
                <a:solidFill>
                  <a:srgbClr val="54A021">
                    <a:lumMod val="75000"/>
                  </a:srgbClr>
                </a:solidFill>
                <a:latin typeface="Algerian" panose="04020705040A02060702" pitchFamily="82" charset="0"/>
              </a:rPr>
              <a:t>Questions</a:t>
            </a:r>
            <a:r>
              <a:rPr lang="en-US" dirty="0">
                <a:solidFill>
                  <a:prstClr val="black"/>
                </a:solidFill>
              </a:rPr>
              <a:t> </a:t>
            </a:r>
            <a:endParaRPr lang="en-US" dirty="0"/>
          </a:p>
        </p:txBody>
      </p:sp>
    </p:spTree>
    <p:extLst>
      <p:ext uri="{BB962C8B-B14F-4D97-AF65-F5344CB8AC3E}">
        <p14:creationId xmlns:p14="http://schemas.microsoft.com/office/powerpoint/2010/main" val="2371482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6835" y="1893194"/>
            <a:ext cx="6297770" cy="1446550"/>
          </a:xfrm>
          <a:prstGeom prst="rect">
            <a:avLst/>
          </a:prstGeom>
          <a:noFill/>
        </p:spPr>
        <p:txBody>
          <a:bodyPr wrap="square" rtlCol="0">
            <a:spAutoFit/>
          </a:bodyPr>
          <a:lstStyle/>
          <a:p>
            <a:r>
              <a:rPr lang="en-US" sz="8800" dirty="0" smtClean="0">
                <a:solidFill>
                  <a:schemeClr val="accent2">
                    <a:lumMod val="75000"/>
                  </a:schemeClr>
                </a:solidFill>
                <a:latin typeface="Algerian" panose="04020705040A02060702" pitchFamily="82" charset="0"/>
              </a:rPr>
              <a:t>Thank you</a:t>
            </a:r>
            <a:endParaRPr lang="en-US" sz="88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val="318325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062" y="883322"/>
            <a:ext cx="10615163" cy="4401205"/>
          </a:xfrm>
          <a:prstGeom prst="rect">
            <a:avLst/>
          </a:prstGeom>
        </p:spPr>
        <p:txBody>
          <a:bodyPr wrap="square">
            <a:spAutoFit/>
          </a:bodyPr>
          <a:lstStyle/>
          <a:p>
            <a:pPr algn="justLow"/>
            <a:r>
              <a:rPr lang="en-US" sz="4000" dirty="0">
                <a:latin typeface="Times New Roman" panose="02020603050405020304" pitchFamily="18" charset="0"/>
                <a:ea typeface="Times New Roman" panose="02020603050405020304" pitchFamily="18" charset="0"/>
                <a:cs typeface="Arial" panose="020B0604020202020204" pitchFamily="34" charset="0"/>
              </a:rPr>
              <a:t>The cytoplasmic matrix typically contains several constituents that are not membrane-enclosed: inclusion bodies, ribosomes and the nucleoid which it’s genetic material. Most bacteria can be divided into gram-positive and gram-negative groups based on their cell wall structure and appearance under the microscope. </a:t>
            </a:r>
            <a:endParaRPr lang="en-US" sz="4000" dirty="0"/>
          </a:p>
        </p:txBody>
      </p:sp>
    </p:spTree>
    <p:extLst>
      <p:ext uri="{BB962C8B-B14F-4D97-AF65-F5344CB8AC3E}">
        <p14:creationId xmlns:p14="http://schemas.microsoft.com/office/powerpoint/2010/main" val="40843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046" y="998805"/>
            <a:ext cx="10367889" cy="3693319"/>
          </a:xfrm>
          <a:prstGeom prst="rect">
            <a:avLst/>
          </a:prstGeom>
          <a:noFill/>
        </p:spPr>
        <p:txBody>
          <a:bodyPr wrap="square" rtlCol="0">
            <a:spAutoFit/>
          </a:bodyPr>
          <a:lstStyle/>
          <a:p>
            <a:r>
              <a:rPr lang="en-US" sz="3600" dirty="0" smtClean="0">
                <a:latin typeface="Times New Roman" panose="02020603050405020304" pitchFamily="18" charset="0"/>
                <a:ea typeface="Times New Roman" panose="02020603050405020304" pitchFamily="18" charset="0"/>
                <a:cs typeface="Arial" panose="020B0604020202020204" pitchFamily="34" charset="0"/>
              </a:rPr>
              <a:t>Cell wall always has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peptidoglycan</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Components like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capsules and fimbriae</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are located outside the cell wall. Bacteria use flagella to swim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toward</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attractants and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away </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from repellents. Some bacteria form resistant endospores to survive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harsh</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environmental conditions in a </a:t>
            </a: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dormant</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state.</a:t>
            </a:r>
            <a:endParaRPr lang="en-US" sz="3600" dirty="0" smtClean="0"/>
          </a:p>
          <a:p>
            <a:endParaRPr lang="en-US" dirty="0"/>
          </a:p>
        </p:txBody>
      </p:sp>
    </p:spTree>
    <p:extLst>
      <p:ext uri="{BB962C8B-B14F-4D97-AF65-F5344CB8AC3E}">
        <p14:creationId xmlns:p14="http://schemas.microsoft.com/office/powerpoint/2010/main" val="395588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29" y="301692"/>
            <a:ext cx="11487955" cy="6210931"/>
          </a:xfrm>
          <a:prstGeom prst="rect">
            <a:avLst/>
          </a:prstGeom>
        </p:spPr>
        <p:txBody>
          <a:bodyPr wrap="square">
            <a:spAutoFit/>
          </a:bodyPr>
          <a:lstStyle/>
          <a:p>
            <a:pPr algn="ctr">
              <a:lnSpc>
                <a:spcPct val="115000"/>
              </a:lnSpc>
              <a:spcAft>
                <a:spcPts val="1000"/>
              </a:spcAft>
            </a:pPr>
            <a:r>
              <a:rPr lang="en-US" sz="3600" b="1" dirty="0">
                <a:latin typeface="Times New Roman" panose="02020603050405020304" pitchFamily="18" charset="0"/>
                <a:ea typeface="Times New Roman" panose="02020603050405020304" pitchFamily="18" charset="0"/>
                <a:cs typeface="Arial" panose="020B0604020202020204" pitchFamily="34" charset="0"/>
              </a:rPr>
              <a:t>Cell organization</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A variety of structures are found in bacterial cell their functions summarized as following:</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marL="342891" indent="-342891" algn="justLow">
              <a:lnSpc>
                <a:spcPct val="115000"/>
              </a:lnSpc>
              <a:spcAft>
                <a:spcPts val="1000"/>
              </a:spcAft>
              <a:buFont typeface="+mj-lt"/>
              <a:buAutoNum type="arabicPeriod"/>
            </a:pPr>
            <a:r>
              <a:rPr lang="en-US" sz="3600" b="1" dirty="0">
                <a:latin typeface="Times New Roman" panose="02020603050405020304" pitchFamily="18" charset="0"/>
                <a:ea typeface="Times New Roman" panose="02020603050405020304" pitchFamily="18" charset="0"/>
                <a:cs typeface="Arial" panose="020B0604020202020204" pitchFamily="34" charset="0"/>
              </a:rPr>
              <a:t>Cell membranes</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Bacterial cell interact with the surrounding environment in a selectivity way. Cells must be able to acquire nutrients and eliminate wastes outside the cell.  Also have to maintain their interior in a constant, highly organized state to face the external changes.</a:t>
            </a:r>
            <a:endParaRPr lang="en-US" sz="36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0945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02" y="547147"/>
            <a:ext cx="10380372" cy="5056256"/>
          </a:xfrm>
          <a:prstGeom prst="rect">
            <a:avLst/>
          </a:prstGeom>
        </p:spPr>
        <p:txBody>
          <a:bodyPr wrap="square">
            <a:spAutoFit/>
          </a:bodyPr>
          <a:lstStyle/>
          <a:p>
            <a:pPr algn="justLow">
              <a:lnSpc>
                <a:spcPct val="115000"/>
              </a:lnSpc>
              <a:spcAft>
                <a:spcPts val="1000"/>
              </a:spcAft>
            </a:pP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2. Plasma </a:t>
            </a:r>
            <a:r>
              <a:rPr lang="en-US" sz="3600" b="1" dirty="0">
                <a:latin typeface="Times New Roman" panose="02020603050405020304" pitchFamily="18" charset="0"/>
                <a:ea typeface="Times New Roman" panose="02020603050405020304" pitchFamily="18" charset="0"/>
                <a:cs typeface="Arial" panose="020B0604020202020204" pitchFamily="34" charset="0"/>
              </a:rPr>
              <a:t>membrane</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Plasma membrane is the essential point of contact with the surrounding cell’s environment, thus it is necessary to understand their structure. Membrane contain both proteins and lipids. It is usually have a higher proportion of protein, lipids are two types: </a:t>
            </a:r>
            <a:r>
              <a:rPr lang="en-US" sz="3600" b="1" dirty="0">
                <a:latin typeface="Times New Roman" panose="02020603050405020304" pitchFamily="18" charset="0"/>
                <a:ea typeface="Times New Roman" panose="02020603050405020304" pitchFamily="18" charset="0"/>
                <a:cs typeface="Arial" panose="020B0604020202020204" pitchFamily="34" charset="0"/>
              </a:rPr>
              <a:t>polar and non polar.</a:t>
            </a:r>
          </a:p>
          <a:p>
            <a:pPr algn="justLow">
              <a:lnSpc>
                <a:spcPct val="115000"/>
              </a:lnSpc>
              <a:spcAft>
                <a:spcPts val="1000"/>
              </a:spcAft>
            </a:pPr>
            <a:endParaRPr lang="en-US" sz="1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8193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6" y="375103"/>
            <a:ext cx="10006885" cy="3416320"/>
          </a:xfrm>
          <a:prstGeom prst="rect">
            <a:avLst/>
          </a:prstGeom>
        </p:spPr>
        <p:txBody>
          <a:bodyPr wrap="square">
            <a:spAutoFit/>
          </a:bodyPr>
          <a:lstStyle/>
          <a:p>
            <a:r>
              <a:rPr lang="en-US" sz="3600" dirty="0">
                <a:latin typeface="Times New Roman" panose="02020603050405020304" pitchFamily="18" charset="0"/>
                <a:ea typeface="Times New Roman" panose="02020603050405020304" pitchFamily="18" charset="0"/>
              </a:rPr>
              <a:t>The plasma membrane serves as </a:t>
            </a:r>
            <a:r>
              <a:rPr lang="en-US" sz="3600" b="1" dirty="0">
                <a:latin typeface="Times New Roman" panose="02020603050405020304" pitchFamily="18" charset="0"/>
                <a:ea typeface="Times New Roman" panose="02020603050405020304" pitchFamily="18" charset="0"/>
              </a:rPr>
              <a:t>a selectively permeable</a:t>
            </a:r>
            <a:r>
              <a:rPr lang="en-US" sz="3600" dirty="0">
                <a:latin typeface="Times New Roman" panose="02020603050405020304" pitchFamily="18" charset="0"/>
                <a:ea typeface="Times New Roman" panose="02020603050405020304" pitchFamily="18" charset="0"/>
              </a:rPr>
              <a:t> barrier; it allows particular ions and molecules to pass either into or out of the cell, while preventing the movements of others. </a:t>
            </a:r>
            <a:r>
              <a:rPr lang="en-US" sz="3600" b="1" dirty="0">
                <a:latin typeface="Times New Roman" panose="02020603050405020304" pitchFamily="18" charset="0"/>
                <a:ea typeface="Times New Roman" panose="02020603050405020304" pitchFamily="18" charset="0"/>
              </a:rPr>
              <a:t>Transport systems</a:t>
            </a:r>
            <a:r>
              <a:rPr lang="en-US" sz="3600" dirty="0">
                <a:latin typeface="Times New Roman" panose="02020603050405020304" pitchFamily="18" charset="0"/>
                <a:ea typeface="Times New Roman" panose="02020603050405020304" pitchFamily="18" charset="0"/>
              </a:rPr>
              <a:t> can be used for nutrient uptake, wastes excretion, and protein secretion. </a:t>
            </a:r>
            <a:endParaRPr lang="en-US" sz="3600" dirty="0"/>
          </a:p>
        </p:txBody>
      </p:sp>
    </p:spTree>
    <p:extLst>
      <p:ext uri="{BB962C8B-B14F-4D97-AF65-F5344CB8AC3E}">
        <p14:creationId xmlns:p14="http://schemas.microsoft.com/office/powerpoint/2010/main" val="77735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822" y="1159099"/>
            <a:ext cx="9581881" cy="3416320"/>
          </a:xfrm>
          <a:prstGeom prst="rect">
            <a:avLst/>
          </a:prstGeom>
          <a:noFill/>
        </p:spPr>
        <p:txBody>
          <a:bodyPr wrap="square" rtlCol="0">
            <a:spAutoFit/>
          </a:bodyPr>
          <a:lstStyle/>
          <a:p>
            <a:r>
              <a:rPr lang="en-US" sz="3600" b="1" dirty="0" smtClean="0">
                <a:latin typeface="Times New Roman" panose="02020603050405020304" pitchFamily="18" charset="0"/>
                <a:ea typeface="Times New Roman" panose="02020603050405020304" pitchFamily="18" charset="0"/>
              </a:rPr>
              <a:t>Plasma membrane</a:t>
            </a:r>
            <a:r>
              <a:rPr lang="en-US" sz="3600" dirty="0" smtClean="0">
                <a:latin typeface="Times New Roman" panose="02020603050405020304" pitchFamily="18" charset="0"/>
                <a:ea typeface="Times New Roman" panose="02020603050405020304" pitchFamily="18" charset="0"/>
              </a:rPr>
              <a:t> also is the location of a variety of crucial metabolic processes such </a:t>
            </a:r>
            <a:r>
              <a:rPr lang="en-US" sz="3600" b="1" dirty="0" smtClean="0">
                <a:latin typeface="Times New Roman" panose="02020603050405020304" pitchFamily="18" charset="0"/>
                <a:ea typeface="Times New Roman" panose="02020603050405020304" pitchFamily="18" charset="0"/>
              </a:rPr>
              <a:t>as respiration</a:t>
            </a:r>
            <a:r>
              <a:rPr lang="en-US" sz="3600" dirty="0" smtClean="0">
                <a:latin typeface="Times New Roman" panose="02020603050405020304" pitchFamily="18" charset="0"/>
                <a:ea typeface="Times New Roman" panose="02020603050405020304" pitchFamily="18" charset="0"/>
              </a:rPr>
              <a:t>, </a:t>
            </a:r>
            <a:r>
              <a:rPr lang="en-US" sz="3600" b="1" dirty="0" smtClean="0">
                <a:latin typeface="Times New Roman" panose="02020603050405020304" pitchFamily="18" charset="0"/>
                <a:ea typeface="Times New Roman" panose="02020603050405020304" pitchFamily="18" charset="0"/>
              </a:rPr>
              <a:t>Photosynthesis</a:t>
            </a:r>
            <a:r>
              <a:rPr lang="en-US" sz="3600" dirty="0" smtClean="0">
                <a:latin typeface="Times New Roman" panose="02020603050405020304" pitchFamily="18" charset="0"/>
                <a:ea typeface="Times New Roman" panose="02020603050405020304" pitchFamily="18" charset="0"/>
              </a:rPr>
              <a:t>, </a:t>
            </a:r>
            <a:r>
              <a:rPr lang="en-US" sz="3600" b="1" dirty="0" smtClean="0">
                <a:latin typeface="Times New Roman" panose="02020603050405020304" pitchFamily="18" charset="0"/>
                <a:ea typeface="Times New Roman" panose="02020603050405020304" pitchFamily="18" charset="0"/>
              </a:rPr>
              <a:t>lipids</a:t>
            </a:r>
            <a:r>
              <a:rPr lang="en-US" sz="3600" dirty="0" smtClean="0">
                <a:latin typeface="Times New Roman" panose="02020603050405020304" pitchFamily="18" charset="0"/>
                <a:ea typeface="Times New Roman" panose="02020603050405020304" pitchFamily="18" charset="0"/>
              </a:rPr>
              <a:t> </a:t>
            </a:r>
            <a:r>
              <a:rPr lang="en-US" sz="3600" b="1" dirty="0" smtClean="0">
                <a:latin typeface="Times New Roman" panose="02020603050405020304" pitchFamily="18" charset="0"/>
                <a:ea typeface="Times New Roman" panose="02020603050405020304" pitchFamily="18" charset="0"/>
              </a:rPr>
              <a:t>synthesis</a:t>
            </a:r>
            <a:r>
              <a:rPr lang="en-US" sz="3600" dirty="0" smtClean="0">
                <a:latin typeface="Times New Roman" panose="02020603050405020304" pitchFamily="18" charset="0"/>
                <a:ea typeface="Times New Roman" panose="02020603050405020304" pitchFamily="18" charset="0"/>
              </a:rPr>
              <a:t>, cell wall constituents and chromosome segregation. It contains </a:t>
            </a:r>
            <a:r>
              <a:rPr lang="en-US" sz="3600" b="1" dirty="0" smtClean="0">
                <a:latin typeface="Times New Roman" panose="02020603050405020304" pitchFamily="18" charset="0"/>
                <a:ea typeface="Times New Roman" panose="02020603050405020304" pitchFamily="18" charset="0"/>
              </a:rPr>
              <a:t>special</a:t>
            </a:r>
            <a:r>
              <a:rPr lang="en-US" sz="3600" dirty="0" smtClean="0">
                <a:latin typeface="Times New Roman" panose="02020603050405020304" pitchFamily="18" charset="0"/>
                <a:ea typeface="Times New Roman" panose="02020603050405020304" pitchFamily="18" charset="0"/>
              </a:rPr>
              <a:t> receptor molecules that help bacteria detect and respond to chemicals.</a:t>
            </a:r>
            <a:endParaRPr lang="en-US" sz="3600" dirty="0"/>
          </a:p>
        </p:txBody>
      </p:sp>
    </p:spTree>
    <p:extLst>
      <p:ext uri="{BB962C8B-B14F-4D97-AF65-F5344CB8AC3E}">
        <p14:creationId xmlns:p14="http://schemas.microsoft.com/office/powerpoint/2010/main" val="406625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4" y="400751"/>
            <a:ext cx="10212946" cy="5954451"/>
          </a:xfrm>
          <a:prstGeom prst="rect">
            <a:avLst/>
          </a:prstGeom>
        </p:spPr>
        <p:txBody>
          <a:bodyPr wrap="square">
            <a:spAutoFit/>
          </a:bodyPr>
          <a:lstStyle/>
          <a:p>
            <a:pPr algn="ctr">
              <a:lnSpc>
                <a:spcPct val="115000"/>
              </a:lnSpc>
              <a:spcAft>
                <a:spcPts val="1000"/>
              </a:spcAft>
            </a:pP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3. Bacterial </a:t>
            </a:r>
            <a:r>
              <a:rPr lang="en-US" sz="3600" b="1" dirty="0">
                <a:latin typeface="Times New Roman" panose="02020603050405020304" pitchFamily="18" charset="0"/>
                <a:ea typeface="Times New Roman" panose="02020603050405020304" pitchFamily="18" charset="0"/>
                <a:cs typeface="Arial" panose="020B0604020202020204" pitchFamily="34" charset="0"/>
              </a:rPr>
              <a:t>cell wall</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gn="justLow">
              <a:lnSpc>
                <a:spcPct val="115000"/>
              </a:lnSpc>
              <a:spcAft>
                <a:spcPts val="10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Rigid layer lies outside the plasma membrane. It is one of the most important parts of bacterial cell for several reasons: it is strong wall that give bacteria it’s shape and protect them from osmotic </a:t>
            </a:r>
            <a:r>
              <a:rPr lang="en-US" sz="3600" dirty="0" err="1">
                <a:latin typeface="Times New Roman" panose="02020603050405020304" pitchFamily="18" charset="0"/>
                <a:ea typeface="Times New Roman" panose="02020603050405020304" pitchFamily="18" charset="0"/>
                <a:cs typeface="Arial" panose="020B0604020202020204" pitchFamily="34" charset="0"/>
              </a:rPr>
              <a:t>lysis</a:t>
            </a:r>
            <a:r>
              <a:rPr lang="en-US" sz="3600" dirty="0">
                <a:latin typeface="Times New Roman" panose="02020603050405020304" pitchFamily="18" charset="0"/>
                <a:ea typeface="Times New Roman" panose="02020603050405020304" pitchFamily="18" charset="0"/>
                <a:cs typeface="Arial" panose="020B0604020202020204" pitchFamily="34" charset="0"/>
              </a:rPr>
              <a:t>. The cell wall have components that contribute to their pathogenicity, it can protect a cell from </a:t>
            </a:r>
            <a:r>
              <a:rPr lang="en-US" sz="3600" b="1" dirty="0">
                <a:latin typeface="Times New Roman" panose="02020603050405020304" pitchFamily="18" charset="0"/>
                <a:ea typeface="Times New Roman" panose="02020603050405020304" pitchFamily="18" charset="0"/>
                <a:cs typeface="Arial" panose="020B0604020202020204" pitchFamily="34" charset="0"/>
              </a:rPr>
              <a:t>toxic substances</a:t>
            </a:r>
            <a:r>
              <a:rPr lang="en-US" sz="3600" dirty="0">
                <a:latin typeface="Times New Roman" panose="02020603050405020304" pitchFamily="18" charset="0"/>
                <a:ea typeface="Times New Roman" panose="02020603050405020304" pitchFamily="18" charset="0"/>
                <a:cs typeface="Arial" panose="020B0604020202020204" pitchFamily="34" charset="0"/>
              </a:rPr>
              <a:t> as well as it is the site of action of </a:t>
            </a:r>
            <a:r>
              <a:rPr lang="en-US" sz="3600" b="1" dirty="0">
                <a:latin typeface="Times New Roman" panose="02020603050405020304" pitchFamily="18" charset="0"/>
                <a:ea typeface="Times New Roman" panose="02020603050405020304" pitchFamily="18" charset="0"/>
                <a:cs typeface="Arial" panose="020B0604020202020204" pitchFamily="34" charset="0"/>
              </a:rPr>
              <a:t>several antibiotics</a:t>
            </a:r>
            <a:r>
              <a:rPr lang="en-US" sz="3600" dirty="0">
                <a:latin typeface="Times New Roman" panose="02020603050405020304" pitchFamily="18" charset="0"/>
                <a:ea typeface="Times New Roman" panose="02020603050405020304" pitchFamily="18" charset="0"/>
                <a:cs typeface="Arial" panose="020B0604020202020204" pitchFamily="34" charset="0"/>
              </a:rPr>
              <a:t>.</a:t>
            </a:r>
            <a:endParaRPr lang="en-US" sz="36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0376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TotalTime>
  <Words>1020</Words>
  <Application>Microsoft Office PowerPoint</Application>
  <PresentationFormat>Widescreen</PresentationFormat>
  <Paragraphs>42</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Algerian</vt:lpstr>
      <vt:lpstr>Arial</vt:lpstr>
      <vt:lpstr>Calibri</vt:lpstr>
      <vt:lpstr>Sylfaen</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Hadeel Al-Rubaye</dc:creator>
  <cp:lastModifiedBy>Hadeel Al-Rubaye</cp:lastModifiedBy>
  <cp:revision>9</cp:revision>
  <dcterms:created xsi:type="dcterms:W3CDTF">2019-02-23T10:48:31Z</dcterms:created>
  <dcterms:modified xsi:type="dcterms:W3CDTF">2019-02-23T12:20:23Z</dcterms:modified>
</cp:coreProperties>
</file>