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 id="2147483706" r:id="rId3"/>
  </p:sldMasterIdLst>
  <p:notesMasterIdLst>
    <p:notesMasterId r:id="rId71"/>
  </p:notesMasterIdLst>
  <p:handoutMasterIdLst>
    <p:handoutMasterId r:id="rId72"/>
  </p:handoutMasterIdLst>
  <p:sldIdLst>
    <p:sldId id="302" r:id="rId4"/>
    <p:sldId id="258" r:id="rId5"/>
    <p:sldId id="307" r:id="rId6"/>
    <p:sldId id="308" r:id="rId7"/>
    <p:sldId id="309" r:id="rId8"/>
    <p:sldId id="310" r:id="rId9"/>
    <p:sldId id="311" r:id="rId10"/>
    <p:sldId id="312" r:id="rId11"/>
    <p:sldId id="313" r:id="rId12"/>
    <p:sldId id="314" r:id="rId13"/>
    <p:sldId id="315" r:id="rId14"/>
    <p:sldId id="317" r:id="rId15"/>
    <p:sldId id="319" r:id="rId16"/>
    <p:sldId id="320" r:id="rId17"/>
    <p:sldId id="321" r:id="rId18"/>
    <p:sldId id="328" r:id="rId19"/>
    <p:sldId id="322" r:id="rId20"/>
    <p:sldId id="323" r:id="rId21"/>
    <p:sldId id="324" r:id="rId22"/>
    <p:sldId id="325" r:id="rId23"/>
    <p:sldId id="326" r:id="rId24"/>
    <p:sldId id="327" r:id="rId25"/>
    <p:sldId id="318" r:id="rId26"/>
    <p:sldId id="259" r:id="rId27"/>
    <p:sldId id="260" r:id="rId28"/>
    <p:sldId id="261" r:id="rId29"/>
    <p:sldId id="262" r:id="rId30"/>
    <p:sldId id="263" r:id="rId31"/>
    <p:sldId id="264" r:id="rId32"/>
    <p:sldId id="329"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304" r:id="rId46"/>
    <p:sldId id="278" r:id="rId47"/>
    <p:sldId id="279" r:id="rId48"/>
    <p:sldId id="280" r:id="rId49"/>
    <p:sldId id="281" r:id="rId50"/>
    <p:sldId id="282" r:id="rId51"/>
    <p:sldId id="283" r:id="rId52"/>
    <p:sldId id="284" r:id="rId53"/>
    <p:sldId id="285" r:id="rId54"/>
    <p:sldId id="286" r:id="rId55"/>
    <p:sldId id="305" r:id="rId56"/>
    <p:sldId id="288" r:id="rId57"/>
    <p:sldId id="289" r:id="rId58"/>
    <p:sldId id="290" r:id="rId59"/>
    <p:sldId id="291" r:id="rId60"/>
    <p:sldId id="292" r:id="rId61"/>
    <p:sldId id="293" r:id="rId62"/>
    <p:sldId id="294" r:id="rId63"/>
    <p:sldId id="295" r:id="rId64"/>
    <p:sldId id="296" r:id="rId65"/>
    <p:sldId id="297" r:id="rId66"/>
    <p:sldId id="298" r:id="rId67"/>
    <p:sldId id="299" r:id="rId68"/>
    <p:sldId id="301" r:id="rId69"/>
    <p:sldId id="306"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38" autoAdjust="0"/>
    <p:restoredTop sz="94660"/>
  </p:normalViewPr>
  <p:slideViewPr>
    <p:cSldViewPr snapToGrid="0">
      <p:cViewPr varScale="1">
        <p:scale>
          <a:sx n="79" d="100"/>
          <a:sy n="79" d="100"/>
        </p:scale>
        <p:origin x="-28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18C4CEF-D5DF-4A24-8B5B-B7D460190C22}" type="datetimeFigureOut">
              <a:rPr lang="ar-IQ" smtClean="0"/>
              <a:t>06/05/1440</a:t>
            </a:fld>
            <a:endParaRPr lang="ar-IQ"/>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27C2820C-9EC5-43EF-B526-BC812F859C56}" type="slidenum">
              <a:rPr lang="ar-IQ" smtClean="0"/>
              <a:t>‹#›</a:t>
            </a:fld>
            <a:endParaRPr lang="ar-IQ"/>
          </a:p>
        </p:txBody>
      </p:sp>
    </p:spTree>
    <p:extLst>
      <p:ext uri="{BB962C8B-B14F-4D97-AF65-F5344CB8AC3E}">
        <p14:creationId xmlns:p14="http://schemas.microsoft.com/office/powerpoint/2010/main" val="80475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A999C-EC6E-40EE-9D3A-FCA0D7262F9A}" type="datetimeFigureOut">
              <a:rPr lang="en-US" smtClean="0"/>
              <a:t>1/12/2019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A9F3C-B7F2-44D9-99B2-24F9F36845F3}" type="slidenum">
              <a:rPr lang="en-US" smtClean="0"/>
              <a:t>‹#›</a:t>
            </a:fld>
            <a:endParaRPr lang="en-US"/>
          </a:p>
        </p:txBody>
      </p:sp>
    </p:spTree>
    <p:extLst>
      <p:ext uri="{BB962C8B-B14F-4D97-AF65-F5344CB8AC3E}">
        <p14:creationId xmlns:p14="http://schemas.microsoft.com/office/powerpoint/2010/main" val="30859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50484-A914-4713-93E6-9836C90D7D80}"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20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35E15D-DE72-4FFD-8E57-70CF65114344}" type="slidenum">
              <a:rPr lang="ar-SA" altLang="en-US">
                <a:solidFill>
                  <a:prstClr val="black"/>
                </a:solidFill>
                <a:latin typeface="Calibri" panose="020F0502020204030204" pitchFamily="34" charset="0"/>
              </a:rPr>
              <a:pPr eaLnBrk="1" hangingPunct="1"/>
              <a:t>45</a:t>
            </a:fld>
            <a:endParaRPr lang="ar-S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02968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t>Luciferase</a:t>
            </a:r>
          </a:p>
          <a:p>
            <a:pPr eaLnBrk="1" hangingPunct="1">
              <a:spcBef>
                <a:spcPct val="0"/>
              </a:spcBef>
            </a:pPr>
            <a:endParaRPr lang="ar-SA" altLang="en-US" smtClean="0"/>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C206EB-8B92-4F61-862B-3E9796C6FF50}" type="slidenum">
              <a:rPr lang="ar-SA" altLang="en-US">
                <a:solidFill>
                  <a:prstClr val="black"/>
                </a:solidFill>
                <a:latin typeface="Calibri" panose="020F0502020204030204" pitchFamily="34" charset="0"/>
              </a:rPr>
              <a:pPr eaLnBrk="1" hangingPunct="1"/>
              <a:t>49</a:t>
            </a:fld>
            <a:endParaRPr lang="ar-S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80876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405A0E-EBFF-47C4-BF71-717E8D2D6295}" type="slidenum">
              <a:rPr lang="en-US" altLang="en-US">
                <a:solidFill>
                  <a:prstClr val="black"/>
                </a:solidFill>
                <a:latin typeface="Calibri" panose="020F0502020204030204" pitchFamily="34" charset="0"/>
              </a:rPr>
              <a:pPr eaLnBrk="1" hangingPunct="1"/>
              <a:t>52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598970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50484-A914-4713-93E6-9836C90D7D80}" type="slidenum">
              <a:rPr lang="en-US">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630626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FD72AF-9578-47F2-BB9E-D8F8D994C00A}" type="slidenum">
              <a:rPr lang="ar-SA" altLang="en-US">
                <a:solidFill>
                  <a:prstClr val="black"/>
                </a:solidFill>
                <a:latin typeface="Calibri" panose="020F0502020204030204" pitchFamily="34" charset="0"/>
              </a:rPr>
              <a:pPr eaLnBrk="1" hangingPunct="1"/>
              <a:t>54</a:t>
            </a:fld>
            <a:endParaRPr lang="ar-S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678781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0FF0FE-55B2-4D7D-B430-0A86DEF0C1A7}" type="slidenum">
              <a:rPr lang="en-US" altLang="en-US">
                <a:solidFill>
                  <a:prstClr val="black"/>
                </a:solidFill>
                <a:latin typeface="Calibri" panose="020F0502020204030204" pitchFamily="34" charset="0"/>
              </a:rPr>
              <a:pPr eaLnBrk="1" hangingPunct="1"/>
              <a:t>66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1872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5A1A9F3C-B7F2-44D9-99B2-24F9F36845F3}" type="slidenum">
              <a:rPr lang="en-US" smtClean="0"/>
              <a:t>2</a:t>
            </a:fld>
            <a:endParaRPr lang="en-US"/>
          </a:p>
        </p:txBody>
      </p:sp>
    </p:spTree>
    <p:extLst>
      <p:ext uri="{BB962C8B-B14F-4D97-AF65-F5344CB8AC3E}">
        <p14:creationId xmlns:p14="http://schemas.microsoft.com/office/powerpoint/2010/main" val="400667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altLang="en-US" sz="3200" b="1" dirty="0" smtClean="0"/>
              <a:t> </a:t>
            </a:r>
            <a:r>
              <a:rPr lang="en-US" altLang="en-US" sz="3200" b="1" dirty="0" err="1" smtClean="0"/>
              <a:t>Cefsoludin</a:t>
            </a:r>
            <a:r>
              <a:rPr lang="en-US" altLang="en-US" sz="3200" b="1" dirty="0" smtClean="0"/>
              <a:t>-</a:t>
            </a:r>
            <a:r>
              <a:rPr lang="en-US" altLang="en-US" sz="3200" b="1" dirty="0" err="1" smtClean="0"/>
              <a:t>irgasan</a:t>
            </a:r>
            <a:r>
              <a:rPr lang="en-US" altLang="en-US" sz="3200" b="1" dirty="0" smtClean="0"/>
              <a:t>-novobiocin (CIN) agar</a:t>
            </a:r>
            <a:r>
              <a:rPr lang="en-US" altLang="en-US" dirty="0" smtClean="0"/>
              <a:t> selective media for </a:t>
            </a:r>
            <a:r>
              <a:rPr lang="en-US" altLang="en-US" i="1" dirty="0" smtClean="0"/>
              <a:t>Y. enterocolitica </a:t>
            </a:r>
            <a:r>
              <a:rPr lang="en-US" altLang="en-US" dirty="0" smtClean="0"/>
              <a:t>after 48 hours “bulls eyes” colony appearance</a:t>
            </a:r>
          </a:p>
          <a:p>
            <a:pPr algn="l" eaLnBrk="1" hangingPunct="1">
              <a:spcBef>
                <a:spcPct val="0"/>
              </a:spcBef>
            </a:pPr>
            <a:endParaRPr lang="en-US" altLang="en-US" dirty="0" smtClean="0"/>
          </a:p>
          <a:p>
            <a:pPr algn="l" eaLnBrk="1" hangingPunct="1">
              <a:spcBef>
                <a:spcPct val="0"/>
              </a:spcBef>
            </a:pPr>
            <a:r>
              <a:rPr lang="en-US" altLang="en-US" b="1" dirty="0" smtClean="0"/>
              <a:t>FORMULA</a:t>
            </a:r>
            <a:r>
              <a:rPr lang="en-US" altLang="en-US" dirty="0" smtClean="0"/>
              <a:t/>
            </a:r>
            <a:br>
              <a:rPr lang="en-US" altLang="en-US" dirty="0" smtClean="0"/>
            </a:br>
            <a:r>
              <a:rPr lang="en-US" altLang="en-US" dirty="0" smtClean="0"/>
              <a:t>in grams per liter purified filtered water</a:t>
            </a:r>
            <a:endParaRPr lang="en-US" altLang="en-US" sz="3200" dirty="0" smtClean="0"/>
          </a:p>
          <a:p>
            <a:pPr algn="l" eaLnBrk="1" hangingPunct="1">
              <a:spcBef>
                <a:spcPct val="0"/>
              </a:spcBef>
            </a:pPr>
            <a:r>
              <a:rPr lang="en-US" altLang="en-US" dirty="0" smtClean="0"/>
              <a:t>Gelatin Peptone17,0</a:t>
            </a:r>
            <a:endParaRPr lang="en-US" altLang="en-US" sz="3200" dirty="0" smtClean="0"/>
          </a:p>
          <a:p>
            <a:pPr algn="l" eaLnBrk="1" hangingPunct="1">
              <a:spcBef>
                <a:spcPct val="0"/>
              </a:spcBef>
            </a:pPr>
            <a:r>
              <a:rPr lang="en-US" altLang="en-US" dirty="0" smtClean="0"/>
              <a:t>Casein Peptone1,5</a:t>
            </a:r>
            <a:endParaRPr lang="en-US" altLang="en-US" sz="3200" dirty="0" smtClean="0"/>
          </a:p>
          <a:p>
            <a:pPr algn="l" eaLnBrk="1" hangingPunct="1">
              <a:spcBef>
                <a:spcPct val="0"/>
              </a:spcBef>
            </a:pPr>
            <a:r>
              <a:rPr lang="en-US" altLang="en-US" dirty="0" smtClean="0"/>
              <a:t>Meat Peptone1,5</a:t>
            </a:r>
            <a:endParaRPr lang="en-US" altLang="en-US" sz="3200" dirty="0" smtClean="0"/>
          </a:p>
          <a:p>
            <a:pPr algn="l" eaLnBrk="1" hangingPunct="1">
              <a:spcBef>
                <a:spcPct val="0"/>
              </a:spcBef>
            </a:pPr>
            <a:r>
              <a:rPr lang="en-US" altLang="en-US" dirty="0" smtClean="0"/>
              <a:t>Yeast Extract2,0</a:t>
            </a:r>
            <a:endParaRPr lang="en-US" altLang="en-US" sz="3200" dirty="0" smtClean="0"/>
          </a:p>
          <a:p>
            <a:pPr algn="l" eaLnBrk="1" hangingPunct="1">
              <a:spcBef>
                <a:spcPct val="0"/>
              </a:spcBef>
            </a:pPr>
            <a:r>
              <a:rPr lang="en-US" altLang="en-US" dirty="0" smtClean="0"/>
              <a:t>D-Mannitol20,0</a:t>
            </a:r>
            <a:endParaRPr lang="en-US" altLang="en-US" sz="3200" dirty="0" smtClean="0"/>
          </a:p>
          <a:p>
            <a:pPr algn="l" eaLnBrk="1" hangingPunct="1">
              <a:spcBef>
                <a:spcPct val="0"/>
              </a:spcBef>
            </a:pPr>
            <a:r>
              <a:rPr lang="en-US" altLang="en-US" dirty="0" smtClean="0"/>
              <a:t>Sodium Desoxycholate0,5</a:t>
            </a:r>
            <a:endParaRPr lang="en-US" altLang="en-US" sz="3200" dirty="0" smtClean="0"/>
          </a:p>
          <a:p>
            <a:pPr algn="l" eaLnBrk="1" hangingPunct="1">
              <a:spcBef>
                <a:spcPct val="0"/>
              </a:spcBef>
            </a:pPr>
            <a:r>
              <a:rPr lang="en-US" altLang="en-US" dirty="0" smtClean="0"/>
              <a:t>Sodium Cholate0,5</a:t>
            </a:r>
            <a:endParaRPr lang="en-US" altLang="en-US" sz="3200" dirty="0" smtClean="0"/>
          </a:p>
          <a:p>
            <a:pPr algn="l" eaLnBrk="1" hangingPunct="1">
              <a:spcBef>
                <a:spcPct val="0"/>
              </a:spcBef>
            </a:pPr>
            <a:r>
              <a:rPr lang="en-US" altLang="en-US" dirty="0" smtClean="0"/>
              <a:t>Sodium Pyruvate2,0</a:t>
            </a:r>
            <a:endParaRPr lang="en-US" altLang="en-US" sz="3200" dirty="0" smtClean="0"/>
          </a:p>
          <a:p>
            <a:pPr algn="l" eaLnBrk="1" hangingPunct="1">
              <a:spcBef>
                <a:spcPct val="0"/>
              </a:spcBef>
            </a:pPr>
            <a:r>
              <a:rPr lang="en-US" altLang="en-US" dirty="0" smtClean="0"/>
              <a:t>Magnesium Sulfate0,01</a:t>
            </a:r>
            <a:endParaRPr lang="en-US" altLang="en-US" sz="3200" dirty="0" smtClean="0"/>
          </a:p>
          <a:p>
            <a:pPr algn="l" eaLnBrk="1" hangingPunct="1">
              <a:spcBef>
                <a:spcPct val="0"/>
              </a:spcBef>
            </a:pPr>
            <a:r>
              <a:rPr lang="en-US" altLang="en-US" dirty="0" smtClean="0"/>
              <a:t>Sodium Chloride1,0</a:t>
            </a:r>
            <a:endParaRPr lang="en-US" altLang="en-US" sz="3200" dirty="0" smtClean="0"/>
          </a:p>
          <a:p>
            <a:pPr algn="l" eaLnBrk="1" hangingPunct="1">
              <a:spcBef>
                <a:spcPct val="0"/>
              </a:spcBef>
            </a:pPr>
            <a:r>
              <a:rPr lang="en-US" altLang="en-US" dirty="0" smtClean="0"/>
              <a:t>Neutral Red0,03</a:t>
            </a:r>
            <a:endParaRPr lang="en-US" altLang="en-US" sz="3200" dirty="0" smtClean="0"/>
          </a:p>
          <a:p>
            <a:pPr algn="l" eaLnBrk="1" hangingPunct="1">
              <a:spcBef>
                <a:spcPct val="0"/>
              </a:spcBef>
            </a:pPr>
            <a:r>
              <a:rPr lang="en-US" altLang="en-US" dirty="0" smtClean="0"/>
              <a:t>Crystal Violet0,001</a:t>
            </a:r>
            <a:endParaRPr lang="en-US" altLang="en-US" sz="3200" dirty="0" smtClean="0"/>
          </a:p>
          <a:p>
            <a:pPr algn="l" eaLnBrk="1" hangingPunct="1">
              <a:spcBef>
                <a:spcPct val="0"/>
              </a:spcBef>
            </a:pPr>
            <a:r>
              <a:rPr lang="en-US" altLang="en-US" dirty="0" smtClean="0"/>
              <a:t>Irgasan0,004</a:t>
            </a:r>
            <a:endParaRPr lang="en-US" altLang="en-US" sz="3200" dirty="0" smtClean="0"/>
          </a:p>
          <a:p>
            <a:pPr algn="l" eaLnBrk="1" hangingPunct="1">
              <a:spcBef>
                <a:spcPct val="0"/>
              </a:spcBef>
            </a:pPr>
            <a:r>
              <a:rPr lang="en-US" altLang="en-US" dirty="0" smtClean="0"/>
              <a:t>Agar13,5</a:t>
            </a:r>
            <a:endParaRPr lang="en-US" altLang="en-US" sz="3200" dirty="0" smtClean="0"/>
          </a:p>
          <a:p>
            <a:pPr algn="l" eaLnBrk="1" hangingPunct="1">
              <a:spcBef>
                <a:spcPct val="0"/>
              </a:spcBef>
            </a:pPr>
            <a:r>
              <a:rPr lang="en-US" altLang="en-US" b="1" dirty="0" smtClean="0"/>
              <a:t>Supplements</a:t>
            </a:r>
            <a:endParaRPr lang="en-US" altLang="en-US" sz="3200" dirty="0" smtClean="0"/>
          </a:p>
          <a:p>
            <a:pPr algn="l" eaLnBrk="1" hangingPunct="1">
              <a:spcBef>
                <a:spcPct val="0"/>
              </a:spcBef>
            </a:pPr>
            <a:r>
              <a:rPr lang="en-US" altLang="en-US" dirty="0" smtClean="0"/>
              <a:t>Cefsulodin0,015</a:t>
            </a:r>
            <a:endParaRPr lang="en-US" altLang="en-US" sz="3200" dirty="0" smtClean="0"/>
          </a:p>
          <a:p>
            <a:pPr algn="l" eaLnBrk="1" hangingPunct="1">
              <a:spcBef>
                <a:spcPct val="0"/>
              </a:spcBef>
            </a:pPr>
            <a:r>
              <a:rPr lang="en-US" altLang="en-US" dirty="0" smtClean="0"/>
              <a:t>Novobiocin0,0025</a:t>
            </a:r>
            <a:endParaRPr lang="en-US" altLang="en-US" sz="3200" dirty="0" smtClean="0"/>
          </a:p>
          <a:p>
            <a:pPr algn="l" eaLnBrk="1" hangingPunct="1">
              <a:spcBef>
                <a:spcPct val="0"/>
              </a:spcBef>
            </a:pPr>
            <a:r>
              <a:rPr lang="en-US" altLang="en-US" dirty="0" smtClean="0"/>
              <a:t>pH 7.4 +/- 0,2 at 25º C</a:t>
            </a:r>
            <a:endParaRPr lang="en-US" altLang="en-US" sz="3200" dirty="0" smtClean="0"/>
          </a:p>
          <a:p>
            <a:pPr algn="l" eaLnBrk="1" hangingPunct="1">
              <a:spcBef>
                <a:spcPct val="0"/>
              </a:spcBef>
            </a:pPr>
            <a:endParaRPr lang="ar-SA" altLang="en-US" sz="3200" b="1" dirty="0" smtClean="0"/>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79F3EA-D0C4-4977-A2A2-BDF576C32499}" type="slidenum">
              <a:rPr lang="ar-SA" altLang="en-US">
                <a:solidFill>
                  <a:prstClr val="black"/>
                </a:solidFill>
                <a:latin typeface="Calibri" panose="020F0502020204030204" pitchFamily="34" charset="0"/>
              </a:rPr>
              <a:pPr eaLnBrk="1" hangingPunct="1"/>
              <a:t>24</a:t>
            </a:fld>
            <a:endParaRPr lang="ar-S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1666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AC1E02-2E0F-4B2B-BBE5-C10F420E2DA2}" type="slidenum">
              <a:rPr lang="ar-SA" altLang="en-US">
                <a:solidFill>
                  <a:prstClr val="black"/>
                </a:solidFill>
                <a:latin typeface="Calibri" panose="020F0502020204030204" pitchFamily="34" charset="0"/>
              </a:rPr>
              <a:pPr eaLnBrk="1" hangingPunct="1"/>
              <a:t>26</a:t>
            </a:fld>
            <a:endParaRPr lang="ar-S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5810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8E1846-BBFF-4699-8DF2-1C5CFBDAB810}" type="slidenum">
              <a:rPr lang="ar-SA" altLang="en-US">
                <a:solidFill>
                  <a:prstClr val="black"/>
                </a:solidFill>
                <a:latin typeface="Calibri" panose="020F0502020204030204" pitchFamily="34" charset="0"/>
              </a:rPr>
              <a:pPr eaLnBrk="1" hangingPunct="1"/>
              <a:t>39</a:t>
            </a:fld>
            <a:endParaRPr lang="ar-S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08002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altLang="en-US" b="1" smtClean="0"/>
              <a:t>SPECIMEN</a:t>
            </a:r>
            <a:r>
              <a:rPr lang="en-US" altLang="en-US" smtClean="0"/>
              <a:t>: For the diagnosis of enteric fever, specimens include, blood, feces</a:t>
            </a:r>
          </a:p>
          <a:p>
            <a:pPr algn="l" eaLnBrk="1" hangingPunct="1">
              <a:spcBef>
                <a:spcPct val="0"/>
              </a:spcBef>
            </a:pPr>
            <a:r>
              <a:rPr lang="en-US" altLang="en-US" smtClean="0"/>
              <a:t>and urine for culture may be used depending on the course of illness.</a:t>
            </a:r>
          </a:p>
          <a:p>
            <a:pPr algn="l" eaLnBrk="1" hangingPunct="1">
              <a:spcBef>
                <a:spcPct val="0"/>
              </a:spcBef>
            </a:pPr>
            <a:endParaRPr lang="en-US" altLang="en-US" b="1" smtClean="0"/>
          </a:p>
          <a:p>
            <a:pPr algn="l" eaLnBrk="1" hangingPunct="1">
              <a:spcBef>
                <a:spcPct val="0"/>
              </a:spcBef>
            </a:pPr>
            <a:r>
              <a:rPr lang="en-US" altLang="en-US" b="1" smtClean="0"/>
              <a:t>A. Blood</a:t>
            </a:r>
            <a:r>
              <a:rPr lang="en-US" altLang="en-US" smtClean="0"/>
              <a:t>: Organisms can usually be detected in 75-90% of patients during the first 10</a:t>
            </a:r>
          </a:p>
          <a:p>
            <a:pPr algn="l" eaLnBrk="1" hangingPunct="1">
              <a:spcBef>
                <a:spcPct val="0"/>
              </a:spcBef>
            </a:pPr>
            <a:r>
              <a:rPr lang="en-US" altLang="en-US" smtClean="0"/>
              <a:t>days of infection and in about 30% of patients during the 3rd. week.</a:t>
            </a:r>
          </a:p>
          <a:p>
            <a:pPr algn="l" eaLnBrk="1" hangingPunct="1">
              <a:spcBef>
                <a:spcPct val="0"/>
              </a:spcBef>
            </a:pPr>
            <a:r>
              <a:rPr lang="en-US" altLang="en-US" b="1" smtClean="0"/>
              <a:t>B. Feces</a:t>
            </a:r>
            <a:r>
              <a:rPr lang="en-US" altLang="en-US" smtClean="0"/>
              <a:t>: Organisms can usually be isolated from 40-50% of patients during the third</a:t>
            </a:r>
          </a:p>
          <a:p>
            <a:pPr algn="l" eaLnBrk="1" hangingPunct="1">
              <a:spcBef>
                <a:spcPct val="0"/>
              </a:spcBef>
            </a:pPr>
            <a:r>
              <a:rPr lang="en-US" altLang="en-US" smtClean="0"/>
              <a:t>week.</a:t>
            </a:r>
          </a:p>
          <a:p>
            <a:pPr algn="l" eaLnBrk="1" hangingPunct="1">
              <a:spcBef>
                <a:spcPct val="0"/>
              </a:spcBef>
            </a:pPr>
            <a:r>
              <a:rPr lang="en-US" altLang="en-US" b="1" smtClean="0"/>
              <a:t>C. Urine</a:t>
            </a:r>
            <a:r>
              <a:rPr lang="en-US" altLang="en-US" smtClean="0"/>
              <a:t>: Organism, can usually be detected from about 25% of patients after the</a:t>
            </a:r>
          </a:p>
          <a:p>
            <a:pPr algn="l" eaLnBrk="1" hangingPunct="1">
              <a:spcBef>
                <a:spcPct val="0"/>
              </a:spcBef>
            </a:pPr>
            <a:r>
              <a:rPr lang="en-US" altLang="en-US" smtClean="0"/>
              <a:t>second week of infection.</a:t>
            </a:r>
          </a:p>
          <a:p>
            <a:pPr algn="l" eaLnBrk="1" hangingPunct="1">
              <a:spcBef>
                <a:spcPct val="0"/>
              </a:spcBef>
            </a:pPr>
            <a:r>
              <a:rPr lang="en-US" altLang="en-US" b="1" smtClean="0"/>
              <a:t>D. Serum</a:t>
            </a:r>
            <a:r>
              <a:rPr lang="en-US" altLang="en-US" smtClean="0"/>
              <a:t>: Is used for the detection of serum antibodies (Widal test).</a:t>
            </a:r>
            <a:endParaRPr lang="ar-SA" altLang="en-US" smtClean="0"/>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1FEB30-0643-4F97-9F19-BB0263797955}" type="slidenum">
              <a:rPr lang="ar-SA" altLang="en-US">
                <a:solidFill>
                  <a:prstClr val="black"/>
                </a:solidFill>
                <a:latin typeface="Calibri" panose="020F0502020204030204" pitchFamily="34" charset="0"/>
              </a:rPr>
              <a:pPr eaLnBrk="1" hangingPunct="1"/>
              <a:t>40</a:t>
            </a:fld>
            <a:endParaRPr lang="ar-S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78144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8FC8B7-32DD-45AB-A917-F73B503FD926}" type="slidenum">
              <a:rPr lang="en-US" altLang="en-US">
                <a:solidFill>
                  <a:prstClr val="black"/>
                </a:solidFill>
                <a:latin typeface="Calibri" panose="020F0502020204030204" pitchFamily="34" charset="0"/>
              </a:rPr>
              <a:pPr eaLnBrk="1" hangingPunct="1"/>
              <a:t>42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61394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50484-A914-4713-93E6-9836C90D7D80}" type="slidenum">
              <a:rPr lang="en-US">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53982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2DC53B-25BD-4343-9FD8-357E3BACF870}" type="slidenum">
              <a:rPr lang="ar-SA" altLang="en-US">
                <a:solidFill>
                  <a:prstClr val="black"/>
                </a:solidFill>
                <a:latin typeface="Calibri" panose="020F0502020204030204" pitchFamily="34" charset="0"/>
              </a:rPr>
              <a:pPr eaLnBrk="1" hangingPunct="1"/>
              <a:t>44</a:t>
            </a:fld>
            <a:endParaRPr lang="ar-SA"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22293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fld id="{F673BDCF-0F87-4824-A189-9FFC9AA4F9A1}" type="datetimeFigureOut">
              <a:rPr lang="en-US" smtClean="0"/>
              <a:t>1/12/2019</a:t>
            </a:fld>
            <a:endParaRPr lang="en-US"/>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9148F61A-5DFB-4774-9065-3DDFE515AEDF}" type="slidenum">
              <a:rPr lang="en-US" smtClean="0"/>
              <a:t>‹#›</a:t>
            </a:fld>
            <a:endParaRPr lang="en-US"/>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295471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F673BDCF-0F87-4824-A189-9FFC9AA4F9A1}" type="datetimeFigureOut">
              <a:rPr lang="en-US" smtClean="0"/>
              <a:t>1/12/2019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323547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F673BDCF-0F87-4824-A189-9FFC9AA4F9A1}" type="datetimeFigureOut">
              <a:rPr lang="en-US" smtClean="0"/>
              <a:t>1/12/2019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39103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F673BDCF-0F87-4824-A189-9FFC9AA4F9A1}" type="datetimeFigureOut">
              <a:rPr lang="en-US" smtClean="0"/>
              <a:t>1/12/2019</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313951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F673BDCF-0F87-4824-A189-9FFC9AA4F9A1}" type="datetimeFigureOut">
              <a:rPr lang="en-US" smtClean="0"/>
              <a:t>1/12/2019</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1093317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F673BDCF-0F87-4824-A189-9FFC9AA4F9A1}" type="datetimeFigureOut">
              <a:rPr lang="en-US" smtClean="0"/>
              <a:t>1/12/2019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170290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F673BDCF-0F87-4824-A189-9FFC9AA4F9A1}" type="datetimeFigureOut">
              <a:rPr lang="en-US" smtClean="0"/>
              <a:t>1/12/2019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3730114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F673BDCF-0F87-4824-A189-9FFC9AA4F9A1}" type="datetimeFigureOut">
              <a:rPr lang="en-US" smtClean="0"/>
              <a:t>1/12/2019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803073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defTabSz="457200" fontAlgn="base">
              <a:spcBef>
                <a:spcPct val="0"/>
              </a:spcBef>
              <a:spcAft>
                <a:spcPct val="0"/>
              </a:spcAft>
            </a:pPr>
            <a:r>
              <a:rPr lang="en-US" sz="2200">
                <a:solidFill>
                  <a:srgbClr val="000000"/>
                </a:solidFill>
                <a:latin typeface="Arial Black" pitchFamily="34" charset="0"/>
                <a:cs typeface="Arial" panose="020B0604020202020204"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244966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218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98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F673BDCF-0F87-4824-A189-9FFC9AA4F9A1}" type="datetimeFigureOut">
              <a:rPr lang="en-US" smtClean="0"/>
              <a:t>1/12/2019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839597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2636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613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3022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6311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3948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1077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9271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1314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0084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368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fld id="{F673BDCF-0F87-4824-A189-9FFC9AA4F9A1}" type="datetimeFigureOut">
              <a:rPr lang="en-US" smtClean="0"/>
              <a:t>1/12/2019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1547701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7320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6013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9823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defTabSz="457200" fontAlgn="base">
              <a:spcBef>
                <a:spcPct val="0"/>
              </a:spcBef>
              <a:spcAft>
                <a:spcPct val="0"/>
              </a:spcAft>
            </a:pPr>
            <a:r>
              <a:rPr lang="en-US" sz="2200">
                <a:solidFill>
                  <a:srgbClr val="000000"/>
                </a:solidFill>
                <a:latin typeface="Arial Black" pitchFamily="34" charset="0"/>
                <a:cs typeface="Arial" panose="020B0604020202020204"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874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6226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1815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2990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4111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274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19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fld id="{F673BDCF-0F87-4824-A189-9FFC9AA4F9A1}" type="datetimeFigureOut">
              <a:rPr lang="en-US" smtClean="0"/>
              <a:t>1/12/2019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2050347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136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445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2366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8056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07598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0699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0258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9039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2D082235-B947-4ACA-8F7B-11DC22EBD540}" type="datetimeFigureOut">
              <a:rPr lang="en-US" smtClean="0">
                <a:solidFill>
                  <a:srgbClr val="000000"/>
                </a:solidFill>
              </a:rPr>
              <a:pPr>
                <a:defRPr/>
              </a:pPr>
              <a:t>1/12/2019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E1EFC5E6-3FD8-4D5B-8C62-BD26BAD34C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20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fld id="{F673BDCF-0F87-4824-A189-9FFC9AA4F9A1}" type="datetimeFigureOut">
              <a:rPr lang="en-US" smtClean="0"/>
              <a:t>1/12/2019</a:t>
            </a:fld>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408599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fld id="{F673BDCF-0F87-4824-A189-9FFC9AA4F9A1}" type="datetimeFigureOut">
              <a:rPr lang="en-US" smtClean="0"/>
              <a:t>1/12/2019</a:t>
            </a:fld>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243392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F673BDCF-0F87-4824-A189-9FFC9AA4F9A1}" type="datetimeFigureOut">
              <a:rPr lang="en-US" smtClean="0"/>
              <a:t>1/12/2019</a:t>
            </a:fld>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48300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F673BDCF-0F87-4824-A189-9FFC9AA4F9A1}" type="datetimeFigureOut">
              <a:rPr lang="en-US" smtClean="0"/>
              <a:t>1/12/2019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43779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F673BDCF-0F87-4824-A189-9FFC9AA4F9A1}" type="datetimeFigureOut">
              <a:rPr lang="en-US" smtClean="0"/>
              <a:t>1/12/2019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9148F61A-5DFB-4774-9065-3DDFE515AEDF}" type="slidenum">
              <a:rPr lang="en-US" smtClean="0"/>
              <a:t>‹#›</a:t>
            </a:fld>
            <a:endParaRPr lang="en-US"/>
          </a:p>
        </p:txBody>
      </p:sp>
    </p:spTree>
    <p:extLst>
      <p:ext uri="{BB962C8B-B14F-4D97-AF65-F5344CB8AC3E}">
        <p14:creationId xmlns:p14="http://schemas.microsoft.com/office/powerpoint/2010/main" val="78901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F673BDCF-0F87-4824-A189-9FFC9AA4F9A1}" type="datetimeFigureOut">
              <a:rPr lang="en-US" smtClean="0"/>
              <a:t>1/12/2019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148F61A-5DFB-4774-9065-3DDFE515AEDF}"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3281787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fld id="{2D082235-B947-4ACA-8F7B-11DC22EBD540}" type="datetimeFigureOut">
              <a:rPr lang="en-US" smtClean="0">
                <a:solidFill>
                  <a:srgbClr val="000000"/>
                </a:solidFill>
                <a:cs typeface="Arial" panose="020B0604020202020204" pitchFamily="34" charset="0"/>
              </a:rPr>
              <a:pPr fontAlgn="base">
                <a:spcBef>
                  <a:spcPct val="0"/>
                </a:spcBef>
                <a:spcAft>
                  <a:spcPct val="0"/>
                </a:spcAft>
                <a:defRPr/>
              </a:pPr>
              <a:t>1/12/2019</a:t>
            </a:fld>
            <a:endParaRPr lang="en-US">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1EFC5E6-3FD8-4D5B-8C62-BD26BAD34CA9}"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159251466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fld id="{2D082235-B947-4ACA-8F7B-11DC22EBD540}" type="datetimeFigureOut">
              <a:rPr lang="en-US" smtClean="0">
                <a:solidFill>
                  <a:srgbClr val="000000"/>
                </a:solidFill>
                <a:cs typeface="Arial" panose="020B0604020202020204" pitchFamily="34" charset="0"/>
              </a:rPr>
              <a:pPr fontAlgn="base">
                <a:spcBef>
                  <a:spcPct val="0"/>
                </a:spcBef>
                <a:spcAft>
                  <a:spcPct val="0"/>
                </a:spcAft>
                <a:defRPr/>
              </a:pPr>
              <a:t>1/12/2019</a:t>
            </a:fld>
            <a:endParaRPr lang="en-US">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1EFC5E6-3FD8-4D5B-8C62-BD26BAD34CA9}"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215701333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gif"/><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88540" y="1627488"/>
            <a:ext cx="6264337" cy="3513555"/>
          </a:xfrm>
        </p:spPr>
        <p:txBody>
          <a:bodyPr/>
          <a:lstStyle/>
          <a:p>
            <a:pPr algn="ctr" rtl="0">
              <a:defRPr/>
            </a:pPr>
            <a: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Routine- &amp; Special </a:t>
            </a:r>
            <a:r>
              <a:rPr lang="en-US" sz="7500" i="1" dirty="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stool </a:t>
            </a:r>
            <a: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culture</a:t>
            </a:r>
            <a:b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b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Sadeq</a:t>
            </a:r>
            <a:r>
              <a:rPr lang="en-US" sz="540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a:t>
            </a: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Kaabi</a:t>
            </a:r>
            <a:endParaRPr lang="en-US" sz="5400" b="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endParaRPr>
          </a:p>
        </p:txBody>
      </p:sp>
      <p:sp>
        <p:nvSpPr>
          <p:cNvPr id="2" name="Rounded Rectangle 1"/>
          <p:cNvSpPr/>
          <p:nvPr/>
        </p:nvSpPr>
        <p:spPr bwMode="auto">
          <a:xfrm>
            <a:off x="84221" y="4615771"/>
            <a:ext cx="1472062" cy="84656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algn="ctr" fontAlgn="base">
              <a:spcBef>
                <a:spcPct val="0"/>
              </a:spcBef>
              <a:spcAft>
                <a:spcPct val="0"/>
              </a:spcAft>
            </a:pPr>
            <a:r>
              <a:rPr lang="en-US" dirty="0" smtClean="0">
                <a:solidFill>
                  <a:srgbClr val="000000"/>
                </a:solidFill>
              </a:rPr>
              <a:t>Fourth grade</a:t>
            </a:r>
          </a:p>
          <a:p>
            <a:pPr algn="ctr" fontAlgn="base">
              <a:spcBef>
                <a:spcPct val="0"/>
              </a:spcBef>
              <a:spcAft>
                <a:spcPct val="0"/>
              </a:spcAft>
            </a:pPr>
            <a:r>
              <a:rPr lang="en-US" dirty="0" smtClean="0">
                <a:solidFill>
                  <a:srgbClr val="000000"/>
                </a:solidFill>
              </a:rPr>
              <a:t>First semester</a:t>
            </a:r>
          </a:p>
          <a:p>
            <a:pPr algn="ctr" fontAlgn="base">
              <a:spcBef>
                <a:spcPct val="0"/>
              </a:spcBef>
              <a:spcAft>
                <a:spcPct val="0"/>
              </a:spcAft>
            </a:pPr>
            <a:r>
              <a:rPr lang="en-US" dirty="0" smtClean="0">
                <a:solidFill>
                  <a:srgbClr val="000000"/>
                </a:solidFill>
              </a:rPr>
              <a:t>2018-2019</a:t>
            </a:r>
            <a:endParaRPr lang="ar-SA" dirty="0">
              <a:solidFill>
                <a:srgbClr val="000000"/>
              </a:solidFill>
            </a:endParaRPr>
          </a:p>
        </p:txBody>
      </p:sp>
      <p:sp>
        <p:nvSpPr>
          <p:cNvPr id="7" name="TextBox 6"/>
          <p:cNvSpPr txBox="1"/>
          <p:nvPr/>
        </p:nvSpPr>
        <p:spPr>
          <a:xfrm>
            <a:off x="1043608" y="188640"/>
            <a:ext cx="3816424" cy="584775"/>
          </a:xfrm>
          <a:prstGeom prst="rect">
            <a:avLst/>
          </a:prstGeom>
          <a:noFill/>
        </p:spPr>
        <p:txBody>
          <a:bodyPr wrap="square" rtlCol="1">
            <a:spAutoFit/>
          </a:bodyPr>
          <a:lstStyle/>
          <a:p>
            <a:pPr algn="ctr" eaLnBrk="0" fontAlgn="base" hangingPunct="0">
              <a:spcBef>
                <a:spcPct val="0"/>
              </a:spcBef>
              <a:spcAft>
                <a:spcPct val="0"/>
              </a:spcAft>
            </a:pPr>
            <a:r>
              <a:rPr lang="ar-SA" sz="3200" b="1" dirty="0">
                <a:ln w="0">
                  <a:noFill/>
                </a:ln>
                <a:solidFill>
                  <a:srgbClr val="FF6161"/>
                </a:solidFill>
                <a:effectLst>
                  <a:outerShdw blurRad="38100" dist="25400" dir="5400000" algn="ctr" rotWithShape="0">
                    <a:srgbClr val="6E747A">
                      <a:alpha val="43000"/>
                    </a:srgbClr>
                  </a:outerShdw>
                </a:effectLst>
                <a:latin typeface="DilleniaUPC" panose="02020603050405020304" pitchFamily="18" charset="-34"/>
                <a:cs typeface="Old Antic Decorative" panose="02010400000000000000" pitchFamily="2" charset="-78"/>
              </a:rPr>
              <a:t>بسم الله الرحمن الرحيم</a:t>
            </a:r>
          </a:p>
        </p:txBody>
      </p:sp>
      <p:sp>
        <p:nvSpPr>
          <p:cNvPr id="8" name="Rectangle 7"/>
          <p:cNvSpPr/>
          <p:nvPr/>
        </p:nvSpPr>
        <p:spPr>
          <a:xfrm>
            <a:off x="3093680" y="6248400"/>
            <a:ext cx="6050319" cy="338554"/>
          </a:xfrm>
          <a:prstGeom prst="rect">
            <a:avLst/>
          </a:prstGeom>
        </p:spPr>
        <p:txBody>
          <a:bodyPr wrap="square">
            <a:spAutoFit/>
          </a:bodyPr>
          <a:lstStyle/>
          <a:p>
            <a:pPr fontAlgn="base">
              <a:spcBef>
                <a:spcPct val="0"/>
              </a:spcBef>
              <a:spcAft>
                <a:spcPct val="0"/>
              </a:spcAft>
            </a:pPr>
            <a:r>
              <a:rPr lang="en-US" sz="1600" dirty="0">
                <a:solidFill>
                  <a:srgbClr val="808080">
                    <a:lumMod val="50000"/>
                  </a:srgbClr>
                </a:solidFill>
                <a:latin typeface="Bimini" panose="020B0500000000000000" pitchFamily="34" charset="0"/>
                <a:cs typeface="Arial" charset="0"/>
              </a:rPr>
              <a:t>Diagnostic Medical Microbiology-Laboratory Manual</a:t>
            </a:r>
            <a:endParaRPr lang="ar-SA" sz="1600" dirty="0">
              <a:solidFill>
                <a:srgbClr val="808080">
                  <a:lumMod val="50000"/>
                </a:srgbClr>
              </a:solidFill>
              <a:latin typeface="Bimini" panose="020B0500000000000000" pitchFamily="34" charset="0"/>
              <a:cs typeface="Arial" charset="0"/>
            </a:endParaRPr>
          </a:p>
        </p:txBody>
      </p:sp>
      <p:pic>
        <p:nvPicPr>
          <p:cNvPr id="1026" name="Picture 2" descr="E:\Mustansiriya University\شعار الفر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4" y="2183981"/>
            <a:ext cx="3762375" cy="3933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889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5032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dirty="0" smtClean="0">
                <a:solidFill>
                  <a:srgbClr val="FF0000"/>
                </a:solidFill>
                <a:latin typeface="Aharoni" pitchFamily="2" charset="-79"/>
                <a:cs typeface="Aharoni" pitchFamily="2" charset="-79"/>
              </a:rPr>
              <a:t>Vibrio and ETEC toxins</a:t>
            </a:r>
          </a:p>
        </p:txBody>
      </p:sp>
      <p:sp>
        <p:nvSpPr>
          <p:cNvPr id="4" name="Rectangle 3"/>
          <p:cNvSpPr>
            <a:spLocks noGrp="1" noChangeArrowheads="1"/>
          </p:cNvSpPr>
          <p:nvPr/>
        </p:nvSpPr>
        <p:spPr bwMode="auto">
          <a:xfrm>
            <a:off x="457200" y="18287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i="1" dirty="0" smtClean="0"/>
              <a:t>Vibrio </a:t>
            </a:r>
            <a:r>
              <a:rPr lang="en-US" sz="2800" i="1" dirty="0" err="1" smtClean="0"/>
              <a:t>cholerae</a:t>
            </a:r>
            <a:r>
              <a:rPr lang="en-US" sz="2800" dirty="0" smtClean="0"/>
              <a:t> produces cholera toxin and ETECS produce “cholera like toxin”</a:t>
            </a:r>
          </a:p>
          <a:p>
            <a:pPr eaLnBrk="1" hangingPunct="1"/>
            <a:r>
              <a:rPr lang="en-US" sz="2800" dirty="0" smtClean="0"/>
              <a:t>Toxin has two components</a:t>
            </a:r>
          </a:p>
          <a:p>
            <a:pPr eaLnBrk="1" hangingPunct="1">
              <a:buFontTx/>
              <a:buNone/>
            </a:pPr>
            <a:r>
              <a:rPr lang="en-US" sz="2800" dirty="0" smtClean="0"/>
              <a:t>		A subunit is actual toxin</a:t>
            </a:r>
          </a:p>
          <a:p>
            <a:pPr eaLnBrk="1" hangingPunct="1">
              <a:buFontTx/>
              <a:buNone/>
            </a:pPr>
            <a:r>
              <a:rPr lang="en-US" sz="2800" dirty="0" smtClean="0"/>
              <a:t>		B subunit is delivery component</a:t>
            </a:r>
          </a:p>
          <a:p>
            <a:pPr eaLnBrk="1" hangingPunct="1">
              <a:buFontTx/>
              <a:buNone/>
            </a:pPr>
            <a:r>
              <a:rPr lang="en-US" sz="2800" dirty="0" smtClean="0"/>
              <a:t>The B subunits bind to epithelial cell surfaces and delivers the A subunit into the cell</a:t>
            </a:r>
          </a:p>
          <a:p>
            <a:pPr eaLnBrk="1" hangingPunct="1">
              <a:buFontTx/>
              <a:buNone/>
            </a:pPr>
            <a:r>
              <a:rPr lang="en-US" sz="2800" dirty="0" smtClean="0"/>
              <a:t>Once inside the cell the A subunit is activated and destroys ionic balance of cells</a:t>
            </a:r>
          </a:p>
        </p:txBody>
      </p:sp>
    </p:spTree>
    <p:extLst>
      <p:ext uri="{BB962C8B-B14F-4D97-AF65-F5344CB8AC3E}">
        <p14:creationId xmlns:p14="http://schemas.microsoft.com/office/powerpoint/2010/main" val="413474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5032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dirty="0" smtClean="0">
                <a:solidFill>
                  <a:srgbClr val="FF0000"/>
                </a:solidFill>
                <a:latin typeface="Aharoni" pitchFamily="2" charset="-79"/>
                <a:cs typeface="Aharoni" pitchFamily="2" charset="-79"/>
              </a:rPr>
              <a:t>EPECS do not produce toxin but produce enzymes that change the surface of the microvilli of the small intestinal epithelial cells.</a:t>
            </a:r>
          </a:p>
        </p:txBody>
      </p:sp>
      <p:sp>
        <p:nvSpPr>
          <p:cNvPr id="4" name="Rectangle 3"/>
          <p:cNvSpPr>
            <a:spLocks noGrp="1" noChangeArrowheads="1"/>
          </p:cNvSpPr>
          <p:nvPr/>
        </p:nvSpPr>
        <p:spPr bwMode="auto">
          <a:xfrm>
            <a:off x="457200" y="18287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800" dirty="0" smtClean="0"/>
              <a:t>EPECS make contact with cells via bundle forming </a:t>
            </a:r>
            <a:r>
              <a:rPr lang="en-US" sz="2800" dirty="0" err="1" smtClean="0"/>
              <a:t>pili</a:t>
            </a:r>
            <a:endParaRPr lang="en-US" sz="2800" dirty="0" smtClean="0"/>
          </a:p>
          <a:p>
            <a:pPr eaLnBrk="1" hangingPunct="1">
              <a:lnSpc>
                <a:spcPct val="90000"/>
              </a:lnSpc>
            </a:pPr>
            <a:r>
              <a:rPr lang="en-US" sz="2800" dirty="0" smtClean="0"/>
              <a:t>They then produce enzymes that are secreted to the inside of the cell</a:t>
            </a:r>
          </a:p>
          <a:p>
            <a:pPr eaLnBrk="1" hangingPunct="1">
              <a:lnSpc>
                <a:spcPct val="90000"/>
              </a:lnSpc>
            </a:pPr>
            <a:r>
              <a:rPr lang="en-US" sz="2800" dirty="0" smtClean="0"/>
              <a:t>The enzymes cause the actin underlying the microvilli to undergo actin rearrangements</a:t>
            </a:r>
          </a:p>
          <a:p>
            <a:pPr eaLnBrk="1" hangingPunct="1">
              <a:lnSpc>
                <a:spcPct val="90000"/>
              </a:lnSpc>
            </a:pPr>
            <a:r>
              <a:rPr lang="en-US" sz="2800" dirty="0" smtClean="0"/>
              <a:t>Such rearrangements lead to a pedestal formation at apical surface of cells</a:t>
            </a:r>
          </a:p>
          <a:p>
            <a:pPr eaLnBrk="1" hangingPunct="1">
              <a:lnSpc>
                <a:spcPct val="90000"/>
              </a:lnSpc>
            </a:pPr>
            <a:r>
              <a:rPr lang="en-US" sz="2800" dirty="0" smtClean="0"/>
              <a:t>This effaces the microvilli and prevents </a:t>
            </a:r>
            <a:r>
              <a:rPr lang="en-US" sz="2800" dirty="0" err="1" smtClean="0"/>
              <a:t>readsorption</a:t>
            </a:r>
            <a:r>
              <a:rPr lang="en-US" sz="2800" dirty="0" smtClean="0"/>
              <a:t> of water into the cell</a:t>
            </a:r>
          </a:p>
        </p:txBody>
      </p:sp>
    </p:spTree>
    <p:extLst>
      <p:ext uri="{BB962C8B-B14F-4D97-AF65-F5344CB8AC3E}">
        <p14:creationId xmlns:p14="http://schemas.microsoft.com/office/powerpoint/2010/main" val="356149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5032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dirty="0" smtClean="0">
                <a:solidFill>
                  <a:srgbClr val="FF0000"/>
                </a:solidFill>
                <a:latin typeface="Aharoni" pitchFamily="2" charset="-79"/>
                <a:cs typeface="Aharoni" pitchFamily="2" charset="-79"/>
              </a:rPr>
              <a:t>EHECs</a:t>
            </a:r>
          </a:p>
        </p:txBody>
      </p:sp>
      <p:sp>
        <p:nvSpPr>
          <p:cNvPr id="4" name="Rectangle 3"/>
          <p:cNvSpPr>
            <a:spLocks noGrp="1" noChangeArrowheads="1"/>
          </p:cNvSpPr>
          <p:nvPr/>
        </p:nvSpPr>
        <p:spPr bwMode="auto">
          <a:xfrm>
            <a:off x="457200" y="18287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2800" dirty="0" smtClean="0"/>
              <a:t>EHECs cause hemorrhagic colitis and </a:t>
            </a:r>
            <a:r>
              <a:rPr lang="en-US" sz="2800" dirty="0" err="1" smtClean="0"/>
              <a:t>hemolyic</a:t>
            </a:r>
            <a:r>
              <a:rPr lang="en-US" sz="2800" dirty="0" smtClean="0"/>
              <a:t> uremic syndrome (HUS)</a:t>
            </a:r>
          </a:p>
          <a:p>
            <a:pPr eaLnBrk="1" hangingPunct="1">
              <a:lnSpc>
                <a:spcPct val="80000"/>
              </a:lnSpc>
            </a:pPr>
            <a:r>
              <a:rPr lang="en-US" sz="2800" dirty="0" smtClean="0"/>
              <a:t>HUS can cause renal failure</a:t>
            </a:r>
          </a:p>
          <a:p>
            <a:pPr eaLnBrk="1" hangingPunct="1">
              <a:lnSpc>
                <a:spcPct val="80000"/>
              </a:lnSpc>
            </a:pPr>
            <a:r>
              <a:rPr lang="en-US" sz="2800" dirty="0" smtClean="0"/>
              <a:t>We come in contact with EHECs when</a:t>
            </a:r>
          </a:p>
          <a:p>
            <a:pPr eaLnBrk="1" hangingPunct="1">
              <a:lnSpc>
                <a:spcPct val="80000"/>
              </a:lnSpc>
              <a:buFontTx/>
              <a:buNone/>
            </a:pPr>
            <a:r>
              <a:rPr lang="en-US" sz="2800" dirty="0" smtClean="0"/>
              <a:t>   		we eat undercooked hamburger—only 	50 organisms required to cause disease or when the groundwater becomes contaminated near cattle farms</a:t>
            </a:r>
          </a:p>
          <a:p>
            <a:pPr eaLnBrk="1" hangingPunct="1">
              <a:lnSpc>
                <a:spcPct val="80000"/>
              </a:lnSpc>
            </a:pPr>
            <a:r>
              <a:rPr lang="en-US" sz="2800" dirty="0" smtClean="0"/>
              <a:t>EHECs are resistant to stomach acids</a:t>
            </a:r>
          </a:p>
          <a:p>
            <a:pPr eaLnBrk="1" hangingPunct="1">
              <a:lnSpc>
                <a:spcPct val="80000"/>
              </a:lnSpc>
            </a:pPr>
            <a:r>
              <a:rPr lang="en-US" sz="2800" dirty="0" smtClean="0"/>
              <a:t>EHECs travel to the colon where they attach to the surface of colonic epithelial cells and multiply</a:t>
            </a:r>
          </a:p>
        </p:txBody>
      </p:sp>
    </p:spTree>
    <p:extLst>
      <p:ext uri="{BB962C8B-B14F-4D97-AF65-F5344CB8AC3E}">
        <p14:creationId xmlns:p14="http://schemas.microsoft.com/office/powerpoint/2010/main" val="319783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5032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000" dirty="0" smtClean="0">
                <a:solidFill>
                  <a:srgbClr val="FF0000"/>
                </a:solidFill>
                <a:latin typeface="Aharoni" pitchFamily="2" charset="-79"/>
                <a:cs typeface="Aharoni" pitchFamily="2" charset="-79"/>
              </a:rPr>
              <a:t>EHECs, Shiga like toxin and HUS</a:t>
            </a:r>
          </a:p>
        </p:txBody>
      </p:sp>
      <p:sp>
        <p:nvSpPr>
          <p:cNvPr id="4" name="Rectangle 3"/>
          <p:cNvSpPr>
            <a:spLocks noGrp="1" noChangeArrowheads="1"/>
          </p:cNvSpPr>
          <p:nvPr/>
        </p:nvSpPr>
        <p:spPr bwMode="auto">
          <a:xfrm>
            <a:off x="457200" y="18287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dirty="0" smtClean="0"/>
              <a:t>Shiga like toxin can travel in the blood stream where they reach the kidneys</a:t>
            </a:r>
          </a:p>
          <a:p>
            <a:pPr eaLnBrk="1" hangingPunct="1"/>
            <a:r>
              <a:rPr lang="en-US" dirty="0" smtClean="0"/>
              <a:t>They kill kidney epithelial cells </a:t>
            </a:r>
          </a:p>
          <a:p>
            <a:pPr eaLnBrk="1" hangingPunct="1"/>
            <a:r>
              <a:rPr lang="en-US" dirty="0" smtClean="0"/>
              <a:t>The dead cells plug up the small vessels in the kidneys leading to HUS (hemolytic uremic syndrome.</a:t>
            </a:r>
          </a:p>
          <a:p>
            <a:pPr eaLnBrk="1" hangingPunct="1"/>
            <a:r>
              <a:rPr lang="en-US" dirty="0" smtClean="0"/>
              <a:t>This can lead to kidney failure</a:t>
            </a:r>
          </a:p>
        </p:txBody>
      </p:sp>
    </p:spTree>
    <p:extLst>
      <p:ext uri="{BB962C8B-B14F-4D97-AF65-F5344CB8AC3E}">
        <p14:creationId xmlns:p14="http://schemas.microsoft.com/office/powerpoint/2010/main" val="47509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5032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000" dirty="0" smtClean="0">
                <a:solidFill>
                  <a:srgbClr val="FF0000"/>
                </a:solidFill>
                <a:latin typeface="Aharoni" pitchFamily="2" charset="-79"/>
                <a:cs typeface="Aharoni" pitchFamily="2" charset="-79"/>
              </a:rPr>
              <a:t>Intracellular pathogens—Salmonella </a:t>
            </a:r>
            <a:r>
              <a:rPr lang="en-US" sz="4000" dirty="0" err="1" smtClean="0">
                <a:solidFill>
                  <a:srgbClr val="FF0000"/>
                </a:solidFill>
                <a:latin typeface="Aharoni" pitchFamily="2" charset="-79"/>
                <a:cs typeface="Aharoni" pitchFamily="2" charset="-79"/>
              </a:rPr>
              <a:t>spp</a:t>
            </a:r>
            <a:r>
              <a:rPr lang="en-US" sz="4000" dirty="0" smtClean="0">
                <a:solidFill>
                  <a:srgbClr val="FF0000"/>
                </a:solidFill>
                <a:latin typeface="Aharoni" pitchFamily="2" charset="-79"/>
                <a:cs typeface="Aharoni" pitchFamily="2" charset="-79"/>
              </a:rPr>
              <a:t> </a:t>
            </a:r>
          </a:p>
        </p:txBody>
      </p:sp>
      <p:sp>
        <p:nvSpPr>
          <p:cNvPr id="4" name="Rectangle 3"/>
          <p:cNvSpPr>
            <a:spLocks noGrp="1" noChangeArrowheads="1"/>
          </p:cNvSpPr>
          <p:nvPr/>
        </p:nvSpPr>
        <p:spPr bwMode="auto">
          <a:xfrm>
            <a:off x="457200" y="18287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2800" i="1" dirty="0" smtClean="0"/>
              <a:t>Salmonella </a:t>
            </a:r>
            <a:r>
              <a:rPr lang="en-US" sz="2800" i="1" dirty="0" err="1" smtClean="0"/>
              <a:t>typhimurium</a:t>
            </a:r>
            <a:r>
              <a:rPr lang="en-US" sz="2800" dirty="0" smtClean="0"/>
              <a:t> causes gastro-enteritis and a bloody diarrhea in humans</a:t>
            </a:r>
          </a:p>
          <a:p>
            <a:pPr eaLnBrk="1" hangingPunct="1">
              <a:lnSpc>
                <a:spcPct val="80000"/>
              </a:lnSpc>
            </a:pPr>
            <a:r>
              <a:rPr lang="en-US" sz="2800" i="1" dirty="0" smtClean="0"/>
              <a:t>S. </a:t>
            </a:r>
            <a:r>
              <a:rPr lang="en-US" sz="2800" i="1" dirty="0" err="1" smtClean="0"/>
              <a:t>typhimurium</a:t>
            </a:r>
            <a:r>
              <a:rPr lang="en-US" sz="2800" dirty="0" smtClean="0"/>
              <a:t> can be found in chickens, eggs, poultry products and milk</a:t>
            </a:r>
          </a:p>
          <a:p>
            <a:pPr eaLnBrk="1" hangingPunct="1">
              <a:lnSpc>
                <a:spcPct val="80000"/>
              </a:lnSpc>
            </a:pPr>
            <a:r>
              <a:rPr lang="en-US" sz="2800" i="1" dirty="0" smtClean="0"/>
              <a:t>Salmonella </a:t>
            </a:r>
            <a:r>
              <a:rPr lang="en-US" sz="2800" i="1" dirty="0" err="1" smtClean="0"/>
              <a:t>typhi</a:t>
            </a:r>
            <a:r>
              <a:rPr lang="en-US" sz="2800" dirty="0" smtClean="0"/>
              <a:t> causes typhoid fever and travels to the spleen, liver, kidneys and gallbladder</a:t>
            </a:r>
          </a:p>
          <a:p>
            <a:pPr eaLnBrk="1" hangingPunct="1">
              <a:lnSpc>
                <a:spcPct val="80000"/>
              </a:lnSpc>
            </a:pPr>
            <a:r>
              <a:rPr lang="en-US" sz="2800" i="1" dirty="0" smtClean="0"/>
              <a:t>Salmonella </a:t>
            </a:r>
            <a:r>
              <a:rPr lang="en-US" sz="2800" i="1" dirty="0" err="1" smtClean="0"/>
              <a:t>typhi</a:t>
            </a:r>
            <a:r>
              <a:rPr lang="en-US" sz="2800" dirty="0" smtClean="0"/>
              <a:t> can reside in the gallbladder of asymptomatic people, these people are carriers of the disease as they constantly shed the bacteria into the environment</a:t>
            </a:r>
          </a:p>
          <a:p>
            <a:pPr eaLnBrk="1" hangingPunct="1">
              <a:lnSpc>
                <a:spcPct val="80000"/>
              </a:lnSpc>
              <a:buFontTx/>
              <a:buNone/>
            </a:pPr>
            <a:endParaRPr lang="en-US" sz="2800" dirty="0" smtClean="0"/>
          </a:p>
        </p:txBody>
      </p:sp>
    </p:spTree>
    <p:extLst>
      <p:ext uri="{BB962C8B-B14F-4D97-AF65-F5344CB8AC3E}">
        <p14:creationId xmlns:p14="http://schemas.microsoft.com/office/powerpoint/2010/main" val="34270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63318"/>
            <a:ext cx="9144000" cy="5016758"/>
          </a:xfrm>
          <a:prstGeom prst="rect">
            <a:avLst/>
          </a:prstGeom>
        </p:spPr>
        <p:txBody>
          <a:bodyPr wrap="square">
            <a:spAutoFit/>
          </a:bodyPr>
          <a:lstStyle/>
          <a:p>
            <a:r>
              <a:rPr lang="en-US" sz="2000" i="1" dirty="0" err="1"/>
              <a:t>Shigella</a:t>
            </a:r>
            <a:r>
              <a:rPr lang="en-US" sz="2000" i="1" dirty="0"/>
              <a:t> </a:t>
            </a:r>
            <a:r>
              <a:rPr lang="en-US" sz="2000" dirty="0"/>
              <a:t>spp. cause a wide spectrum of clinical diseases, which vary from asymptomatic infections to </a:t>
            </a:r>
            <a:r>
              <a:rPr lang="en-US" sz="2000" dirty="0" err="1"/>
              <a:t>diarrhoea</a:t>
            </a:r>
            <a:r>
              <a:rPr lang="en-US" sz="2000" dirty="0"/>
              <a:t> without fever to severe dysentery.</a:t>
            </a:r>
          </a:p>
          <a:p>
            <a:r>
              <a:rPr lang="en-US" sz="2000" dirty="0"/>
              <a:t>Symptoms consist of abdominal cramps, ineffectual and painful straining to pass stool (</a:t>
            </a:r>
            <a:r>
              <a:rPr lang="en-US" sz="2000" dirty="0" err="1"/>
              <a:t>tenesmus</a:t>
            </a:r>
            <a:r>
              <a:rPr lang="en-US" sz="2000" dirty="0"/>
              <a:t>- </a:t>
            </a:r>
            <a:r>
              <a:rPr lang="ar-IQ" sz="2000" dirty="0"/>
              <a:t>زحير</a:t>
            </a:r>
            <a:r>
              <a:rPr lang="en-US" sz="2000" dirty="0"/>
              <a:t>), and frequent, small-volume, bloodstained inflammatory discharge. </a:t>
            </a:r>
            <a:r>
              <a:rPr lang="en-US" sz="2000" i="1" dirty="0" err="1"/>
              <a:t>Shigella</a:t>
            </a:r>
            <a:r>
              <a:rPr lang="en-US" sz="2000" i="1" dirty="0"/>
              <a:t> </a:t>
            </a:r>
            <a:r>
              <a:rPr lang="en-US" sz="2000" dirty="0"/>
              <a:t>spp. are the main cause of bacillary dysentery followed by </a:t>
            </a:r>
            <a:r>
              <a:rPr lang="en-US" sz="2000" dirty="0" err="1"/>
              <a:t>enteroinvasive</a:t>
            </a:r>
            <a:r>
              <a:rPr lang="en-US" sz="2000" dirty="0"/>
              <a:t> and </a:t>
            </a:r>
            <a:r>
              <a:rPr lang="en-US" sz="2000" dirty="0" err="1"/>
              <a:t>enterohaemorrhagic</a:t>
            </a:r>
            <a:r>
              <a:rPr lang="en-US" sz="2000" dirty="0"/>
              <a:t> </a:t>
            </a:r>
            <a:r>
              <a:rPr lang="en-US" sz="2000" i="1" dirty="0"/>
              <a:t>E. coli</a:t>
            </a:r>
            <a:r>
              <a:rPr lang="en-US" sz="2000" dirty="0"/>
              <a:t>. Many cases present as mild illnesses that require no specific treatment. However, for severe dysentery or when </a:t>
            </a:r>
            <a:r>
              <a:rPr lang="en-US" sz="2000" dirty="0" smtClean="0"/>
              <a:t>secondary </a:t>
            </a:r>
            <a:r>
              <a:rPr lang="en-US" sz="2000" dirty="0"/>
              <a:t>spread is likely, antimicrobial therapy after susceptibility testing is indicated as resistance towards commonly used antimicrobials is high in many countries. </a:t>
            </a:r>
          </a:p>
          <a:p>
            <a:r>
              <a:rPr lang="en-US" sz="2000" dirty="0"/>
              <a:t>Four groups of </a:t>
            </a:r>
            <a:r>
              <a:rPr lang="en-US" sz="2000" i="1" dirty="0" err="1"/>
              <a:t>Shigella</a:t>
            </a:r>
            <a:r>
              <a:rPr lang="en-US" sz="2000" i="1" dirty="0"/>
              <a:t> </a:t>
            </a:r>
            <a:r>
              <a:rPr lang="en-US" sz="2000" dirty="0"/>
              <a:t>organisms, with a total of 39 serotypes and subtypes, are recognized. Group A (</a:t>
            </a:r>
            <a:r>
              <a:rPr lang="en-US" sz="2000" i="1" dirty="0"/>
              <a:t>S. </a:t>
            </a:r>
            <a:r>
              <a:rPr lang="en-US" sz="2000" i="1" dirty="0" err="1"/>
              <a:t>dysenteriae</a:t>
            </a:r>
            <a:r>
              <a:rPr lang="en-US" sz="2000" dirty="0"/>
              <a:t>) , group B (</a:t>
            </a:r>
            <a:r>
              <a:rPr lang="en-US" sz="2000" i="1" dirty="0"/>
              <a:t>S.</a:t>
            </a:r>
            <a:endParaRPr lang="en-US" sz="2000" dirty="0"/>
          </a:p>
          <a:p>
            <a:r>
              <a:rPr lang="en-US" sz="2000" i="1" dirty="0" err="1"/>
              <a:t>flexneri</a:t>
            </a:r>
            <a:r>
              <a:rPr lang="en-US" sz="2000" dirty="0"/>
              <a:t>), and group C (</a:t>
            </a:r>
            <a:r>
              <a:rPr lang="en-US" sz="2000" i="1" dirty="0"/>
              <a:t>S. </a:t>
            </a:r>
            <a:r>
              <a:rPr lang="en-US" sz="2000" i="1" dirty="0" err="1"/>
              <a:t>boydii</a:t>
            </a:r>
            <a:r>
              <a:rPr lang="en-US" sz="2000" dirty="0"/>
              <a:t>) contain multiple serotypes; there is only one serotype for group D (</a:t>
            </a:r>
            <a:r>
              <a:rPr lang="en-US" sz="2000" i="1" dirty="0"/>
              <a:t>S. </a:t>
            </a:r>
            <a:r>
              <a:rPr lang="en-US" sz="2000" i="1" dirty="0" err="1"/>
              <a:t>sonnei</a:t>
            </a:r>
            <a:r>
              <a:rPr lang="en-US" sz="2000" dirty="0"/>
              <a:t>). </a:t>
            </a:r>
            <a:r>
              <a:rPr lang="en-US" sz="2000" i="1" dirty="0"/>
              <a:t>S. </a:t>
            </a:r>
            <a:r>
              <a:rPr lang="en-US" sz="2000" i="1" dirty="0" err="1"/>
              <a:t>dysenteriae</a:t>
            </a:r>
            <a:r>
              <a:rPr lang="en-US" sz="2000" i="1" dirty="0"/>
              <a:t> </a:t>
            </a:r>
            <a:r>
              <a:rPr lang="en-US" sz="2000" dirty="0"/>
              <a:t>and </a:t>
            </a:r>
            <a:r>
              <a:rPr lang="en-US" sz="2000" i="1" dirty="0"/>
              <a:t>S. </a:t>
            </a:r>
            <a:r>
              <a:rPr lang="en-US" sz="2000" i="1" dirty="0" err="1"/>
              <a:t>flexneri</a:t>
            </a:r>
            <a:r>
              <a:rPr lang="en-US" sz="2000" i="1" dirty="0"/>
              <a:t> </a:t>
            </a:r>
            <a:r>
              <a:rPr lang="en-US" sz="2000" dirty="0"/>
              <a:t>are the most commonly isolated </a:t>
            </a:r>
            <a:r>
              <a:rPr lang="en-US" sz="2000" i="1" dirty="0" err="1"/>
              <a:t>Shigella</a:t>
            </a:r>
            <a:r>
              <a:rPr lang="en-US" sz="2000" i="1" dirty="0"/>
              <a:t> </a:t>
            </a:r>
            <a:r>
              <a:rPr lang="en-US" sz="2000" dirty="0"/>
              <a:t>species in developing countries, while </a:t>
            </a:r>
            <a:r>
              <a:rPr lang="en-US" sz="2000" i="1" dirty="0"/>
              <a:t>S. </a:t>
            </a:r>
            <a:r>
              <a:rPr lang="en-US" sz="2000" i="1" dirty="0" err="1"/>
              <a:t>sonnei</a:t>
            </a:r>
            <a:r>
              <a:rPr lang="en-US" sz="2000" i="1" dirty="0"/>
              <a:t> </a:t>
            </a:r>
            <a:r>
              <a:rPr lang="en-US" sz="2000" dirty="0"/>
              <a:t>is the most commonly isolated species in developed countries.</a:t>
            </a:r>
          </a:p>
        </p:txBody>
      </p:sp>
      <p:sp>
        <p:nvSpPr>
          <p:cNvPr id="3" name="Rectangle 2"/>
          <p:cNvSpPr/>
          <p:nvPr/>
        </p:nvSpPr>
        <p:spPr>
          <a:xfrm>
            <a:off x="599202" y="801923"/>
            <a:ext cx="7957628" cy="646331"/>
          </a:xfrm>
          <a:prstGeom prst="rect">
            <a:avLst/>
          </a:prstGeom>
        </p:spPr>
        <p:txBody>
          <a:bodyPr wrap="none">
            <a:spAutoFit/>
          </a:bodyPr>
          <a:lstStyle/>
          <a:p>
            <a:pPr rtl="1"/>
            <a:r>
              <a:rPr lang="en-US" sz="3600" b="1" dirty="0">
                <a:solidFill>
                  <a:srgbClr val="FF0000"/>
                </a:solidFill>
                <a:latin typeface="Aharoni" pitchFamily="2" charset="-79"/>
                <a:cs typeface="Aharoni" pitchFamily="2" charset="-79"/>
              </a:rPr>
              <a:t> Clinical significance of </a:t>
            </a:r>
            <a:r>
              <a:rPr lang="en-US" sz="3600" b="1" i="1" dirty="0" err="1">
                <a:solidFill>
                  <a:srgbClr val="FF0000"/>
                </a:solidFill>
                <a:latin typeface="Aharoni" pitchFamily="2" charset="-79"/>
                <a:cs typeface="Aharoni" pitchFamily="2" charset="-79"/>
              </a:rPr>
              <a:t>Shigella</a:t>
            </a:r>
            <a:r>
              <a:rPr lang="en-US" sz="3600" b="1" i="1" dirty="0">
                <a:solidFill>
                  <a:srgbClr val="FF0000"/>
                </a:solidFill>
                <a:latin typeface="Aharoni" pitchFamily="2" charset="-79"/>
                <a:cs typeface="Aharoni" pitchFamily="2" charset="-79"/>
              </a:rPr>
              <a:t> spp.</a:t>
            </a:r>
            <a:endParaRPr lang="en-US" sz="3600" i="1"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57183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202" y="801923"/>
            <a:ext cx="7899920" cy="646331"/>
          </a:xfrm>
          <a:prstGeom prst="rect">
            <a:avLst/>
          </a:prstGeom>
        </p:spPr>
        <p:txBody>
          <a:bodyPr wrap="none">
            <a:spAutoFit/>
          </a:bodyPr>
          <a:lstStyle/>
          <a:p>
            <a:pPr rtl="1"/>
            <a:r>
              <a:rPr lang="en-US" sz="3600" b="1" dirty="0">
                <a:solidFill>
                  <a:srgbClr val="FF0000"/>
                </a:solidFill>
                <a:latin typeface="Aharoni" pitchFamily="2" charset="-79"/>
                <a:cs typeface="Aharoni" pitchFamily="2" charset="-79"/>
              </a:rPr>
              <a:t> Clinical significance of </a:t>
            </a:r>
            <a:r>
              <a:rPr lang="en-US" sz="3600" b="1" i="1" dirty="0" smtClean="0">
                <a:solidFill>
                  <a:srgbClr val="FF0000"/>
                </a:solidFill>
                <a:latin typeface="Aharoni" pitchFamily="2" charset="-79"/>
                <a:cs typeface="Aharoni" pitchFamily="2" charset="-79"/>
              </a:rPr>
              <a:t>Salmonellae</a:t>
            </a:r>
            <a:endParaRPr lang="en-US" sz="3600" i="1" dirty="0">
              <a:solidFill>
                <a:srgbClr val="FF0000"/>
              </a:solidFill>
              <a:latin typeface="Aharoni" pitchFamily="2" charset="-79"/>
              <a:cs typeface="Aharoni" pitchFamily="2" charset="-79"/>
            </a:endParaRPr>
          </a:p>
        </p:txBody>
      </p:sp>
      <p:sp>
        <p:nvSpPr>
          <p:cNvPr id="4" name="Rectangle 3"/>
          <p:cNvSpPr/>
          <p:nvPr/>
        </p:nvSpPr>
        <p:spPr>
          <a:xfrm>
            <a:off x="192759" y="1627662"/>
            <a:ext cx="8770513" cy="4493538"/>
          </a:xfrm>
          <a:prstGeom prst="rect">
            <a:avLst/>
          </a:prstGeom>
        </p:spPr>
        <p:txBody>
          <a:bodyPr wrap="square">
            <a:spAutoFit/>
          </a:bodyPr>
          <a:lstStyle/>
          <a:p>
            <a:pPr algn="just"/>
            <a:r>
              <a:rPr lang="en-US" sz="2200" dirty="0"/>
              <a:t>The nomenclature and classification of the salmonellae have changed several times and are still under discussion. According to present nomenclature, all </a:t>
            </a:r>
            <a:r>
              <a:rPr lang="en-US" sz="2200" i="1" dirty="0"/>
              <a:t>Salmonella </a:t>
            </a:r>
            <a:r>
              <a:rPr lang="en-US" sz="2200" dirty="0"/>
              <a:t>species belong to a single genus which is subdivided in six subgroups (also called subspecies), including the former genus </a:t>
            </a:r>
            <a:r>
              <a:rPr lang="en-US" sz="2200" i="1" dirty="0"/>
              <a:t>Arizona</a:t>
            </a:r>
            <a:r>
              <a:rPr lang="en-US" sz="2200" dirty="0"/>
              <a:t>. Subgroup 1 corresponds to the typical salmonellae and includes among others: </a:t>
            </a:r>
            <a:r>
              <a:rPr lang="en-US" sz="2200" i="1" dirty="0"/>
              <a:t>Salmonella </a:t>
            </a:r>
            <a:r>
              <a:rPr lang="en-US" sz="2200" i="1" dirty="0" err="1"/>
              <a:t>typhi</a:t>
            </a:r>
            <a:r>
              <a:rPr lang="en-US" sz="2200" dirty="0"/>
              <a:t>, </a:t>
            </a:r>
            <a:r>
              <a:rPr lang="en-US" sz="2200" i="1" dirty="0"/>
              <a:t>S. </a:t>
            </a:r>
            <a:r>
              <a:rPr lang="en-US" sz="2200" i="1" dirty="0" err="1"/>
              <a:t>paratyphi</a:t>
            </a:r>
            <a:r>
              <a:rPr lang="en-US" sz="2200" i="1" dirty="0"/>
              <a:t> </a:t>
            </a:r>
            <a:r>
              <a:rPr lang="en-US" sz="2200" dirty="0"/>
              <a:t>A, </a:t>
            </a:r>
            <a:r>
              <a:rPr lang="en-US" sz="2200" i="1" dirty="0"/>
              <a:t>S. </a:t>
            </a:r>
            <a:r>
              <a:rPr lang="en-US" sz="2200" i="1" dirty="0" err="1"/>
              <a:t>enteritidis</a:t>
            </a:r>
            <a:r>
              <a:rPr lang="en-US" sz="2200" dirty="0"/>
              <a:t>, </a:t>
            </a:r>
            <a:r>
              <a:rPr lang="en-US" sz="2200" i="1" dirty="0"/>
              <a:t>S. </a:t>
            </a:r>
            <a:r>
              <a:rPr lang="en-US" sz="2200" i="1" dirty="0" err="1"/>
              <a:t>typhimurium</a:t>
            </a:r>
            <a:r>
              <a:rPr lang="en-US" sz="2200" dirty="0"/>
              <a:t>, </a:t>
            </a:r>
            <a:r>
              <a:rPr lang="en-US" sz="2200" i="1" dirty="0"/>
              <a:t>S. </a:t>
            </a:r>
            <a:r>
              <a:rPr lang="en-US" sz="2200" i="1" dirty="0" err="1"/>
              <a:t>choleraesuis</a:t>
            </a:r>
            <a:r>
              <a:rPr lang="en-US" sz="2200" dirty="0"/>
              <a:t>. This subgroup contains more than 2000 serotypes, which can be differentiated by their antigenic formula (O, H and Vi antigens). Serotypes in subgroup 1 continue to be named as if they were real species: </a:t>
            </a:r>
            <a:r>
              <a:rPr lang="en-US" sz="2200" i="1" dirty="0"/>
              <a:t>Salmonella </a:t>
            </a:r>
            <a:r>
              <a:rPr lang="en-US" sz="2200" dirty="0"/>
              <a:t>subgroup 1 serotype </a:t>
            </a:r>
            <a:r>
              <a:rPr lang="en-US" sz="2200" i="1" dirty="0" err="1"/>
              <a:t>typhimurium</a:t>
            </a:r>
            <a:r>
              <a:rPr lang="en-US" sz="2200" i="1" dirty="0"/>
              <a:t> </a:t>
            </a:r>
            <a:r>
              <a:rPr lang="en-US" sz="2200" dirty="0"/>
              <a:t>is simply called </a:t>
            </a:r>
            <a:r>
              <a:rPr lang="en-US" sz="2200" i="1" dirty="0"/>
              <a:t>S. </a:t>
            </a:r>
            <a:r>
              <a:rPr lang="en-US" sz="2200" i="1" dirty="0" err="1"/>
              <a:t>typhimurium</a:t>
            </a:r>
            <a:r>
              <a:rPr lang="en-US" sz="2200" dirty="0"/>
              <a:t>. More than 99% of human salmonella isolates belong to subgroup 1.</a:t>
            </a:r>
          </a:p>
        </p:txBody>
      </p:sp>
    </p:spTree>
    <p:extLst>
      <p:ext uri="{BB962C8B-B14F-4D97-AF65-F5344CB8AC3E}">
        <p14:creationId xmlns:p14="http://schemas.microsoft.com/office/powerpoint/2010/main" val="394160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042" y="1677486"/>
            <a:ext cx="8169442" cy="4893647"/>
          </a:xfrm>
          <a:prstGeom prst="rect">
            <a:avLst/>
          </a:prstGeom>
        </p:spPr>
        <p:txBody>
          <a:bodyPr wrap="square">
            <a:spAutoFit/>
          </a:bodyPr>
          <a:lstStyle/>
          <a:p>
            <a:r>
              <a:rPr lang="en-US" sz="2400" dirty="0"/>
              <a:t>At least six different classes of </a:t>
            </a:r>
            <a:r>
              <a:rPr lang="en-US" sz="2400" dirty="0" err="1"/>
              <a:t>diarrhoea</a:t>
            </a:r>
            <a:r>
              <a:rPr lang="en-US" sz="2400" dirty="0"/>
              <a:t>-producing </a:t>
            </a:r>
            <a:r>
              <a:rPr lang="en-US" sz="2400" i="1" dirty="0"/>
              <a:t>Escherichia coli </a:t>
            </a:r>
            <a:r>
              <a:rPr lang="en-US" sz="2400" dirty="0"/>
              <a:t>have</a:t>
            </a:r>
          </a:p>
          <a:p>
            <a:r>
              <a:rPr lang="en-US" sz="2400" dirty="0"/>
              <a:t>been identified: </a:t>
            </a:r>
            <a:r>
              <a:rPr lang="en-US" sz="2400" dirty="0" err="1"/>
              <a:t>enteropathogenic</a:t>
            </a:r>
            <a:r>
              <a:rPr lang="en-US" sz="2400" dirty="0"/>
              <a:t> </a:t>
            </a:r>
            <a:r>
              <a:rPr lang="en-US" sz="2400" i="1" dirty="0"/>
              <a:t>E. coli </a:t>
            </a:r>
            <a:r>
              <a:rPr lang="en-US" sz="2400" dirty="0"/>
              <a:t>(EPEC), </a:t>
            </a:r>
            <a:r>
              <a:rPr lang="en-US" sz="2400" dirty="0" err="1"/>
              <a:t>enterotoxigenic</a:t>
            </a:r>
            <a:r>
              <a:rPr lang="en-US" sz="2400" dirty="0"/>
              <a:t> </a:t>
            </a:r>
            <a:r>
              <a:rPr lang="en-US" sz="2400" i="1" dirty="0"/>
              <a:t>E. coli</a:t>
            </a:r>
            <a:endParaRPr lang="en-US" sz="2400" dirty="0"/>
          </a:p>
          <a:p>
            <a:pPr algn="just"/>
            <a:r>
              <a:rPr lang="en-US" sz="2400" dirty="0"/>
              <a:t>(ETEC), </a:t>
            </a:r>
            <a:r>
              <a:rPr lang="en-US" sz="2400" dirty="0" err="1"/>
              <a:t>enterohaemorrhagic</a:t>
            </a:r>
            <a:r>
              <a:rPr lang="en-US" sz="2400" dirty="0"/>
              <a:t> or </a:t>
            </a:r>
            <a:r>
              <a:rPr lang="en-US" sz="2400" dirty="0" err="1"/>
              <a:t>verotoxin</a:t>
            </a:r>
            <a:r>
              <a:rPr lang="en-US" sz="2400" dirty="0"/>
              <a:t>-producing </a:t>
            </a:r>
            <a:r>
              <a:rPr lang="en-US" sz="2400" i="1" dirty="0"/>
              <a:t>E. coli </a:t>
            </a:r>
            <a:r>
              <a:rPr lang="en-US" sz="2400" dirty="0"/>
              <a:t>(EHEC or VTEC), </a:t>
            </a:r>
            <a:r>
              <a:rPr lang="en-US" sz="2400" dirty="0" err="1"/>
              <a:t>enteroinvasive</a:t>
            </a:r>
            <a:r>
              <a:rPr lang="en-US" sz="2400" dirty="0"/>
              <a:t> </a:t>
            </a:r>
            <a:r>
              <a:rPr lang="en-US" sz="2400" i="1" dirty="0"/>
              <a:t>E. coli </a:t>
            </a:r>
            <a:r>
              <a:rPr lang="en-US" sz="2400" dirty="0"/>
              <a:t>(EIEC), </a:t>
            </a:r>
            <a:r>
              <a:rPr lang="en-US" sz="2400" dirty="0" err="1"/>
              <a:t>enteroadhesive</a:t>
            </a:r>
            <a:r>
              <a:rPr lang="en-US" sz="2400" dirty="0"/>
              <a:t> </a:t>
            </a:r>
            <a:r>
              <a:rPr lang="en-US" sz="2400" i="1" dirty="0"/>
              <a:t>E. coli </a:t>
            </a:r>
            <a:r>
              <a:rPr lang="en-US" sz="2400" dirty="0"/>
              <a:t>(EAEC), and </a:t>
            </a:r>
            <a:r>
              <a:rPr lang="en-US" sz="2400" dirty="0" err="1"/>
              <a:t>enteroaggregative</a:t>
            </a:r>
            <a:r>
              <a:rPr lang="en-US" sz="2400" dirty="0"/>
              <a:t> </a:t>
            </a:r>
            <a:r>
              <a:rPr lang="en-US" sz="2400" i="1" dirty="0"/>
              <a:t>E. coli </a:t>
            </a:r>
            <a:r>
              <a:rPr lang="en-US" sz="2400" dirty="0"/>
              <a:t>(</a:t>
            </a:r>
            <a:r>
              <a:rPr lang="en-US" sz="2400" dirty="0" err="1"/>
              <a:t>EAggEC</a:t>
            </a:r>
            <a:r>
              <a:rPr lang="en-US" sz="2400" dirty="0"/>
              <a:t>). Four of them are common causes of </a:t>
            </a:r>
            <a:r>
              <a:rPr lang="en-US" sz="2400" dirty="0" err="1"/>
              <a:t>diarrhoeal</a:t>
            </a:r>
            <a:r>
              <a:rPr lang="en-US" sz="2400" dirty="0"/>
              <a:t> disease in developing countries. However, identification of these strains requires serological assays, toxicity assays in cell culture, pathogenicity studies in animals and gene-probe techniques that are beyond the capacity of intermediate-level clinical laboratories. </a:t>
            </a:r>
          </a:p>
        </p:txBody>
      </p:sp>
      <p:sp>
        <p:nvSpPr>
          <p:cNvPr id="4" name="Rectangle 3"/>
          <p:cNvSpPr/>
          <p:nvPr/>
        </p:nvSpPr>
        <p:spPr>
          <a:xfrm>
            <a:off x="731377" y="918610"/>
            <a:ext cx="7500771" cy="584775"/>
          </a:xfrm>
          <a:prstGeom prst="rect">
            <a:avLst/>
          </a:prstGeom>
        </p:spPr>
        <p:txBody>
          <a:bodyPr wrap="none">
            <a:spAutoFit/>
          </a:bodyPr>
          <a:lstStyle/>
          <a:p>
            <a:pPr rtl="1"/>
            <a:r>
              <a:rPr lang="en-US" sz="3200" b="1" dirty="0">
                <a:solidFill>
                  <a:srgbClr val="FF0000"/>
                </a:solidFill>
                <a:latin typeface="Aharoni" pitchFamily="2" charset="-79"/>
                <a:cs typeface="Aharoni" pitchFamily="2" charset="-79"/>
              </a:rPr>
              <a:t> Clinical significance of </a:t>
            </a:r>
            <a:r>
              <a:rPr lang="en-US" sz="3200" b="1" i="1" dirty="0">
                <a:solidFill>
                  <a:srgbClr val="FF0000"/>
                </a:solidFill>
                <a:latin typeface="Aharoni" pitchFamily="2" charset="-79"/>
                <a:cs typeface="Aharoni" pitchFamily="2" charset="-79"/>
              </a:rPr>
              <a:t>Escherichia coli</a:t>
            </a:r>
            <a:endParaRPr lang="en-US" sz="3200" i="1"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3521355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537" y="1676414"/>
            <a:ext cx="8795084" cy="4401205"/>
          </a:xfrm>
          <a:prstGeom prst="rect">
            <a:avLst/>
          </a:prstGeom>
        </p:spPr>
        <p:txBody>
          <a:bodyPr wrap="square">
            <a:spAutoFit/>
          </a:bodyPr>
          <a:lstStyle/>
          <a:p>
            <a:r>
              <a:rPr lang="en-US" sz="2000" dirty="0"/>
              <a:t>Cholera is a typical example of a toxigenic infection. All the symptoms can be attributed to the intestinal fluid loss caused by an enterotoxin released by </a:t>
            </a:r>
            <a:r>
              <a:rPr lang="en-US" sz="2000" i="1" dirty="0"/>
              <a:t>Vibrio </a:t>
            </a:r>
            <a:r>
              <a:rPr lang="en-US" sz="2000" i="1" dirty="0" err="1"/>
              <a:t>cholerae</a:t>
            </a:r>
            <a:r>
              <a:rPr lang="en-US" sz="2000" i="1" dirty="0"/>
              <a:t> </a:t>
            </a:r>
            <a:r>
              <a:rPr lang="en-US" sz="2000" dirty="0"/>
              <a:t>in the intestine. The stool is voluminous and watery, and contains no inflammatory cells. The main objective of treatment is fluid replacement and antimicrobials have only a secondary role.</a:t>
            </a:r>
          </a:p>
          <a:p>
            <a:r>
              <a:rPr lang="en-US" sz="2000" i="1" dirty="0"/>
              <a:t>	V. </a:t>
            </a:r>
            <a:r>
              <a:rPr lang="en-US" sz="2000" i="1" dirty="0" err="1"/>
              <a:t>cholerae</a:t>
            </a:r>
            <a:r>
              <a:rPr lang="en-US" sz="2000" i="1" dirty="0"/>
              <a:t> </a:t>
            </a:r>
            <a:r>
              <a:rPr lang="en-US" sz="2000" dirty="0"/>
              <a:t>spreads very rapidly. It can be divided into several serotypes on the basis of variation in the somatic O antigen, and serotype O1 exists in two biological variants termed “classical” and “El Tor”. </a:t>
            </a:r>
          </a:p>
          <a:p>
            <a:r>
              <a:rPr lang="en-US" sz="2000" dirty="0"/>
              <a:t>Until 1992, only </a:t>
            </a:r>
            <a:r>
              <a:rPr lang="en-US" sz="2000" i="1" dirty="0"/>
              <a:t>V. cholera </a:t>
            </a:r>
            <a:r>
              <a:rPr lang="en-US" sz="2000" dirty="0" err="1"/>
              <a:t>serogroup</a:t>
            </a:r>
            <a:r>
              <a:rPr lang="en-US" sz="2000" dirty="0"/>
              <a:t> O1 (classical or El Tor) was known to produce epidemic cholera, and other </a:t>
            </a:r>
            <a:r>
              <a:rPr lang="en-US" sz="2000" dirty="0" err="1"/>
              <a:t>serogroups</a:t>
            </a:r>
            <a:r>
              <a:rPr lang="en-US" sz="2000" dirty="0"/>
              <a:t> were thought to cause sporadic cholera and </a:t>
            </a:r>
            <a:r>
              <a:rPr lang="en-US" sz="2000" dirty="0" err="1"/>
              <a:t>extraintestinal</a:t>
            </a:r>
            <a:r>
              <a:rPr lang="en-US" sz="2000" dirty="0"/>
              <a:t> infections. However, in 1992 a large outbreak of cholera appeared on the east coast of India and quickly spread to </a:t>
            </a:r>
            <a:r>
              <a:rPr lang="en-US" sz="2000" dirty="0" err="1"/>
              <a:t>neighbouring</a:t>
            </a:r>
            <a:r>
              <a:rPr lang="en-US" sz="2000" dirty="0"/>
              <a:t> countries. This epidemic was caused by a previously unrecognized </a:t>
            </a:r>
            <a:r>
              <a:rPr lang="en-US" sz="2000" dirty="0" err="1"/>
              <a:t>serogroup</a:t>
            </a:r>
            <a:r>
              <a:rPr lang="en-US" sz="2000" dirty="0"/>
              <a:t> of </a:t>
            </a:r>
            <a:r>
              <a:rPr lang="en-US" sz="2000" i="1" dirty="0"/>
              <a:t>V. </a:t>
            </a:r>
            <a:r>
              <a:rPr lang="en-US" sz="2000" i="1" dirty="0" err="1"/>
              <a:t>cholerae</a:t>
            </a:r>
            <a:r>
              <a:rPr lang="en-US" sz="2000" i="1" dirty="0"/>
              <a:t> </a:t>
            </a:r>
            <a:r>
              <a:rPr lang="en-US" sz="2000" dirty="0"/>
              <a:t>O139 Bengal. </a:t>
            </a:r>
          </a:p>
        </p:txBody>
      </p:sp>
      <p:sp>
        <p:nvSpPr>
          <p:cNvPr id="4" name="Rectangle 3"/>
          <p:cNvSpPr/>
          <p:nvPr/>
        </p:nvSpPr>
        <p:spPr>
          <a:xfrm>
            <a:off x="731377" y="918610"/>
            <a:ext cx="7608173" cy="584775"/>
          </a:xfrm>
          <a:prstGeom prst="rect">
            <a:avLst/>
          </a:prstGeom>
        </p:spPr>
        <p:txBody>
          <a:bodyPr wrap="none">
            <a:spAutoFit/>
          </a:bodyPr>
          <a:lstStyle/>
          <a:p>
            <a:pPr rtl="1"/>
            <a:r>
              <a:rPr lang="en-US" sz="3200" b="1" dirty="0">
                <a:solidFill>
                  <a:srgbClr val="FF0000"/>
                </a:solidFill>
                <a:latin typeface="Aharoni" pitchFamily="2" charset="-79"/>
                <a:cs typeface="Aharoni" pitchFamily="2" charset="-79"/>
              </a:rPr>
              <a:t> Clinical significance of </a:t>
            </a:r>
            <a:r>
              <a:rPr lang="en-US" sz="3200" b="1" i="1" dirty="0" smtClean="0">
                <a:solidFill>
                  <a:srgbClr val="FF0000"/>
                </a:solidFill>
                <a:latin typeface="Aharoni" pitchFamily="2" charset="-79"/>
                <a:cs typeface="Aharoni" pitchFamily="2" charset="-79"/>
              </a:rPr>
              <a:t>Vibrio </a:t>
            </a:r>
            <a:r>
              <a:rPr lang="en-US" sz="3200" b="1" i="1" dirty="0" err="1" smtClean="0">
                <a:solidFill>
                  <a:srgbClr val="FF0000"/>
                </a:solidFill>
                <a:latin typeface="Aharoni" pitchFamily="2" charset="-79"/>
                <a:cs typeface="Aharoni" pitchFamily="2" charset="-79"/>
              </a:rPr>
              <a:t>cholerae</a:t>
            </a:r>
            <a:endParaRPr lang="en-US" sz="3200" i="1"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3037871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183" y="2551837"/>
            <a:ext cx="8860665" cy="1446550"/>
          </a:xfrm>
          <a:prstGeom prst="rect">
            <a:avLst/>
          </a:prstGeom>
        </p:spPr>
        <p:txBody>
          <a:bodyPr wrap="square">
            <a:spAutoFit/>
          </a:bodyPr>
          <a:lstStyle/>
          <a:p>
            <a:r>
              <a:rPr lang="en-US" sz="2200" i="1" dirty="0"/>
              <a:t>V. </a:t>
            </a:r>
            <a:r>
              <a:rPr lang="en-US" sz="2200" i="1" dirty="0" err="1"/>
              <a:t>parahaemolyticus</a:t>
            </a:r>
            <a:r>
              <a:rPr lang="en-US" sz="2200" i="1" dirty="0"/>
              <a:t> </a:t>
            </a:r>
            <a:r>
              <a:rPr lang="en-US" sz="2200" dirty="0"/>
              <a:t>and several other species of </a:t>
            </a:r>
            <a:r>
              <a:rPr lang="en-US" sz="2200" i="1" dirty="0"/>
              <a:t>Vibrio </a:t>
            </a:r>
            <a:r>
              <a:rPr lang="en-US" sz="2200" dirty="0"/>
              <a:t>(</a:t>
            </a:r>
            <a:r>
              <a:rPr lang="en-US" sz="2200" i="1" dirty="0"/>
              <a:t>V. </a:t>
            </a:r>
            <a:r>
              <a:rPr lang="en-US" sz="2200" i="1" dirty="0" err="1"/>
              <a:t>fluvialis</a:t>
            </a:r>
            <a:r>
              <a:rPr lang="en-US" sz="2200" dirty="0"/>
              <a:t>, </a:t>
            </a:r>
            <a:r>
              <a:rPr lang="en-US" sz="2200" i="1" dirty="0"/>
              <a:t>V. </a:t>
            </a:r>
            <a:r>
              <a:rPr lang="en-US" sz="2200" i="1" dirty="0" err="1"/>
              <a:t>hollisae</a:t>
            </a:r>
            <a:r>
              <a:rPr lang="en-US" sz="2200" dirty="0"/>
              <a:t>,</a:t>
            </a:r>
            <a:r>
              <a:rPr lang="en-US" sz="2200" i="1" dirty="0"/>
              <a:t> V. </a:t>
            </a:r>
            <a:r>
              <a:rPr lang="en-US" sz="2200" i="1" dirty="0" err="1"/>
              <a:t>mimicus</a:t>
            </a:r>
            <a:r>
              <a:rPr lang="en-US" sz="2200" dirty="0"/>
              <a:t>) and </a:t>
            </a:r>
            <a:r>
              <a:rPr lang="en-US" sz="2200" i="1" dirty="0" err="1"/>
              <a:t>Aeromonas</a:t>
            </a:r>
            <a:r>
              <a:rPr lang="en-US" sz="2200" i="1" dirty="0"/>
              <a:t> </a:t>
            </a:r>
            <a:r>
              <a:rPr lang="en-US" sz="2200" dirty="0"/>
              <a:t>(</a:t>
            </a:r>
            <a:r>
              <a:rPr lang="en-US" sz="2200" i="1" dirty="0"/>
              <a:t>A. </a:t>
            </a:r>
            <a:r>
              <a:rPr lang="en-US" sz="2200" i="1" dirty="0" err="1"/>
              <a:t>hydrophila</a:t>
            </a:r>
            <a:r>
              <a:rPr lang="en-US" sz="2200" dirty="0"/>
              <a:t>, </a:t>
            </a:r>
            <a:r>
              <a:rPr lang="en-US" sz="2200" i="1" dirty="0"/>
              <a:t>A. </a:t>
            </a:r>
            <a:r>
              <a:rPr lang="en-US" sz="2200" i="1" dirty="0" err="1"/>
              <a:t>sobria</a:t>
            </a:r>
            <a:r>
              <a:rPr lang="en-US" sz="2200" dirty="0"/>
              <a:t>, </a:t>
            </a:r>
            <a:r>
              <a:rPr lang="en-US" sz="2200" i="1" dirty="0"/>
              <a:t>A. </a:t>
            </a:r>
            <a:r>
              <a:rPr lang="en-US" sz="2200" i="1" dirty="0" err="1"/>
              <a:t>caviae</a:t>
            </a:r>
            <a:r>
              <a:rPr lang="en-US" sz="2200" dirty="0"/>
              <a:t>) cause food poisoning or gastroenteritis in persons who eat raw or undercooked seafood.</a:t>
            </a:r>
          </a:p>
        </p:txBody>
      </p:sp>
      <p:sp>
        <p:nvSpPr>
          <p:cNvPr id="4" name="Rectangle 3"/>
          <p:cNvSpPr/>
          <p:nvPr/>
        </p:nvSpPr>
        <p:spPr>
          <a:xfrm>
            <a:off x="731377" y="918610"/>
            <a:ext cx="7887096" cy="1077218"/>
          </a:xfrm>
          <a:prstGeom prst="rect">
            <a:avLst/>
          </a:prstGeom>
        </p:spPr>
        <p:txBody>
          <a:bodyPr wrap="none">
            <a:spAutoFit/>
          </a:bodyPr>
          <a:lstStyle/>
          <a:p>
            <a:pPr rtl="1"/>
            <a:r>
              <a:rPr lang="en-US" sz="3200" b="1" dirty="0">
                <a:solidFill>
                  <a:srgbClr val="FF0000"/>
                </a:solidFill>
                <a:latin typeface="Aharoni" pitchFamily="2" charset="-79"/>
                <a:cs typeface="Aharoni" pitchFamily="2" charset="-79"/>
              </a:rPr>
              <a:t> Clinical significance </a:t>
            </a:r>
            <a:r>
              <a:rPr lang="en-US" sz="3200" b="1" dirty="0" smtClean="0">
                <a:solidFill>
                  <a:srgbClr val="FF0000"/>
                </a:solidFill>
                <a:latin typeface="Aharoni" pitchFamily="2" charset="-79"/>
                <a:cs typeface="Aharoni" pitchFamily="2" charset="-79"/>
              </a:rPr>
              <a:t>of </a:t>
            </a:r>
            <a:r>
              <a:rPr lang="en-US" sz="3200" b="1" i="1" dirty="0" err="1" smtClean="0">
                <a:solidFill>
                  <a:srgbClr val="FF0000"/>
                </a:solidFill>
                <a:latin typeface="Aharoni" pitchFamily="2" charset="-79"/>
                <a:cs typeface="Aharoni" pitchFamily="2" charset="-79"/>
              </a:rPr>
              <a:t>Aeromonas</a:t>
            </a:r>
            <a:r>
              <a:rPr lang="en-US" sz="3200" b="1" i="1" dirty="0" smtClean="0">
                <a:solidFill>
                  <a:srgbClr val="FF0000"/>
                </a:solidFill>
                <a:latin typeface="Aharoni" pitchFamily="2" charset="-79"/>
                <a:cs typeface="Aharoni" pitchFamily="2" charset="-79"/>
              </a:rPr>
              <a:t> spp.</a:t>
            </a:r>
            <a:r>
              <a:rPr lang="en-US" sz="3200" b="1" dirty="0" smtClean="0">
                <a:solidFill>
                  <a:srgbClr val="FF0000"/>
                </a:solidFill>
                <a:latin typeface="Aharoni" pitchFamily="2" charset="-79"/>
                <a:cs typeface="Aharoni" pitchFamily="2" charset="-79"/>
              </a:rPr>
              <a:t> </a:t>
            </a:r>
          </a:p>
          <a:p>
            <a:pPr algn="ctr" rtl="1"/>
            <a:r>
              <a:rPr lang="en-US" sz="3200" b="1" dirty="0" smtClean="0">
                <a:solidFill>
                  <a:srgbClr val="FF0000"/>
                </a:solidFill>
                <a:latin typeface="Aharoni" pitchFamily="2" charset="-79"/>
                <a:cs typeface="Aharoni" pitchFamily="2" charset="-79"/>
              </a:rPr>
              <a:t>And other </a:t>
            </a:r>
            <a:r>
              <a:rPr lang="en-US" sz="3200" b="1" dirty="0" err="1" smtClean="0">
                <a:solidFill>
                  <a:srgbClr val="FF0000"/>
                </a:solidFill>
                <a:latin typeface="Aharoni" pitchFamily="2" charset="-79"/>
                <a:cs typeface="Aharoni" pitchFamily="2" charset="-79"/>
              </a:rPr>
              <a:t>vibrios</a:t>
            </a:r>
            <a:endParaRPr lang="en-US" sz="3200" i="1" dirty="0">
              <a:solidFill>
                <a:srgbClr val="FF0000"/>
              </a:solidFill>
              <a:latin typeface="Aharoni" pitchFamily="2" charset="-79"/>
              <a:cs typeface="Aharoni" pitchFamily="2" charset="-79"/>
            </a:endParaRPr>
          </a:p>
        </p:txBody>
      </p:sp>
      <p:sp>
        <p:nvSpPr>
          <p:cNvPr id="5" name="Rectangle 4"/>
          <p:cNvSpPr/>
          <p:nvPr/>
        </p:nvSpPr>
        <p:spPr>
          <a:xfrm>
            <a:off x="193184" y="4320862"/>
            <a:ext cx="8770512" cy="1785104"/>
          </a:xfrm>
          <a:prstGeom prst="rect">
            <a:avLst/>
          </a:prstGeom>
        </p:spPr>
        <p:txBody>
          <a:bodyPr wrap="square">
            <a:spAutoFit/>
          </a:bodyPr>
          <a:lstStyle/>
          <a:p>
            <a:r>
              <a:rPr lang="en-US" sz="2200" dirty="0"/>
              <a:t>Gastrointestinal disease in children is usually an acute, severe illness, whereas that in adults tends to be chronic diarrhea. Severe </a:t>
            </a:r>
            <a:r>
              <a:rPr lang="en-US" sz="2200" i="1" dirty="0" err="1"/>
              <a:t>Aeromonas</a:t>
            </a:r>
            <a:r>
              <a:rPr lang="en-US" sz="2200" dirty="0"/>
              <a:t> gastroenteritis resembles shigellosis, with blood and leukocytes in the stool. Acute diarrheal disease is self-limited, and only supportive care is indicated in affected patients. </a:t>
            </a:r>
          </a:p>
        </p:txBody>
      </p:sp>
    </p:spTree>
    <p:extLst>
      <p:ext uri="{BB962C8B-B14F-4D97-AF65-F5344CB8AC3E}">
        <p14:creationId xmlns:p14="http://schemas.microsoft.com/office/powerpoint/2010/main" val="126139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105" y="1997839"/>
            <a:ext cx="8337884" cy="4832092"/>
          </a:xfrm>
          <a:prstGeom prst="rect">
            <a:avLst/>
          </a:prstGeom>
        </p:spPr>
        <p:txBody>
          <a:bodyPr wrap="square">
            <a:spAutoFit/>
          </a:bodyPr>
          <a:lstStyle/>
          <a:p>
            <a:pPr algn="just"/>
            <a:r>
              <a:rPr lang="en-US" sz="2800" dirty="0"/>
              <a:t>Enteric bacterial infections, causing </a:t>
            </a:r>
            <a:r>
              <a:rPr lang="en-US" sz="2800" dirty="0" err="1"/>
              <a:t>diarrhoea</a:t>
            </a:r>
            <a:r>
              <a:rPr lang="en-US" sz="2800" dirty="0"/>
              <a:t>, dysentery, and enteric fevers, are important health problems throughout the world. </a:t>
            </a:r>
            <a:r>
              <a:rPr lang="en-US" sz="2800" dirty="0" err="1"/>
              <a:t>Diarrhoeal</a:t>
            </a:r>
            <a:r>
              <a:rPr lang="en-US" sz="2800" dirty="0"/>
              <a:t> infections are second only to cardiovascular diseases as a cause of </a:t>
            </a:r>
            <a:r>
              <a:rPr lang="en-US" sz="2800" dirty="0" smtClean="0"/>
              <a:t>death.</a:t>
            </a:r>
          </a:p>
          <a:p>
            <a:r>
              <a:rPr lang="en-US" sz="2800" b="1" dirty="0" smtClean="0"/>
              <a:t>Diarrhea </a:t>
            </a:r>
            <a:r>
              <a:rPr lang="en-US" sz="2800" b="1" dirty="0"/>
              <a:t>kills 2,195 children every day—more than AIDS, malaria, and measles </a:t>
            </a:r>
            <a:r>
              <a:rPr lang="en-US" sz="2800" b="1" dirty="0" smtClean="0"/>
              <a:t>combined.</a:t>
            </a:r>
            <a:endParaRPr lang="en-US" sz="2800" dirty="0"/>
          </a:p>
          <a:p>
            <a:r>
              <a:rPr lang="en-US" sz="2800" dirty="0"/>
              <a:t>Diarrheal diseases account for 1 in 9 child deaths worldwide, making diarrhea the second leading cause of death among children under the age of 5</a:t>
            </a:r>
          </a:p>
          <a:p>
            <a:endParaRPr lang="en-US" sz="2800" dirty="0"/>
          </a:p>
        </p:txBody>
      </p:sp>
      <p:sp>
        <p:nvSpPr>
          <p:cNvPr id="4" name="Rectangle 3"/>
          <p:cNvSpPr/>
          <p:nvPr/>
        </p:nvSpPr>
        <p:spPr>
          <a:xfrm>
            <a:off x="264695" y="825987"/>
            <a:ext cx="8494294" cy="646331"/>
          </a:xfrm>
          <a:prstGeom prst="rect">
            <a:avLst/>
          </a:prstGeom>
        </p:spPr>
        <p:txBody>
          <a:bodyPr wrap="square">
            <a:spAutoFit/>
          </a:bodyPr>
          <a:lstStyle/>
          <a:p>
            <a:pPr rtl="1"/>
            <a:r>
              <a:rPr lang="en-US" sz="3600" dirty="0">
                <a:solidFill>
                  <a:srgbClr val="FF0000"/>
                </a:solidFill>
                <a:latin typeface="Aharoni" pitchFamily="2" charset="-79"/>
                <a:cs typeface="Aharoni" pitchFamily="2" charset="-79"/>
              </a:rPr>
              <a:t>Enteric infections and their significance</a:t>
            </a:r>
          </a:p>
        </p:txBody>
      </p:sp>
    </p:spTree>
    <p:extLst>
      <p:ext uri="{BB962C8B-B14F-4D97-AF65-F5344CB8AC3E}">
        <p14:creationId xmlns:p14="http://schemas.microsoft.com/office/powerpoint/2010/main" val="4151656693"/>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9101" y="691000"/>
            <a:ext cx="8313494" cy="584775"/>
          </a:xfrm>
          <a:prstGeom prst="rect">
            <a:avLst/>
          </a:prstGeom>
        </p:spPr>
        <p:txBody>
          <a:bodyPr wrap="none">
            <a:spAutoFit/>
          </a:bodyPr>
          <a:lstStyle/>
          <a:p>
            <a:r>
              <a:rPr lang="en-US" sz="3200" b="1" i="1" dirty="0">
                <a:solidFill>
                  <a:srgbClr val="FF0000"/>
                </a:solidFill>
              </a:rPr>
              <a:t>Clostridium </a:t>
            </a:r>
            <a:r>
              <a:rPr lang="en-US" sz="3200" b="1" i="1" dirty="0" err="1" smtClean="0">
                <a:solidFill>
                  <a:srgbClr val="FF0000"/>
                </a:solidFill>
              </a:rPr>
              <a:t>difficile</a:t>
            </a:r>
            <a:r>
              <a:rPr lang="en-US" sz="3200" b="1" i="1" dirty="0" smtClean="0">
                <a:solidFill>
                  <a:srgbClr val="FF0000"/>
                </a:solidFill>
              </a:rPr>
              <a:t> </a:t>
            </a:r>
            <a:r>
              <a:rPr lang="en-US" sz="3200" b="1" dirty="0" smtClean="0">
                <a:solidFill>
                  <a:srgbClr val="FF0000"/>
                </a:solidFill>
              </a:rPr>
              <a:t>–</a:t>
            </a:r>
            <a:r>
              <a:rPr lang="en-US" sz="3200" b="1" dirty="0">
                <a:solidFill>
                  <a:srgbClr val="FF0000"/>
                </a:solidFill>
              </a:rPr>
              <a:t>Associated Diarrhea</a:t>
            </a:r>
          </a:p>
        </p:txBody>
      </p:sp>
      <p:sp>
        <p:nvSpPr>
          <p:cNvPr id="4" name="Rectangle 3"/>
          <p:cNvSpPr/>
          <p:nvPr/>
        </p:nvSpPr>
        <p:spPr>
          <a:xfrm>
            <a:off x="229101" y="2274838"/>
            <a:ext cx="8670200" cy="3108543"/>
          </a:xfrm>
          <a:prstGeom prst="rect">
            <a:avLst/>
          </a:prstGeom>
        </p:spPr>
        <p:txBody>
          <a:bodyPr wrap="square">
            <a:spAutoFit/>
          </a:bodyPr>
          <a:lstStyle/>
          <a:p>
            <a:pPr algn="just"/>
            <a:r>
              <a:rPr lang="en-US" sz="2800" dirty="0"/>
              <a:t>Toxins produced by </a:t>
            </a:r>
            <a:r>
              <a:rPr lang="en-US" sz="2800" i="1" dirty="0"/>
              <a:t>Clostridium </a:t>
            </a:r>
            <a:r>
              <a:rPr lang="en-US" sz="2800" i="1" dirty="0" err="1"/>
              <a:t>difficile</a:t>
            </a:r>
            <a:r>
              <a:rPr lang="en-US" sz="2800" dirty="0"/>
              <a:t> strains in the GI tract cause pseudomembranous colitis, typically after antibiotic use. Symptoms are diarrhea, sometimes bloody, rarely progressing to sepsis and acute abdomen. Diagnosis is by identifying </a:t>
            </a:r>
            <a:r>
              <a:rPr lang="en-US" sz="2800" i="1" dirty="0"/>
              <a:t>C. </a:t>
            </a:r>
            <a:r>
              <a:rPr lang="en-US" sz="2800" i="1" dirty="0" err="1"/>
              <a:t>difficile</a:t>
            </a:r>
            <a:r>
              <a:rPr lang="en-US" sz="2800" dirty="0"/>
              <a:t> toxin in stool. Treatment is with oral metronidazole, </a:t>
            </a:r>
            <a:r>
              <a:rPr lang="en-US" sz="2800" dirty="0" err="1"/>
              <a:t>vancomycin</a:t>
            </a:r>
            <a:r>
              <a:rPr lang="en-US" sz="2800" dirty="0"/>
              <a:t>, or </a:t>
            </a:r>
            <a:r>
              <a:rPr lang="en-US" sz="2800" dirty="0" err="1"/>
              <a:t>fidaxomicin</a:t>
            </a:r>
            <a:r>
              <a:rPr lang="en-US" sz="2800" dirty="0"/>
              <a:t>.</a:t>
            </a:r>
          </a:p>
        </p:txBody>
      </p:sp>
    </p:spTree>
    <p:extLst>
      <p:ext uri="{BB962C8B-B14F-4D97-AF65-F5344CB8AC3E}">
        <p14:creationId xmlns:p14="http://schemas.microsoft.com/office/powerpoint/2010/main" val="3232785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828" y="626221"/>
            <a:ext cx="8749511" cy="584775"/>
          </a:xfrm>
          <a:prstGeom prst="rect">
            <a:avLst/>
          </a:prstGeom>
        </p:spPr>
        <p:txBody>
          <a:bodyPr wrap="none">
            <a:spAutoFit/>
          </a:bodyPr>
          <a:lstStyle/>
          <a:p>
            <a:pPr rtl="1"/>
            <a:r>
              <a:rPr lang="en-US" sz="3200" b="1" dirty="0">
                <a:solidFill>
                  <a:srgbClr val="FF0000"/>
                </a:solidFill>
                <a:latin typeface="Aharoni" pitchFamily="2" charset="-79"/>
                <a:cs typeface="Aharoni" pitchFamily="2" charset="-79"/>
              </a:rPr>
              <a:t> Clinical significance of </a:t>
            </a:r>
            <a:r>
              <a:rPr lang="en-US" sz="3200" b="1" i="1" dirty="0" smtClean="0">
                <a:solidFill>
                  <a:srgbClr val="FF0000"/>
                </a:solidFill>
                <a:latin typeface="Aharoni" pitchFamily="2" charset="-79"/>
                <a:cs typeface="Aharoni" pitchFamily="2" charset="-79"/>
              </a:rPr>
              <a:t>Campylobacter </a:t>
            </a:r>
            <a:r>
              <a:rPr lang="en-US" sz="3200" b="1" i="1" dirty="0" err="1" smtClean="0">
                <a:solidFill>
                  <a:srgbClr val="FF0000"/>
                </a:solidFill>
                <a:latin typeface="Aharoni" pitchFamily="2" charset="-79"/>
                <a:cs typeface="Aharoni" pitchFamily="2" charset="-79"/>
              </a:rPr>
              <a:t>jejuni</a:t>
            </a:r>
            <a:endParaRPr lang="en-US" sz="3200" i="1" dirty="0">
              <a:solidFill>
                <a:srgbClr val="FF0000"/>
              </a:solidFill>
              <a:latin typeface="Aharoni" pitchFamily="2" charset="-79"/>
              <a:cs typeface="Aharoni" pitchFamily="2" charset="-79"/>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28" y="1468191"/>
            <a:ext cx="8452351" cy="204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7577" y="3611073"/>
            <a:ext cx="7952363" cy="2308324"/>
          </a:xfrm>
          <a:prstGeom prst="rect">
            <a:avLst/>
          </a:prstGeom>
        </p:spPr>
        <p:txBody>
          <a:bodyPr wrap="square">
            <a:spAutoFit/>
          </a:bodyPr>
          <a:lstStyle/>
          <a:p>
            <a:pPr algn="just"/>
            <a:r>
              <a:rPr lang="en-US" sz="2400" i="1" dirty="0"/>
              <a:t>Campylobacter</a:t>
            </a:r>
            <a:r>
              <a:rPr lang="en-US" sz="2400" dirty="0"/>
              <a:t> infections are among the most common bacterial infections in humans. They produce both diarrheal and systemic illnesses. In industrialized regions, enteric </a:t>
            </a:r>
            <a:r>
              <a:rPr lang="en-US" sz="2400" i="1" dirty="0"/>
              <a:t>Campylobacter</a:t>
            </a:r>
            <a:r>
              <a:rPr lang="en-US" sz="2400" dirty="0"/>
              <a:t> infections produce an inflammatory, sometimes bloody, diarrhea or dysentery syndrome.</a:t>
            </a:r>
            <a:endParaRPr lang="ar-IQ" sz="2400" dirty="0"/>
          </a:p>
        </p:txBody>
      </p:sp>
    </p:spTree>
    <p:extLst>
      <p:ext uri="{BB962C8B-B14F-4D97-AF65-F5344CB8AC3E}">
        <p14:creationId xmlns:p14="http://schemas.microsoft.com/office/powerpoint/2010/main" val="15794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377" y="918610"/>
            <a:ext cx="7972054" cy="1569660"/>
          </a:xfrm>
          <a:prstGeom prst="rect">
            <a:avLst/>
          </a:prstGeom>
        </p:spPr>
        <p:txBody>
          <a:bodyPr wrap="none">
            <a:spAutoFit/>
          </a:bodyPr>
          <a:lstStyle/>
          <a:p>
            <a:pPr rtl="1"/>
            <a:r>
              <a:rPr lang="en-US" sz="3200" b="1" dirty="0" smtClean="0">
                <a:solidFill>
                  <a:srgbClr val="FF0000"/>
                </a:solidFill>
                <a:latin typeface="Aharoni" pitchFamily="2" charset="-79"/>
                <a:cs typeface="Aharoni" pitchFamily="2" charset="-79"/>
              </a:rPr>
              <a:t>Other enteric pathogens: </a:t>
            </a:r>
            <a:endParaRPr lang="ar-IQ" sz="3200" b="1" dirty="0" smtClean="0">
              <a:solidFill>
                <a:srgbClr val="FF0000"/>
              </a:solidFill>
              <a:latin typeface="Aharoni" pitchFamily="2" charset="-79"/>
              <a:cs typeface="Aharoni" pitchFamily="2" charset="-79"/>
            </a:endParaRPr>
          </a:p>
          <a:p>
            <a:pPr rtl="1"/>
            <a:r>
              <a:rPr lang="en-US" sz="3200" b="1" i="1" dirty="0" err="1" smtClean="0">
                <a:solidFill>
                  <a:srgbClr val="FF0000"/>
                </a:solidFill>
                <a:latin typeface="Aharoni" pitchFamily="2" charset="-79"/>
                <a:cs typeface="Aharoni" pitchFamily="2" charset="-79"/>
              </a:rPr>
              <a:t>Pleisomonas</a:t>
            </a:r>
            <a:r>
              <a:rPr lang="en-US" sz="3200" b="1" i="1" dirty="0" smtClean="0">
                <a:solidFill>
                  <a:srgbClr val="FF0000"/>
                </a:solidFill>
                <a:latin typeface="Aharoni" pitchFamily="2" charset="-79"/>
                <a:cs typeface="Aharoni" pitchFamily="2" charset="-79"/>
              </a:rPr>
              <a:t> </a:t>
            </a:r>
            <a:r>
              <a:rPr lang="en-US" sz="3200" b="1" i="1" dirty="0" err="1" smtClean="0">
                <a:solidFill>
                  <a:srgbClr val="FF0000"/>
                </a:solidFill>
                <a:latin typeface="Aharoni" pitchFamily="2" charset="-79"/>
                <a:cs typeface="Aharoni" pitchFamily="2" charset="-79"/>
              </a:rPr>
              <a:t>shigelloids</a:t>
            </a:r>
            <a:r>
              <a:rPr lang="en-US" sz="3200" b="1" i="1" dirty="0" smtClean="0">
                <a:solidFill>
                  <a:srgbClr val="FF0000"/>
                </a:solidFill>
                <a:latin typeface="Aharoni" pitchFamily="2" charset="-79"/>
                <a:cs typeface="Aharoni" pitchFamily="2" charset="-79"/>
              </a:rPr>
              <a:t>, Bacillus </a:t>
            </a:r>
            <a:r>
              <a:rPr lang="en-US" sz="3200" b="1" i="1" dirty="0" err="1" smtClean="0">
                <a:solidFill>
                  <a:srgbClr val="FF0000"/>
                </a:solidFill>
                <a:latin typeface="Aharoni" pitchFamily="2" charset="-79"/>
                <a:cs typeface="Aharoni" pitchFamily="2" charset="-79"/>
              </a:rPr>
              <a:t>subtlis</a:t>
            </a:r>
            <a:r>
              <a:rPr lang="en-US" sz="3200" b="1" i="1" dirty="0" smtClean="0">
                <a:solidFill>
                  <a:srgbClr val="FF0000"/>
                </a:solidFill>
                <a:latin typeface="Aharoni" pitchFamily="2" charset="-79"/>
                <a:cs typeface="Aharoni" pitchFamily="2" charset="-79"/>
              </a:rPr>
              <a:t>, </a:t>
            </a:r>
          </a:p>
          <a:p>
            <a:pPr rtl="1"/>
            <a:r>
              <a:rPr lang="en-US" sz="3200" b="1" i="1" dirty="0" smtClean="0">
                <a:solidFill>
                  <a:srgbClr val="FF0000"/>
                </a:solidFill>
                <a:latin typeface="Aharoni" pitchFamily="2" charset="-79"/>
                <a:cs typeface="Aharoni" pitchFamily="2" charset="-79"/>
              </a:rPr>
              <a:t>Staphylococcus </a:t>
            </a:r>
            <a:r>
              <a:rPr lang="en-US" sz="3200" b="1" i="1" dirty="0" err="1" smtClean="0">
                <a:solidFill>
                  <a:srgbClr val="FF0000"/>
                </a:solidFill>
                <a:latin typeface="Aharoni" pitchFamily="2" charset="-79"/>
                <a:cs typeface="Aharoni" pitchFamily="2" charset="-79"/>
              </a:rPr>
              <a:t>aureus</a:t>
            </a:r>
            <a:endParaRPr lang="en-US" sz="3200" i="1" dirty="0">
              <a:solidFill>
                <a:srgbClr val="FF0000"/>
              </a:solidFill>
              <a:latin typeface="Aharoni" pitchFamily="2" charset="-79"/>
              <a:cs typeface="Aharoni" pitchFamily="2" charset="-79"/>
            </a:endParaRPr>
          </a:p>
        </p:txBody>
      </p:sp>
      <p:sp>
        <p:nvSpPr>
          <p:cNvPr id="4" name="Rectangle 3"/>
          <p:cNvSpPr/>
          <p:nvPr/>
        </p:nvSpPr>
        <p:spPr>
          <a:xfrm>
            <a:off x="328411" y="2791078"/>
            <a:ext cx="8467860" cy="2308324"/>
          </a:xfrm>
          <a:prstGeom prst="rect">
            <a:avLst/>
          </a:prstGeom>
        </p:spPr>
        <p:txBody>
          <a:bodyPr wrap="square">
            <a:spAutoFit/>
          </a:bodyPr>
          <a:lstStyle/>
          <a:p>
            <a:pPr rtl="1"/>
            <a:r>
              <a:rPr lang="en-US" sz="2400" dirty="0"/>
              <a:t>Many bacterial species may be the causative agent of food poisoning </a:t>
            </a:r>
            <a:r>
              <a:rPr lang="en-US" sz="2400" dirty="0" smtClean="0"/>
              <a:t>like </a:t>
            </a:r>
            <a:r>
              <a:rPr lang="en-US" sz="2400" i="1" dirty="0" smtClean="0"/>
              <a:t>Staphylococcus </a:t>
            </a:r>
            <a:r>
              <a:rPr lang="en-US" sz="2400" i="1" dirty="0" err="1"/>
              <a:t>aureus</a:t>
            </a:r>
            <a:r>
              <a:rPr lang="en-US" sz="2400" dirty="0"/>
              <a:t>, </a:t>
            </a:r>
            <a:r>
              <a:rPr lang="en-US" sz="2400" i="1" dirty="0"/>
              <a:t>Bacillus </a:t>
            </a:r>
            <a:r>
              <a:rPr lang="en-US" sz="2400" i="1" dirty="0" err="1"/>
              <a:t>subtilis</a:t>
            </a:r>
            <a:r>
              <a:rPr lang="en-US" sz="2400" dirty="0"/>
              <a:t>, and </a:t>
            </a:r>
            <a:r>
              <a:rPr lang="en-US" sz="2400" i="1" dirty="0" err="1"/>
              <a:t>Pleisiomonas</a:t>
            </a:r>
            <a:r>
              <a:rPr lang="en-US" sz="2400" i="1" dirty="0"/>
              <a:t> </a:t>
            </a:r>
            <a:r>
              <a:rPr lang="en-US" sz="2400" i="1" dirty="0" err="1"/>
              <a:t>shigelloides</a:t>
            </a:r>
            <a:r>
              <a:rPr lang="en-US" sz="2400" dirty="0"/>
              <a:t>, and many others of family </a:t>
            </a:r>
            <a:r>
              <a:rPr lang="en-US" sz="2400" dirty="0" err="1"/>
              <a:t>Enterobacteriaceae</a:t>
            </a:r>
            <a:r>
              <a:rPr lang="en-US" sz="2400" dirty="0"/>
              <a:t>.</a:t>
            </a:r>
          </a:p>
          <a:p>
            <a:pPr rtl="1"/>
            <a:r>
              <a:rPr lang="en-US" sz="2400" dirty="0"/>
              <a:t>These pathogens produces enterotoxin that result in diarrhea, and other symptoms of food of food poisoning.</a:t>
            </a:r>
          </a:p>
        </p:txBody>
      </p:sp>
    </p:spTree>
    <p:extLst>
      <p:ext uri="{BB962C8B-B14F-4D97-AF65-F5344CB8AC3E}">
        <p14:creationId xmlns:p14="http://schemas.microsoft.com/office/powerpoint/2010/main" val="1678231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25438"/>
            <a:ext cx="8229600" cy="927100"/>
          </a:xfrm>
        </p:spPr>
        <p:txBody>
          <a:bodyPr/>
          <a:lstStyle/>
          <a:p>
            <a:pPr eaLnBrk="1" hangingPunct="1"/>
            <a:r>
              <a:rPr lang="en-US" altLang="en-US" sz="4800" dirty="0" smtClean="0">
                <a:ln w="0"/>
                <a:solidFill>
                  <a:srgbClr val="FF0000"/>
                </a:solidFill>
                <a:effectLst>
                  <a:outerShdw blurRad="38100" dist="25400" dir="5400000" algn="ctr" rotWithShape="0">
                    <a:srgbClr val="6E747A">
                      <a:alpha val="43000"/>
                    </a:srgbClr>
                  </a:outerShdw>
                </a:effectLst>
                <a:latin typeface="Cambria" panose="02040503050406030204" pitchFamily="18" charset="0"/>
              </a:rPr>
              <a:t>Routine Stool Culture</a:t>
            </a:r>
            <a:endParaRPr lang="ar-SA" altLang="en-US" sz="4800" dirty="0" smtClean="0">
              <a:ln w="0"/>
              <a:solidFill>
                <a:srgbClr val="FF0000"/>
              </a:solidFill>
              <a:effectLst>
                <a:outerShdw blurRad="38100" dist="25400" dir="5400000" algn="ctr" rotWithShape="0">
                  <a:srgbClr val="6E747A">
                    <a:alpha val="43000"/>
                  </a:srgbClr>
                </a:outerShdw>
              </a:effectLst>
              <a:latin typeface="Cambria" panose="02040503050406030204" pitchFamily="18" charset="0"/>
            </a:endParaRPr>
          </a:p>
        </p:txBody>
      </p:sp>
      <p:sp>
        <p:nvSpPr>
          <p:cNvPr id="6" name="Rectangle 5"/>
          <p:cNvSpPr/>
          <p:nvPr/>
        </p:nvSpPr>
        <p:spPr>
          <a:xfrm>
            <a:off x="457199" y="1444580"/>
            <a:ext cx="8519375" cy="4462760"/>
          </a:xfrm>
          <a:prstGeom prst="rect">
            <a:avLst/>
          </a:prstGeom>
        </p:spPr>
        <p:txBody>
          <a:bodyPr wrap="square">
            <a:spAutoFit/>
          </a:bodyPr>
          <a:lstStyle/>
          <a:p>
            <a:pPr algn="just">
              <a:defRPr/>
            </a:pPr>
            <a:r>
              <a:rPr lang="en-US" sz="2400" dirty="0">
                <a:solidFill>
                  <a:srgbClr val="00B0F0"/>
                </a:solidFill>
                <a:latin typeface="Cambria" panose="02040503050406030204" pitchFamily="18" charset="0"/>
                <a:cs typeface="Andalus" pitchFamily="18" charset="-78"/>
              </a:rPr>
              <a:t>Aim of the test</a:t>
            </a:r>
          </a:p>
          <a:p>
            <a:pPr algn="just">
              <a:defRPr/>
            </a:pPr>
            <a:r>
              <a:rPr lang="en-US" sz="2000" dirty="0" smtClean="0">
                <a:solidFill>
                  <a:srgbClr val="000000"/>
                </a:solidFill>
                <a:latin typeface="Cambria" panose="02040503050406030204" pitchFamily="18" charset="0"/>
                <a:cs typeface="Arial" panose="020B0604020202020204" pitchFamily="34" charset="0"/>
              </a:rPr>
              <a:t>Detect bacterial </a:t>
            </a:r>
            <a:r>
              <a:rPr lang="en-US" sz="2000" dirty="0">
                <a:solidFill>
                  <a:srgbClr val="000000"/>
                </a:solidFill>
                <a:latin typeface="Cambria" panose="02040503050406030204" pitchFamily="18" charset="0"/>
                <a:cs typeface="Arial" panose="020B0604020202020204" pitchFamily="34" charset="0"/>
              </a:rPr>
              <a:t>pathogenic organisms in the stool; only for Salmonella spp. or </a:t>
            </a:r>
            <a:r>
              <a:rPr lang="en-US" sz="2000" dirty="0" err="1">
                <a:solidFill>
                  <a:srgbClr val="000000"/>
                </a:solidFill>
                <a:latin typeface="Cambria" panose="02040503050406030204" pitchFamily="18" charset="0"/>
                <a:cs typeface="Arial" panose="020B0604020202020204" pitchFamily="34" charset="0"/>
              </a:rPr>
              <a:t>Shigella</a:t>
            </a:r>
            <a:r>
              <a:rPr lang="en-US" sz="2000" dirty="0">
                <a:solidFill>
                  <a:srgbClr val="000000"/>
                </a:solidFill>
                <a:latin typeface="Cambria" panose="02040503050406030204" pitchFamily="18" charset="0"/>
                <a:cs typeface="Arial" panose="020B0604020202020204" pitchFamily="34" charset="0"/>
              </a:rPr>
              <a:t> spp.</a:t>
            </a:r>
          </a:p>
          <a:p>
            <a:pPr algn="just">
              <a:defRPr/>
            </a:pPr>
            <a:endParaRPr lang="en-US" sz="2000" dirty="0">
              <a:solidFill>
                <a:srgbClr val="000000"/>
              </a:solidFill>
              <a:latin typeface="Cambria" panose="02040503050406030204" pitchFamily="18" charset="0"/>
              <a:cs typeface="Arial" panose="020B0604020202020204" pitchFamily="34" charset="0"/>
            </a:endParaRPr>
          </a:p>
          <a:p>
            <a:pPr algn="just">
              <a:defRPr/>
            </a:pPr>
            <a:r>
              <a:rPr lang="en-US" sz="2400" dirty="0">
                <a:solidFill>
                  <a:srgbClr val="00B0F0"/>
                </a:solidFill>
                <a:latin typeface="Cambria" panose="02040503050406030204" pitchFamily="18" charset="0"/>
                <a:cs typeface="Andalus" pitchFamily="18" charset="-78"/>
              </a:rPr>
              <a:t>Types of specimen</a:t>
            </a:r>
          </a:p>
          <a:p>
            <a:pPr algn="just">
              <a:defRPr/>
            </a:pPr>
            <a:r>
              <a:rPr lang="en-US" sz="2000" dirty="0">
                <a:solidFill>
                  <a:srgbClr val="000000"/>
                </a:solidFill>
                <a:latin typeface="Cambria" panose="02040503050406030204" pitchFamily="18" charset="0"/>
                <a:cs typeface="Arial" panose="020B0604020202020204" pitchFamily="34" charset="0"/>
              </a:rPr>
              <a:t>Stool, rectal swab in fecal transport system or Duodenal or sigmoid aspirate. </a:t>
            </a:r>
          </a:p>
          <a:p>
            <a:pPr algn="just">
              <a:defRPr/>
            </a:pPr>
            <a:endParaRPr lang="en-US" sz="2800" dirty="0">
              <a:solidFill>
                <a:srgbClr val="FF0000"/>
              </a:solidFill>
              <a:latin typeface="Cambria" panose="02040503050406030204" pitchFamily="18" charset="0"/>
              <a:cs typeface="Arial" panose="020B0604020202020204" pitchFamily="34" charset="0"/>
            </a:endParaRPr>
          </a:p>
          <a:p>
            <a:pPr algn="just">
              <a:defRPr/>
            </a:pPr>
            <a:r>
              <a:rPr lang="en-US" sz="2400" dirty="0">
                <a:solidFill>
                  <a:srgbClr val="00B0F0"/>
                </a:solidFill>
                <a:latin typeface="Cambria" panose="02040503050406030204" pitchFamily="18" charset="0"/>
                <a:cs typeface="Andalus" pitchFamily="18" charset="-78"/>
              </a:rPr>
              <a:t>Who will collect the specimen</a:t>
            </a:r>
          </a:p>
          <a:p>
            <a:pPr algn="just">
              <a:defRPr/>
            </a:pPr>
            <a:r>
              <a:rPr lang="en-US" sz="2000" dirty="0">
                <a:solidFill>
                  <a:srgbClr val="000000"/>
                </a:solidFill>
                <a:latin typeface="Cambria" panose="02040503050406030204" pitchFamily="18" charset="0"/>
                <a:cs typeface="Arial" panose="020B0604020202020204" pitchFamily="34" charset="0"/>
              </a:rPr>
              <a:t>The patient, If stool is unobtainable, nursing staff or physician will collect fecal swab or aspiration by physician.</a:t>
            </a:r>
          </a:p>
          <a:p>
            <a:pPr algn="just">
              <a:defRPr/>
            </a:pPr>
            <a:endParaRPr lang="en-US" sz="2000" dirty="0">
              <a:solidFill>
                <a:srgbClr val="000000"/>
              </a:solidFill>
              <a:latin typeface="Cambria" panose="02040503050406030204" pitchFamily="18" charset="0"/>
              <a:cs typeface="Arial" panose="020B0604020202020204" pitchFamily="34" charset="0"/>
            </a:endParaRPr>
          </a:p>
          <a:p>
            <a:pPr>
              <a:defRPr/>
            </a:pPr>
            <a:r>
              <a:rPr lang="en-US" sz="2400" dirty="0">
                <a:solidFill>
                  <a:srgbClr val="00B0F0"/>
                </a:solidFill>
                <a:latin typeface="Cambria" panose="02040503050406030204" pitchFamily="18" charset="0"/>
                <a:cs typeface="Andalus" pitchFamily="18" charset="-78"/>
              </a:rPr>
              <a:t>Quantity of specimen</a:t>
            </a:r>
          </a:p>
          <a:p>
            <a:pPr>
              <a:defRPr/>
            </a:pPr>
            <a:r>
              <a:rPr lang="en-US" sz="2000" dirty="0">
                <a:solidFill>
                  <a:srgbClr val="000000"/>
                </a:solidFill>
                <a:latin typeface="Cambria" panose="02040503050406030204" pitchFamily="18" charset="0"/>
                <a:cs typeface="Arial" panose="020B0604020202020204" pitchFamily="34" charset="0"/>
              </a:rPr>
              <a:t>The specimen should contain at least 5 g of feces.</a:t>
            </a:r>
          </a:p>
        </p:txBody>
      </p:sp>
    </p:spTree>
    <p:extLst>
      <p:ext uri="{BB962C8B-B14F-4D97-AF65-F5344CB8AC3E}">
        <p14:creationId xmlns:p14="http://schemas.microsoft.com/office/powerpoint/2010/main" val="154521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7650899"/>
              </p:ext>
            </p:extLst>
          </p:nvPr>
        </p:nvGraphicFramePr>
        <p:xfrm>
          <a:off x="856446" y="1284076"/>
          <a:ext cx="7501944" cy="4662446"/>
        </p:xfrm>
        <a:graphic>
          <a:graphicData uri="http://schemas.openxmlformats.org/drawingml/2006/table">
            <a:tbl>
              <a:tblPr firstRow="1" bandRow="1">
                <a:tableStyleId>{69012ECD-51FC-41F1-AA8D-1B2483CD663E}</a:tableStyleId>
              </a:tblPr>
              <a:tblGrid>
                <a:gridCol w="3470855"/>
                <a:gridCol w="4031089"/>
              </a:tblGrid>
              <a:tr h="531845">
                <a:tc>
                  <a:txBody>
                    <a:bodyPr/>
                    <a:lstStyle/>
                    <a:p>
                      <a:pPr algn="l" rtl="0">
                        <a:spcAft>
                          <a:spcPts val="0"/>
                        </a:spcAft>
                      </a:pPr>
                      <a:r>
                        <a:rPr lang="en-US" sz="2000" kern="1200" dirty="0">
                          <a:latin typeface="Cambria" panose="02040503050406030204" pitchFamily="18" charset="0"/>
                        </a:rPr>
                        <a:t>Common pathogens</a:t>
                      </a:r>
                      <a:endParaRPr lang="en-US" sz="2000"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Bef>
                          <a:spcPts val="1200"/>
                        </a:spcBef>
                        <a:spcAft>
                          <a:spcPts val="0"/>
                        </a:spcAft>
                      </a:pPr>
                      <a:r>
                        <a:rPr lang="en-US" sz="2000" kern="1200" dirty="0">
                          <a:latin typeface="Cambria" panose="02040503050406030204" pitchFamily="18" charset="0"/>
                        </a:rPr>
                        <a:t>Commensals flora</a:t>
                      </a:r>
                      <a:endParaRPr lang="en-US" sz="2000"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76519">
                <a:tc>
                  <a:txBody>
                    <a:bodyPr/>
                    <a:lstStyle/>
                    <a:p>
                      <a:pPr algn="l" rtl="0">
                        <a:spcAft>
                          <a:spcPts val="0"/>
                        </a:spcAft>
                      </a:pPr>
                      <a:r>
                        <a:rPr lang="en-US" sz="1800" b="1" i="1" kern="1200" dirty="0">
                          <a:latin typeface="Cambria" panose="02040503050406030204" pitchFamily="18" charset="0"/>
                        </a:rPr>
                        <a:t>Helicobacter pylori</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kern="1200" dirty="0" err="1">
                          <a:latin typeface="Cambria" panose="02040503050406030204" pitchFamily="18" charset="0"/>
                        </a:rPr>
                        <a:t>Enterobacteriaceae</a:t>
                      </a:r>
                      <a:r>
                        <a:rPr lang="en-US" sz="1800" kern="1200" dirty="0">
                          <a:latin typeface="Cambria" panose="02040503050406030204" pitchFamily="18" charset="0"/>
                        </a:rPr>
                        <a:t> other than the common pathogens</a:t>
                      </a:r>
                      <a:endParaRPr lang="en-US" sz="1800"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34850">
                <a:tc>
                  <a:txBody>
                    <a:bodyPr/>
                    <a:lstStyle/>
                    <a:p>
                      <a:pPr algn="l" rtl="0">
                        <a:spcAft>
                          <a:spcPts val="0"/>
                        </a:spcAft>
                      </a:pPr>
                      <a:r>
                        <a:rPr lang="en-US" sz="1800" b="1" i="1" kern="1200" dirty="0">
                          <a:latin typeface="Cambria" panose="02040503050406030204" pitchFamily="18" charset="0"/>
                        </a:rPr>
                        <a:t>Salmonella spp.</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b="1" i="1" kern="1200" dirty="0" err="1">
                          <a:latin typeface="Cambria" panose="02040503050406030204" pitchFamily="18" charset="0"/>
                        </a:rPr>
                        <a:t>Bacteroides</a:t>
                      </a:r>
                      <a:r>
                        <a:rPr lang="en-US" sz="1800" b="1" i="1" kern="1200" dirty="0">
                          <a:latin typeface="Cambria" panose="02040503050406030204" pitchFamily="18" charset="0"/>
                        </a:rPr>
                        <a:t> </a:t>
                      </a:r>
                      <a:r>
                        <a:rPr lang="en-US" sz="1800" b="1" i="1" kern="1200" dirty="0" err="1">
                          <a:latin typeface="Cambria" panose="02040503050406030204" pitchFamily="18" charset="0"/>
                        </a:rPr>
                        <a:t>spp</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47730">
                <a:tc>
                  <a:txBody>
                    <a:bodyPr/>
                    <a:lstStyle/>
                    <a:p>
                      <a:pPr algn="l" rtl="0">
                        <a:spcAft>
                          <a:spcPts val="0"/>
                        </a:spcAft>
                      </a:pPr>
                      <a:r>
                        <a:rPr lang="en-US" sz="1800" b="1" i="1" kern="1200" dirty="0">
                          <a:latin typeface="Cambria" panose="02040503050406030204" pitchFamily="18" charset="0"/>
                        </a:rPr>
                        <a:t>E. coli O157:H7</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b="1" i="1" kern="1200" dirty="0">
                          <a:latin typeface="Cambria" panose="02040503050406030204" pitchFamily="18" charset="0"/>
                        </a:rPr>
                        <a:t>Streptococcus </a:t>
                      </a:r>
                      <a:r>
                        <a:rPr lang="en-US" sz="1800" b="1" i="1" kern="1200" dirty="0" err="1">
                          <a:latin typeface="Cambria" panose="02040503050406030204" pitchFamily="18" charset="0"/>
                        </a:rPr>
                        <a:t>spp</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96214">
                <a:tc>
                  <a:txBody>
                    <a:bodyPr/>
                    <a:lstStyle/>
                    <a:p>
                      <a:pPr algn="l" rtl="0">
                        <a:spcAft>
                          <a:spcPts val="0"/>
                        </a:spcAft>
                      </a:pPr>
                      <a:r>
                        <a:rPr lang="en-US" sz="1800" b="1" i="1" kern="1200" dirty="0" smtClean="0">
                          <a:latin typeface="Cambria" panose="02040503050406030204" pitchFamily="18" charset="0"/>
                        </a:rPr>
                        <a:t>Staphylococcus  </a:t>
                      </a:r>
                      <a:r>
                        <a:rPr lang="en-US" sz="1800" b="1" i="1" kern="1200" dirty="0" err="1">
                          <a:latin typeface="Cambria" panose="02040503050406030204" pitchFamily="18" charset="0"/>
                        </a:rPr>
                        <a:t>aureus</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b="1" i="1" kern="1200" dirty="0">
                          <a:latin typeface="Cambria" panose="02040503050406030204" pitchFamily="18" charset="0"/>
                        </a:rPr>
                        <a:t>Lactobacilli</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09093">
                <a:tc>
                  <a:txBody>
                    <a:bodyPr/>
                    <a:lstStyle/>
                    <a:p>
                      <a:pPr algn="l" rtl="0">
                        <a:spcAft>
                          <a:spcPts val="0"/>
                        </a:spcAft>
                      </a:pPr>
                      <a:r>
                        <a:rPr lang="en-US" sz="1800" b="1" i="1" kern="1200" dirty="0">
                          <a:latin typeface="Cambria" panose="02040503050406030204" pitchFamily="18" charset="0"/>
                        </a:rPr>
                        <a:t>Campylobacter spp.</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b="1" i="1" kern="1200" dirty="0">
                          <a:latin typeface="Cambria" panose="02040503050406030204" pitchFamily="18" charset="0"/>
                        </a:rPr>
                        <a:t>Pseudomonas spp.</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12124">
                <a:tc>
                  <a:txBody>
                    <a:bodyPr/>
                    <a:lstStyle/>
                    <a:p>
                      <a:pPr algn="l" rtl="0">
                        <a:spcAft>
                          <a:spcPts val="0"/>
                        </a:spcAft>
                      </a:pPr>
                      <a:r>
                        <a:rPr lang="en-US" sz="1800" b="1" i="1" kern="1200" dirty="0">
                          <a:latin typeface="Cambria" panose="02040503050406030204" pitchFamily="18" charset="0"/>
                        </a:rPr>
                        <a:t>Vibrio </a:t>
                      </a:r>
                      <a:r>
                        <a:rPr lang="en-US" sz="1800" b="1" i="1" kern="1200" dirty="0" err="1">
                          <a:latin typeface="Cambria" panose="02040503050406030204" pitchFamily="18" charset="0"/>
                        </a:rPr>
                        <a:t>cholerae</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kern="1200" dirty="0">
                          <a:latin typeface="Cambria" panose="02040503050406030204" pitchFamily="18" charset="0"/>
                        </a:rPr>
                        <a:t>Coagulase negative staphylococci</a:t>
                      </a:r>
                      <a:endParaRPr lang="en-US" sz="1800"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47729">
                <a:tc>
                  <a:txBody>
                    <a:bodyPr/>
                    <a:lstStyle/>
                    <a:p>
                      <a:pPr algn="l" rtl="0">
                        <a:spcAft>
                          <a:spcPts val="0"/>
                        </a:spcAft>
                      </a:pPr>
                      <a:r>
                        <a:rPr lang="en-US" sz="1800" b="1" i="1" kern="1200" dirty="0">
                          <a:latin typeface="Cambria" panose="02040503050406030204" pitchFamily="18" charset="0"/>
                        </a:rPr>
                        <a:t>Yersinia </a:t>
                      </a:r>
                      <a:r>
                        <a:rPr lang="en-US" sz="1800" b="1" i="1" kern="1200" dirty="0" err="1">
                          <a:latin typeface="Cambria" panose="02040503050406030204" pitchFamily="18" charset="0"/>
                        </a:rPr>
                        <a:t>enterocolitica</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b="1" i="1" kern="1200" dirty="0" err="1" smtClean="0">
                          <a:latin typeface="Cambria" panose="02040503050406030204" pitchFamily="18" charset="0"/>
                        </a:rPr>
                        <a:t>Bacteroides</a:t>
                      </a:r>
                      <a:r>
                        <a:rPr lang="en-US" sz="1800" b="1" i="1" kern="1200" dirty="0" smtClean="0">
                          <a:latin typeface="Cambria" panose="02040503050406030204" pitchFamily="18" charset="0"/>
                        </a:rPr>
                        <a:t> spp.</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1972">
                <a:tc>
                  <a:txBody>
                    <a:bodyPr/>
                    <a:lstStyle/>
                    <a:p>
                      <a:pPr algn="l" rtl="0">
                        <a:spcAft>
                          <a:spcPts val="0"/>
                        </a:spcAft>
                      </a:pPr>
                      <a:r>
                        <a:rPr lang="en-US" sz="1800" b="1" i="1" kern="1200" dirty="0">
                          <a:latin typeface="Cambria" panose="02040503050406030204" pitchFamily="18" charset="0"/>
                        </a:rPr>
                        <a:t>Clostridium </a:t>
                      </a:r>
                      <a:r>
                        <a:rPr lang="en-US" sz="1800" b="1" i="1" kern="1200" dirty="0" err="1">
                          <a:latin typeface="Cambria" panose="02040503050406030204" pitchFamily="18" charset="0"/>
                        </a:rPr>
                        <a:t>difficile</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b="1" i="1" kern="1200" dirty="0" smtClean="0">
                          <a:latin typeface="Cambria" panose="02040503050406030204" pitchFamily="18" charset="0"/>
                        </a:rPr>
                        <a:t>Clostridium spp.</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04083">
                <a:tc>
                  <a:txBody>
                    <a:bodyPr/>
                    <a:lstStyle/>
                    <a:p>
                      <a:pPr algn="l" rtl="0">
                        <a:spcAft>
                          <a:spcPts val="0"/>
                        </a:spcAft>
                      </a:pPr>
                      <a:r>
                        <a:rPr lang="en-US" sz="1800" b="1" i="1" kern="1200" dirty="0" err="1">
                          <a:latin typeface="Cambria" panose="02040503050406030204" pitchFamily="18" charset="0"/>
                        </a:rPr>
                        <a:t>Shigella</a:t>
                      </a:r>
                      <a:r>
                        <a:rPr lang="en-US" sz="1800" b="1" i="1" kern="1200" dirty="0">
                          <a:latin typeface="Cambria" panose="02040503050406030204" pitchFamily="18" charset="0"/>
                        </a:rPr>
                        <a:t> spp.</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b="1" i="1" kern="1200" dirty="0" err="1" smtClean="0">
                          <a:latin typeface="Cambria" panose="02040503050406030204" pitchFamily="18" charset="0"/>
                        </a:rPr>
                        <a:t>Peptostreptococcus</a:t>
                      </a:r>
                      <a:r>
                        <a:rPr lang="en-US" sz="1800" b="1" i="1" kern="1200" dirty="0" smtClean="0">
                          <a:latin typeface="Cambria" panose="02040503050406030204" pitchFamily="18" charset="0"/>
                        </a:rPr>
                        <a:t> spp.</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04083">
                <a:tc>
                  <a:txBody>
                    <a:bodyPr/>
                    <a:lstStyle/>
                    <a:p>
                      <a:pPr algn="l" rtl="0">
                        <a:spcAft>
                          <a:spcPts val="0"/>
                        </a:spcAft>
                      </a:pPr>
                      <a:r>
                        <a:rPr lang="en-US" sz="1800" kern="1200">
                          <a:latin typeface="Cambria" panose="02040503050406030204" pitchFamily="18" charset="0"/>
                        </a:rPr>
                        <a:t> </a:t>
                      </a:r>
                      <a:endParaRPr lang="en-US" sz="1800" kern="120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b="1" i="1" kern="1200" dirty="0" err="1" smtClean="0">
                          <a:latin typeface="Cambria" panose="02040503050406030204" pitchFamily="18" charset="0"/>
                        </a:rPr>
                        <a:t>Bifidobacterium</a:t>
                      </a:r>
                      <a:r>
                        <a:rPr lang="en-US" sz="1800" b="1" i="1" kern="1200" dirty="0" smtClean="0">
                          <a:latin typeface="Cambria" panose="02040503050406030204" pitchFamily="18" charset="0"/>
                        </a:rPr>
                        <a:t> spp.</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04083">
                <a:tc>
                  <a:txBody>
                    <a:bodyPr/>
                    <a:lstStyle/>
                    <a:p>
                      <a:pPr algn="l" rtl="0">
                        <a:spcAft>
                          <a:spcPts val="0"/>
                        </a:spcAft>
                      </a:pPr>
                      <a:r>
                        <a:rPr lang="en-US" sz="1800" kern="1200" dirty="0">
                          <a:latin typeface="Cambria" panose="02040503050406030204" pitchFamily="18" charset="0"/>
                        </a:rPr>
                        <a:t> </a:t>
                      </a:r>
                      <a:endParaRPr lang="en-US" sz="1800"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b="1" i="1" kern="1200" dirty="0" err="1" smtClean="0">
                          <a:latin typeface="Cambria" panose="02040503050406030204" pitchFamily="18" charset="0"/>
                        </a:rPr>
                        <a:t>Eubacterium</a:t>
                      </a:r>
                      <a:r>
                        <a:rPr lang="en-US" sz="1800" b="1" i="1" kern="1200" baseline="0" dirty="0">
                          <a:latin typeface="Cambria" panose="02040503050406030204" pitchFamily="18" charset="0"/>
                        </a:rPr>
                        <a:t> </a:t>
                      </a:r>
                      <a:r>
                        <a:rPr lang="en-US" sz="1800" b="1" i="1" kern="1200" baseline="0" dirty="0" smtClean="0">
                          <a:latin typeface="Cambria" panose="02040503050406030204" pitchFamily="18" charset="0"/>
                        </a:rPr>
                        <a:t>spp.</a:t>
                      </a:r>
                      <a:endParaRPr lang="en-US" sz="1800" b="1" i="1" kern="1200" dirty="0">
                        <a:solidFill>
                          <a:schemeClr val="tx1"/>
                        </a:solidFill>
                        <a:latin typeface="Cambria" panose="02040503050406030204" pitchFamily="18" charset="0"/>
                        <a:ea typeface="+mn-ea"/>
                        <a:cs typeface="Arial"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11307" name="Rectangle 2"/>
          <p:cNvSpPr>
            <a:spLocks noChangeArrowheads="1"/>
          </p:cNvSpPr>
          <p:nvPr/>
        </p:nvSpPr>
        <p:spPr bwMode="auto">
          <a:xfrm>
            <a:off x="223232" y="356315"/>
            <a:ext cx="629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rPr>
              <a:t>Gastrointestinal Tract Infections</a:t>
            </a:r>
            <a:endParaRPr lang="ar-SA" altLang="en-US" sz="32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endParaRPr>
          </a:p>
        </p:txBody>
      </p:sp>
    </p:spTree>
    <p:extLst>
      <p:ext uri="{BB962C8B-B14F-4D97-AF65-F5344CB8AC3E}">
        <p14:creationId xmlns:p14="http://schemas.microsoft.com/office/powerpoint/2010/main" val="1515716892"/>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8106" y="196650"/>
            <a:ext cx="8229600" cy="927100"/>
          </a:xfrm>
        </p:spPr>
        <p:txBody>
          <a:bodyPr/>
          <a:lstStyle/>
          <a:p>
            <a:pPr eaLnBrk="1" hangingPunct="1"/>
            <a:r>
              <a:rPr lang="en-US" altLang="en-US" sz="36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t>Specimen Collection and Handling</a:t>
            </a:r>
            <a:endParaRPr lang="ar-SA" altLang="en-US" sz="36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endParaRPr>
          </a:p>
        </p:txBody>
      </p:sp>
      <p:sp>
        <p:nvSpPr>
          <p:cNvPr id="12291" name="Rectangle 3"/>
          <p:cNvSpPr>
            <a:spLocks noChangeArrowheads="1"/>
          </p:cNvSpPr>
          <p:nvPr/>
        </p:nvSpPr>
        <p:spPr bwMode="auto">
          <a:xfrm>
            <a:off x="238258" y="1123750"/>
            <a:ext cx="8725438"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ts val="600"/>
              </a:spcAft>
              <a:buClr>
                <a:srgbClr val="00B0F0"/>
              </a:buClr>
              <a:buFont typeface="Tw Cen MT" pitchFamily="34" charset="0"/>
              <a:buAutoNum type="romanUcPeriod"/>
            </a:pPr>
            <a:r>
              <a:rPr lang="en-US" altLang="en-US" sz="2000" dirty="0">
                <a:solidFill>
                  <a:srgbClr val="000000"/>
                </a:solidFill>
                <a:latin typeface="Cambria" panose="02040503050406030204" pitchFamily="18" charset="0"/>
              </a:rPr>
              <a:t>Pass the stool into a clean, dry, plastic disposable container · </a:t>
            </a:r>
          </a:p>
          <a:p>
            <a:pPr algn="just" eaLnBrk="1" fontAlgn="base" hangingPunct="1">
              <a:spcBef>
                <a:spcPct val="0"/>
              </a:spcBef>
              <a:spcAft>
                <a:spcPts val="600"/>
              </a:spcAft>
              <a:buClr>
                <a:srgbClr val="00B0F0"/>
              </a:buClr>
              <a:buFont typeface="Tw Cen MT" pitchFamily="34" charset="0"/>
              <a:buAutoNum type="romanUcPeriod"/>
            </a:pPr>
            <a:r>
              <a:rPr lang="en-US" altLang="en-US" sz="2000" dirty="0">
                <a:solidFill>
                  <a:srgbClr val="000000"/>
                </a:solidFill>
                <a:latin typeface="Cambria" panose="02040503050406030204" pitchFamily="18" charset="0"/>
              </a:rPr>
              <a:t>DO NOT MIX URINE OR WATER WITH THE STOOL SPECIMEN.</a:t>
            </a:r>
          </a:p>
          <a:p>
            <a:pPr algn="just" eaLnBrk="1" fontAlgn="base" hangingPunct="1">
              <a:spcBef>
                <a:spcPct val="0"/>
              </a:spcBef>
              <a:spcAft>
                <a:spcPts val="600"/>
              </a:spcAft>
              <a:buClr>
                <a:srgbClr val="00B0F0"/>
              </a:buClr>
              <a:buFont typeface="Tw Cen MT" pitchFamily="34" charset="0"/>
              <a:buAutoNum type="romanUcPeriod"/>
            </a:pPr>
            <a:r>
              <a:rPr lang="en-US" altLang="en-US" sz="2000" dirty="0">
                <a:solidFill>
                  <a:srgbClr val="000000"/>
                </a:solidFill>
                <a:latin typeface="Cambria" panose="02040503050406030204" pitchFamily="18" charset="0"/>
              </a:rPr>
              <a:t>Formed or semi-formed stool: Use the </a:t>
            </a:r>
            <a:r>
              <a:rPr lang="en-US" altLang="en-US" sz="2000" dirty="0" err="1">
                <a:solidFill>
                  <a:srgbClr val="000000"/>
                </a:solidFill>
                <a:latin typeface="Cambria" panose="02040503050406030204" pitchFamily="18" charset="0"/>
              </a:rPr>
              <a:t>spork</a:t>
            </a:r>
            <a:r>
              <a:rPr lang="en-US" altLang="en-US" sz="2000" dirty="0">
                <a:solidFill>
                  <a:srgbClr val="000000"/>
                </a:solidFill>
                <a:latin typeface="Cambria" panose="02040503050406030204" pitchFamily="18" charset="0"/>
              </a:rPr>
              <a:t> provided in the cap of the vial to pick a portion of the stool equivalent to the size of a navy bean and MIX it into transport media in the vial. Any blood or mucous should be included.</a:t>
            </a:r>
          </a:p>
          <a:p>
            <a:pPr algn="just" eaLnBrk="1" fontAlgn="base" hangingPunct="1">
              <a:spcBef>
                <a:spcPct val="0"/>
              </a:spcBef>
              <a:spcAft>
                <a:spcPts val="600"/>
              </a:spcAft>
              <a:buClr>
                <a:srgbClr val="00B0F0"/>
              </a:buClr>
              <a:buFont typeface="Tw Cen MT" pitchFamily="34" charset="0"/>
              <a:buAutoNum type="romanUcPeriod"/>
            </a:pPr>
            <a:r>
              <a:rPr lang="en-US" altLang="en-US" sz="2000" dirty="0">
                <a:solidFill>
                  <a:srgbClr val="000000"/>
                </a:solidFill>
                <a:latin typeface="Cambria" panose="02040503050406030204" pitchFamily="18" charset="0"/>
              </a:rPr>
              <a:t>Liquid stool: Add approximately ½ to 1 teaspoon of fluid to the bottle and MIX into the transport media. DO NOT let the specimen sit on top of the media.</a:t>
            </a:r>
          </a:p>
          <a:p>
            <a:pPr algn="just" eaLnBrk="1" fontAlgn="base" hangingPunct="1">
              <a:spcBef>
                <a:spcPct val="0"/>
              </a:spcBef>
              <a:spcAft>
                <a:spcPts val="600"/>
              </a:spcAft>
              <a:buClr>
                <a:srgbClr val="00B0F0"/>
              </a:buClr>
              <a:buFont typeface="Tw Cen MT" pitchFamily="34" charset="0"/>
              <a:buAutoNum type="romanUcPeriod"/>
            </a:pPr>
            <a:r>
              <a:rPr lang="en-US" altLang="en-US" sz="2000" dirty="0">
                <a:solidFill>
                  <a:srgbClr val="000000"/>
                </a:solidFill>
                <a:latin typeface="Cambria" panose="02040503050406030204" pitchFamily="18" charset="0"/>
              </a:rPr>
              <a:t>Rectal swabs: Insert the swabs into the transport media.</a:t>
            </a:r>
          </a:p>
          <a:p>
            <a:pPr algn="just" eaLnBrk="1" fontAlgn="base" hangingPunct="1">
              <a:spcBef>
                <a:spcPct val="0"/>
              </a:spcBef>
              <a:spcAft>
                <a:spcPts val="600"/>
              </a:spcAft>
              <a:buClr>
                <a:srgbClr val="00B0F0"/>
              </a:buClr>
              <a:buFont typeface="Tw Cen MT" pitchFamily="34" charset="0"/>
              <a:buAutoNum type="romanUcPeriod"/>
            </a:pPr>
            <a:r>
              <a:rPr lang="en-US" altLang="en-US" sz="2000" dirty="0">
                <a:solidFill>
                  <a:srgbClr val="000000"/>
                </a:solidFill>
                <a:latin typeface="Cambria" panose="02040503050406030204" pitchFamily="18" charset="0"/>
              </a:rPr>
              <a:t>Tighten cap completely. A leaking specimen unsuitable for testing.</a:t>
            </a:r>
          </a:p>
          <a:p>
            <a:pPr algn="just" eaLnBrk="1" fontAlgn="base" hangingPunct="1">
              <a:spcBef>
                <a:spcPct val="0"/>
              </a:spcBef>
              <a:spcAft>
                <a:spcPts val="600"/>
              </a:spcAft>
              <a:buClr>
                <a:srgbClr val="00B0F0"/>
              </a:buClr>
              <a:buFont typeface="Tw Cen MT" pitchFamily="34" charset="0"/>
              <a:buAutoNum type="romanUcPeriod"/>
            </a:pPr>
            <a:r>
              <a:rPr lang="en-US" altLang="en-US" sz="2000" dirty="0">
                <a:solidFill>
                  <a:srgbClr val="000000"/>
                </a:solidFill>
                <a:latin typeface="Cambria" panose="02040503050406030204" pitchFamily="18" charset="0"/>
              </a:rPr>
              <a:t>Clean the outside of the vial with rubbing alcohol or soap and water if it is soiled. </a:t>
            </a:r>
          </a:p>
          <a:p>
            <a:pPr algn="just" eaLnBrk="1" fontAlgn="base" hangingPunct="1">
              <a:spcBef>
                <a:spcPct val="0"/>
              </a:spcBef>
              <a:spcAft>
                <a:spcPts val="600"/>
              </a:spcAft>
              <a:buClr>
                <a:srgbClr val="00B0F0"/>
              </a:buClr>
              <a:buFont typeface="Tw Cen MT" pitchFamily="34" charset="0"/>
              <a:buAutoNum type="romanUcPeriod"/>
            </a:pPr>
            <a:r>
              <a:rPr lang="en-US" altLang="en-US" sz="2000" dirty="0">
                <a:solidFill>
                  <a:srgbClr val="000000"/>
                </a:solidFill>
                <a:latin typeface="Cambria" panose="02040503050406030204" pitchFamily="18" charset="0"/>
              </a:rPr>
              <a:t>Check to make sure the patient name and date of collection are still readable. </a:t>
            </a:r>
          </a:p>
        </p:txBody>
      </p:sp>
    </p:spTree>
    <p:extLst>
      <p:ext uri="{BB962C8B-B14F-4D97-AF65-F5344CB8AC3E}">
        <p14:creationId xmlns:p14="http://schemas.microsoft.com/office/powerpoint/2010/main" val="331345110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6868908"/>
              </p:ext>
            </p:extLst>
          </p:nvPr>
        </p:nvGraphicFramePr>
        <p:xfrm>
          <a:off x="418563" y="2523812"/>
          <a:ext cx="8077201" cy="3284560"/>
        </p:xfrm>
        <a:graphic>
          <a:graphicData uri="http://schemas.openxmlformats.org/drawingml/2006/table">
            <a:tbl>
              <a:tblPr firstRow="1" firstCol="1" bandRow="1" bandCol="1">
                <a:tableStyleId>{5C22544A-7EE6-4342-B048-85BDC9FD1C3A}</a:tableStyleId>
              </a:tblPr>
              <a:tblGrid>
                <a:gridCol w="2174635"/>
                <a:gridCol w="2934613"/>
                <a:gridCol w="1165602"/>
                <a:gridCol w="934553"/>
                <a:gridCol w="867798"/>
              </a:tblGrid>
              <a:tr h="547706">
                <a:tc rowSpan="2">
                  <a:txBody>
                    <a:bodyPr/>
                    <a:lstStyle/>
                    <a:p>
                      <a:pPr algn="l" rtl="0">
                        <a:spcAft>
                          <a:spcPts val="0"/>
                        </a:spcAft>
                      </a:pPr>
                      <a:r>
                        <a:rPr lang="en-US" sz="2400" dirty="0">
                          <a:effectLst/>
                          <a:latin typeface="Cambria" panose="02040503050406030204" pitchFamily="18" charset="0"/>
                        </a:rPr>
                        <a:t>Specimen</a:t>
                      </a:r>
                      <a:endParaRPr lang="en-US" sz="24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pPr algn="ctr" rtl="0">
                        <a:spcAft>
                          <a:spcPts val="0"/>
                        </a:spcAft>
                      </a:pPr>
                      <a:r>
                        <a:rPr lang="en-US" sz="2000" dirty="0">
                          <a:effectLst/>
                          <a:latin typeface="Cambria" panose="02040503050406030204" pitchFamily="18" charset="0"/>
                        </a:rPr>
                        <a:t>Collection</a:t>
                      </a:r>
                      <a:endParaRPr lang="en-US" sz="20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a:spcAft>
                          <a:spcPts val="0"/>
                        </a:spcAft>
                      </a:pPr>
                      <a:r>
                        <a:rPr lang="en-US" sz="1800" dirty="0">
                          <a:effectLst/>
                          <a:latin typeface="Cambria" panose="02040503050406030204" pitchFamily="18" charset="0"/>
                        </a:rPr>
                        <a:t>Time and Temp</a:t>
                      </a:r>
                      <a:endParaRPr lang="en-US" sz="18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r>
              <a:tr h="766386">
                <a:tc vMerge="1">
                  <a:txBody>
                    <a:bodyPr/>
                    <a:lstStyle/>
                    <a:p>
                      <a:endParaRPr lang="en-US"/>
                    </a:p>
                  </a:txBody>
                  <a:tcPr/>
                </a:tc>
                <a:tc>
                  <a:txBody>
                    <a:bodyPr/>
                    <a:lstStyle/>
                    <a:p>
                      <a:pPr algn="ctr" rtl="0">
                        <a:spcAft>
                          <a:spcPts val="0"/>
                        </a:spcAft>
                      </a:pPr>
                      <a:r>
                        <a:rPr lang="en-US" sz="2400" dirty="0">
                          <a:effectLst/>
                          <a:latin typeface="Cambria" panose="02040503050406030204" pitchFamily="18" charset="0"/>
                        </a:rPr>
                        <a:t>Guidelines</a:t>
                      </a:r>
                      <a:endParaRPr lang="en-US" sz="24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a:spcAft>
                          <a:spcPts val="0"/>
                        </a:spcAft>
                      </a:pPr>
                      <a:r>
                        <a:rPr lang="en-US" sz="1400" dirty="0">
                          <a:effectLst/>
                          <a:latin typeface="Cambria" panose="02040503050406030204" pitchFamily="18" charset="0"/>
                        </a:rPr>
                        <a:t>Device and or minimum vol.</a:t>
                      </a:r>
                      <a:endParaRPr lang="en-US" sz="14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a:spcAft>
                          <a:spcPts val="0"/>
                        </a:spcAft>
                      </a:pPr>
                      <a:r>
                        <a:rPr lang="en-US" sz="1400" dirty="0">
                          <a:effectLst/>
                          <a:latin typeface="Cambria" panose="02040503050406030204" pitchFamily="18" charset="0"/>
                        </a:rPr>
                        <a:t>Transport</a:t>
                      </a:r>
                      <a:endParaRPr lang="en-US" sz="14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a:spcAft>
                          <a:spcPts val="0"/>
                        </a:spcAft>
                      </a:pPr>
                      <a:r>
                        <a:rPr lang="en-US" sz="1400" dirty="0">
                          <a:effectLst/>
                          <a:latin typeface="Cambria" panose="02040503050406030204" pitchFamily="18" charset="0"/>
                        </a:rPr>
                        <a:t>Storage</a:t>
                      </a:r>
                      <a:endParaRPr lang="en-US" sz="14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970468">
                <a:tc>
                  <a:txBody>
                    <a:bodyPr/>
                    <a:lstStyle/>
                    <a:p>
                      <a:pPr algn="l" rtl="0">
                        <a:spcAft>
                          <a:spcPts val="0"/>
                        </a:spcAft>
                      </a:pPr>
                      <a:r>
                        <a:rPr lang="en-US" sz="2000" dirty="0" smtClean="0">
                          <a:effectLst/>
                          <a:latin typeface="Cambria" panose="02040503050406030204" pitchFamily="18" charset="0"/>
                        </a:rPr>
                        <a:t>Stool</a:t>
                      </a:r>
                      <a:endParaRPr lang="en-US" sz="2000" dirty="0">
                        <a:effectLst/>
                        <a:latin typeface="Cambria" panose="02040503050406030204" pitchFamily="18" charset="0"/>
                      </a:endParaRPr>
                    </a:p>
                    <a:p>
                      <a:pPr algn="l" rtl="0">
                        <a:spcAft>
                          <a:spcPts val="0"/>
                        </a:spcAft>
                      </a:pPr>
                      <a:r>
                        <a:rPr lang="en-US" sz="2000" dirty="0">
                          <a:effectLst/>
                          <a:latin typeface="Cambria" panose="02040503050406030204" pitchFamily="18" charset="0"/>
                        </a:rPr>
                        <a:t>Routine culture</a:t>
                      </a:r>
                      <a:endParaRPr lang="en-US" sz="20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800" dirty="0">
                          <a:effectLst/>
                          <a:latin typeface="Cambria" panose="02040503050406030204" pitchFamily="18" charset="0"/>
                        </a:rPr>
                        <a:t>Pass directly into clean dry container. Transport to microbiology laboratory within 1h of collection.</a:t>
                      </a:r>
                      <a:endParaRPr lang="en-US" sz="18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400" dirty="0" smtClean="0">
                          <a:effectLst/>
                          <a:latin typeface="Cambria" panose="02040503050406030204" pitchFamily="18" charset="0"/>
                        </a:rPr>
                        <a:t>Sterile, leak proof, wide-mouth container</a:t>
                      </a:r>
                      <a:endParaRPr lang="en-US" sz="14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a:spcAft>
                          <a:spcPts val="0"/>
                        </a:spcAft>
                      </a:pPr>
                      <a:r>
                        <a:rPr lang="en-US" sz="1200" dirty="0" smtClean="0">
                          <a:effectLst/>
                          <a:latin typeface="Cambria" panose="02040503050406030204" pitchFamily="18" charset="0"/>
                        </a:rPr>
                        <a:t>Unpreserved</a:t>
                      </a:r>
                      <a:r>
                        <a:rPr lang="en-US" sz="1200" baseline="0" dirty="0" smtClean="0">
                          <a:effectLst/>
                          <a:latin typeface="Cambria" panose="02040503050406030204" pitchFamily="18" charset="0"/>
                        </a:rPr>
                        <a:t>  </a:t>
                      </a:r>
                      <a:r>
                        <a:rPr lang="en-US" sz="1200" dirty="0" smtClean="0">
                          <a:effectLst/>
                          <a:latin typeface="Cambria" panose="02040503050406030204" pitchFamily="18" charset="0"/>
                        </a:rPr>
                        <a:t>≤ 2h,RT</a:t>
                      </a:r>
                      <a:endParaRPr lang="en-US" sz="12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a:spcAft>
                          <a:spcPts val="0"/>
                        </a:spcAft>
                      </a:pPr>
                      <a:r>
                        <a:rPr lang="en-US" sz="1200" dirty="0">
                          <a:effectLst/>
                          <a:latin typeface="Cambria" panose="02040503050406030204" pitchFamily="18" charset="0"/>
                        </a:rPr>
                        <a:t>≤ 24h, ,</a:t>
                      </a:r>
                      <a:r>
                        <a:rPr lang="en-US" sz="1200" dirty="0" smtClean="0">
                          <a:effectLst/>
                          <a:latin typeface="Cambria" panose="02040503050406030204" pitchFamily="18" charset="0"/>
                        </a:rPr>
                        <a:t>4ċ</a:t>
                      </a:r>
                      <a:endParaRPr lang="en-US" sz="1200" dirty="0">
                        <a:effectLst/>
                        <a:latin typeface="Cambria" panose="02040503050406030204" pitchFamily="18" charset="0"/>
                        <a:ea typeface="Times New Roman"/>
                        <a:cs typeface="Traditional Arabic"/>
                      </a:endParaRPr>
                    </a:p>
                  </a:txBody>
                  <a:tcPr marL="32893" marR="3289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392807" y="535547"/>
            <a:ext cx="8077200" cy="1692275"/>
          </a:xfrm>
          <a:prstGeom prst="rect">
            <a:avLst/>
          </a:prstGeom>
        </p:spPr>
        <p:txBody>
          <a:bodyPr>
            <a:spAutoFit/>
          </a:bodyPr>
          <a:lstStyle/>
          <a:p>
            <a:pPr algn="just">
              <a:defRPr/>
            </a:pPr>
            <a:r>
              <a:rPr lang="en-US" sz="2400" dirty="0">
                <a:solidFill>
                  <a:srgbClr val="00B0F0"/>
                </a:solidFill>
                <a:latin typeface="Cambria" panose="02040503050406030204" pitchFamily="18" charset="0"/>
                <a:cs typeface="Andalus" pitchFamily="18" charset="-78"/>
              </a:rPr>
              <a:t>Criteria of specimen rejection</a:t>
            </a:r>
          </a:p>
          <a:p>
            <a:pPr marL="342900" indent="-342900" algn="just">
              <a:buClr>
                <a:srgbClr val="00B0F0"/>
              </a:buClr>
              <a:buFont typeface="Wingdings" panose="05000000000000000000" pitchFamily="2" charset="2"/>
              <a:buChar char="v"/>
              <a:defRPr/>
            </a:pPr>
            <a:r>
              <a:rPr lang="en-US" sz="2000" dirty="0">
                <a:solidFill>
                  <a:srgbClr val="000000"/>
                </a:solidFill>
                <a:latin typeface="Cambria" panose="02040503050406030204" pitchFamily="18" charset="0"/>
                <a:cs typeface="Arial" panose="020B0604020202020204" pitchFamily="34" charset="0"/>
              </a:rPr>
              <a:t>specimen contaminated with urine, residual soap, or disinfectants.</a:t>
            </a:r>
          </a:p>
          <a:p>
            <a:pPr marL="342900" indent="-342900" algn="just">
              <a:buClr>
                <a:srgbClr val="00B0F0"/>
              </a:buClr>
              <a:buFont typeface="Wingdings" panose="05000000000000000000" pitchFamily="2" charset="2"/>
              <a:buChar char="v"/>
              <a:defRPr/>
            </a:pPr>
            <a:r>
              <a:rPr lang="en-US" sz="2000" dirty="0">
                <a:solidFill>
                  <a:srgbClr val="000000"/>
                </a:solidFill>
                <a:latin typeface="Cambria" panose="02040503050406030204" pitchFamily="18" charset="0"/>
                <a:cs typeface="Arial" panose="020B0604020202020204" pitchFamily="34" charset="0"/>
              </a:rPr>
              <a:t>Specimens received in grossly leaking transport containers, Diapers, dry specimens.</a:t>
            </a:r>
          </a:p>
          <a:p>
            <a:pPr marL="342900" indent="-342900" algn="just">
              <a:buClr>
                <a:srgbClr val="00B0F0"/>
              </a:buClr>
              <a:buFont typeface="Wingdings" panose="05000000000000000000" pitchFamily="2" charset="2"/>
              <a:buChar char="v"/>
              <a:defRPr/>
            </a:pPr>
            <a:r>
              <a:rPr lang="en-US" sz="2000" dirty="0">
                <a:solidFill>
                  <a:srgbClr val="000000"/>
                </a:solidFill>
                <a:latin typeface="Cambria" panose="02040503050406030204" pitchFamily="18" charset="0"/>
                <a:cs typeface="Arial" panose="020B0604020202020204" pitchFamily="34" charset="0"/>
              </a:rPr>
              <a:t>specimens submitted in fixative or additives.</a:t>
            </a:r>
          </a:p>
        </p:txBody>
      </p:sp>
    </p:spTree>
    <p:extLst>
      <p:ext uri="{BB962C8B-B14F-4D97-AF65-F5344CB8AC3E}">
        <p14:creationId xmlns:p14="http://schemas.microsoft.com/office/powerpoint/2010/main" val="45579846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2244" y="196649"/>
            <a:ext cx="8229600" cy="927100"/>
          </a:xfrm>
        </p:spPr>
        <p:txBody>
          <a:bodyPr/>
          <a:lstStyle/>
          <a:p>
            <a:pPr eaLnBrk="1" hangingPunct="1"/>
            <a:r>
              <a:rPr lang="en-US" altLang="en-US" dirty="0" smtClean="0">
                <a:ln w="0"/>
                <a:solidFill>
                  <a:srgbClr val="FF0000"/>
                </a:solidFill>
                <a:effectLst>
                  <a:outerShdw blurRad="38100" dist="25400" dir="5400000" algn="ctr" rotWithShape="0">
                    <a:srgbClr val="6E747A">
                      <a:alpha val="43000"/>
                    </a:srgbClr>
                  </a:outerShdw>
                </a:effectLst>
                <a:latin typeface="Cambria" panose="02040503050406030204" pitchFamily="18" charset="0"/>
              </a:rPr>
              <a:t>Specimen Processing</a:t>
            </a:r>
          </a:p>
        </p:txBody>
      </p:sp>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156" y="1572296"/>
            <a:ext cx="7659688" cy="4533900"/>
          </a:xfrm>
          <a:prstGeom prst="roundRect">
            <a:avLst>
              <a:gd name="adj" fmla="val 8594"/>
            </a:avLst>
          </a:prstGeom>
          <a:solidFill>
            <a:srgbClr val="FFFFFF">
              <a:shade val="85000"/>
            </a:srgbClr>
          </a:solidFill>
          <a:ln>
            <a:noFill/>
          </a:ln>
          <a:effectLst>
            <a:glow rad="63500">
              <a:schemeClr val="accent4">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24139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5400" smtClean="0">
                <a:latin typeface="Freestyle Script" panose="030804020302050B0404" pitchFamily="66" charset="0"/>
              </a:rPr>
              <a:t>Xylose lysine Deoxycholate (XLD)</a:t>
            </a:r>
            <a:endParaRPr lang="ar-SA" altLang="en-US" sz="5400" smtClean="0">
              <a:latin typeface="Freestyle Script" panose="030804020302050B04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05603942"/>
              </p:ext>
            </p:extLst>
          </p:nvPr>
        </p:nvGraphicFramePr>
        <p:xfrm>
          <a:off x="1112838" y="3429000"/>
          <a:ext cx="6324600" cy="2501900"/>
        </p:xfrm>
        <a:graphic>
          <a:graphicData uri="http://schemas.openxmlformats.org/drawingml/2006/table">
            <a:tbl>
              <a:tblPr>
                <a:tableStyleId>{5940675A-B579-460E-94D1-54222C63F5DA}</a:tableStyleId>
              </a:tblPr>
              <a:tblGrid>
                <a:gridCol w="3139092"/>
                <a:gridCol w="3185508"/>
              </a:tblGrid>
              <a:tr h="519390">
                <a:tc>
                  <a:txBody>
                    <a:bodyPr/>
                    <a:lstStyle/>
                    <a:p>
                      <a:pPr algn="l" rtl="0"/>
                      <a:r>
                        <a:rPr kumimoji="0" lang="en-US" sz="1700" kern="1200" dirty="0" smtClean="0">
                          <a:solidFill>
                            <a:schemeClr val="tx1"/>
                          </a:solidFill>
                          <a:latin typeface="+mn-lt"/>
                          <a:ea typeface="+mn-ea"/>
                          <a:cs typeface="+mn-cs"/>
                        </a:rPr>
                        <a:t>Lactose...................0.75 %</a:t>
                      </a:r>
                    </a:p>
                  </a:txBody>
                  <a:tcPr marL="68580" marR="68580" marT="0" marB="0" anchor="ctr">
                    <a:no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kumimoji="0" lang="en-US" sz="1700" kern="1200" dirty="0" smtClean="0">
                          <a:solidFill>
                            <a:schemeClr val="tx1"/>
                          </a:solidFill>
                          <a:latin typeface="+mn-lt"/>
                          <a:ea typeface="+mn-ea"/>
                          <a:cs typeface="+mn-cs"/>
                        </a:rPr>
                        <a:t>Sodium Chloride</a:t>
                      </a:r>
                    </a:p>
                  </a:txBody>
                  <a:tcPr marL="68580" marR="68580" marT="0" marB="0" anchor="ctr">
                    <a:noFill/>
                  </a:tcPr>
                </a:tc>
              </a:tr>
              <a:tr h="430364">
                <a:tc>
                  <a:txBody>
                    <a:bodyPr/>
                    <a:lstStyle/>
                    <a:p>
                      <a:pPr algn="l" rtl="0"/>
                      <a:r>
                        <a:rPr kumimoji="0" lang="en-US" sz="1700" kern="1200" dirty="0" smtClean="0">
                          <a:solidFill>
                            <a:schemeClr val="tx1"/>
                          </a:solidFill>
                          <a:latin typeface="+mn-lt"/>
                          <a:ea typeface="+mn-ea"/>
                          <a:cs typeface="+mn-cs"/>
                        </a:rPr>
                        <a:t>Sucrose...................0.75%</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700" kern="1200" dirty="0" smtClean="0">
                          <a:solidFill>
                            <a:schemeClr val="tx1"/>
                          </a:solidFill>
                          <a:latin typeface="+mn-lt"/>
                          <a:ea typeface="+mn-ea"/>
                          <a:cs typeface="+mn-cs"/>
                        </a:rPr>
                        <a:t>Yeast Extract</a:t>
                      </a:r>
                    </a:p>
                  </a:txBody>
                  <a:tcPr marL="68580" marR="68580" marT="0" marB="0" anchor="ctr"/>
                </a:tc>
              </a:tr>
              <a:tr h="344252">
                <a:tc>
                  <a:txBody>
                    <a:bodyPr/>
                    <a:lstStyle/>
                    <a:p>
                      <a:pPr algn="l" rtl="0"/>
                      <a:r>
                        <a:rPr kumimoji="0" lang="en-US" sz="1700" kern="1200" dirty="0" smtClean="0">
                          <a:solidFill>
                            <a:schemeClr val="tx1"/>
                          </a:solidFill>
                          <a:latin typeface="+mn-lt"/>
                          <a:ea typeface="+mn-ea"/>
                          <a:cs typeface="+mn-cs"/>
                        </a:rPr>
                        <a:t>Xylose.....................0.35%</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700" kern="1200" dirty="0" smtClean="0">
                          <a:solidFill>
                            <a:schemeClr val="tx1"/>
                          </a:solidFill>
                          <a:latin typeface="+mn-lt"/>
                          <a:ea typeface="+mn-ea"/>
                          <a:cs typeface="+mn-cs"/>
                        </a:rPr>
                        <a:t>Sodium </a:t>
                      </a:r>
                      <a:r>
                        <a:rPr kumimoji="0" lang="en-US" sz="1700" kern="1200" dirty="0" err="1" smtClean="0">
                          <a:solidFill>
                            <a:schemeClr val="tx1"/>
                          </a:solidFill>
                          <a:latin typeface="+mn-lt"/>
                          <a:ea typeface="+mn-ea"/>
                          <a:cs typeface="+mn-cs"/>
                        </a:rPr>
                        <a:t>Deoxycholate</a:t>
                      </a:r>
                      <a:endParaRPr kumimoji="0" lang="en-US" sz="1700" kern="1200" dirty="0" smtClean="0">
                        <a:solidFill>
                          <a:schemeClr val="tx1"/>
                        </a:solidFill>
                        <a:latin typeface="+mn-lt"/>
                        <a:ea typeface="+mn-ea"/>
                        <a:cs typeface="+mn-cs"/>
                      </a:endParaRPr>
                    </a:p>
                  </a:txBody>
                  <a:tcPr marL="68580" marR="68580" marT="0" marB="0" anchor="ctr"/>
                </a:tc>
              </a:tr>
              <a:tr h="344252">
                <a:tc>
                  <a:txBody>
                    <a:bodyPr/>
                    <a:lstStyle/>
                    <a:p>
                      <a:pPr algn="l" rtl="0"/>
                      <a:r>
                        <a:rPr kumimoji="0" lang="en-US" sz="1700" kern="1200" dirty="0" smtClean="0">
                          <a:solidFill>
                            <a:schemeClr val="tx1"/>
                          </a:solidFill>
                          <a:latin typeface="+mn-lt"/>
                          <a:ea typeface="+mn-ea"/>
                          <a:cs typeface="+mn-cs"/>
                        </a:rPr>
                        <a:t>L-Lysine....................0.5%</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700" kern="1200" dirty="0" smtClean="0">
                          <a:solidFill>
                            <a:schemeClr val="tx1"/>
                          </a:solidFill>
                          <a:latin typeface="+mn-lt"/>
                          <a:ea typeface="+mn-ea"/>
                          <a:cs typeface="+mn-cs"/>
                        </a:rPr>
                        <a:t>Ferric Ammonium Citrate</a:t>
                      </a:r>
                    </a:p>
                  </a:txBody>
                  <a:tcPr marL="68580" marR="68580" marT="0" marB="0" anchor="ctr"/>
                </a:tc>
              </a:tr>
              <a:tr h="519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700" kern="1200" dirty="0" smtClean="0">
                          <a:solidFill>
                            <a:schemeClr val="tx1"/>
                          </a:solidFill>
                          <a:latin typeface="+mn-lt"/>
                          <a:ea typeface="+mn-ea"/>
                          <a:cs typeface="+mn-cs"/>
                        </a:rPr>
                        <a:t>Agar..........................1.35%</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700" kern="1200" dirty="0" smtClean="0">
                          <a:solidFill>
                            <a:schemeClr val="tx1"/>
                          </a:solidFill>
                          <a:latin typeface="+mn-lt"/>
                          <a:ea typeface="+mn-ea"/>
                          <a:cs typeface="+mn-cs"/>
                        </a:rPr>
                        <a:t>Sodium Thiosulfate </a:t>
                      </a:r>
                    </a:p>
                  </a:txBody>
                  <a:tcPr marL="68580" marR="68580" marT="0" marB="0" anchor="ctr"/>
                </a:tc>
              </a:tr>
              <a:tr h="344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700" kern="1200" dirty="0" smtClean="0">
                          <a:solidFill>
                            <a:schemeClr val="tx1"/>
                          </a:solidFill>
                          <a:latin typeface="+mn-lt"/>
                          <a:ea typeface="+mn-ea"/>
                          <a:cs typeface="+mn-cs"/>
                        </a:rPr>
                        <a:t>Phenol Red</a:t>
                      </a:r>
                    </a:p>
                  </a:txBody>
                  <a:tcPr marL="68580" marR="68580" marT="0" marB="0" anchor="ctr"/>
                </a:tc>
                <a:tc>
                  <a:txBody>
                    <a:bodyPr/>
                    <a:lstStyle/>
                    <a:p>
                      <a:pPr algn="l" rtl="0">
                        <a:spcAft>
                          <a:spcPts val="0"/>
                        </a:spcAft>
                      </a:pPr>
                      <a:endParaRPr kumimoji="0" lang="en-US" sz="1700" kern="1200" dirty="0">
                        <a:solidFill>
                          <a:schemeClr val="tx1"/>
                        </a:solidFill>
                        <a:latin typeface="+mn-lt"/>
                        <a:ea typeface="+mn-ea"/>
                        <a:cs typeface="+mn-cs"/>
                      </a:endParaRPr>
                    </a:p>
                  </a:txBody>
                  <a:tcPr marL="68580" marR="68580" marT="0" marB="0" anchor="ctr"/>
                </a:tc>
              </a:tr>
            </a:tbl>
          </a:graphicData>
        </a:graphic>
      </p:graphicFrame>
      <p:sp>
        <p:nvSpPr>
          <p:cNvPr id="15386" name="Rectangle 6"/>
          <p:cNvSpPr>
            <a:spLocks noChangeArrowheads="1"/>
          </p:cNvSpPr>
          <p:nvPr/>
        </p:nvSpPr>
        <p:spPr bwMode="auto">
          <a:xfrm>
            <a:off x="990600" y="6172200"/>
            <a:ext cx="3132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000000"/>
                </a:solidFill>
                <a:latin typeface="Tw Cen MT" pitchFamily="34" charset="0"/>
              </a:rPr>
              <a:t>Final pH 7.4 ± 0.2 at 25°C</a:t>
            </a:r>
            <a:endParaRPr lang="ar-SA" altLang="en-US" sz="2000">
              <a:solidFill>
                <a:srgbClr val="000000"/>
              </a:solidFill>
              <a:latin typeface="Tw Cen MT" pitchFamily="34" charset="0"/>
            </a:endParaRPr>
          </a:p>
        </p:txBody>
      </p:sp>
      <p:sp>
        <p:nvSpPr>
          <p:cNvPr id="15387" name="Rectangle 7"/>
          <p:cNvSpPr>
            <a:spLocks noChangeArrowheads="1"/>
          </p:cNvSpPr>
          <p:nvPr/>
        </p:nvSpPr>
        <p:spPr bwMode="auto">
          <a:xfrm>
            <a:off x="706438" y="2819400"/>
            <a:ext cx="2020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a:solidFill>
                  <a:srgbClr val="FF0000"/>
                </a:solidFill>
                <a:latin typeface="Andalus" panose="02020603050405020304" pitchFamily="18" charset="-78"/>
                <a:cs typeface="Andalus" panose="02020603050405020304" pitchFamily="18" charset="-78"/>
              </a:rPr>
              <a:t>Ingredients :</a:t>
            </a:r>
            <a:endParaRPr lang="ar-SA" altLang="en-US" sz="2800">
              <a:solidFill>
                <a:srgbClr val="FF0000"/>
              </a:solidFill>
              <a:latin typeface="Andalus" panose="02020603050405020304" pitchFamily="18" charset="-78"/>
              <a:cs typeface="Andalus" panose="02020603050405020304" pitchFamily="18" charset="-78"/>
            </a:endParaRPr>
          </a:p>
        </p:txBody>
      </p:sp>
      <p:sp>
        <p:nvSpPr>
          <p:cNvPr id="10" name="Rectangle 9"/>
          <p:cNvSpPr/>
          <p:nvPr/>
        </p:nvSpPr>
        <p:spPr>
          <a:xfrm>
            <a:off x="533400" y="1828800"/>
            <a:ext cx="8077200"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lgn="just">
              <a:buFontTx/>
              <a:buBlip>
                <a:blip r:embed="rId2"/>
              </a:buBlip>
              <a:defRPr/>
            </a:pPr>
            <a:r>
              <a:rPr lang="en-US" sz="2000" dirty="0">
                <a:solidFill>
                  <a:srgbClr val="000000"/>
                </a:solidFill>
                <a:cs typeface="Arial" pitchFamily="34" charset="0"/>
              </a:rPr>
              <a:t>A selective and differential medium for the recovery of Salmonella and </a:t>
            </a:r>
            <a:r>
              <a:rPr lang="en-US" sz="2000" dirty="0" err="1">
                <a:solidFill>
                  <a:srgbClr val="000000"/>
                </a:solidFill>
                <a:cs typeface="Arial" pitchFamily="34" charset="0"/>
              </a:rPr>
              <a:t>Shigella</a:t>
            </a:r>
            <a:r>
              <a:rPr lang="en-US" sz="2000" dirty="0">
                <a:solidFill>
                  <a:srgbClr val="000000"/>
                </a:solidFill>
                <a:cs typeface="Arial" pitchFamily="34" charset="0"/>
              </a:rPr>
              <a:t> species.</a:t>
            </a:r>
          </a:p>
        </p:txBody>
      </p:sp>
    </p:spTree>
    <p:extLst>
      <p:ext uri="{BB962C8B-B14F-4D97-AF65-F5344CB8AC3E}">
        <p14:creationId xmlns:p14="http://schemas.microsoft.com/office/powerpoint/2010/main" val="372057088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5400" dirty="0" smtClean="0">
                <a:latin typeface="Freestyle Script" pitchFamily="66" charset="0"/>
              </a:rPr>
              <a:t>Xylose </a:t>
            </a:r>
            <a:r>
              <a:rPr lang="en-US" sz="5400" dirty="0">
                <a:latin typeface="Freestyle Script" pitchFamily="66" charset="0"/>
              </a:rPr>
              <a:t>lysine </a:t>
            </a:r>
            <a:r>
              <a:rPr lang="en-US" sz="5400" dirty="0" err="1">
                <a:latin typeface="Freestyle Script" pitchFamily="66" charset="0"/>
              </a:rPr>
              <a:t>Deoxycholate</a:t>
            </a:r>
            <a:r>
              <a:rPr lang="en-US" sz="5400" dirty="0">
                <a:latin typeface="Freestyle Script" pitchFamily="66" charset="0"/>
              </a:rPr>
              <a:t> (XLD</a:t>
            </a:r>
            <a:r>
              <a:rPr lang="en-US" sz="5400" dirty="0" smtClean="0">
                <a:latin typeface="Freestyle Script" pitchFamily="66" charset="0"/>
              </a:rPr>
              <a:t>)</a:t>
            </a:r>
            <a:r>
              <a:rPr lang="en-US" sz="5400" dirty="0">
                <a:latin typeface="Freestyle Script" pitchFamily="66" charset="0"/>
              </a:rPr>
              <a:t> </a:t>
            </a:r>
            <a:r>
              <a:rPr lang="en-US" sz="5400" dirty="0" smtClean="0">
                <a:latin typeface="Freestyle Script" pitchFamily="66" charset="0"/>
              </a:rPr>
              <a:t>Principle</a:t>
            </a:r>
            <a:r>
              <a:rPr lang="en-US" sz="5400" dirty="0">
                <a:latin typeface="Freestyle Script" pitchFamily="66" charset="0"/>
              </a:rPr>
              <a:t>...</a:t>
            </a:r>
            <a:endParaRPr lang="ar-SA" sz="5400" dirty="0">
              <a:latin typeface="Freestyle Script" pitchFamily="66" charset="0"/>
            </a:endParaRPr>
          </a:p>
        </p:txBody>
      </p:sp>
      <p:sp>
        <p:nvSpPr>
          <p:cNvPr id="3" name="Rectangle 2"/>
          <p:cNvSpPr/>
          <p:nvPr/>
        </p:nvSpPr>
        <p:spPr>
          <a:xfrm>
            <a:off x="457200" y="1394206"/>
            <a:ext cx="8077200" cy="4847481"/>
          </a:xfrm>
          <a:prstGeom prst="rect">
            <a:avLst/>
          </a:prstGeom>
        </p:spPr>
        <p:txBody>
          <a:bodyPr>
            <a:spAutoFit/>
          </a:bodyPr>
          <a:lstStyle/>
          <a:p>
            <a:pPr indent="-285750" algn="just">
              <a:spcAft>
                <a:spcPts val="300"/>
              </a:spcAft>
              <a:buFontTx/>
              <a:buBlip>
                <a:blip r:embed="rId2"/>
              </a:buBlip>
              <a:defRPr/>
            </a:pPr>
            <a:r>
              <a:rPr lang="en-US" dirty="0">
                <a:solidFill>
                  <a:srgbClr val="000000"/>
                </a:solidFill>
                <a:cs typeface="Arial" panose="020B0604020202020204" pitchFamily="34" charset="0"/>
              </a:rPr>
              <a:t> </a:t>
            </a:r>
            <a:r>
              <a:rPr lang="en-US" sz="2800" dirty="0">
                <a:solidFill>
                  <a:srgbClr val="FF0000"/>
                </a:solidFill>
                <a:latin typeface="Freestyle Script" pitchFamily="66" charset="0"/>
                <a:cs typeface="Arial" panose="020B0604020202020204" pitchFamily="34" charset="0"/>
              </a:rPr>
              <a:t>Sodium </a:t>
            </a:r>
            <a:r>
              <a:rPr lang="en-US" sz="2800" dirty="0" err="1">
                <a:solidFill>
                  <a:srgbClr val="FF0000"/>
                </a:solidFill>
                <a:latin typeface="Freestyle Script" pitchFamily="66" charset="0"/>
                <a:cs typeface="Arial" panose="020B0604020202020204" pitchFamily="34" charset="0"/>
              </a:rPr>
              <a:t>desoxycholate</a:t>
            </a:r>
            <a:r>
              <a:rPr lang="en-US" sz="2800" dirty="0">
                <a:solidFill>
                  <a:srgbClr val="FF0000"/>
                </a:solidFill>
                <a:latin typeface="Freestyle Script" pitchFamily="66" charset="0"/>
                <a:cs typeface="Arial" panose="020B0604020202020204" pitchFamily="34" charset="0"/>
              </a:rPr>
              <a:t> </a:t>
            </a:r>
            <a:r>
              <a:rPr lang="en-US" dirty="0">
                <a:solidFill>
                  <a:srgbClr val="000000"/>
                </a:solidFill>
                <a:cs typeface="Arial" panose="020B0604020202020204" pitchFamily="34" charset="0"/>
              </a:rPr>
              <a:t>inhibits contaminating Gram-positive flora.</a:t>
            </a:r>
          </a:p>
          <a:p>
            <a:pPr indent="-285750" algn="just">
              <a:spcAft>
                <a:spcPts val="300"/>
              </a:spcAft>
              <a:buFontTx/>
              <a:buBlip>
                <a:blip r:embed="rId2"/>
              </a:buBlip>
              <a:defRPr/>
            </a:pPr>
            <a:r>
              <a:rPr lang="en-US" dirty="0">
                <a:solidFill>
                  <a:srgbClr val="000000"/>
                </a:solidFill>
                <a:cs typeface="Arial" panose="020B0604020202020204" pitchFamily="34" charset="0"/>
              </a:rPr>
              <a:t> </a:t>
            </a:r>
            <a:r>
              <a:rPr lang="en-US" sz="2800" dirty="0">
                <a:solidFill>
                  <a:srgbClr val="FF0000"/>
                </a:solidFill>
                <a:latin typeface="Freestyle Script" pitchFamily="66" charset="0"/>
                <a:cs typeface="Arial" panose="020B0604020202020204" pitchFamily="34" charset="0"/>
              </a:rPr>
              <a:t>Xylose</a:t>
            </a:r>
            <a:r>
              <a:rPr lang="en-US" dirty="0">
                <a:solidFill>
                  <a:srgbClr val="000000"/>
                </a:solidFill>
                <a:cs typeface="Arial" panose="020B0604020202020204" pitchFamily="34" charset="0"/>
              </a:rPr>
              <a:t> is fermented by practically all coliforms bacteria and </a:t>
            </a:r>
            <a:r>
              <a:rPr lang="en-US" i="1" dirty="0">
                <a:solidFill>
                  <a:srgbClr val="000000"/>
                </a:solidFill>
                <a:cs typeface="Arial" panose="020B0604020202020204" pitchFamily="34" charset="0"/>
              </a:rPr>
              <a:t>Salmonella</a:t>
            </a:r>
            <a:r>
              <a:rPr lang="en-US" dirty="0">
                <a:solidFill>
                  <a:srgbClr val="000000"/>
                </a:solidFill>
                <a:cs typeface="Arial" panose="020B0604020202020204" pitchFamily="34" charset="0"/>
              </a:rPr>
              <a:t>, except for </a:t>
            </a:r>
            <a:r>
              <a:rPr lang="en-US" i="1" dirty="0">
                <a:solidFill>
                  <a:srgbClr val="000000"/>
                </a:solidFill>
                <a:cs typeface="Arial" panose="020B0604020202020204" pitchFamily="34" charset="0"/>
              </a:rPr>
              <a:t>Shigella</a:t>
            </a:r>
            <a:r>
              <a:rPr lang="en-US" dirty="0">
                <a:solidFill>
                  <a:srgbClr val="000000"/>
                </a:solidFill>
                <a:cs typeface="Arial" panose="020B0604020202020204" pitchFamily="34" charset="0"/>
              </a:rPr>
              <a:t> which are thus differentiated from the other species.</a:t>
            </a:r>
          </a:p>
          <a:p>
            <a:pPr indent="-285750" algn="just">
              <a:spcAft>
                <a:spcPts val="300"/>
              </a:spcAft>
              <a:buFontTx/>
              <a:buBlip>
                <a:blip r:embed="rId2"/>
              </a:buBlip>
              <a:defRPr/>
            </a:pPr>
            <a:r>
              <a:rPr lang="en-US" dirty="0">
                <a:solidFill>
                  <a:srgbClr val="000000"/>
                </a:solidFill>
                <a:cs typeface="Arial" panose="020B0604020202020204" pitchFamily="34" charset="0"/>
              </a:rPr>
              <a:t> After exhausting xylose,</a:t>
            </a:r>
            <a:r>
              <a:rPr lang="en-US" i="1" dirty="0">
                <a:solidFill>
                  <a:srgbClr val="000000"/>
                </a:solidFill>
                <a:cs typeface="Arial" panose="020B0604020202020204" pitchFamily="34" charset="0"/>
              </a:rPr>
              <a:t> Salmonella </a:t>
            </a:r>
            <a:r>
              <a:rPr lang="en-US" dirty="0">
                <a:solidFill>
                  <a:srgbClr val="000000"/>
                </a:solidFill>
                <a:cs typeface="Arial" panose="020B0604020202020204" pitchFamily="34" charset="0"/>
              </a:rPr>
              <a:t>decarboxylate </a:t>
            </a:r>
            <a:r>
              <a:rPr lang="en-US" sz="2800" dirty="0">
                <a:solidFill>
                  <a:srgbClr val="FF0000"/>
                </a:solidFill>
                <a:latin typeface="Freestyle Script" pitchFamily="66" charset="0"/>
                <a:cs typeface="Arial" panose="020B0604020202020204" pitchFamily="34" charset="0"/>
              </a:rPr>
              <a:t>lysine</a:t>
            </a:r>
            <a:r>
              <a:rPr lang="en-US" dirty="0">
                <a:solidFill>
                  <a:srgbClr val="000000"/>
                </a:solidFill>
                <a:cs typeface="Arial" panose="020B0604020202020204" pitchFamily="34" charset="0"/>
              </a:rPr>
              <a:t> (via lysine decarboxylase) to cadaverine</a:t>
            </a:r>
            <a:r>
              <a:rPr lang="en-US" dirty="0" smtClean="0">
                <a:solidFill>
                  <a:srgbClr val="000000"/>
                </a:solidFill>
                <a:cs typeface="Arial" panose="020B0604020202020204" pitchFamily="34" charset="0"/>
              </a:rPr>
              <a:t>, causing </a:t>
            </a:r>
            <a:r>
              <a:rPr lang="en-US" dirty="0">
                <a:solidFill>
                  <a:srgbClr val="000000"/>
                </a:solidFill>
                <a:cs typeface="Arial" panose="020B0604020202020204" pitchFamily="34" charset="0"/>
              </a:rPr>
              <a:t>the pH to </a:t>
            </a:r>
            <a:r>
              <a:rPr lang="en-US" dirty="0" smtClean="0">
                <a:solidFill>
                  <a:srgbClr val="000000"/>
                </a:solidFill>
                <a:cs typeface="Arial" panose="020B0604020202020204" pitchFamily="34" charset="0"/>
              </a:rPr>
              <a:t>rise.</a:t>
            </a:r>
          </a:p>
          <a:p>
            <a:pPr indent="-285750" algn="just">
              <a:spcAft>
                <a:spcPts val="300"/>
              </a:spcAft>
              <a:buFontTx/>
              <a:buBlip>
                <a:blip r:embed="rId2"/>
              </a:buBlip>
              <a:defRPr/>
            </a:pPr>
            <a:r>
              <a:rPr lang="en-US" dirty="0" smtClean="0">
                <a:solidFill>
                  <a:srgbClr val="000000"/>
                </a:solidFill>
                <a:cs typeface="Arial" panose="020B0604020202020204" pitchFamily="34" charset="0"/>
              </a:rPr>
              <a:t>Colonies </a:t>
            </a:r>
            <a:r>
              <a:rPr lang="en-US" dirty="0">
                <a:solidFill>
                  <a:srgbClr val="000000"/>
                </a:solidFill>
                <a:cs typeface="Arial" panose="020B0604020202020204" pitchFamily="34" charset="0"/>
              </a:rPr>
              <a:t>of </a:t>
            </a:r>
            <a:r>
              <a:rPr lang="en-US" i="1" dirty="0" smtClean="0">
                <a:solidFill>
                  <a:srgbClr val="000000"/>
                </a:solidFill>
                <a:cs typeface="Arial" panose="020B0604020202020204" pitchFamily="34" charset="0"/>
              </a:rPr>
              <a:t>Salmonella </a:t>
            </a:r>
            <a:r>
              <a:rPr lang="en-US" dirty="0">
                <a:solidFill>
                  <a:srgbClr val="000000"/>
                </a:solidFill>
                <a:cs typeface="Arial" panose="020B0604020202020204" pitchFamily="34" charset="0"/>
              </a:rPr>
              <a:t>resemble those of </a:t>
            </a:r>
            <a:r>
              <a:rPr lang="en-US" i="1" dirty="0" smtClean="0">
                <a:solidFill>
                  <a:srgbClr val="000000"/>
                </a:solidFill>
                <a:cs typeface="Arial" panose="020B0604020202020204" pitchFamily="34" charset="0"/>
              </a:rPr>
              <a:t>Shigella</a:t>
            </a:r>
            <a:r>
              <a:rPr lang="en-US" dirty="0" smtClean="0">
                <a:solidFill>
                  <a:srgbClr val="000000"/>
                </a:solidFill>
                <a:cs typeface="Arial" panose="020B0604020202020204" pitchFamily="34" charset="0"/>
              </a:rPr>
              <a:t> </a:t>
            </a:r>
            <a:r>
              <a:rPr lang="en-US" dirty="0">
                <a:solidFill>
                  <a:srgbClr val="000000"/>
                </a:solidFill>
                <a:cs typeface="Arial" panose="020B0604020202020204" pitchFamily="34" charset="0"/>
              </a:rPr>
              <a:t>in the medium having become basic.</a:t>
            </a:r>
          </a:p>
          <a:p>
            <a:pPr indent="-285750" algn="just">
              <a:spcAft>
                <a:spcPts val="300"/>
              </a:spcAft>
              <a:buFontTx/>
              <a:buBlip>
                <a:blip r:embed="rId2"/>
              </a:buBlip>
              <a:defRPr/>
            </a:pPr>
            <a:r>
              <a:rPr lang="en-US" dirty="0">
                <a:solidFill>
                  <a:srgbClr val="000000"/>
                </a:solidFill>
                <a:cs typeface="Arial" panose="020B0604020202020204" pitchFamily="34" charset="0"/>
              </a:rPr>
              <a:t> </a:t>
            </a:r>
            <a:r>
              <a:rPr lang="en-US" sz="2800" dirty="0">
                <a:solidFill>
                  <a:srgbClr val="FF0000"/>
                </a:solidFill>
                <a:latin typeface="Freestyle Script" pitchFamily="66" charset="0"/>
                <a:cs typeface="Arial" panose="020B0604020202020204" pitchFamily="34" charset="0"/>
              </a:rPr>
              <a:t>Phenol red </a:t>
            </a:r>
            <a:r>
              <a:rPr lang="en-US" dirty="0">
                <a:solidFill>
                  <a:srgbClr val="000000"/>
                </a:solidFill>
                <a:cs typeface="Arial" panose="020B0604020202020204" pitchFamily="34" charset="0"/>
              </a:rPr>
              <a:t>is the pH indicator.</a:t>
            </a:r>
          </a:p>
          <a:p>
            <a:pPr indent="-285750" algn="just">
              <a:spcAft>
                <a:spcPts val="300"/>
              </a:spcAft>
              <a:buFontTx/>
              <a:buBlip>
                <a:blip r:embed="rId2"/>
              </a:buBlip>
              <a:defRPr/>
            </a:pPr>
            <a:r>
              <a:rPr lang="en-US" dirty="0">
                <a:solidFill>
                  <a:srgbClr val="000000"/>
                </a:solidFill>
                <a:cs typeface="Arial" panose="020B0604020202020204" pitchFamily="34" charset="0"/>
              </a:rPr>
              <a:t>The addition of </a:t>
            </a:r>
            <a:r>
              <a:rPr lang="en-US" sz="2800" dirty="0">
                <a:solidFill>
                  <a:srgbClr val="FF0000"/>
                </a:solidFill>
                <a:latin typeface="Freestyle Script" pitchFamily="66" charset="0"/>
                <a:cs typeface="Arial" panose="020B0604020202020204" pitchFamily="34" charset="0"/>
              </a:rPr>
              <a:t>lactose</a:t>
            </a:r>
            <a:r>
              <a:rPr lang="en-US" dirty="0">
                <a:solidFill>
                  <a:srgbClr val="000000"/>
                </a:solidFill>
                <a:cs typeface="Arial" panose="020B0604020202020204" pitchFamily="34" charset="0"/>
              </a:rPr>
              <a:t> and </a:t>
            </a:r>
            <a:r>
              <a:rPr lang="en-US" sz="2800" dirty="0">
                <a:solidFill>
                  <a:srgbClr val="FF0000"/>
                </a:solidFill>
                <a:latin typeface="Freestyle Script" pitchFamily="66" charset="0"/>
                <a:cs typeface="Arial" panose="020B0604020202020204" pitchFamily="34" charset="0"/>
              </a:rPr>
              <a:t>sucrose</a:t>
            </a:r>
            <a:r>
              <a:rPr lang="en-US" dirty="0">
                <a:solidFill>
                  <a:srgbClr val="000000"/>
                </a:solidFill>
                <a:cs typeface="Arial" panose="020B0604020202020204" pitchFamily="34" charset="0"/>
              </a:rPr>
              <a:t> to the medium enable coliform bacteria to decarboxylate lysine and thereby produce excess acidity, making the indicator turn yellow, favoring their differentiation.</a:t>
            </a:r>
          </a:p>
          <a:p>
            <a:pPr indent="-285750" algn="just">
              <a:spcAft>
                <a:spcPts val="300"/>
              </a:spcAft>
              <a:buFontTx/>
              <a:buBlip>
                <a:blip r:embed="rId2"/>
              </a:buBlip>
              <a:defRPr/>
            </a:pPr>
            <a:r>
              <a:rPr lang="en-US" dirty="0">
                <a:solidFill>
                  <a:srgbClr val="000000"/>
                </a:solidFill>
                <a:cs typeface="Arial" panose="020B0604020202020204" pitchFamily="34" charset="0"/>
              </a:rPr>
              <a:t> </a:t>
            </a:r>
            <a:r>
              <a:rPr lang="en-US" sz="2800" dirty="0">
                <a:solidFill>
                  <a:srgbClr val="FF0000"/>
                </a:solidFill>
                <a:latin typeface="Freestyle Script" pitchFamily="66" charset="0"/>
                <a:cs typeface="Arial" panose="020B0604020202020204" pitchFamily="34" charset="0"/>
              </a:rPr>
              <a:t>Sodium thiosulfate </a:t>
            </a:r>
            <a:r>
              <a:rPr lang="en-US" dirty="0">
                <a:solidFill>
                  <a:srgbClr val="000000"/>
                </a:solidFill>
                <a:cs typeface="Arial" panose="020B0604020202020204" pitchFamily="34" charset="0"/>
              </a:rPr>
              <a:t>and </a:t>
            </a:r>
            <a:r>
              <a:rPr lang="en-US" sz="2800" dirty="0">
                <a:solidFill>
                  <a:srgbClr val="FF0000"/>
                </a:solidFill>
                <a:latin typeface="Freestyle Script" pitchFamily="66" charset="0"/>
                <a:cs typeface="Arial" panose="020B0604020202020204" pitchFamily="34" charset="0"/>
              </a:rPr>
              <a:t>Ferric ammonium citrate </a:t>
            </a:r>
            <a:r>
              <a:rPr lang="en-US" dirty="0">
                <a:solidFill>
                  <a:srgbClr val="000000"/>
                </a:solidFill>
                <a:cs typeface="Arial" panose="020B0604020202020204" pitchFamily="34" charset="0"/>
              </a:rPr>
              <a:t>allow the detection of the H</a:t>
            </a:r>
            <a:r>
              <a:rPr lang="en-US" baseline="-25000" dirty="0">
                <a:solidFill>
                  <a:srgbClr val="000000"/>
                </a:solidFill>
                <a:cs typeface="Arial" panose="020B0604020202020204" pitchFamily="34" charset="0"/>
              </a:rPr>
              <a:t>2</a:t>
            </a:r>
            <a:r>
              <a:rPr lang="en-US" dirty="0">
                <a:solidFill>
                  <a:srgbClr val="000000"/>
                </a:solidFill>
                <a:cs typeface="Arial" panose="020B0604020202020204" pitchFamily="34" charset="0"/>
              </a:rPr>
              <a:t>S producing bacteria.</a:t>
            </a:r>
          </a:p>
        </p:txBody>
      </p:sp>
    </p:spTree>
    <p:extLst>
      <p:ext uri="{BB962C8B-B14F-4D97-AF65-F5344CB8AC3E}">
        <p14:creationId xmlns:p14="http://schemas.microsoft.com/office/powerpoint/2010/main" val="188568993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57200" y="5032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dirty="0" smtClean="0">
                <a:solidFill>
                  <a:srgbClr val="FF0000"/>
                </a:solidFill>
                <a:latin typeface="Aharoni" pitchFamily="2" charset="-79"/>
                <a:cs typeface="Aharoni" pitchFamily="2" charset="-79"/>
              </a:rPr>
              <a:t>What are enteric bacteria?</a:t>
            </a:r>
          </a:p>
        </p:txBody>
      </p:sp>
      <p:sp>
        <p:nvSpPr>
          <p:cNvPr id="5" name="Rectangle 4"/>
          <p:cNvSpPr>
            <a:spLocks noGrp="1" noChangeArrowheads="1"/>
          </p:cNvSpPr>
          <p:nvPr/>
        </p:nvSpPr>
        <p:spPr bwMode="auto">
          <a:xfrm>
            <a:off x="457200" y="18287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dirty="0" smtClean="0"/>
              <a:t>Functional definition: Gram negative </a:t>
            </a:r>
            <a:r>
              <a:rPr lang="en-US" dirty="0" err="1" smtClean="0"/>
              <a:t>facultatively</a:t>
            </a:r>
            <a:r>
              <a:rPr lang="en-US" dirty="0" smtClean="0"/>
              <a:t> anaerobic rods</a:t>
            </a:r>
          </a:p>
          <a:p>
            <a:pPr eaLnBrk="1" hangingPunct="1"/>
            <a:endParaRPr lang="en-US" dirty="0" smtClean="0"/>
          </a:p>
          <a:p>
            <a:pPr eaLnBrk="1" hangingPunct="1"/>
            <a:r>
              <a:rPr lang="en-US" dirty="0" smtClean="0"/>
              <a:t>Coliforms: enteric bacteria that ferment lactose to produce acid and gas</a:t>
            </a:r>
          </a:p>
        </p:txBody>
      </p:sp>
    </p:spTree>
    <p:extLst>
      <p:ext uri="{BB962C8B-B14F-4D97-AF65-F5344CB8AC3E}">
        <p14:creationId xmlns:p14="http://schemas.microsoft.com/office/powerpoint/2010/main" val="2224489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igella and Salmonella Colonies on XLD A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3" y="264694"/>
            <a:ext cx="9096507" cy="561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68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5400" smtClean="0">
                <a:latin typeface="Freestyle Script" panose="030804020302050B0404" pitchFamily="66" charset="0"/>
              </a:rPr>
              <a:t>Salmonella on (XLD)</a:t>
            </a:r>
            <a:endParaRPr lang="ar-SA" altLang="en-US" sz="5400" smtClean="0"/>
          </a:p>
        </p:txBody>
      </p:sp>
      <p:pic>
        <p:nvPicPr>
          <p:cNvPr id="174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20850"/>
            <a:ext cx="479425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98869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5400" smtClean="0">
                <a:latin typeface="Freestyle Script" panose="030804020302050B0404" pitchFamily="66" charset="0"/>
              </a:rPr>
              <a:t>Salmonella-Shigella Agar(SSA)</a:t>
            </a:r>
            <a:endParaRPr lang="ar-SA" altLang="en-US" sz="5400" smtClean="0">
              <a:latin typeface="Freestyle Script" panose="030804020302050B04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29664050"/>
              </p:ext>
            </p:extLst>
          </p:nvPr>
        </p:nvGraphicFramePr>
        <p:xfrm>
          <a:off x="1301750" y="3313113"/>
          <a:ext cx="6324600" cy="2508228"/>
        </p:xfrm>
        <a:graphic>
          <a:graphicData uri="http://schemas.openxmlformats.org/drawingml/2006/table">
            <a:tbl>
              <a:tblPr>
                <a:tableStyleId>{5940675A-B579-460E-94D1-54222C63F5DA}</a:tableStyleId>
              </a:tblPr>
              <a:tblGrid>
                <a:gridCol w="3139092"/>
                <a:gridCol w="3185508"/>
              </a:tblGrid>
              <a:tr h="338945">
                <a:tc>
                  <a:txBody>
                    <a:bodyPr/>
                    <a:lstStyle/>
                    <a:p>
                      <a:pPr algn="l" rtl="0"/>
                      <a:r>
                        <a:rPr lang="en-US" dirty="0" smtClean="0"/>
                        <a:t>Beef Extract</a:t>
                      </a:r>
                    </a:p>
                  </a:txBody>
                  <a:tcPr marL="68580" marR="68580" marT="0" marB="0" anchor="ctr">
                    <a:solidFill>
                      <a:schemeClr val="bg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Brilliant Green </a:t>
                      </a:r>
                    </a:p>
                  </a:txBody>
                  <a:tcPr marL="68580" marR="68580" marT="0" marB="0" anchor="ctr">
                    <a:solidFill>
                      <a:schemeClr val="bg1">
                        <a:lumMod val="20000"/>
                        <a:lumOff val="80000"/>
                      </a:schemeClr>
                    </a:solidFill>
                  </a:tcPr>
                </a:tc>
              </a:tr>
              <a:tr h="542311">
                <a:tc>
                  <a:txBody>
                    <a:bodyPr/>
                    <a:lstStyle/>
                    <a:p>
                      <a:pPr algn="l" rtl="0"/>
                      <a:r>
                        <a:rPr kumimoji="0" lang="en-US" sz="1800" kern="1200" dirty="0" smtClean="0">
                          <a:solidFill>
                            <a:schemeClr val="tx1"/>
                          </a:solidFill>
                          <a:latin typeface="+mn-lt"/>
                          <a:ea typeface="+mn-ea"/>
                          <a:cs typeface="+mn-cs"/>
                        </a:rPr>
                        <a:t>Pancreatic Digest of Casein </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n-lt"/>
                          <a:ea typeface="+mn-ea"/>
                          <a:cs typeface="+mn-cs"/>
                        </a:rPr>
                        <a:t>Bile Salts </a:t>
                      </a:r>
                    </a:p>
                  </a:txBody>
                  <a:tcPr marL="68580" marR="68580" marT="0" marB="0" anchor="ctr"/>
                </a:tc>
              </a:tr>
              <a:tr h="542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n-lt"/>
                          <a:ea typeface="+mn-ea"/>
                          <a:cs typeface="+mn-cs"/>
                        </a:rPr>
                        <a:t>Peptic Digest of Animal Tissue </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n-lt"/>
                          <a:ea typeface="+mn-ea"/>
                          <a:cs typeface="+mn-cs"/>
                        </a:rPr>
                        <a:t>Sodium Citrate</a:t>
                      </a:r>
                    </a:p>
                  </a:txBody>
                  <a:tcPr marL="68580" marR="68580" marT="0" marB="0" anchor="ctr"/>
                </a:tc>
              </a:tr>
              <a:tr h="359444">
                <a:tc>
                  <a:txBody>
                    <a:bodyPr/>
                    <a:lstStyle/>
                    <a:p>
                      <a:pPr algn="l"/>
                      <a:r>
                        <a:rPr kumimoji="0" lang="en-US" sz="1800" kern="1200" dirty="0" smtClean="0">
                          <a:solidFill>
                            <a:schemeClr val="tx1"/>
                          </a:solidFill>
                          <a:latin typeface="+mn-lt"/>
                          <a:ea typeface="+mn-ea"/>
                          <a:cs typeface="+mn-cs"/>
                        </a:rPr>
                        <a:t>Lactose................. 1%</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n-lt"/>
                          <a:ea typeface="+mn-ea"/>
                          <a:cs typeface="+mn-cs"/>
                        </a:rPr>
                        <a:t>Sodium Thiosulfate </a:t>
                      </a:r>
                    </a:p>
                  </a:txBody>
                  <a:tcPr marL="68580" marR="68580" marT="0" marB="0" anchor="ctr"/>
                </a:tc>
              </a:tr>
              <a:tr h="3594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n-lt"/>
                          <a:ea typeface="+mn-ea"/>
                          <a:cs typeface="+mn-cs"/>
                        </a:rPr>
                        <a:t>Agar........................1.35%</a:t>
                      </a:r>
                    </a:p>
                  </a:txBody>
                  <a:tcPr marL="68580" marR="68580" marT="0" marB="0" anchor="ctr"/>
                </a:tc>
                <a:tc>
                  <a:txBody>
                    <a:bodyPr/>
                    <a:lstStyle/>
                    <a:p>
                      <a:pPr algn="l" rtl="0">
                        <a:spcAft>
                          <a:spcPts val="0"/>
                        </a:spcAft>
                      </a:pPr>
                      <a:r>
                        <a:rPr kumimoji="0" lang="en-US" sz="1800" kern="1200" dirty="0" smtClean="0">
                          <a:solidFill>
                            <a:schemeClr val="tx1"/>
                          </a:solidFill>
                          <a:latin typeface="+mn-lt"/>
                          <a:ea typeface="+mn-ea"/>
                          <a:cs typeface="+mn-cs"/>
                        </a:rPr>
                        <a:t>Ferric Citrate </a:t>
                      </a:r>
                      <a:endParaRPr kumimoji="0" lang="en-US" sz="1800" kern="1200" dirty="0">
                        <a:solidFill>
                          <a:schemeClr val="tx1"/>
                        </a:solidFill>
                        <a:latin typeface="+mn-lt"/>
                        <a:ea typeface="+mn-ea"/>
                        <a:cs typeface="+mn-cs"/>
                      </a:endParaRPr>
                    </a:p>
                  </a:txBody>
                  <a:tcPr marL="68580" marR="68580" marT="0" marB="0" anchor="ctr"/>
                </a:tc>
              </a:tr>
              <a:tr h="3594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n-lt"/>
                          <a:ea typeface="+mn-ea"/>
                          <a:cs typeface="+mn-cs"/>
                        </a:rPr>
                        <a:t>Neutral Red </a:t>
                      </a:r>
                    </a:p>
                  </a:txBody>
                  <a:tcPr marL="68580" marR="68580" marT="0" marB="0" anchor="ctr"/>
                </a:tc>
                <a:tc>
                  <a:txBody>
                    <a:bodyPr/>
                    <a:lstStyle/>
                    <a:p>
                      <a:pPr algn="l" rtl="0">
                        <a:spcAft>
                          <a:spcPts val="0"/>
                        </a:spcAft>
                      </a:pPr>
                      <a:endParaRPr kumimoji="0" lang="en-US" sz="1800" kern="1200" dirty="0">
                        <a:solidFill>
                          <a:schemeClr val="tx1"/>
                        </a:solidFill>
                        <a:latin typeface="+mn-lt"/>
                        <a:ea typeface="+mn-ea"/>
                        <a:cs typeface="+mn-cs"/>
                      </a:endParaRPr>
                    </a:p>
                  </a:txBody>
                  <a:tcPr marL="68580" marR="68580" marT="0" marB="0" anchor="ctr"/>
                </a:tc>
              </a:tr>
            </a:tbl>
          </a:graphicData>
        </a:graphic>
      </p:graphicFrame>
      <p:sp>
        <p:nvSpPr>
          <p:cNvPr id="4" name="Rectangle 3"/>
          <p:cNvSpPr/>
          <p:nvPr/>
        </p:nvSpPr>
        <p:spPr>
          <a:xfrm>
            <a:off x="587375" y="1676400"/>
            <a:ext cx="7848600" cy="1016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lgn="just">
              <a:buFontTx/>
              <a:buBlip>
                <a:blip r:embed="rId2"/>
              </a:buBlip>
              <a:defRPr/>
            </a:pPr>
            <a:r>
              <a:rPr lang="en-US" sz="2000" dirty="0">
                <a:solidFill>
                  <a:srgbClr val="000000"/>
                </a:solidFill>
                <a:cs typeface="Arial" pitchFamily="34" charset="0"/>
              </a:rPr>
              <a:t>This agar is for isolating Salmonella &amp; </a:t>
            </a:r>
            <a:r>
              <a:rPr lang="en-US" sz="2000" dirty="0" err="1">
                <a:solidFill>
                  <a:srgbClr val="000000"/>
                </a:solidFill>
                <a:cs typeface="Arial" pitchFamily="34" charset="0"/>
              </a:rPr>
              <a:t>Shigella</a:t>
            </a:r>
            <a:r>
              <a:rPr lang="en-US" sz="2000" dirty="0">
                <a:solidFill>
                  <a:srgbClr val="000000"/>
                </a:solidFill>
                <a:cs typeface="Arial" pitchFamily="34" charset="0"/>
              </a:rPr>
              <a:t> species, These are the type of infectious organisms that are recovered from stool specimens.</a:t>
            </a:r>
          </a:p>
        </p:txBody>
      </p:sp>
      <p:sp>
        <p:nvSpPr>
          <p:cNvPr id="18459" name="Rectangle 5"/>
          <p:cNvSpPr>
            <a:spLocks noChangeArrowheads="1"/>
          </p:cNvSpPr>
          <p:nvPr/>
        </p:nvSpPr>
        <p:spPr bwMode="auto">
          <a:xfrm>
            <a:off x="685800" y="2789238"/>
            <a:ext cx="2008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a:solidFill>
                  <a:srgbClr val="FF0000"/>
                </a:solidFill>
                <a:latin typeface="Andalus" panose="02020603050405020304" pitchFamily="18" charset="-78"/>
                <a:cs typeface="Andalus" panose="02020603050405020304" pitchFamily="18" charset="-78"/>
              </a:rPr>
              <a:t>Ingredients :</a:t>
            </a:r>
            <a:endParaRPr lang="ar-SA" altLang="en-US" sz="2800">
              <a:solidFill>
                <a:srgbClr val="FF0000"/>
              </a:solidFill>
              <a:latin typeface="Andalus" panose="02020603050405020304" pitchFamily="18" charset="-78"/>
              <a:cs typeface="Andalus" panose="02020603050405020304" pitchFamily="18" charset="-78"/>
            </a:endParaRPr>
          </a:p>
        </p:txBody>
      </p:sp>
      <p:sp>
        <p:nvSpPr>
          <p:cNvPr id="18460" name="Rectangle 6"/>
          <p:cNvSpPr>
            <a:spLocks noChangeArrowheads="1"/>
          </p:cNvSpPr>
          <p:nvPr/>
        </p:nvSpPr>
        <p:spPr bwMode="auto">
          <a:xfrm>
            <a:off x="1257300" y="5851525"/>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000000"/>
                </a:solidFill>
                <a:latin typeface="Tw Cen MT" pitchFamily="34" charset="0"/>
              </a:rPr>
              <a:t>Final pH 7.0 ± 0.2 at 25°C</a:t>
            </a:r>
            <a:endParaRPr lang="ar-SA" altLang="en-US" sz="2000">
              <a:solidFill>
                <a:srgbClr val="000000"/>
              </a:solidFill>
              <a:latin typeface="Tw Cen MT" pitchFamily="34" charset="0"/>
            </a:endParaRPr>
          </a:p>
        </p:txBody>
      </p:sp>
    </p:spTree>
    <p:extLst>
      <p:ext uri="{BB962C8B-B14F-4D97-AF65-F5344CB8AC3E}">
        <p14:creationId xmlns:p14="http://schemas.microsoft.com/office/powerpoint/2010/main" val="330028728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5400" dirty="0">
                <a:latin typeface="Freestyle Script" pitchFamily="66" charset="0"/>
              </a:rPr>
              <a:t>Salmonella-</a:t>
            </a:r>
            <a:r>
              <a:rPr lang="en-US" sz="5400" dirty="0" err="1">
                <a:latin typeface="Freestyle Script" pitchFamily="66" charset="0"/>
              </a:rPr>
              <a:t>Shigella</a:t>
            </a:r>
            <a:r>
              <a:rPr lang="en-US" sz="5400" dirty="0">
                <a:latin typeface="Freestyle Script" pitchFamily="66" charset="0"/>
              </a:rPr>
              <a:t> </a:t>
            </a:r>
            <a:r>
              <a:rPr lang="en-US" sz="5400" dirty="0" smtClean="0">
                <a:latin typeface="Freestyle Script" pitchFamily="66" charset="0"/>
              </a:rPr>
              <a:t>Agar(SSA) Principle…</a:t>
            </a:r>
            <a:endParaRPr lang="ar-SA" sz="5400" dirty="0">
              <a:latin typeface="Freestyle Script" pitchFamily="66" charset="0"/>
            </a:endParaRPr>
          </a:p>
        </p:txBody>
      </p:sp>
      <p:sp>
        <p:nvSpPr>
          <p:cNvPr id="3" name="Rectangle 2"/>
          <p:cNvSpPr/>
          <p:nvPr/>
        </p:nvSpPr>
        <p:spPr>
          <a:xfrm>
            <a:off x="609600" y="1600200"/>
            <a:ext cx="7924800" cy="4832350"/>
          </a:xfrm>
          <a:prstGeom prst="rect">
            <a:avLst/>
          </a:prstGeom>
        </p:spPr>
        <p:txBody>
          <a:bodyPr>
            <a:spAutoFit/>
          </a:bodyPr>
          <a:lstStyle/>
          <a:p>
            <a:pPr algn="just">
              <a:defRPr/>
            </a:pPr>
            <a:r>
              <a:rPr lang="en-US" sz="2400" dirty="0">
                <a:solidFill>
                  <a:srgbClr val="380BB5"/>
                </a:solidFill>
                <a:latin typeface="Andalus" pitchFamily="18" charset="-78"/>
                <a:cs typeface="Andalus" pitchFamily="18" charset="-78"/>
              </a:rPr>
              <a:t>There are four main ingredients in this agar:</a:t>
            </a:r>
          </a:p>
          <a:p>
            <a:pPr marL="400050" indent="-400050" algn="just">
              <a:buFont typeface="+mj-lt"/>
              <a:buAutoNum type="romanLcPeriod"/>
              <a:defRPr/>
            </a:pPr>
            <a:r>
              <a:rPr lang="en-US" sz="2800" dirty="0">
                <a:solidFill>
                  <a:srgbClr val="FF0000"/>
                </a:solidFill>
                <a:latin typeface="Freestyle Script" pitchFamily="66" charset="0"/>
                <a:cs typeface="Arial" panose="020B0604020202020204" pitchFamily="34" charset="0"/>
              </a:rPr>
              <a:t>Lactose</a:t>
            </a:r>
            <a:r>
              <a:rPr lang="en-US" dirty="0">
                <a:solidFill>
                  <a:srgbClr val="000000"/>
                </a:solidFill>
                <a:cs typeface="Arial" panose="020B0604020202020204" pitchFamily="34" charset="0"/>
              </a:rPr>
              <a:t> – to show lactose fermenters or non-lactose fermenters.</a:t>
            </a:r>
          </a:p>
          <a:p>
            <a:pPr marL="400050" indent="-400050" algn="just">
              <a:buFont typeface="+mj-lt"/>
              <a:buAutoNum type="romanLcPeriod"/>
              <a:defRPr/>
            </a:pPr>
            <a:r>
              <a:rPr lang="en-US" sz="2800" dirty="0">
                <a:solidFill>
                  <a:srgbClr val="FF0000"/>
                </a:solidFill>
                <a:latin typeface="Freestyle Script" pitchFamily="66" charset="0"/>
                <a:cs typeface="Arial" panose="020B0604020202020204" pitchFamily="34" charset="0"/>
              </a:rPr>
              <a:t>Bile Salts, Sodium Citrate </a:t>
            </a:r>
            <a:r>
              <a:rPr lang="en-US" dirty="0">
                <a:solidFill>
                  <a:srgbClr val="000000"/>
                </a:solidFill>
                <a:cs typeface="Arial" panose="020B0604020202020204" pitchFamily="34" charset="0"/>
              </a:rPr>
              <a:t>and </a:t>
            </a:r>
            <a:r>
              <a:rPr lang="en-US" sz="2800" dirty="0">
                <a:solidFill>
                  <a:srgbClr val="FF0000"/>
                </a:solidFill>
                <a:latin typeface="Freestyle Script" pitchFamily="66" charset="0"/>
                <a:cs typeface="Arial" panose="020B0604020202020204" pitchFamily="34" charset="0"/>
              </a:rPr>
              <a:t>Brilliant Green</a:t>
            </a:r>
            <a:r>
              <a:rPr lang="en-US" dirty="0">
                <a:solidFill>
                  <a:srgbClr val="000000"/>
                </a:solidFill>
                <a:cs typeface="Arial" panose="020B0604020202020204" pitchFamily="34" charset="0"/>
              </a:rPr>
              <a:t>- inhibit Gram-positive bacteria, most coliform bacteria.</a:t>
            </a:r>
          </a:p>
          <a:p>
            <a:pPr marL="400050" indent="-400050" algn="just">
              <a:buFont typeface="+mj-lt"/>
              <a:buAutoNum type="romanLcPeriod"/>
              <a:defRPr/>
            </a:pPr>
            <a:r>
              <a:rPr lang="en-US" sz="2800" dirty="0">
                <a:solidFill>
                  <a:srgbClr val="FF0000"/>
                </a:solidFill>
                <a:latin typeface="Freestyle Script" pitchFamily="66" charset="0"/>
                <a:cs typeface="Arial" panose="020B0604020202020204" pitchFamily="34" charset="0"/>
              </a:rPr>
              <a:t>Sodium thiosulfate </a:t>
            </a:r>
            <a:r>
              <a:rPr lang="en-US" dirty="0">
                <a:solidFill>
                  <a:srgbClr val="000000"/>
                </a:solidFill>
                <a:cs typeface="Arial" panose="020B0604020202020204" pitchFamily="34" charset="0"/>
              </a:rPr>
              <a:t>and </a:t>
            </a:r>
            <a:r>
              <a:rPr lang="en-US" sz="2800" dirty="0">
                <a:solidFill>
                  <a:srgbClr val="FF0000"/>
                </a:solidFill>
                <a:latin typeface="Freestyle Script" pitchFamily="66" charset="0"/>
                <a:cs typeface="Arial" panose="020B0604020202020204" pitchFamily="34" charset="0"/>
              </a:rPr>
              <a:t>Ferric citrate </a:t>
            </a:r>
            <a:r>
              <a:rPr lang="en-US" dirty="0">
                <a:solidFill>
                  <a:srgbClr val="000000"/>
                </a:solidFill>
                <a:cs typeface="Arial" panose="020B0604020202020204" pitchFamily="34" charset="0"/>
              </a:rPr>
              <a:t>allow the detection of the H</a:t>
            </a:r>
            <a:r>
              <a:rPr lang="en-US" baseline="-25000" dirty="0">
                <a:solidFill>
                  <a:srgbClr val="000000"/>
                </a:solidFill>
                <a:cs typeface="Arial" panose="020B0604020202020204" pitchFamily="34" charset="0"/>
              </a:rPr>
              <a:t>2</a:t>
            </a:r>
            <a:r>
              <a:rPr lang="en-US" dirty="0">
                <a:solidFill>
                  <a:srgbClr val="000000"/>
                </a:solidFill>
                <a:cs typeface="Arial" panose="020B0604020202020204" pitchFamily="34" charset="0"/>
              </a:rPr>
              <a:t>S producing bacteria such as </a:t>
            </a:r>
            <a:r>
              <a:rPr lang="en-US" i="1" dirty="0">
                <a:solidFill>
                  <a:srgbClr val="000000"/>
                </a:solidFill>
                <a:cs typeface="Arial" panose="020B0604020202020204" pitchFamily="34" charset="0"/>
              </a:rPr>
              <a:t>Proteus</a:t>
            </a:r>
            <a:r>
              <a:rPr lang="en-US" dirty="0">
                <a:solidFill>
                  <a:srgbClr val="000000"/>
                </a:solidFill>
                <a:cs typeface="Arial" panose="020B0604020202020204" pitchFamily="34" charset="0"/>
              </a:rPr>
              <a:t> and some strains of </a:t>
            </a:r>
            <a:r>
              <a:rPr lang="en-US" i="1" dirty="0">
                <a:solidFill>
                  <a:srgbClr val="000000"/>
                </a:solidFill>
                <a:cs typeface="Arial" panose="020B0604020202020204" pitchFamily="34" charset="0"/>
              </a:rPr>
              <a:t>Salmonella</a:t>
            </a:r>
            <a:r>
              <a:rPr lang="en-US" dirty="0">
                <a:solidFill>
                  <a:srgbClr val="000000"/>
                </a:solidFill>
                <a:cs typeface="Arial" panose="020B0604020202020204" pitchFamily="34" charset="0"/>
              </a:rPr>
              <a:t>, as they produce colonies with black centers</a:t>
            </a:r>
            <a:endParaRPr lang="ar-SA" dirty="0">
              <a:solidFill>
                <a:srgbClr val="000000"/>
              </a:solidFill>
              <a:cs typeface="Arial" panose="020B0604020202020204" pitchFamily="34" charset="0"/>
            </a:endParaRPr>
          </a:p>
          <a:p>
            <a:pPr marL="400050" indent="-400050" algn="just">
              <a:buFont typeface="+mj-lt"/>
              <a:buAutoNum type="romanLcPeriod"/>
              <a:defRPr/>
            </a:pPr>
            <a:r>
              <a:rPr lang="en-US" sz="2800" dirty="0">
                <a:solidFill>
                  <a:srgbClr val="FF0000"/>
                </a:solidFill>
                <a:latin typeface="Freestyle Script" pitchFamily="66" charset="0"/>
                <a:cs typeface="Arial" panose="020B0604020202020204" pitchFamily="34" charset="0"/>
              </a:rPr>
              <a:t>Neutral Red </a:t>
            </a:r>
            <a:r>
              <a:rPr lang="en-US" dirty="0">
                <a:solidFill>
                  <a:srgbClr val="000000"/>
                </a:solidFill>
                <a:cs typeface="Arial" panose="020B0604020202020204" pitchFamily="34" charset="0"/>
              </a:rPr>
              <a:t>is the pH indicator.  </a:t>
            </a:r>
          </a:p>
          <a:p>
            <a:pPr marL="285750" indent="-285750" algn="just">
              <a:spcAft>
                <a:spcPts val="600"/>
              </a:spcAft>
              <a:buFontTx/>
              <a:buBlip>
                <a:blip r:embed="rId2"/>
              </a:buBlip>
              <a:defRPr/>
            </a:pPr>
            <a:r>
              <a:rPr lang="en-US" i="1" dirty="0">
                <a:solidFill>
                  <a:srgbClr val="000000"/>
                </a:solidFill>
                <a:cs typeface="Arial" panose="020B0604020202020204" pitchFamily="34" charset="0"/>
              </a:rPr>
              <a:t>E. coli </a:t>
            </a:r>
            <a:r>
              <a:rPr lang="en-US" dirty="0">
                <a:solidFill>
                  <a:srgbClr val="000000"/>
                </a:solidFill>
                <a:cs typeface="Arial" panose="020B0604020202020204" pitchFamily="34" charset="0"/>
              </a:rPr>
              <a:t>&amp; </a:t>
            </a:r>
            <a:r>
              <a:rPr lang="en-US" i="1" dirty="0" err="1">
                <a:solidFill>
                  <a:srgbClr val="000000"/>
                </a:solidFill>
                <a:cs typeface="Arial" panose="020B0604020202020204" pitchFamily="34" charset="0"/>
              </a:rPr>
              <a:t>Klebsiella</a:t>
            </a:r>
            <a:r>
              <a:rPr lang="en-US" i="1" dirty="0">
                <a:solidFill>
                  <a:srgbClr val="000000"/>
                </a:solidFill>
                <a:cs typeface="Arial" panose="020B0604020202020204" pitchFamily="34" charset="0"/>
              </a:rPr>
              <a:t> </a:t>
            </a:r>
            <a:r>
              <a:rPr lang="en-US" i="1" dirty="0" err="1">
                <a:solidFill>
                  <a:srgbClr val="000000"/>
                </a:solidFill>
                <a:cs typeface="Arial" panose="020B0604020202020204" pitchFamily="34" charset="0"/>
              </a:rPr>
              <a:t>pneumoniae</a:t>
            </a:r>
            <a:r>
              <a:rPr lang="en-US" i="1" dirty="0">
                <a:solidFill>
                  <a:srgbClr val="000000"/>
                </a:solidFill>
                <a:cs typeface="Arial" panose="020B0604020202020204" pitchFamily="34" charset="0"/>
              </a:rPr>
              <a:t> </a:t>
            </a:r>
            <a:r>
              <a:rPr lang="en-US" dirty="0">
                <a:solidFill>
                  <a:srgbClr val="000000"/>
                </a:solidFill>
                <a:cs typeface="Arial" panose="020B0604020202020204" pitchFamily="34" charset="0"/>
              </a:rPr>
              <a:t>are two gram negative organisms that will ferment the lactose and exhibit reddish/pink colonies on this agar.</a:t>
            </a:r>
          </a:p>
          <a:p>
            <a:pPr marL="285750" indent="-285750" algn="just">
              <a:spcAft>
                <a:spcPts val="600"/>
              </a:spcAft>
              <a:buFontTx/>
              <a:buBlip>
                <a:blip r:embed="rId2"/>
              </a:buBlip>
              <a:defRPr/>
            </a:pPr>
            <a:r>
              <a:rPr lang="en-US" i="1" dirty="0">
                <a:solidFill>
                  <a:srgbClr val="000000"/>
                </a:solidFill>
                <a:cs typeface="Arial" panose="020B0604020202020204" pitchFamily="34" charset="0"/>
              </a:rPr>
              <a:t>Salmonella &amp; </a:t>
            </a:r>
            <a:r>
              <a:rPr lang="en-US" i="1" dirty="0" err="1">
                <a:solidFill>
                  <a:srgbClr val="000000"/>
                </a:solidFill>
                <a:cs typeface="Arial" panose="020B0604020202020204" pitchFamily="34" charset="0"/>
              </a:rPr>
              <a:t>Shigella</a:t>
            </a:r>
            <a:r>
              <a:rPr lang="en-US" i="1" dirty="0">
                <a:solidFill>
                  <a:srgbClr val="000000"/>
                </a:solidFill>
                <a:cs typeface="Arial" panose="020B0604020202020204" pitchFamily="34" charset="0"/>
              </a:rPr>
              <a:t> </a:t>
            </a:r>
            <a:r>
              <a:rPr lang="en-US" dirty="0">
                <a:solidFill>
                  <a:srgbClr val="000000"/>
                </a:solidFill>
                <a:cs typeface="Arial" panose="020B0604020202020204" pitchFamily="34" charset="0"/>
              </a:rPr>
              <a:t>species are non-lactose fermenters that will not produce any color on this media, so they will look like they are colorless.</a:t>
            </a:r>
          </a:p>
          <a:p>
            <a:pPr marL="285750" indent="-285750" algn="just">
              <a:buFontTx/>
              <a:buBlip>
                <a:blip r:embed="rId2"/>
              </a:buBlip>
              <a:defRPr/>
            </a:pPr>
            <a:r>
              <a:rPr lang="en-US" i="1" dirty="0">
                <a:solidFill>
                  <a:srgbClr val="000000"/>
                </a:solidFill>
                <a:cs typeface="Arial" panose="020B0604020202020204" pitchFamily="34" charset="0"/>
              </a:rPr>
              <a:t>Salmonella</a:t>
            </a:r>
            <a:r>
              <a:rPr lang="en-US" dirty="0">
                <a:solidFill>
                  <a:srgbClr val="000000"/>
                </a:solidFill>
                <a:cs typeface="Arial" panose="020B0604020202020204" pitchFamily="34" charset="0"/>
              </a:rPr>
              <a:t> will be the organism that will produce Hydrogen Sulfide in the middle of the colony it produces on this agar.</a:t>
            </a:r>
          </a:p>
        </p:txBody>
      </p:sp>
    </p:spTree>
    <p:extLst>
      <p:ext uri="{BB962C8B-B14F-4D97-AF65-F5344CB8AC3E}">
        <p14:creationId xmlns:p14="http://schemas.microsoft.com/office/powerpoint/2010/main" val="158686928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5400" smtClean="0">
                <a:latin typeface="Freestyle Script" panose="030804020302050B0404" pitchFamily="66" charset="0"/>
              </a:rPr>
              <a:t>Salmonella and Shigella on (SSA) </a:t>
            </a:r>
            <a:endParaRPr lang="ar-SA" altLang="en-US" sz="5400" smtClean="0"/>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1905000"/>
            <a:ext cx="65309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464716"/>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z="5400" dirty="0" err="1" smtClean="0">
                <a:latin typeface="Freestyle Script" panose="030804020302050B0404" pitchFamily="66" charset="0"/>
              </a:rPr>
              <a:t>Hektoen</a:t>
            </a:r>
            <a:r>
              <a:rPr lang="en-US" altLang="en-US" sz="5400" dirty="0" smtClean="0">
                <a:latin typeface="Freestyle Script" panose="030804020302050B0404" pitchFamily="66" charset="0"/>
              </a:rPr>
              <a:t> Enteric Agar (HEA)</a:t>
            </a:r>
            <a:endParaRPr lang="ar-SA" altLang="en-US" sz="5400" dirty="0" smtClean="0">
              <a:latin typeface="Freestyle Script" panose="030804020302050B0404" pitchFamily="66" charset="0"/>
            </a:endParaRPr>
          </a:p>
        </p:txBody>
      </p:sp>
      <p:sp>
        <p:nvSpPr>
          <p:cNvPr id="3" name="Rectangle 2"/>
          <p:cNvSpPr/>
          <p:nvPr/>
        </p:nvSpPr>
        <p:spPr>
          <a:xfrm>
            <a:off x="609600" y="1730375"/>
            <a:ext cx="7745413"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285750" indent="-285750" algn="just">
              <a:buFontTx/>
              <a:buBlip>
                <a:blip r:embed="rId2"/>
              </a:buBlip>
              <a:defRPr/>
            </a:pPr>
            <a:r>
              <a:rPr lang="en-US" dirty="0" err="1">
                <a:solidFill>
                  <a:srgbClr val="000000"/>
                </a:solidFill>
                <a:cs typeface="Arial" pitchFamily="34" charset="0"/>
              </a:rPr>
              <a:t>Hektoen</a:t>
            </a:r>
            <a:r>
              <a:rPr lang="en-US" dirty="0">
                <a:solidFill>
                  <a:srgbClr val="000000"/>
                </a:solidFill>
                <a:cs typeface="Arial" pitchFamily="34" charset="0"/>
              </a:rPr>
              <a:t> Enteric Agar is used for the isolation and cultivation of gram-negative enteric microorganisms, especially salmonella and </a:t>
            </a:r>
            <a:r>
              <a:rPr lang="en-US" dirty="0" err="1">
                <a:solidFill>
                  <a:srgbClr val="000000"/>
                </a:solidFill>
                <a:cs typeface="Arial" pitchFamily="34" charset="0"/>
              </a:rPr>
              <a:t>shigella</a:t>
            </a:r>
            <a:r>
              <a:rPr lang="en-US" dirty="0">
                <a:solidFill>
                  <a:srgbClr val="000000"/>
                </a:solidFill>
                <a:cs typeface="Arial" pitchFamily="34" charset="0"/>
              </a:rPr>
              <a:t>.</a:t>
            </a:r>
            <a:endParaRPr lang="ar-SA"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80763495"/>
              </p:ext>
            </p:extLst>
          </p:nvPr>
        </p:nvGraphicFramePr>
        <p:xfrm>
          <a:off x="1279525" y="3038475"/>
          <a:ext cx="6324600" cy="2906711"/>
        </p:xfrm>
        <a:graphic>
          <a:graphicData uri="http://schemas.openxmlformats.org/drawingml/2006/table">
            <a:tbl>
              <a:tblPr>
                <a:tableStyleId>{5940675A-B579-460E-94D1-54222C63F5DA}</a:tableStyleId>
              </a:tblPr>
              <a:tblGrid>
                <a:gridCol w="3215668"/>
                <a:gridCol w="3108932"/>
              </a:tblGrid>
              <a:tr h="344319">
                <a:tc>
                  <a:txBody>
                    <a:bodyPr/>
                    <a:lstStyle/>
                    <a:p>
                      <a:pPr algn="l" rtl="0"/>
                      <a:r>
                        <a:rPr kumimoji="0" lang="en-US" sz="1800" kern="1200" dirty="0" smtClean="0">
                          <a:solidFill>
                            <a:schemeClr val="tx1"/>
                          </a:solidFill>
                          <a:latin typeface="+mn-lt"/>
                          <a:ea typeface="+mn-ea"/>
                          <a:cs typeface="+mn-cs"/>
                        </a:rPr>
                        <a:t>Beef Extract</a:t>
                      </a:r>
                    </a:p>
                  </a:txBody>
                  <a:tcPr marL="68580" marR="68580" marT="0" marB="0" anchor="ctr">
                    <a:solidFill>
                      <a:schemeClr val="bg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n-lt"/>
                          <a:ea typeface="+mn-ea"/>
                          <a:cs typeface="+mn-cs"/>
                        </a:rPr>
                        <a:t>Bile Salts </a:t>
                      </a:r>
                    </a:p>
                  </a:txBody>
                  <a:tcPr marL="68580" marR="68580" marT="0" marB="0" anchor="ctr">
                    <a:solidFill>
                      <a:schemeClr val="bg1">
                        <a:lumMod val="20000"/>
                        <a:lumOff val="80000"/>
                      </a:schemeClr>
                    </a:solidFill>
                  </a:tcPr>
                </a:tc>
              </a:tr>
              <a:tr h="550910">
                <a:tc>
                  <a:txBody>
                    <a:bodyPr/>
                    <a:lstStyle/>
                    <a:p>
                      <a:pPr algn="l" rtl="0"/>
                      <a:r>
                        <a:rPr kumimoji="0" lang="en-US" sz="1800" kern="1200" dirty="0" smtClean="0">
                          <a:solidFill>
                            <a:schemeClr val="tx1"/>
                          </a:solidFill>
                          <a:latin typeface="+mn-lt"/>
                          <a:ea typeface="+mn-ea"/>
                          <a:cs typeface="+mn-cs"/>
                        </a:rPr>
                        <a:t>Pancreatic Digest of Casein </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Acid </a:t>
                      </a:r>
                      <a:r>
                        <a:rPr lang="en-US" sz="1800" dirty="0" err="1" smtClean="0"/>
                        <a:t>Fuchsin</a:t>
                      </a:r>
                      <a:r>
                        <a:rPr lang="en-US" sz="1800" dirty="0" smtClean="0"/>
                        <a:t> </a:t>
                      </a:r>
                      <a:endParaRPr kumimoji="0" lang="en-US" sz="1800" kern="1200" dirty="0" smtClean="0">
                        <a:solidFill>
                          <a:schemeClr val="tx1"/>
                        </a:solidFill>
                        <a:latin typeface="+mn-lt"/>
                        <a:ea typeface="+mn-ea"/>
                        <a:cs typeface="+mn-cs"/>
                      </a:endParaRPr>
                    </a:p>
                  </a:txBody>
                  <a:tcPr marL="68580" marR="68580" marT="0" marB="0" anchor="ctr"/>
                </a:tc>
              </a:tr>
              <a:tr h="550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n-lt"/>
                          <a:ea typeface="+mn-ea"/>
                          <a:cs typeface="+mn-cs"/>
                        </a:rPr>
                        <a:t>Peptic Digest of Animal Tissue </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n-lt"/>
                          <a:ea typeface="+mn-ea"/>
                          <a:cs typeface="+mn-cs"/>
                        </a:rPr>
                        <a:t>Sodium Thiosulfate </a:t>
                      </a:r>
                    </a:p>
                  </a:txBody>
                  <a:tcPr marL="68580" marR="68580" marT="0" marB="0" anchor="ctr"/>
                </a:tc>
              </a:tr>
              <a:tr h="365143">
                <a:tc>
                  <a:txBody>
                    <a:bodyPr/>
                    <a:lstStyle/>
                    <a:p>
                      <a:pPr algn="l"/>
                      <a:r>
                        <a:rPr kumimoji="0" lang="en-US" sz="1800" kern="1200" dirty="0" smtClean="0">
                          <a:solidFill>
                            <a:schemeClr val="tx1"/>
                          </a:solidFill>
                          <a:latin typeface="+mn-lt"/>
                          <a:ea typeface="+mn-ea"/>
                          <a:cs typeface="+mn-cs"/>
                        </a:rPr>
                        <a:t>Lactose................. 1.2%</a:t>
                      </a:r>
                    </a:p>
                  </a:txBody>
                  <a:tcPr marL="68580" marR="68580" marT="0" marB="0" anchor="ctr"/>
                </a:tc>
                <a:tc>
                  <a:txBody>
                    <a:bodyPr/>
                    <a:lstStyle/>
                    <a:p>
                      <a:pPr algn="l" rtl="0">
                        <a:spcAft>
                          <a:spcPts val="0"/>
                        </a:spcAft>
                      </a:pPr>
                      <a:r>
                        <a:rPr kumimoji="0" lang="en-US" sz="1800" kern="1200" dirty="0" smtClean="0">
                          <a:solidFill>
                            <a:schemeClr val="tx1"/>
                          </a:solidFill>
                          <a:latin typeface="+mn-lt"/>
                          <a:ea typeface="+mn-ea"/>
                          <a:cs typeface="+mn-cs"/>
                        </a:rPr>
                        <a:t>Ferric Citrate </a:t>
                      </a:r>
                      <a:endParaRPr kumimoji="0" lang="en-US" sz="1800" kern="1200" dirty="0">
                        <a:solidFill>
                          <a:schemeClr val="tx1"/>
                        </a:solidFill>
                        <a:latin typeface="+mn-lt"/>
                        <a:ea typeface="+mn-ea"/>
                        <a:cs typeface="+mn-cs"/>
                      </a:endParaRPr>
                    </a:p>
                  </a:txBody>
                  <a:tcPr marL="68580" marR="68580" marT="0" marB="0" anchor="ctr"/>
                </a:tc>
              </a:tr>
              <a:tr h="36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Sucrose</a:t>
                      </a:r>
                      <a:r>
                        <a:rPr kumimoji="0" lang="en-US" sz="1800" kern="1200" dirty="0" smtClean="0">
                          <a:solidFill>
                            <a:schemeClr val="tx1"/>
                          </a:solidFill>
                          <a:latin typeface="+mn-lt"/>
                          <a:ea typeface="+mn-ea"/>
                          <a:cs typeface="+mn-cs"/>
                        </a:rPr>
                        <a:t>................. 1.2%</a:t>
                      </a:r>
                    </a:p>
                  </a:txBody>
                  <a:tcPr marL="68580" marR="68580" marT="0" marB="0" anchor="ctr"/>
                </a:tc>
                <a:tc>
                  <a:txBody>
                    <a:bodyPr/>
                    <a:lstStyle/>
                    <a:p>
                      <a:pPr algn="l" rtl="0">
                        <a:spcAft>
                          <a:spcPts val="0"/>
                        </a:spcAft>
                      </a:pPr>
                      <a:r>
                        <a:rPr lang="en-US" sz="1800" dirty="0" smtClean="0"/>
                        <a:t>Sodium Chloride </a:t>
                      </a:r>
                      <a:endParaRPr kumimoji="0" lang="en-US" sz="1800" kern="1200" dirty="0">
                        <a:solidFill>
                          <a:schemeClr val="tx1"/>
                        </a:solidFill>
                        <a:latin typeface="+mn-lt"/>
                        <a:ea typeface="+mn-ea"/>
                        <a:cs typeface="+mn-cs"/>
                      </a:endParaRPr>
                    </a:p>
                  </a:txBody>
                  <a:tcPr marL="68580" marR="68580" marT="0" marB="0" anchor="ctr"/>
                </a:tc>
              </a:tr>
              <a:tr h="36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Salicin</a:t>
                      </a:r>
                      <a:r>
                        <a:rPr kumimoji="0" lang="en-US" sz="1800" kern="1200" dirty="0" smtClean="0">
                          <a:solidFill>
                            <a:schemeClr val="tx1"/>
                          </a:solidFill>
                          <a:latin typeface="+mn-lt"/>
                          <a:ea typeface="+mn-ea"/>
                          <a:cs typeface="+mn-cs"/>
                        </a:rPr>
                        <a:t>...................</a:t>
                      </a:r>
                      <a:r>
                        <a:rPr kumimoji="0" lang="en-US" sz="1800" kern="1200" baseline="0" dirty="0" smtClean="0">
                          <a:solidFill>
                            <a:schemeClr val="tx1"/>
                          </a:solidFill>
                          <a:latin typeface="+mn-lt"/>
                          <a:ea typeface="+mn-ea"/>
                          <a:cs typeface="+mn-cs"/>
                        </a:rPr>
                        <a:t> </a:t>
                      </a:r>
                      <a:r>
                        <a:rPr lang="en-US" sz="1800" dirty="0" smtClean="0"/>
                        <a:t>0.2%</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n-lt"/>
                          <a:ea typeface="+mn-ea"/>
                          <a:cs typeface="+mn-cs"/>
                        </a:rPr>
                        <a:t>Agar........................1.35%</a:t>
                      </a:r>
                    </a:p>
                  </a:txBody>
                  <a:tcPr marL="68580" marR="68580" marT="0" marB="0" anchor="ctr"/>
                </a:tc>
              </a:tr>
              <a:tr h="365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Bromthymol</a:t>
                      </a:r>
                      <a:r>
                        <a:rPr lang="en-US" sz="1800" dirty="0" smtClean="0"/>
                        <a:t> Blue</a:t>
                      </a:r>
                      <a:endParaRPr kumimoji="0" lang="en-US" sz="1800" kern="1200" dirty="0" smtClean="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kern="1200" dirty="0" smtClean="0">
                        <a:solidFill>
                          <a:schemeClr val="tx1"/>
                        </a:solidFill>
                        <a:latin typeface="+mn-lt"/>
                        <a:ea typeface="+mn-ea"/>
                        <a:cs typeface="+mn-cs"/>
                      </a:endParaRPr>
                    </a:p>
                  </a:txBody>
                  <a:tcPr marL="68580" marR="68580" marT="0" marB="0" anchor="ctr"/>
                </a:tc>
              </a:tr>
            </a:tbl>
          </a:graphicData>
        </a:graphic>
      </p:graphicFrame>
      <p:sp>
        <p:nvSpPr>
          <p:cNvPr id="21534" name="Rectangle 6"/>
          <p:cNvSpPr>
            <a:spLocks noChangeArrowheads="1"/>
          </p:cNvSpPr>
          <p:nvPr/>
        </p:nvSpPr>
        <p:spPr bwMode="auto">
          <a:xfrm>
            <a:off x="669925" y="2514600"/>
            <a:ext cx="2009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dirty="0">
                <a:solidFill>
                  <a:srgbClr val="FF0000"/>
                </a:solidFill>
                <a:latin typeface="Andalus" panose="02020603050405020304" pitchFamily="18" charset="-78"/>
                <a:cs typeface="Andalus" panose="02020603050405020304" pitchFamily="18" charset="-78"/>
              </a:rPr>
              <a:t>Ingredients :</a:t>
            </a:r>
            <a:endParaRPr lang="ar-SA" altLang="en-US" sz="2800" dirty="0">
              <a:solidFill>
                <a:srgbClr val="FF0000"/>
              </a:solidFill>
              <a:latin typeface="Andalus" panose="02020603050405020304" pitchFamily="18" charset="-78"/>
              <a:cs typeface="Andalus" panose="02020603050405020304" pitchFamily="18" charset="-78"/>
            </a:endParaRPr>
          </a:p>
        </p:txBody>
      </p:sp>
      <p:sp>
        <p:nvSpPr>
          <p:cNvPr id="21535" name="Rectangle 7"/>
          <p:cNvSpPr>
            <a:spLocks noChangeArrowheads="1"/>
          </p:cNvSpPr>
          <p:nvPr/>
        </p:nvSpPr>
        <p:spPr bwMode="auto">
          <a:xfrm>
            <a:off x="1219200" y="5986463"/>
            <a:ext cx="3062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000000"/>
                </a:solidFill>
                <a:latin typeface="Tw Cen MT" pitchFamily="34" charset="0"/>
              </a:rPr>
              <a:t>Final pH 7.5 ± 0.2 at 25°C</a:t>
            </a:r>
            <a:endParaRPr lang="ar-SA" altLang="en-US" sz="2000">
              <a:solidFill>
                <a:srgbClr val="000000"/>
              </a:solidFill>
              <a:latin typeface="Tw Cen MT" pitchFamily="34" charset="0"/>
            </a:endParaRPr>
          </a:p>
        </p:txBody>
      </p:sp>
      <p:sp>
        <p:nvSpPr>
          <p:cNvPr id="21536" name="Rectangle 3"/>
          <p:cNvSpPr>
            <a:spLocks noChangeArrowheads="1"/>
          </p:cNvSpPr>
          <p:nvPr/>
        </p:nvSpPr>
        <p:spPr bwMode="auto">
          <a:xfrm>
            <a:off x="4876800" y="6186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ar-SA" altLang="en-US">
              <a:solidFill>
                <a:srgbClr val="000000"/>
              </a:solidFill>
              <a:latin typeface="Tw Cen MT" pitchFamily="34" charset="0"/>
            </a:endParaRPr>
          </a:p>
        </p:txBody>
      </p:sp>
    </p:spTree>
    <p:extLst>
      <p:ext uri="{BB962C8B-B14F-4D97-AF65-F5344CB8AC3E}">
        <p14:creationId xmlns:p14="http://schemas.microsoft.com/office/powerpoint/2010/main" val="2932445591"/>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ar-SA" sz="5400" dirty="0" smtClean="0">
                <a:latin typeface="Freestyle Script" pitchFamily="66" charset="0"/>
              </a:rPr>
              <a:t> </a:t>
            </a:r>
            <a:r>
              <a:rPr lang="en-US" sz="5400" dirty="0" smtClean="0">
                <a:latin typeface="Freestyle Script" pitchFamily="66" charset="0"/>
              </a:rPr>
              <a:t> </a:t>
            </a:r>
            <a:r>
              <a:rPr lang="en-US" sz="5400" dirty="0" err="1" smtClean="0">
                <a:latin typeface="Freestyle Script" pitchFamily="66" charset="0"/>
              </a:rPr>
              <a:t>Hektoen</a:t>
            </a:r>
            <a:r>
              <a:rPr lang="en-US" sz="5400" dirty="0" smtClean="0">
                <a:latin typeface="Freestyle Script" pitchFamily="66" charset="0"/>
              </a:rPr>
              <a:t> </a:t>
            </a:r>
            <a:r>
              <a:rPr lang="en-US" sz="5400" dirty="0">
                <a:latin typeface="Freestyle Script" pitchFamily="66" charset="0"/>
              </a:rPr>
              <a:t>Enteric Agar (HEA</a:t>
            </a:r>
            <a:r>
              <a:rPr lang="en-US" sz="5400" dirty="0" smtClean="0">
                <a:latin typeface="Freestyle Script" pitchFamily="66" charset="0"/>
              </a:rPr>
              <a:t>) Principle…</a:t>
            </a:r>
            <a:endParaRPr lang="ar-SA" sz="5400" dirty="0">
              <a:latin typeface="Freestyle Script" pitchFamily="66" charset="0"/>
            </a:endParaRPr>
          </a:p>
        </p:txBody>
      </p:sp>
      <p:sp>
        <p:nvSpPr>
          <p:cNvPr id="3" name="Rectangle 2"/>
          <p:cNvSpPr/>
          <p:nvPr/>
        </p:nvSpPr>
        <p:spPr>
          <a:xfrm>
            <a:off x="533400" y="1524000"/>
            <a:ext cx="8153400" cy="3078163"/>
          </a:xfrm>
          <a:prstGeom prst="rect">
            <a:avLst/>
          </a:prstGeom>
        </p:spPr>
        <p:txBody>
          <a:bodyPr>
            <a:spAutoFit/>
          </a:bodyPr>
          <a:lstStyle/>
          <a:p>
            <a:pPr marL="457200" indent="-457200">
              <a:buFontTx/>
              <a:buBlip>
                <a:blip r:embed="rId2"/>
              </a:buBlip>
              <a:defRPr/>
            </a:pPr>
            <a:r>
              <a:rPr lang="en-US" dirty="0">
                <a:solidFill>
                  <a:srgbClr val="000000"/>
                </a:solidFill>
                <a:cs typeface="Arial" panose="020B0604020202020204" pitchFamily="34" charset="0"/>
              </a:rPr>
              <a:t> </a:t>
            </a:r>
            <a:r>
              <a:rPr lang="en-US" sz="2800" dirty="0">
                <a:solidFill>
                  <a:srgbClr val="FF0000"/>
                </a:solidFill>
                <a:latin typeface="Freestyle Script" pitchFamily="66" charset="0"/>
                <a:cs typeface="Arial" panose="020B0604020202020204" pitchFamily="34" charset="0"/>
              </a:rPr>
              <a:t>Bile Salts </a:t>
            </a:r>
            <a:r>
              <a:rPr lang="en-US" dirty="0">
                <a:solidFill>
                  <a:srgbClr val="000000"/>
                </a:solidFill>
                <a:cs typeface="Arial" panose="020B0604020202020204" pitchFamily="34" charset="0"/>
              </a:rPr>
              <a:t>and </a:t>
            </a:r>
            <a:r>
              <a:rPr lang="en-US" sz="2800" dirty="0">
                <a:solidFill>
                  <a:srgbClr val="FF0000"/>
                </a:solidFill>
                <a:latin typeface="Freestyle Script" pitchFamily="66" charset="0"/>
                <a:cs typeface="Arial" panose="020B0604020202020204" pitchFamily="34" charset="0"/>
              </a:rPr>
              <a:t>Acid </a:t>
            </a:r>
            <a:r>
              <a:rPr lang="en-US" sz="2800" dirty="0" err="1">
                <a:solidFill>
                  <a:srgbClr val="FF0000"/>
                </a:solidFill>
                <a:latin typeface="Freestyle Script" pitchFamily="66" charset="0"/>
                <a:cs typeface="Arial" panose="020B0604020202020204" pitchFamily="34" charset="0"/>
              </a:rPr>
              <a:t>Fuchsin</a:t>
            </a:r>
            <a:r>
              <a:rPr lang="en-US" sz="2800" dirty="0">
                <a:solidFill>
                  <a:srgbClr val="FF0000"/>
                </a:solidFill>
                <a:latin typeface="Freestyle Script" pitchFamily="66" charset="0"/>
                <a:cs typeface="Arial" panose="020B0604020202020204" pitchFamily="34" charset="0"/>
              </a:rPr>
              <a:t> </a:t>
            </a:r>
            <a:r>
              <a:rPr lang="en-US" dirty="0">
                <a:solidFill>
                  <a:srgbClr val="000000"/>
                </a:solidFill>
                <a:cs typeface="Arial" panose="020B0604020202020204" pitchFamily="34" charset="0"/>
              </a:rPr>
              <a:t>inhibit Gram-positive organisms.</a:t>
            </a:r>
          </a:p>
          <a:p>
            <a:pPr marL="457200" indent="-457200">
              <a:buFontTx/>
              <a:buBlip>
                <a:blip r:embed="rId2"/>
              </a:buBlip>
              <a:defRPr/>
            </a:pPr>
            <a:r>
              <a:rPr lang="en-US" dirty="0">
                <a:solidFill>
                  <a:srgbClr val="000000"/>
                </a:solidFill>
                <a:cs typeface="Arial" panose="020B0604020202020204" pitchFamily="34" charset="0"/>
              </a:rPr>
              <a:t> </a:t>
            </a:r>
            <a:r>
              <a:rPr lang="en-US" sz="2800" dirty="0">
                <a:solidFill>
                  <a:srgbClr val="FF0000"/>
                </a:solidFill>
                <a:latin typeface="Freestyle Script" pitchFamily="66" charset="0"/>
                <a:cs typeface="Arial" panose="020B0604020202020204" pitchFamily="34" charset="0"/>
              </a:rPr>
              <a:t>Lactose</a:t>
            </a:r>
            <a:r>
              <a:rPr lang="en-US" dirty="0">
                <a:solidFill>
                  <a:srgbClr val="000000"/>
                </a:solidFill>
                <a:cs typeface="Arial" panose="020B0604020202020204" pitchFamily="34" charset="0"/>
              </a:rPr>
              <a:t>, </a:t>
            </a:r>
            <a:r>
              <a:rPr lang="en-US" sz="2800" dirty="0">
                <a:solidFill>
                  <a:srgbClr val="FF0000"/>
                </a:solidFill>
                <a:latin typeface="Freestyle Script" pitchFamily="66" charset="0"/>
                <a:cs typeface="Arial" panose="020B0604020202020204" pitchFamily="34" charset="0"/>
              </a:rPr>
              <a:t>Sucrose</a:t>
            </a:r>
            <a:r>
              <a:rPr lang="en-US" dirty="0">
                <a:solidFill>
                  <a:srgbClr val="000000"/>
                </a:solidFill>
                <a:cs typeface="Arial" panose="020B0604020202020204" pitchFamily="34" charset="0"/>
              </a:rPr>
              <a:t>, and </a:t>
            </a:r>
            <a:r>
              <a:rPr lang="en-US" sz="2800" dirty="0" err="1">
                <a:solidFill>
                  <a:srgbClr val="FF0000"/>
                </a:solidFill>
                <a:latin typeface="Freestyle Script" pitchFamily="66" charset="0"/>
                <a:cs typeface="Arial" panose="020B0604020202020204" pitchFamily="34" charset="0"/>
              </a:rPr>
              <a:t>Salicin</a:t>
            </a:r>
            <a:r>
              <a:rPr lang="en-US" dirty="0">
                <a:solidFill>
                  <a:srgbClr val="000000"/>
                </a:solidFill>
                <a:cs typeface="Arial" panose="020B0604020202020204" pitchFamily="34" charset="0"/>
              </a:rPr>
              <a:t> are fermentable carbohydrates. </a:t>
            </a:r>
          </a:p>
          <a:p>
            <a:pPr marL="457200" indent="-457200">
              <a:buFontTx/>
              <a:buBlip>
                <a:blip r:embed="rId2"/>
              </a:buBlip>
              <a:defRPr/>
            </a:pPr>
            <a:r>
              <a:rPr lang="en-US" dirty="0">
                <a:solidFill>
                  <a:srgbClr val="000000"/>
                </a:solidFill>
                <a:cs typeface="Arial" panose="020B0604020202020204" pitchFamily="34" charset="0"/>
              </a:rPr>
              <a:t> </a:t>
            </a:r>
            <a:r>
              <a:rPr lang="en-US" sz="2800" dirty="0">
                <a:solidFill>
                  <a:srgbClr val="FF0000"/>
                </a:solidFill>
                <a:latin typeface="Freestyle Script" pitchFamily="66" charset="0"/>
                <a:cs typeface="Arial" panose="020B0604020202020204" pitchFamily="34" charset="0"/>
              </a:rPr>
              <a:t>Ferric Ammonium Citrate</a:t>
            </a:r>
            <a:r>
              <a:rPr lang="en-US" dirty="0">
                <a:solidFill>
                  <a:srgbClr val="000000"/>
                </a:solidFill>
                <a:cs typeface="Arial" panose="020B0604020202020204" pitchFamily="34" charset="0"/>
              </a:rPr>
              <a:t>, a source of iron, allows production of hydrogen sulfide (H</a:t>
            </a:r>
            <a:r>
              <a:rPr lang="en-US" baseline="-25000" dirty="0">
                <a:solidFill>
                  <a:srgbClr val="000000"/>
                </a:solidFill>
                <a:cs typeface="Arial" panose="020B0604020202020204" pitchFamily="34" charset="0"/>
              </a:rPr>
              <a:t>2</a:t>
            </a:r>
            <a:r>
              <a:rPr lang="en-US" dirty="0">
                <a:solidFill>
                  <a:srgbClr val="000000"/>
                </a:solidFill>
                <a:cs typeface="Arial" panose="020B0604020202020204" pitchFamily="34" charset="0"/>
              </a:rPr>
              <a:t>S) present from</a:t>
            </a:r>
            <a:r>
              <a:rPr lang="en-US" sz="2800" dirty="0">
                <a:solidFill>
                  <a:srgbClr val="FF0000"/>
                </a:solidFill>
                <a:latin typeface="Freestyle Script" pitchFamily="66" charset="0"/>
                <a:cs typeface="Arial" panose="020B0604020202020204" pitchFamily="34" charset="0"/>
              </a:rPr>
              <a:t> Sodium Thiosulfate</a:t>
            </a:r>
            <a:r>
              <a:rPr lang="en-US" dirty="0">
                <a:solidFill>
                  <a:srgbClr val="000000"/>
                </a:solidFill>
                <a:cs typeface="Arial" panose="020B0604020202020204" pitchFamily="34" charset="0"/>
              </a:rPr>
              <a:t>. H2S-positive colonies have black centers. </a:t>
            </a:r>
          </a:p>
          <a:p>
            <a:pPr marL="285750" indent="-285750">
              <a:buFontTx/>
              <a:buBlip>
                <a:blip r:embed="rId2"/>
              </a:buBlip>
              <a:defRPr/>
            </a:pPr>
            <a:r>
              <a:rPr lang="en-US" dirty="0">
                <a:solidFill>
                  <a:srgbClr val="000000"/>
                </a:solidFill>
                <a:cs typeface="Arial" panose="020B0604020202020204" pitchFamily="34" charset="0"/>
              </a:rPr>
              <a:t>  </a:t>
            </a:r>
            <a:r>
              <a:rPr lang="en-US" sz="2800" dirty="0" err="1">
                <a:solidFill>
                  <a:srgbClr val="FF0000"/>
                </a:solidFill>
                <a:latin typeface="Freestyle Script" pitchFamily="66" charset="0"/>
                <a:cs typeface="Arial" panose="020B0604020202020204" pitchFamily="34" charset="0"/>
              </a:rPr>
              <a:t>Bromothymol</a:t>
            </a:r>
            <a:r>
              <a:rPr lang="en-US" sz="2800" dirty="0">
                <a:solidFill>
                  <a:srgbClr val="FF0000"/>
                </a:solidFill>
                <a:latin typeface="Freestyle Script" pitchFamily="66" charset="0"/>
                <a:cs typeface="Arial" panose="020B0604020202020204" pitchFamily="34" charset="0"/>
              </a:rPr>
              <a:t> Blue </a:t>
            </a:r>
            <a:r>
              <a:rPr lang="en-US" dirty="0">
                <a:solidFill>
                  <a:srgbClr val="000000"/>
                </a:solidFill>
                <a:cs typeface="Arial" panose="020B0604020202020204" pitchFamily="34" charset="0"/>
              </a:rPr>
              <a:t>and </a:t>
            </a:r>
            <a:r>
              <a:rPr lang="en-US" sz="2800" dirty="0">
                <a:solidFill>
                  <a:srgbClr val="FF0000"/>
                </a:solidFill>
                <a:latin typeface="Freestyle Script" pitchFamily="66" charset="0"/>
                <a:cs typeface="Arial" panose="020B0604020202020204" pitchFamily="34" charset="0"/>
              </a:rPr>
              <a:t>Acid </a:t>
            </a:r>
            <a:r>
              <a:rPr lang="en-US" sz="2800" dirty="0" err="1">
                <a:solidFill>
                  <a:srgbClr val="FF0000"/>
                </a:solidFill>
                <a:latin typeface="Freestyle Script" pitchFamily="66" charset="0"/>
                <a:cs typeface="Arial" panose="020B0604020202020204" pitchFamily="34" charset="0"/>
              </a:rPr>
              <a:t>Fuchsin</a:t>
            </a:r>
            <a:r>
              <a:rPr lang="en-US" sz="2800" dirty="0">
                <a:solidFill>
                  <a:srgbClr val="FF0000"/>
                </a:solidFill>
                <a:latin typeface="Freestyle Script" pitchFamily="66" charset="0"/>
                <a:cs typeface="Arial" panose="020B0604020202020204" pitchFamily="34" charset="0"/>
              </a:rPr>
              <a:t> </a:t>
            </a:r>
            <a:r>
              <a:rPr lang="en-US" dirty="0">
                <a:solidFill>
                  <a:srgbClr val="000000"/>
                </a:solidFill>
                <a:cs typeface="Arial" panose="020B0604020202020204" pitchFamily="34" charset="0"/>
              </a:rPr>
              <a:t>are added as the pH indicator. The indicator </a:t>
            </a:r>
            <a:r>
              <a:rPr lang="en-US" dirty="0" err="1">
                <a:solidFill>
                  <a:srgbClr val="000000"/>
                </a:solidFill>
                <a:cs typeface="Arial" panose="020B0604020202020204" pitchFamily="34" charset="0"/>
              </a:rPr>
              <a:t>bromothymol</a:t>
            </a:r>
            <a:r>
              <a:rPr lang="en-US" dirty="0">
                <a:solidFill>
                  <a:srgbClr val="000000"/>
                </a:solidFill>
                <a:cs typeface="Arial" panose="020B0604020202020204" pitchFamily="34" charset="0"/>
              </a:rPr>
              <a:t> blue changes its color to yellow and acid </a:t>
            </a:r>
            <a:r>
              <a:rPr lang="en-US" dirty="0" err="1">
                <a:solidFill>
                  <a:srgbClr val="000000"/>
                </a:solidFill>
                <a:cs typeface="Arial" panose="020B0604020202020204" pitchFamily="34" charset="0"/>
              </a:rPr>
              <a:t>fuchsin</a:t>
            </a:r>
            <a:r>
              <a:rPr lang="en-US" dirty="0">
                <a:solidFill>
                  <a:srgbClr val="000000"/>
                </a:solidFill>
                <a:cs typeface="Arial" panose="020B0604020202020204" pitchFamily="34" charset="0"/>
              </a:rPr>
              <a:t> would changes color from yellow to orange- red when acid is formed. </a:t>
            </a:r>
            <a:endParaRPr lang="ar-SA" dirty="0">
              <a:solidFill>
                <a:srgbClr val="000000"/>
              </a:solidFill>
              <a:cs typeface="Arial" panose="020B0604020202020204" pitchFamily="34" charset="0"/>
            </a:endParaRPr>
          </a:p>
        </p:txBody>
      </p:sp>
      <p:graphicFrame>
        <p:nvGraphicFramePr>
          <p:cNvPr id="4" name="Table 3"/>
          <p:cNvGraphicFramePr>
            <a:graphicFrameLocks noGrp="1"/>
          </p:cNvGraphicFramePr>
          <p:nvPr/>
        </p:nvGraphicFramePr>
        <p:xfrm>
          <a:off x="914400" y="4724400"/>
          <a:ext cx="7086600" cy="1748417"/>
        </p:xfrm>
        <a:graphic>
          <a:graphicData uri="http://schemas.openxmlformats.org/drawingml/2006/table">
            <a:tbl>
              <a:tblPr firstRow="1" bandRow="1">
                <a:tableStyleId>{5940675A-B579-460E-94D1-54222C63F5DA}</a:tableStyleId>
              </a:tblPr>
              <a:tblGrid>
                <a:gridCol w="4267200"/>
                <a:gridCol w="2819400"/>
              </a:tblGrid>
              <a:tr h="347650">
                <a:tc>
                  <a:txBody>
                    <a:bodyPr/>
                    <a:lstStyle/>
                    <a:p>
                      <a:pPr algn="l" rtl="0"/>
                      <a:r>
                        <a:rPr lang="en-US" sz="1800" dirty="0" smtClean="0"/>
                        <a:t>Appearance of Colonies </a:t>
                      </a:r>
                      <a:endParaRPr lang="en-US" sz="1800" dirty="0"/>
                    </a:p>
                  </a:txBody>
                  <a:tcPr marL="91428" marR="91428" marT="40129" marB="40129">
                    <a:solidFill>
                      <a:schemeClr val="accent6">
                        <a:lumMod val="20000"/>
                        <a:lumOff val="80000"/>
                      </a:schemeClr>
                    </a:solidFill>
                  </a:tcPr>
                </a:tc>
                <a:tc>
                  <a:txBody>
                    <a:bodyPr/>
                    <a:lstStyle/>
                    <a:p>
                      <a:pPr algn="l" rtl="0"/>
                      <a:r>
                        <a:rPr lang="en-US" sz="1800" dirty="0" smtClean="0"/>
                        <a:t>Microorganisms</a:t>
                      </a:r>
                    </a:p>
                  </a:txBody>
                  <a:tcPr marL="91428" marR="91428" marT="40129" marB="40129">
                    <a:solidFill>
                      <a:schemeClr val="accent6">
                        <a:lumMod val="20000"/>
                        <a:lumOff val="80000"/>
                      </a:schemeClr>
                    </a:solidFill>
                  </a:tcPr>
                </a:tc>
              </a:tr>
              <a:tr h="294172">
                <a:tc>
                  <a:txBody>
                    <a:bodyPr/>
                    <a:lstStyle/>
                    <a:p>
                      <a:pPr algn="l" rtl="0"/>
                      <a:r>
                        <a:rPr lang="en-US" sz="1400" dirty="0" smtClean="0"/>
                        <a:t>Green, moist, flat, transparent</a:t>
                      </a:r>
                      <a:endParaRPr lang="en-US" sz="1400" dirty="0"/>
                    </a:p>
                  </a:txBody>
                  <a:tcPr marL="91428" marR="91428" marT="40129" marB="40129"/>
                </a:tc>
                <a:tc>
                  <a:txBody>
                    <a:bodyPr/>
                    <a:lstStyle/>
                    <a:p>
                      <a:pPr algn="l" rtl="0"/>
                      <a:r>
                        <a:rPr lang="en-US" sz="1400" dirty="0" err="1" smtClean="0"/>
                        <a:t>Shigella</a:t>
                      </a:r>
                      <a:r>
                        <a:rPr lang="en-US" sz="1400" dirty="0" smtClean="0"/>
                        <a:t>, </a:t>
                      </a:r>
                      <a:r>
                        <a:rPr lang="en-US" sz="1400" dirty="0" err="1" smtClean="0"/>
                        <a:t>Providencia</a:t>
                      </a:r>
                      <a:endParaRPr lang="en-US" sz="1400" dirty="0"/>
                    </a:p>
                  </a:txBody>
                  <a:tcPr marL="91428" marR="91428" marT="40129" marB="40129"/>
                </a:tc>
              </a:tr>
              <a:tr h="294172">
                <a:tc>
                  <a:txBody>
                    <a:bodyPr/>
                    <a:lstStyle/>
                    <a:p>
                      <a:pPr algn="l" rtl="0"/>
                      <a:r>
                        <a:rPr lang="en-US" sz="1400" dirty="0" smtClean="0"/>
                        <a:t>Blue-green, with or without a black </a:t>
                      </a:r>
                      <a:r>
                        <a:rPr lang="en-US" sz="1400" dirty="0" err="1" smtClean="0"/>
                        <a:t>centre</a:t>
                      </a:r>
                      <a:r>
                        <a:rPr lang="en-US" sz="1400" dirty="0" smtClean="0"/>
                        <a:t> </a:t>
                      </a:r>
                      <a:endParaRPr lang="en-US" sz="1400" dirty="0"/>
                    </a:p>
                  </a:txBody>
                  <a:tcPr marL="91428" marR="91428" marT="40129" marB="40129"/>
                </a:tc>
                <a:tc>
                  <a:txBody>
                    <a:bodyPr/>
                    <a:lstStyle/>
                    <a:p>
                      <a:pPr algn="l" rtl="0"/>
                      <a:r>
                        <a:rPr lang="en-US" sz="1400" dirty="0" smtClean="0"/>
                        <a:t>Salmonella, Proteus</a:t>
                      </a:r>
                    </a:p>
                  </a:txBody>
                  <a:tcPr marL="91428" marR="91428" marT="40129" marB="40129"/>
                </a:tc>
              </a:tr>
              <a:tr h="297410">
                <a:tc>
                  <a:txBody>
                    <a:bodyPr/>
                    <a:lstStyle/>
                    <a:p>
                      <a:pPr algn="l" rtl="0"/>
                      <a:r>
                        <a:rPr lang="en-US" sz="1400" dirty="0" smtClean="0"/>
                        <a:t>Green to bluish, flat, irregular edge </a:t>
                      </a:r>
                      <a:endParaRPr lang="en-US" sz="1400" dirty="0"/>
                    </a:p>
                  </a:txBody>
                  <a:tcPr marL="91428" marR="91428" marT="40129" marB="40129"/>
                </a:tc>
                <a:tc>
                  <a:txBody>
                    <a:bodyPr/>
                    <a:lstStyle/>
                    <a:p>
                      <a:pPr algn="l" rtl="0"/>
                      <a:r>
                        <a:rPr lang="en-US" sz="1400" dirty="0" smtClean="0"/>
                        <a:t>Pseudomonas</a:t>
                      </a:r>
                    </a:p>
                  </a:txBody>
                  <a:tcPr marL="91428" marR="91428" marT="40129" marB="40129"/>
                </a:tc>
              </a:tr>
              <a:tr h="508085">
                <a:tc>
                  <a:txBody>
                    <a:bodyPr/>
                    <a:lstStyle/>
                    <a:p>
                      <a:pPr algn="l" rtl="0"/>
                      <a:r>
                        <a:rPr lang="en-US" sz="1400" dirty="0" smtClean="0"/>
                        <a:t>Orange-red surrounded by a zone of precipitate.</a:t>
                      </a:r>
                    </a:p>
                  </a:txBody>
                  <a:tcPr marL="91428" marR="91428" marT="40129" marB="401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Coliform bacteria</a:t>
                      </a:r>
                    </a:p>
                  </a:txBody>
                  <a:tcPr marL="91428" marR="91428" marT="40129" marB="40129"/>
                </a:tc>
              </a:tr>
            </a:tbl>
          </a:graphicData>
        </a:graphic>
      </p:graphicFrame>
    </p:spTree>
    <p:extLst>
      <p:ext uri="{BB962C8B-B14F-4D97-AF65-F5344CB8AC3E}">
        <p14:creationId xmlns:p14="http://schemas.microsoft.com/office/powerpoint/2010/main" val="2397699528"/>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5400" smtClean="0">
                <a:latin typeface="Freestyle Script" panose="030804020302050B0404" pitchFamily="66" charset="0"/>
              </a:rPr>
              <a:t>Shigella and Coliforms on (HEA)</a:t>
            </a:r>
            <a:r>
              <a:rPr lang="en-US" altLang="en-US" sz="5400" smtClean="0"/>
              <a:t> </a:t>
            </a:r>
            <a:endParaRPr lang="ar-SA" altLang="en-US" sz="5400" smtClean="0"/>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691832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93409"/>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5400" smtClean="0">
                <a:latin typeface="Freestyle Script" panose="030804020302050B0404" pitchFamily="66" charset="0"/>
              </a:rPr>
              <a:t>Salmonella and Shigella on (HEA) </a:t>
            </a:r>
            <a:endParaRPr lang="ar-SA" altLang="en-US" sz="5400" smtClean="0"/>
          </a:p>
        </p:txBody>
      </p:sp>
      <p:pic>
        <p:nvPicPr>
          <p:cNvPr id="24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676400"/>
            <a:ext cx="50419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652814"/>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5400" smtClean="0">
                <a:latin typeface="Freestyle Script" panose="030804020302050B0404" pitchFamily="66" charset="0"/>
              </a:rPr>
              <a:t>Selenite F broth</a:t>
            </a:r>
            <a:endParaRPr lang="ar-SA" altLang="en-US" sz="5400" smtClean="0">
              <a:latin typeface="Freestyle Script" panose="030804020302050B0404" pitchFamily="66" charset="0"/>
            </a:endParaRPr>
          </a:p>
        </p:txBody>
      </p:sp>
      <p:sp>
        <p:nvSpPr>
          <p:cNvPr id="6" name="Rectangle 5"/>
          <p:cNvSpPr/>
          <p:nvPr/>
        </p:nvSpPr>
        <p:spPr>
          <a:xfrm>
            <a:off x="530226" y="3909454"/>
            <a:ext cx="7974012" cy="2493962"/>
          </a:xfrm>
          <a:prstGeom prst="rect">
            <a:avLst/>
          </a:prstGeom>
        </p:spPr>
        <p:txBody>
          <a:bodyPr>
            <a:spAutoFit/>
          </a:bodyPr>
          <a:lstStyle/>
          <a:p>
            <a:pPr marL="457200" indent="-457200" algn="just">
              <a:buSzPct val="70000"/>
              <a:buFontTx/>
              <a:buBlip>
                <a:blip r:embed="rId3"/>
              </a:buBlip>
              <a:defRPr/>
            </a:pPr>
            <a:r>
              <a:rPr lang="en-US" sz="2800" dirty="0">
                <a:solidFill>
                  <a:srgbClr val="FF0000"/>
                </a:solidFill>
                <a:latin typeface="Freestyle Script" pitchFamily="66" charset="0"/>
                <a:cs typeface="Arial" panose="020B0604020202020204" pitchFamily="34" charset="0"/>
              </a:rPr>
              <a:t>Sodium Selenite </a:t>
            </a:r>
            <a:r>
              <a:rPr lang="en-US" dirty="0">
                <a:solidFill>
                  <a:srgbClr val="000000"/>
                </a:solidFill>
                <a:cs typeface="Arial" panose="020B0604020202020204" pitchFamily="34" charset="0"/>
              </a:rPr>
              <a:t>inhibits the growth of Gram-positive bacteria and many Gram-negative bacteria,</a:t>
            </a:r>
            <a:r>
              <a:rPr lang="en-GB" dirty="0">
                <a:solidFill>
                  <a:srgbClr val="000000"/>
                </a:solidFill>
                <a:cs typeface="Arial" panose="020B0604020202020204" pitchFamily="34" charset="0"/>
              </a:rPr>
              <a:t> whereas the salmonellae are not affected.</a:t>
            </a:r>
          </a:p>
          <a:p>
            <a:pPr marL="285750" indent="-285750" algn="just">
              <a:buFontTx/>
              <a:buBlip>
                <a:blip r:embed="rId3"/>
              </a:buBlip>
              <a:defRPr/>
            </a:pPr>
            <a:r>
              <a:rPr lang="en-GB" dirty="0">
                <a:solidFill>
                  <a:srgbClr val="000000"/>
                </a:solidFill>
                <a:cs typeface="Arial" panose="020B0604020202020204" pitchFamily="34" charset="0"/>
              </a:rPr>
              <a:t>   Sodium selenite is highly toxic at near-neutral pH</a:t>
            </a:r>
            <a:r>
              <a:rPr lang="en-US" dirty="0">
                <a:solidFill>
                  <a:srgbClr val="000000"/>
                </a:solidFill>
                <a:cs typeface="Arial" panose="020B0604020202020204" pitchFamily="34" charset="0"/>
              </a:rPr>
              <a:t>.</a:t>
            </a:r>
          </a:p>
          <a:p>
            <a:pPr marL="285750" indent="-285750" algn="just">
              <a:buFontTx/>
              <a:buBlip>
                <a:blip r:embed="rId3"/>
              </a:buBlip>
              <a:defRPr/>
            </a:pPr>
            <a:r>
              <a:rPr lang="en-GB" dirty="0">
                <a:solidFill>
                  <a:srgbClr val="000000"/>
                </a:solidFill>
                <a:cs typeface="Arial" panose="020B0604020202020204" pitchFamily="34" charset="0"/>
              </a:rPr>
              <a:t> </a:t>
            </a:r>
            <a:r>
              <a:rPr lang="en-GB" sz="2800" dirty="0">
                <a:solidFill>
                  <a:srgbClr val="FF0000"/>
                </a:solidFill>
                <a:latin typeface="Freestyle Script" pitchFamily="66" charset="0"/>
                <a:cs typeface="Arial" panose="020B0604020202020204" pitchFamily="34" charset="0"/>
              </a:rPr>
              <a:t>Buffer salts </a:t>
            </a:r>
            <a:r>
              <a:rPr lang="en-GB" dirty="0">
                <a:solidFill>
                  <a:srgbClr val="000000"/>
                </a:solidFill>
                <a:cs typeface="Arial" panose="020B0604020202020204" pitchFamily="34" charset="0"/>
              </a:rPr>
              <a:t>are present to help maintain the pH which may rise as the toxicity decreases .</a:t>
            </a:r>
            <a:r>
              <a:rPr lang="en-US" dirty="0">
                <a:solidFill>
                  <a:srgbClr val="000000"/>
                </a:solidFill>
                <a:cs typeface="Arial" panose="020B0604020202020204" pitchFamily="34" charset="0"/>
              </a:rPr>
              <a:t> A rise in pH decreases selective activity of Selenite.</a:t>
            </a:r>
          </a:p>
          <a:p>
            <a:pPr marL="285750" indent="-285750" algn="just">
              <a:buFontTx/>
              <a:buBlip>
                <a:blip r:embed="rId3"/>
              </a:buBlip>
              <a:defRPr/>
            </a:pPr>
            <a:r>
              <a:rPr lang="en-GB" dirty="0">
                <a:solidFill>
                  <a:srgbClr val="000000"/>
                </a:solidFill>
                <a:cs typeface="Arial" panose="020B0604020202020204" pitchFamily="34" charset="0"/>
              </a:rPr>
              <a:t>A fermentable carbohydrate ( </a:t>
            </a:r>
            <a:r>
              <a:rPr lang="en-GB" sz="2800" dirty="0">
                <a:solidFill>
                  <a:srgbClr val="FF0000"/>
                </a:solidFill>
                <a:latin typeface="Freestyle Script" pitchFamily="66" charset="0"/>
                <a:cs typeface="Arial" panose="020B0604020202020204" pitchFamily="34" charset="0"/>
              </a:rPr>
              <a:t>lactose</a:t>
            </a:r>
            <a:r>
              <a:rPr lang="en-GB" dirty="0">
                <a:solidFill>
                  <a:srgbClr val="000000"/>
                </a:solidFill>
                <a:cs typeface="Arial" panose="020B0604020202020204" pitchFamily="34" charset="0"/>
              </a:rPr>
              <a:t>) is also present to provide acid to neutralize the alkali produced when the selenite is reduced by bacteria.</a:t>
            </a:r>
            <a:endParaRPr lang="en-US" dirty="0">
              <a:solidFill>
                <a:srgbClr val="000000"/>
              </a:solidFill>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46713344"/>
              </p:ext>
            </p:extLst>
          </p:nvPr>
        </p:nvGraphicFramePr>
        <p:xfrm>
          <a:off x="915473" y="2430954"/>
          <a:ext cx="6629400" cy="1066799"/>
        </p:xfrm>
        <a:graphic>
          <a:graphicData uri="http://schemas.openxmlformats.org/drawingml/2006/table">
            <a:tbl>
              <a:tblPr>
                <a:tableStyleId>{5940675A-B579-460E-94D1-54222C63F5DA}</a:tableStyleId>
              </a:tblPr>
              <a:tblGrid>
                <a:gridCol w="3274764"/>
                <a:gridCol w="3354636"/>
              </a:tblGrid>
              <a:tr h="418672">
                <a:tc>
                  <a:txBody>
                    <a:bodyPr/>
                    <a:lstStyle/>
                    <a:p>
                      <a:pPr algn="l" rtl="0"/>
                      <a:r>
                        <a:rPr kumimoji="0" lang="en-US" sz="1400" kern="1200" dirty="0" smtClean="0">
                          <a:solidFill>
                            <a:schemeClr val="tx1"/>
                          </a:solidFill>
                          <a:latin typeface="+mn-lt"/>
                          <a:ea typeface="+mn-ea"/>
                          <a:cs typeface="+mn-cs"/>
                        </a:rPr>
                        <a:t>Sodium hydrogen Selenite </a:t>
                      </a:r>
                    </a:p>
                  </a:txBody>
                  <a:tcPr marL="68580" marR="68580" marT="0" marB="0" anchor="ctr">
                    <a:solidFill>
                      <a:schemeClr val="bg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Disodium hydrogen phosphate</a:t>
                      </a:r>
                    </a:p>
                  </a:txBody>
                  <a:tcPr marL="68580" marR="68580" marT="0" marB="0" anchor="ctr">
                    <a:solidFill>
                      <a:schemeClr val="bg1">
                        <a:lumMod val="20000"/>
                        <a:lumOff val="80000"/>
                      </a:schemeClr>
                    </a:solidFill>
                  </a:tcPr>
                </a:tc>
              </a:tr>
              <a:tr h="418672">
                <a:tc>
                  <a:txBody>
                    <a:bodyPr/>
                    <a:lstStyle/>
                    <a:p>
                      <a:pPr algn="l" rtl="0"/>
                      <a:r>
                        <a:rPr kumimoji="0" lang="en-US" sz="1400" kern="1200" dirty="0" smtClean="0">
                          <a:solidFill>
                            <a:schemeClr val="tx1"/>
                          </a:solidFill>
                          <a:latin typeface="+mn-lt"/>
                          <a:ea typeface="+mn-ea"/>
                          <a:cs typeface="+mn-cs"/>
                        </a:rPr>
                        <a:t>Peptone </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sodium</a:t>
                      </a:r>
                      <a:r>
                        <a:rPr kumimoji="0" lang="en-US" sz="1400" kern="1200" baseline="0" dirty="0" smtClean="0">
                          <a:solidFill>
                            <a:schemeClr val="tx1"/>
                          </a:solidFill>
                          <a:latin typeface="+mn-lt"/>
                          <a:ea typeface="+mn-ea"/>
                          <a:cs typeface="+mn-cs"/>
                        </a:rPr>
                        <a:t> </a:t>
                      </a:r>
                      <a:r>
                        <a:rPr kumimoji="0" lang="en-US" sz="1400" kern="1200" baseline="0" dirty="0" err="1" smtClean="0">
                          <a:solidFill>
                            <a:schemeClr val="tx1"/>
                          </a:solidFill>
                          <a:latin typeface="+mn-lt"/>
                          <a:ea typeface="+mn-ea"/>
                          <a:cs typeface="+mn-cs"/>
                        </a:rPr>
                        <a:t>dihydrogen</a:t>
                      </a:r>
                      <a:r>
                        <a:rPr kumimoji="0" lang="en-US" sz="1400" kern="1200" baseline="0" dirty="0" smtClean="0">
                          <a:solidFill>
                            <a:schemeClr val="tx1"/>
                          </a:solidFill>
                          <a:latin typeface="+mn-lt"/>
                          <a:ea typeface="+mn-ea"/>
                          <a:cs typeface="+mn-cs"/>
                        </a:rPr>
                        <a:t> phosphate</a:t>
                      </a:r>
                      <a:endParaRPr kumimoji="0" lang="en-US" sz="1400" kern="1200" dirty="0" smtClean="0">
                        <a:solidFill>
                          <a:schemeClr val="tx1"/>
                        </a:solidFill>
                        <a:latin typeface="+mn-lt"/>
                        <a:ea typeface="+mn-ea"/>
                        <a:cs typeface="+mn-cs"/>
                      </a:endParaRPr>
                    </a:p>
                  </a:txBody>
                  <a:tcPr marL="68580" marR="68580" marT="0" marB="0" anchor="ctr"/>
                </a:tc>
              </a:tr>
              <a:tr h="229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Lactose</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txBody>
                  <a:tcPr marL="68580" marR="68580" marT="0" marB="0" anchor="ctr"/>
                </a:tc>
              </a:tr>
            </a:tbl>
          </a:graphicData>
        </a:graphic>
      </p:graphicFrame>
      <p:sp>
        <p:nvSpPr>
          <p:cNvPr id="8" name="Rectangle 7"/>
          <p:cNvSpPr/>
          <p:nvPr/>
        </p:nvSpPr>
        <p:spPr>
          <a:xfrm>
            <a:off x="530226" y="1252538"/>
            <a:ext cx="7821612"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285750" indent="-285750">
              <a:buFontTx/>
              <a:buBlip>
                <a:blip r:embed="rId4"/>
              </a:buBlip>
              <a:defRPr/>
            </a:pPr>
            <a:r>
              <a:rPr lang="en-GB" dirty="0">
                <a:solidFill>
                  <a:srgbClr val="000000"/>
                </a:solidFill>
                <a:cs typeface="Arial" pitchFamily="34" charset="0"/>
              </a:rPr>
              <a:t>Selenite F broth is an enrichment medium for the isolation of salmonella species</a:t>
            </a:r>
            <a:r>
              <a:rPr lang="en-US" dirty="0">
                <a:solidFill>
                  <a:srgbClr val="000000"/>
                </a:solidFill>
                <a:cs typeface="Arial" pitchFamily="34" charset="0"/>
              </a:rPr>
              <a:t> and some </a:t>
            </a:r>
            <a:r>
              <a:rPr lang="en-US" dirty="0" err="1">
                <a:solidFill>
                  <a:srgbClr val="000000"/>
                </a:solidFill>
                <a:cs typeface="Arial" pitchFamily="34" charset="0"/>
              </a:rPr>
              <a:t>shigella</a:t>
            </a:r>
            <a:r>
              <a:rPr lang="en-GB" dirty="0">
                <a:solidFill>
                  <a:srgbClr val="000000"/>
                </a:solidFill>
                <a:cs typeface="Arial" pitchFamily="34" charset="0"/>
              </a:rPr>
              <a:t> species from faecal or urine specimens.</a:t>
            </a:r>
            <a:endParaRPr lang="en-US" dirty="0">
              <a:solidFill>
                <a:srgbClr val="000000"/>
              </a:solidFill>
              <a:cs typeface="Arial" pitchFamily="34" charset="0"/>
            </a:endParaRPr>
          </a:p>
        </p:txBody>
      </p:sp>
      <p:sp>
        <p:nvSpPr>
          <p:cNvPr id="25619" name="Rectangle 8"/>
          <p:cNvSpPr>
            <a:spLocks noChangeArrowheads="1"/>
          </p:cNvSpPr>
          <p:nvPr/>
        </p:nvSpPr>
        <p:spPr bwMode="auto">
          <a:xfrm>
            <a:off x="457200" y="1932076"/>
            <a:ext cx="2008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dirty="0">
                <a:solidFill>
                  <a:srgbClr val="FF0000"/>
                </a:solidFill>
                <a:latin typeface="Andalus" panose="02020603050405020304" pitchFamily="18" charset="-78"/>
                <a:cs typeface="Andalus" panose="02020603050405020304" pitchFamily="18" charset="-78"/>
              </a:rPr>
              <a:t>Ingredients :</a:t>
            </a:r>
            <a:endParaRPr lang="ar-SA" altLang="en-US" sz="2800" dirty="0">
              <a:solidFill>
                <a:srgbClr val="FF0000"/>
              </a:solidFill>
              <a:latin typeface="Andalus" panose="02020603050405020304" pitchFamily="18" charset="-78"/>
              <a:cs typeface="Andalus" panose="02020603050405020304" pitchFamily="18" charset="-78"/>
            </a:endParaRPr>
          </a:p>
        </p:txBody>
      </p:sp>
      <p:sp>
        <p:nvSpPr>
          <p:cNvPr id="25620" name="Rectangle 9"/>
          <p:cNvSpPr>
            <a:spLocks noChangeArrowheads="1"/>
          </p:cNvSpPr>
          <p:nvPr/>
        </p:nvSpPr>
        <p:spPr bwMode="auto">
          <a:xfrm>
            <a:off x="682626" y="3584575"/>
            <a:ext cx="297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dirty="0">
                <a:solidFill>
                  <a:srgbClr val="000000"/>
                </a:solidFill>
                <a:latin typeface="Tw Cen MT" pitchFamily="34" charset="0"/>
              </a:rPr>
              <a:t>Final pH 7.0 ± 0.2 at 25°C</a:t>
            </a:r>
            <a:endParaRPr lang="ar-SA" altLang="en-US" dirty="0">
              <a:solidFill>
                <a:srgbClr val="000000"/>
              </a:solidFill>
              <a:latin typeface="Tw Cen MT" pitchFamily="34" charset="0"/>
            </a:endParaRPr>
          </a:p>
        </p:txBody>
      </p:sp>
      <p:pic>
        <p:nvPicPr>
          <p:cNvPr id="256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5263" y="2140979"/>
            <a:ext cx="10731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3332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5032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dirty="0" smtClean="0">
                <a:solidFill>
                  <a:srgbClr val="FF0000"/>
                </a:solidFill>
                <a:latin typeface="Aharoni" pitchFamily="2" charset="-79"/>
                <a:cs typeface="Aharoni" pitchFamily="2" charset="-79"/>
              </a:rPr>
              <a:t>Enteric Bacteria</a:t>
            </a:r>
          </a:p>
        </p:txBody>
      </p:sp>
      <p:sp>
        <p:nvSpPr>
          <p:cNvPr id="4" name="Rectangle 3"/>
          <p:cNvSpPr>
            <a:spLocks noGrp="1" noChangeArrowheads="1"/>
          </p:cNvSpPr>
          <p:nvPr/>
        </p:nvSpPr>
        <p:spPr bwMode="auto">
          <a:xfrm>
            <a:off x="252663" y="1828799"/>
            <a:ext cx="84341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800" b="1" dirty="0" smtClean="0">
                <a:solidFill>
                  <a:srgbClr val="0000FF"/>
                </a:solidFill>
              </a:rPr>
              <a:t>Enteric bacteria: secretory or watery diarrhea</a:t>
            </a:r>
          </a:p>
          <a:p>
            <a:pPr eaLnBrk="1" hangingPunct="1">
              <a:lnSpc>
                <a:spcPct val="90000"/>
              </a:lnSpc>
              <a:buFontTx/>
              <a:buNone/>
            </a:pPr>
            <a:r>
              <a:rPr lang="en-US" sz="2400" dirty="0" smtClean="0"/>
              <a:t>		</a:t>
            </a:r>
            <a:r>
              <a:rPr lang="en-US" sz="2400" b="1" i="1" dirty="0" smtClean="0"/>
              <a:t>Vibrio </a:t>
            </a:r>
            <a:r>
              <a:rPr lang="en-US" sz="2400" b="1" i="1" dirty="0" err="1" smtClean="0"/>
              <a:t>cholerae</a:t>
            </a:r>
            <a:endParaRPr lang="en-US" sz="2400" b="1" i="1" dirty="0" smtClean="0"/>
          </a:p>
          <a:p>
            <a:pPr eaLnBrk="1" hangingPunct="1">
              <a:lnSpc>
                <a:spcPct val="90000"/>
              </a:lnSpc>
              <a:buFontTx/>
              <a:buNone/>
            </a:pPr>
            <a:r>
              <a:rPr lang="en-US" sz="2400" b="1" dirty="0" smtClean="0"/>
              <a:t>		ETECs (</a:t>
            </a:r>
            <a:r>
              <a:rPr lang="en-US" sz="2400" b="1" dirty="0" err="1" smtClean="0"/>
              <a:t>Enterotoxigenic</a:t>
            </a:r>
            <a:r>
              <a:rPr lang="en-US" sz="2400" b="1" dirty="0" smtClean="0"/>
              <a:t> </a:t>
            </a:r>
            <a:r>
              <a:rPr lang="en-US" sz="2400" b="1" i="1" dirty="0" smtClean="0"/>
              <a:t>E. coli</a:t>
            </a:r>
            <a:r>
              <a:rPr lang="en-US" sz="2400" b="1" dirty="0" smtClean="0"/>
              <a:t>)</a:t>
            </a:r>
          </a:p>
          <a:p>
            <a:pPr eaLnBrk="1" hangingPunct="1">
              <a:lnSpc>
                <a:spcPct val="90000"/>
              </a:lnSpc>
              <a:buFontTx/>
              <a:buNone/>
            </a:pPr>
            <a:r>
              <a:rPr lang="en-US" sz="2400" b="1" dirty="0" smtClean="0"/>
              <a:t>		EPECs (</a:t>
            </a:r>
            <a:r>
              <a:rPr lang="en-US" sz="2400" b="1" dirty="0" err="1" smtClean="0"/>
              <a:t>Enteropathogenic</a:t>
            </a:r>
            <a:r>
              <a:rPr lang="en-US" sz="2400" b="1" dirty="0" smtClean="0"/>
              <a:t> </a:t>
            </a:r>
            <a:r>
              <a:rPr lang="en-US" sz="2400" b="1" i="1" dirty="0" smtClean="0"/>
              <a:t>E. coli</a:t>
            </a:r>
            <a:r>
              <a:rPr lang="en-US" sz="2400" b="1" dirty="0" smtClean="0"/>
              <a:t>)</a:t>
            </a:r>
          </a:p>
          <a:p>
            <a:pPr eaLnBrk="1" hangingPunct="1">
              <a:lnSpc>
                <a:spcPct val="90000"/>
              </a:lnSpc>
              <a:buFontTx/>
              <a:buNone/>
            </a:pPr>
            <a:endParaRPr lang="en-US" sz="2400" b="1" dirty="0" smtClean="0"/>
          </a:p>
        </p:txBody>
      </p:sp>
    </p:spTree>
    <p:extLst>
      <p:ext uri="{BB962C8B-B14F-4D97-AF65-F5344CB8AC3E}">
        <p14:creationId xmlns:p14="http://schemas.microsoft.com/office/powerpoint/2010/main" val="349245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228600"/>
            <a:ext cx="8229600" cy="990600"/>
          </a:xfrm>
        </p:spPr>
        <p:txBody>
          <a:bodyPr/>
          <a:lstStyle/>
          <a:p>
            <a:pPr eaLnBrk="1" hangingPunct="1"/>
            <a:r>
              <a:rPr lang="en-US" altLang="en-US" sz="5400" smtClean="0">
                <a:latin typeface="Freestyle Script" panose="030804020302050B0404" pitchFamily="66" charset="0"/>
              </a:rPr>
              <a:t>Additional Information</a:t>
            </a:r>
            <a:endParaRPr lang="ar-SA" altLang="en-US" sz="5400" smtClean="0">
              <a:latin typeface="Freestyle Script" panose="030804020302050B0404" pitchFamily="66" charset="0"/>
            </a:endParaRPr>
          </a:p>
        </p:txBody>
      </p:sp>
      <p:sp>
        <p:nvSpPr>
          <p:cNvPr id="3" name="Rectangle 2"/>
          <p:cNvSpPr/>
          <p:nvPr/>
        </p:nvSpPr>
        <p:spPr>
          <a:xfrm>
            <a:off x="533400" y="1582738"/>
            <a:ext cx="8229600" cy="4492625"/>
          </a:xfrm>
          <a:prstGeom prst="rect">
            <a:avLst/>
          </a:prstGeom>
        </p:spPr>
        <p:txBody>
          <a:bodyPr>
            <a:spAutoFit/>
          </a:bodyPr>
          <a:lstStyle/>
          <a:p>
            <a:pPr algn="just">
              <a:spcAft>
                <a:spcPts val="1200"/>
              </a:spcAft>
              <a:defRPr/>
            </a:pPr>
            <a:r>
              <a:rPr lang="en-US" sz="2400" dirty="0">
                <a:solidFill>
                  <a:srgbClr val="FF0000"/>
                </a:solidFill>
                <a:latin typeface="Andalus" pitchFamily="18" charset="-78"/>
                <a:cs typeface="Andalus" pitchFamily="18" charset="-78"/>
              </a:rPr>
              <a:t>Notes</a:t>
            </a:r>
          </a:p>
          <a:p>
            <a:pPr marL="285750" indent="-285750" algn="just">
              <a:buFontTx/>
              <a:buBlip>
                <a:blip r:embed="rId3"/>
              </a:buBlip>
              <a:defRPr/>
            </a:pPr>
            <a:r>
              <a:rPr lang="en-US" dirty="0">
                <a:solidFill>
                  <a:srgbClr val="000000"/>
                </a:solidFill>
                <a:cs typeface="Arial" panose="020B0604020202020204" pitchFamily="34" charset="0"/>
              </a:rPr>
              <a:t>In enteric fever caused by </a:t>
            </a:r>
            <a:r>
              <a:rPr lang="en-US" i="1" dirty="0">
                <a:solidFill>
                  <a:srgbClr val="000000"/>
                </a:solidFill>
                <a:cs typeface="Arial" panose="020B0604020202020204" pitchFamily="34" charset="0"/>
              </a:rPr>
              <a:t>Salmonella </a:t>
            </a:r>
            <a:r>
              <a:rPr lang="en-US" i="1" dirty="0" err="1">
                <a:solidFill>
                  <a:srgbClr val="000000"/>
                </a:solidFill>
                <a:cs typeface="Arial" panose="020B0604020202020204" pitchFamily="34" charset="0"/>
              </a:rPr>
              <a:t>typhi</a:t>
            </a:r>
            <a:r>
              <a:rPr lang="en-US" dirty="0">
                <a:solidFill>
                  <a:srgbClr val="000000"/>
                </a:solidFill>
                <a:cs typeface="Arial" panose="020B0604020202020204" pitchFamily="34" charset="0"/>
              </a:rPr>
              <a:t>, </a:t>
            </a:r>
            <a:r>
              <a:rPr lang="en-US" i="1" dirty="0">
                <a:solidFill>
                  <a:srgbClr val="000000"/>
                </a:solidFill>
                <a:cs typeface="Arial" panose="020B0604020202020204" pitchFamily="34" charset="0"/>
              </a:rPr>
              <a:t>S. </a:t>
            </a:r>
            <a:r>
              <a:rPr lang="en-US" i="1" dirty="0" err="1">
                <a:solidFill>
                  <a:srgbClr val="000000"/>
                </a:solidFill>
                <a:cs typeface="Arial" panose="020B0604020202020204" pitchFamily="34" charset="0"/>
              </a:rPr>
              <a:t>choleraesuis</a:t>
            </a:r>
            <a:r>
              <a:rPr lang="en-US" dirty="0">
                <a:solidFill>
                  <a:srgbClr val="000000"/>
                </a:solidFill>
                <a:cs typeface="Arial" panose="020B0604020202020204" pitchFamily="34" charset="0"/>
              </a:rPr>
              <a:t>, or </a:t>
            </a:r>
            <a:r>
              <a:rPr lang="en-US" i="1" dirty="0" err="1">
                <a:solidFill>
                  <a:srgbClr val="000000"/>
                </a:solidFill>
                <a:cs typeface="Arial" panose="020B0604020202020204" pitchFamily="34" charset="0"/>
              </a:rPr>
              <a:t>S.enteritidis</a:t>
            </a:r>
            <a:r>
              <a:rPr lang="en-US" dirty="0">
                <a:solidFill>
                  <a:srgbClr val="000000"/>
                </a:solidFill>
                <a:cs typeface="Arial" panose="020B0604020202020204" pitchFamily="34" charset="0"/>
              </a:rPr>
              <a:t>, blood culture may be positive before stool cultures, and blood cultures are indicated early; urine cultures may also be helpful.</a:t>
            </a:r>
          </a:p>
          <a:p>
            <a:pPr algn="just">
              <a:defRPr/>
            </a:pPr>
            <a:endParaRPr lang="en-US" dirty="0">
              <a:solidFill>
                <a:srgbClr val="000000"/>
              </a:solidFill>
              <a:cs typeface="Arial" panose="020B0604020202020204" pitchFamily="34" charset="0"/>
            </a:endParaRPr>
          </a:p>
          <a:p>
            <a:pPr marL="285750" indent="-285750" algn="just">
              <a:buFontTx/>
              <a:buBlip>
                <a:blip r:embed="rId3"/>
              </a:buBlip>
              <a:defRPr/>
            </a:pPr>
            <a:r>
              <a:rPr lang="en-US" dirty="0">
                <a:solidFill>
                  <a:srgbClr val="000000"/>
                </a:solidFill>
                <a:cs typeface="Arial" panose="020B0604020202020204" pitchFamily="34" charset="0"/>
              </a:rPr>
              <a:t>Stool samples should be examined and cultured as soon as possible after collection. </a:t>
            </a:r>
          </a:p>
          <a:p>
            <a:pPr algn="just">
              <a:defRPr/>
            </a:pPr>
            <a:endParaRPr lang="en-US" dirty="0">
              <a:solidFill>
                <a:srgbClr val="000000"/>
              </a:solidFill>
              <a:cs typeface="Arial" panose="020B0604020202020204" pitchFamily="34" charset="0"/>
            </a:endParaRPr>
          </a:p>
          <a:p>
            <a:pPr marL="285750" indent="-285750" algn="just">
              <a:buFontTx/>
              <a:buBlip>
                <a:blip r:embed="rId3"/>
              </a:buBlip>
              <a:defRPr/>
            </a:pPr>
            <a:r>
              <a:rPr lang="en-US" dirty="0">
                <a:solidFill>
                  <a:srgbClr val="000000"/>
                </a:solidFill>
                <a:cs typeface="Arial" panose="020B0604020202020204" pitchFamily="34" charset="0"/>
              </a:rPr>
              <a:t>As the stool specimen cools, the drop in pH will inhibit the growth of most </a:t>
            </a:r>
            <a:r>
              <a:rPr lang="en-US" i="1" dirty="0" err="1">
                <a:solidFill>
                  <a:srgbClr val="000000"/>
                </a:solidFill>
                <a:cs typeface="Arial" panose="020B0604020202020204" pitchFamily="34" charset="0"/>
              </a:rPr>
              <a:t>Shigella</a:t>
            </a:r>
            <a:r>
              <a:rPr lang="en-US" i="1" dirty="0">
                <a:solidFill>
                  <a:srgbClr val="000000"/>
                </a:solidFill>
                <a:cs typeface="Arial" panose="020B0604020202020204" pitchFamily="34" charset="0"/>
              </a:rPr>
              <a:t> spp.</a:t>
            </a:r>
            <a:r>
              <a:rPr lang="en-US" dirty="0">
                <a:solidFill>
                  <a:srgbClr val="000000"/>
                </a:solidFill>
                <a:cs typeface="Arial" panose="020B0604020202020204" pitchFamily="34" charset="0"/>
              </a:rPr>
              <a:t> and some Salmonella spp.</a:t>
            </a:r>
          </a:p>
          <a:p>
            <a:pPr marL="285750" indent="-285750" algn="just">
              <a:buFontTx/>
              <a:buBlip>
                <a:blip r:embed="rId3"/>
              </a:buBlip>
              <a:defRPr/>
            </a:pPr>
            <a:endParaRPr lang="en-US" dirty="0">
              <a:solidFill>
                <a:srgbClr val="000000"/>
              </a:solidFill>
              <a:cs typeface="Arial" panose="020B0604020202020204" pitchFamily="34" charset="0"/>
            </a:endParaRPr>
          </a:p>
          <a:p>
            <a:pPr marL="285750" indent="-285750" algn="just">
              <a:buFontTx/>
              <a:buBlip>
                <a:blip r:embed="rId3"/>
              </a:buBlip>
              <a:defRPr/>
            </a:pPr>
            <a:r>
              <a:rPr lang="en-US" dirty="0">
                <a:solidFill>
                  <a:srgbClr val="000000"/>
                </a:solidFill>
                <a:cs typeface="Arial" panose="020B0604020202020204" pitchFamily="34" charset="0"/>
              </a:rPr>
              <a:t>Gram Negative (GN) broth is selective enrichment medium used for the cultivation of enteric pathogens including </a:t>
            </a:r>
            <a:r>
              <a:rPr lang="en-US" i="1" dirty="0" smtClean="0">
                <a:solidFill>
                  <a:srgbClr val="000000"/>
                </a:solidFill>
                <a:cs typeface="Arial" panose="020B0604020202020204" pitchFamily="34" charset="0"/>
              </a:rPr>
              <a:t>Shigella</a:t>
            </a:r>
            <a:r>
              <a:rPr lang="en-US" dirty="0" smtClean="0">
                <a:solidFill>
                  <a:srgbClr val="000000"/>
                </a:solidFill>
                <a:cs typeface="Arial" panose="020B0604020202020204" pitchFamily="34" charset="0"/>
              </a:rPr>
              <a:t> </a:t>
            </a:r>
            <a:r>
              <a:rPr lang="en-US" dirty="0">
                <a:solidFill>
                  <a:srgbClr val="000000"/>
                </a:solidFill>
                <a:cs typeface="Arial" panose="020B0604020202020204" pitchFamily="34" charset="0"/>
              </a:rPr>
              <a:t>and </a:t>
            </a:r>
            <a:r>
              <a:rPr lang="en-US" i="1" dirty="0">
                <a:solidFill>
                  <a:srgbClr val="000000"/>
                </a:solidFill>
                <a:cs typeface="Arial" panose="020B0604020202020204" pitchFamily="34" charset="0"/>
              </a:rPr>
              <a:t>salmonella</a:t>
            </a:r>
            <a:r>
              <a:rPr lang="en-US" dirty="0">
                <a:solidFill>
                  <a:srgbClr val="000000"/>
                </a:solidFill>
                <a:cs typeface="Arial" panose="020B0604020202020204" pitchFamily="34" charset="0"/>
              </a:rPr>
              <a:t> It is especially useful when the salmonella or </a:t>
            </a:r>
            <a:r>
              <a:rPr lang="en-US" i="1" dirty="0" smtClean="0">
                <a:solidFill>
                  <a:srgbClr val="000000"/>
                </a:solidFill>
                <a:cs typeface="Arial" panose="020B0604020202020204" pitchFamily="34" charset="0"/>
              </a:rPr>
              <a:t>Shigella</a:t>
            </a:r>
            <a:r>
              <a:rPr lang="en-US" dirty="0" smtClean="0">
                <a:solidFill>
                  <a:srgbClr val="000000"/>
                </a:solidFill>
                <a:cs typeface="Arial" panose="020B0604020202020204" pitchFamily="34" charset="0"/>
              </a:rPr>
              <a:t>  </a:t>
            </a:r>
            <a:r>
              <a:rPr lang="en-US" dirty="0">
                <a:solidFill>
                  <a:srgbClr val="000000"/>
                </a:solidFill>
                <a:cs typeface="Arial" panose="020B0604020202020204" pitchFamily="34" charset="0"/>
              </a:rPr>
              <a:t>are present in low numbers.</a:t>
            </a:r>
          </a:p>
        </p:txBody>
      </p:sp>
    </p:spTree>
    <p:extLst>
      <p:ext uri="{BB962C8B-B14F-4D97-AF65-F5344CB8AC3E}">
        <p14:creationId xmlns:p14="http://schemas.microsoft.com/office/powerpoint/2010/main" val="4152229372"/>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z="5400" dirty="0" smtClean="0">
                <a:latin typeface="Freestyle Script" panose="030804020302050B0404" pitchFamily="66" charset="0"/>
              </a:rPr>
              <a:t>Additional Information </a:t>
            </a:r>
            <a:r>
              <a:rPr lang="en-US" altLang="en-US" dirty="0" smtClean="0">
                <a:latin typeface="Freestyle Script" panose="030804020302050B0404" pitchFamily="66" charset="0"/>
              </a:rPr>
              <a:t>continue…..</a:t>
            </a:r>
            <a:endParaRPr lang="en-US" altLang="en-US" sz="5400" dirty="0" smtClean="0">
              <a:latin typeface="Freestyle Script" panose="030804020302050B0404" pitchFamily="66" charset="0"/>
            </a:endParaRPr>
          </a:p>
        </p:txBody>
      </p:sp>
      <p:sp>
        <p:nvSpPr>
          <p:cNvPr id="27651" name="Rectangle 2"/>
          <p:cNvSpPr>
            <a:spLocks noChangeArrowheads="1"/>
          </p:cNvSpPr>
          <p:nvPr/>
        </p:nvSpPr>
        <p:spPr bwMode="auto">
          <a:xfrm>
            <a:off x="461963" y="1752600"/>
            <a:ext cx="8305800"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ts val="900"/>
              </a:spcAft>
              <a:buFontTx/>
              <a:buBlip>
                <a:blip r:embed="rId2"/>
              </a:buBlip>
            </a:pPr>
            <a:r>
              <a:rPr lang="en-US" altLang="en-US" dirty="0" err="1">
                <a:solidFill>
                  <a:srgbClr val="000000"/>
                </a:solidFill>
              </a:rPr>
              <a:t>Tetrathionate</a:t>
            </a:r>
            <a:r>
              <a:rPr lang="en-US" altLang="en-US" dirty="0">
                <a:solidFill>
                  <a:srgbClr val="000000"/>
                </a:solidFill>
              </a:rPr>
              <a:t> Broth, with added iodine-iodide solution, is used as a selective enrichment medium for the isolation of Salmonella.</a:t>
            </a:r>
          </a:p>
          <a:p>
            <a:pPr algn="just" eaLnBrk="1" fontAlgn="base" hangingPunct="1">
              <a:spcBef>
                <a:spcPct val="0"/>
              </a:spcBef>
              <a:spcAft>
                <a:spcPts val="900"/>
              </a:spcAft>
              <a:buFontTx/>
              <a:buBlip>
                <a:blip r:embed="rId2"/>
              </a:buBlip>
            </a:pPr>
            <a:r>
              <a:rPr lang="en-US" altLang="en-US" dirty="0" smtClean="0">
                <a:solidFill>
                  <a:srgbClr val="000000"/>
                </a:solidFill>
              </a:rPr>
              <a:t>One </a:t>
            </a:r>
            <a:r>
              <a:rPr lang="en-US" altLang="en-US" dirty="0">
                <a:solidFill>
                  <a:srgbClr val="000000"/>
                </a:solidFill>
              </a:rPr>
              <a:t>gram of stool is transported to tube of selenite F broth and a loop is streak on at least two of stool cultures media,( we recommended both HEA and XLD to be used, because SSA may inhibit some strains of salmonella or </a:t>
            </a:r>
            <a:r>
              <a:rPr lang="en-US" altLang="en-US" dirty="0" err="1">
                <a:solidFill>
                  <a:srgbClr val="000000"/>
                </a:solidFill>
              </a:rPr>
              <a:t>shigella</a:t>
            </a:r>
            <a:r>
              <a:rPr lang="en-US" altLang="en-US" dirty="0">
                <a:solidFill>
                  <a:srgbClr val="000000"/>
                </a:solidFill>
              </a:rPr>
              <a:t>) and incubated at 37ċ, after the overnight incubation subculture from selenite F broth onto a fresh plate of XLD and HEA at least</a:t>
            </a:r>
            <a:r>
              <a:rPr lang="en-US" altLang="en-US" dirty="0" smtClean="0">
                <a:solidFill>
                  <a:srgbClr val="000000"/>
                </a:solidFill>
              </a:rPr>
              <a:t>.</a:t>
            </a:r>
            <a:endParaRPr lang="en-US" altLang="en-US" dirty="0">
              <a:solidFill>
                <a:srgbClr val="000000"/>
              </a:solidFill>
            </a:endParaRPr>
          </a:p>
        </p:txBody>
      </p:sp>
    </p:spTree>
    <p:extLst>
      <p:ext uri="{BB962C8B-B14F-4D97-AF65-F5344CB8AC3E}">
        <p14:creationId xmlns:p14="http://schemas.microsoft.com/office/powerpoint/2010/main" val="198789895"/>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6000" smtClean="0">
                <a:latin typeface="Freestyle Script" panose="030804020302050B0404" pitchFamily="66" charset="0"/>
              </a:rPr>
              <a:t>Post Specimen Processing</a:t>
            </a:r>
          </a:p>
        </p:txBody>
      </p:sp>
      <p:sp>
        <p:nvSpPr>
          <p:cNvPr id="3" name="Rectangle 2"/>
          <p:cNvSpPr/>
          <p:nvPr/>
        </p:nvSpPr>
        <p:spPr>
          <a:xfrm>
            <a:off x="460375" y="1752600"/>
            <a:ext cx="8458200" cy="4032250"/>
          </a:xfrm>
          <a:prstGeom prst="rect">
            <a:avLst/>
          </a:prstGeom>
        </p:spPr>
        <p:txBody>
          <a:bodyPr>
            <a:spAutoFit/>
          </a:bodyPr>
          <a:lstStyle/>
          <a:p>
            <a:pPr>
              <a:defRPr/>
            </a:pPr>
            <a:r>
              <a:rPr lang="en-US" sz="2400" dirty="0">
                <a:solidFill>
                  <a:srgbClr val="FF0000"/>
                </a:solidFill>
                <a:latin typeface="Andalus" pitchFamily="18" charset="-78"/>
                <a:cs typeface="Andalus" pitchFamily="18" charset="-78"/>
              </a:rPr>
              <a:t>Interfering factors:</a:t>
            </a:r>
          </a:p>
          <a:p>
            <a:pPr>
              <a:buFontTx/>
              <a:buBlip>
                <a:blip r:embed="rId3"/>
              </a:buBlip>
              <a:defRPr/>
            </a:pPr>
            <a:r>
              <a:rPr lang="en-US" sz="2000" dirty="0">
                <a:solidFill>
                  <a:srgbClr val="000000"/>
                </a:solidFill>
                <a:cs typeface="Arial" panose="020B0604020202020204" pitchFamily="34" charset="0"/>
              </a:rPr>
              <a:t> Patient on antibiotic therapy.</a:t>
            </a:r>
          </a:p>
          <a:p>
            <a:pPr>
              <a:buFontTx/>
              <a:buBlip>
                <a:blip r:embed="rId3"/>
              </a:buBlip>
              <a:defRPr/>
            </a:pPr>
            <a:r>
              <a:rPr lang="en-US" sz="2000" dirty="0">
                <a:solidFill>
                  <a:srgbClr val="000000"/>
                </a:solidFill>
                <a:cs typeface="Arial" panose="020B0604020202020204" pitchFamily="34" charset="0"/>
              </a:rPr>
              <a:t> Improper sample collection.</a:t>
            </a:r>
          </a:p>
          <a:p>
            <a:pPr>
              <a:defRPr/>
            </a:pPr>
            <a:endParaRPr lang="en-US" sz="1600" dirty="0">
              <a:solidFill>
                <a:srgbClr val="000000"/>
              </a:solidFill>
              <a:cs typeface="Arial" panose="020B0604020202020204" pitchFamily="34" charset="0"/>
            </a:endParaRPr>
          </a:p>
          <a:p>
            <a:pPr>
              <a:defRPr/>
            </a:pPr>
            <a:r>
              <a:rPr lang="en-US" sz="2400" dirty="0">
                <a:solidFill>
                  <a:srgbClr val="FF0000"/>
                </a:solidFill>
                <a:latin typeface="Andalus" pitchFamily="18" charset="-78"/>
                <a:cs typeface="Andalus" pitchFamily="18" charset="-78"/>
              </a:rPr>
              <a:t>Result reporting:</a:t>
            </a:r>
          </a:p>
          <a:p>
            <a:pPr indent="-342900">
              <a:buFontTx/>
              <a:buBlip>
                <a:blip r:embed="rId3"/>
              </a:buBlip>
              <a:defRPr/>
            </a:pPr>
            <a:r>
              <a:rPr lang="en-US" sz="2000" dirty="0">
                <a:solidFill>
                  <a:srgbClr val="000000"/>
                </a:solidFill>
                <a:cs typeface="Arial" panose="020B0604020202020204" pitchFamily="34" charset="0"/>
              </a:rPr>
              <a:t> A positive report will be issued only in case salmonella or </a:t>
            </a:r>
            <a:r>
              <a:rPr lang="en-US" sz="2000" dirty="0" err="1">
                <a:solidFill>
                  <a:srgbClr val="000000"/>
                </a:solidFill>
                <a:cs typeface="Arial" panose="020B0604020202020204" pitchFamily="34" charset="0"/>
              </a:rPr>
              <a:t>shigella</a:t>
            </a:r>
            <a:r>
              <a:rPr lang="en-US" sz="2000" dirty="0">
                <a:solidFill>
                  <a:srgbClr val="000000"/>
                </a:solidFill>
                <a:cs typeface="Arial" panose="020B0604020202020204" pitchFamily="34" charset="0"/>
              </a:rPr>
              <a:t> were isolated, otherwise, a negative report will be issued.</a:t>
            </a:r>
          </a:p>
          <a:p>
            <a:pPr>
              <a:defRPr/>
            </a:pPr>
            <a:endParaRPr lang="en-US" sz="2400" dirty="0">
              <a:solidFill>
                <a:srgbClr val="FF0000"/>
              </a:solidFill>
              <a:latin typeface="Andalus" pitchFamily="18" charset="-78"/>
              <a:cs typeface="Andalus" pitchFamily="18" charset="-78"/>
            </a:endParaRPr>
          </a:p>
          <a:p>
            <a:pPr>
              <a:defRPr/>
            </a:pPr>
            <a:r>
              <a:rPr lang="en-US" sz="2400" dirty="0">
                <a:solidFill>
                  <a:srgbClr val="FF0000"/>
                </a:solidFill>
                <a:latin typeface="Andalus" pitchFamily="18" charset="-78"/>
                <a:cs typeface="Andalus" pitchFamily="18" charset="-78"/>
              </a:rPr>
              <a:t>Turn around time:</a:t>
            </a:r>
          </a:p>
          <a:p>
            <a:pPr>
              <a:buFontTx/>
              <a:buBlip>
                <a:blip r:embed="rId3"/>
              </a:buBlip>
              <a:defRPr/>
            </a:pPr>
            <a:r>
              <a:rPr lang="en-US" sz="2000" dirty="0">
                <a:solidFill>
                  <a:srgbClr val="000000"/>
                </a:solidFill>
                <a:cs typeface="Arial" panose="020B0604020202020204" pitchFamily="34" charset="0"/>
              </a:rPr>
              <a:t>Isolation of a possible pathogen can be expected after 2-4 days. </a:t>
            </a:r>
          </a:p>
          <a:p>
            <a:pPr>
              <a:buFontTx/>
              <a:buBlip>
                <a:blip r:embed="rId3"/>
              </a:buBlip>
              <a:defRPr/>
            </a:pPr>
            <a:r>
              <a:rPr lang="en-US" sz="2000" dirty="0">
                <a:solidFill>
                  <a:srgbClr val="000000"/>
                </a:solidFill>
                <a:cs typeface="Arial" panose="020B0604020202020204" pitchFamily="34" charset="0"/>
              </a:rPr>
              <a:t> Negative culture will be reported out 2 days after the receipt of the specimen as </a:t>
            </a:r>
            <a:r>
              <a:rPr lang="en-US" sz="2400" dirty="0">
                <a:solidFill>
                  <a:srgbClr val="000000"/>
                </a:solidFill>
                <a:cs typeface="Arial" panose="020B0604020202020204" pitchFamily="34" charset="0"/>
              </a:rPr>
              <a:t>No Enteric Pathogens Isolated</a:t>
            </a:r>
            <a:r>
              <a:rPr lang="en-US" sz="2000" dirty="0">
                <a:solidFill>
                  <a:srgbClr val="000000"/>
                </a:solidFill>
                <a:cs typeface="Arial" panose="020B0604020202020204" pitchFamily="34" charset="0"/>
              </a:rPr>
              <a:t>.</a:t>
            </a:r>
          </a:p>
        </p:txBody>
      </p:sp>
    </p:spTree>
    <p:extLst>
      <p:ext uri="{BB962C8B-B14F-4D97-AF65-F5344CB8AC3E}">
        <p14:creationId xmlns:p14="http://schemas.microsoft.com/office/powerpoint/2010/main" val="317003820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88540" y="1756277"/>
            <a:ext cx="6480720" cy="2971051"/>
          </a:xfrm>
        </p:spPr>
        <p:txBody>
          <a:bodyPr/>
          <a:lstStyle/>
          <a:p>
            <a:pPr algn="ctr" rtl="0">
              <a:defRPr/>
            </a:pPr>
            <a:r>
              <a:rPr lang="en-US" sz="66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Special Stool Culture </a:t>
            </a:r>
            <a:r>
              <a:rPr lang="en-US" sz="6600" i="1" dirty="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a:r>
            <a:br>
              <a:rPr lang="en-US" sz="6600" i="1" dirty="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br>
            <a:r>
              <a:rPr lang="en-US" sz="66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1.Vibrio </a:t>
            </a:r>
            <a:r>
              <a:rPr lang="en-US" sz="6600" i="1" dirty="0" err="1">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colerae</a:t>
            </a:r>
            <a:endParaRPr lang="en-US" sz="6600" b="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endParaRPr>
          </a:p>
        </p:txBody>
      </p:sp>
      <p:sp>
        <p:nvSpPr>
          <p:cNvPr id="7" name="TextBox 6"/>
          <p:cNvSpPr txBox="1"/>
          <p:nvPr/>
        </p:nvSpPr>
        <p:spPr>
          <a:xfrm>
            <a:off x="1043608" y="188640"/>
            <a:ext cx="3816424" cy="584775"/>
          </a:xfrm>
          <a:prstGeom prst="rect">
            <a:avLst/>
          </a:prstGeom>
          <a:noFill/>
        </p:spPr>
        <p:txBody>
          <a:bodyPr wrap="square" rtlCol="1">
            <a:spAutoFit/>
          </a:bodyPr>
          <a:lstStyle/>
          <a:p>
            <a:pPr algn="ctr" eaLnBrk="0" fontAlgn="base" hangingPunct="0">
              <a:spcBef>
                <a:spcPct val="0"/>
              </a:spcBef>
              <a:spcAft>
                <a:spcPct val="0"/>
              </a:spcAft>
            </a:pPr>
            <a:r>
              <a:rPr lang="ar-SA" sz="3200" b="1" dirty="0">
                <a:ln w="0">
                  <a:noFill/>
                </a:ln>
                <a:solidFill>
                  <a:srgbClr val="FF6161"/>
                </a:solidFill>
                <a:effectLst>
                  <a:outerShdw blurRad="38100" dist="25400" dir="5400000" algn="ctr" rotWithShape="0">
                    <a:srgbClr val="6E747A">
                      <a:alpha val="43000"/>
                    </a:srgbClr>
                  </a:outerShdw>
                </a:effectLst>
                <a:latin typeface="DilleniaUPC" panose="02020603050405020304" pitchFamily="18" charset="-34"/>
                <a:cs typeface="Old Antic Decorative" panose="02010400000000000000" pitchFamily="2" charset="-78"/>
              </a:rPr>
              <a:t>بسم الله الرحمن الرحيم</a:t>
            </a:r>
          </a:p>
        </p:txBody>
      </p:sp>
      <p:sp>
        <p:nvSpPr>
          <p:cNvPr id="8" name="Rectangle 7"/>
          <p:cNvSpPr/>
          <p:nvPr/>
        </p:nvSpPr>
        <p:spPr>
          <a:xfrm>
            <a:off x="3093680" y="6248400"/>
            <a:ext cx="6050319" cy="338554"/>
          </a:xfrm>
          <a:prstGeom prst="rect">
            <a:avLst/>
          </a:prstGeom>
        </p:spPr>
        <p:txBody>
          <a:bodyPr wrap="square">
            <a:spAutoFit/>
          </a:bodyPr>
          <a:lstStyle/>
          <a:p>
            <a:pPr fontAlgn="base">
              <a:spcBef>
                <a:spcPct val="0"/>
              </a:spcBef>
              <a:spcAft>
                <a:spcPct val="0"/>
              </a:spcAft>
            </a:pPr>
            <a:r>
              <a:rPr lang="en-US" sz="1600" dirty="0">
                <a:solidFill>
                  <a:srgbClr val="808080">
                    <a:lumMod val="50000"/>
                  </a:srgbClr>
                </a:solidFill>
                <a:latin typeface="Bimini" panose="020B0500000000000000" pitchFamily="34" charset="0"/>
                <a:cs typeface="Arial" charset="0"/>
              </a:rPr>
              <a:t>Diagnostic Medical Microbiology-Laboratory Manual</a:t>
            </a:r>
            <a:endParaRPr lang="ar-SA" sz="1600" dirty="0">
              <a:solidFill>
                <a:srgbClr val="808080">
                  <a:lumMod val="50000"/>
                </a:srgbClr>
              </a:solidFill>
              <a:latin typeface="Bimini" panose="020B0500000000000000" pitchFamily="34" charset="0"/>
              <a:cs typeface="Arial" charset="0"/>
            </a:endParaRPr>
          </a:p>
        </p:txBody>
      </p:sp>
      <p:pic>
        <p:nvPicPr>
          <p:cNvPr id="10" name="Picture 2" descr="E:\Mustansiriya University\شعار الفر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933" y="1876926"/>
            <a:ext cx="3285065" cy="34347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99129" y="4495345"/>
            <a:ext cx="1888958" cy="923330"/>
          </a:xfrm>
          <a:prstGeom prst="rect">
            <a:avLst/>
          </a:prstGeom>
          <a:solidFill>
            <a:schemeClr val="accent5">
              <a:lumMod val="75000"/>
            </a:schemeClr>
          </a:solidFill>
        </p:spPr>
        <p:txBody>
          <a:bodyPr wrap="square">
            <a:spAutoFit/>
          </a:bodyPr>
          <a:lstStyle/>
          <a:p>
            <a:pPr algn="ctr" fontAlgn="base">
              <a:spcBef>
                <a:spcPct val="0"/>
              </a:spcBef>
              <a:spcAft>
                <a:spcPct val="0"/>
              </a:spcAft>
            </a:pPr>
            <a:r>
              <a:rPr lang="en-US" b="1" dirty="0">
                <a:solidFill>
                  <a:srgbClr val="000000"/>
                </a:solidFill>
              </a:rPr>
              <a:t>Fourth grade</a:t>
            </a:r>
          </a:p>
          <a:p>
            <a:pPr algn="ctr" fontAlgn="base">
              <a:spcBef>
                <a:spcPct val="0"/>
              </a:spcBef>
              <a:spcAft>
                <a:spcPct val="0"/>
              </a:spcAft>
            </a:pPr>
            <a:r>
              <a:rPr lang="en-US" b="1" dirty="0">
                <a:solidFill>
                  <a:srgbClr val="000000"/>
                </a:solidFill>
              </a:rPr>
              <a:t>First semester</a:t>
            </a:r>
          </a:p>
          <a:p>
            <a:pPr algn="ctr" fontAlgn="base">
              <a:spcBef>
                <a:spcPct val="0"/>
              </a:spcBef>
              <a:spcAft>
                <a:spcPct val="0"/>
              </a:spcAft>
            </a:pPr>
            <a:r>
              <a:rPr lang="en-US" b="1" dirty="0">
                <a:solidFill>
                  <a:srgbClr val="000000"/>
                </a:solidFill>
              </a:rPr>
              <a:t>2018-2019</a:t>
            </a:r>
            <a:endParaRPr lang="ar-SA" b="1" dirty="0">
              <a:solidFill>
                <a:srgbClr val="000000"/>
              </a:solidFill>
            </a:endParaRPr>
          </a:p>
        </p:txBody>
      </p:sp>
    </p:spTree>
    <p:extLst>
      <p:ext uri="{BB962C8B-B14F-4D97-AF65-F5344CB8AC3E}">
        <p14:creationId xmlns:p14="http://schemas.microsoft.com/office/powerpoint/2010/main" val="747494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pt-BR" altLang="en-US" sz="6000" smtClean="0">
                <a:latin typeface="Freestyle Script" panose="030804020302050B0404" pitchFamily="66" charset="0"/>
              </a:rPr>
              <a:t>Stool Culture,</a:t>
            </a:r>
            <a:r>
              <a:rPr lang="en-US" altLang="en-US" sz="6000" i="1" smtClean="0">
                <a:latin typeface="Arial" panose="020B0604020202020204" pitchFamily="34" charset="0"/>
                <a:cs typeface="Arial" panose="020B0604020202020204" pitchFamily="34" charset="0"/>
              </a:rPr>
              <a:t> </a:t>
            </a:r>
            <a:r>
              <a:rPr lang="en-US" altLang="en-US" sz="6000" smtClean="0">
                <a:latin typeface="Freestyle Script" panose="030804020302050B0404" pitchFamily="66" charset="0"/>
              </a:rPr>
              <a:t>Vibrio cholera </a:t>
            </a:r>
            <a:endParaRPr lang="ar-SA" altLang="en-US" sz="6000" smtClean="0">
              <a:latin typeface="Freestyle Script" panose="030804020302050B0404" pitchFamily="66" charset="0"/>
            </a:endParaRPr>
          </a:p>
        </p:txBody>
      </p:sp>
      <p:sp>
        <p:nvSpPr>
          <p:cNvPr id="3" name="Rectangle 2"/>
          <p:cNvSpPr/>
          <p:nvPr/>
        </p:nvSpPr>
        <p:spPr>
          <a:xfrm>
            <a:off x="571500" y="1905000"/>
            <a:ext cx="8001000" cy="4278313"/>
          </a:xfrm>
          <a:prstGeom prst="rect">
            <a:avLst/>
          </a:prstGeom>
          <a:solidFill>
            <a:schemeClr val="bg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800" dirty="0">
                <a:solidFill>
                  <a:srgbClr val="FF0000"/>
                </a:solidFill>
                <a:latin typeface="Andalus" pitchFamily="18" charset="-78"/>
                <a:cs typeface="Andalus" pitchFamily="18" charset="-78"/>
              </a:rPr>
              <a:t>Aim of the test</a:t>
            </a:r>
          </a:p>
          <a:p>
            <a:pPr marL="457200" indent="-457200" algn="just">
              <a:buFontTx/>
              <a:buBlip>
                <a:blip r:embed="rId3"/>
              </a:buBlip>
              <a:defRPr/>
            </a:pPr>
            <a:r>
              <a:rPr lang="en-US" sz="2400" dirty="0">
                <a:solidFill>
                  <a:srgbClr val="000000"/>
                </a:solidFill>
                <a:cs typeface="Arial" pitchFamily="34" charset="0"/>
              </a:rPr>
              <a:t>To isolate </a:t>
            </a:r>
            <a:r>
              <a:rPr lang="en-US" sz="2400" i="1" dirty="0">
                <a:solidFill>
                  <a:srgbClr val="000000"/>
                </a:solidFill>
                <a:cs typeface="Arial" pitchFamily="34" charset="0"/>
              </a:rPr>
              <a:t>Vibrio cholera </a:t>
            </a:r>
            <a:r>
              <a:rPr lang="en-US" sz="2400" dirty="0">
                <a:solidFill>
                  <a:srgbClr val="000000"/>
                </a:solidFill>
                <a:cs typeface="Arial" pitchFamily="34" charset="0"/>
              </a:rPr>
              <a:t>from stool specimen and perform antibiotic sensitivity testing.</a:t>
            </a:r>
          </a:p>
          <a:p>
            <a:pPr marL="457200" indent="-457200" algn="just">
              <a:buFontTx/>
              <a:buBlip>
                <a:blip r:embed="rId3"/>
              </a:buBlip>
              <a:defRPr/>
            </a:pPr>
            <a:endParaRPr lang="en-US" sz="2400" dirty="0">
              <a:solidFill>
                <a:srgbClr val="000000"/>
              </a:solidFill>
              <a:cs typeface="Arial" pitchFamily="34" charset="0"/>
            </a:endParaRPr>
          </a:p>
          <a:p>
            <a:pPr algn="just">
              <a:defRPr/>
            </a:pPr>
            <a:r>
              <a:rPr lang="en-US" sz="2800" dirty="0">
                <a:solidFill>
                  <a:srgbClr val="FF0000"/>
                </a:solidFill>
                <a:latin typeface="Andalus" pitchFamily="18" charset="-78"/>
                <a:cs typeface="Andalus" pitchFamily="18" charset="-78"/>
              </a:rPr>
              <a:t>Pre-Specimen processing</a:t>
            </a:r>
          </a:p>
          <a:p>
            <a:pPr marL="457200" indent="-457200" algn="just">
              <a:buFontTx/>
              <a:buBlip>
                <a:blip r:embed="rId3"/>
              </a:buBlip>
              <a:defRPr/>
            </a:pPr>
            <a:r>
              <a:rPr lang="en-US" sz="2400" dirty="0">
                <a:solidFill>
                  <a:srgbClr val="000000"/>
                </a:solidFill>
                <a:cs typeface="Arial" pitchFamily="34" charset="0"/>
              </a:rPr>
              <a:t>See  under stool culture, routine.</a:t>
            </a:r>
            <a:r>
              <a:rPr lang="en-US" sz="2400" dirty="0">
                <a:solidFill>
                  <a:srgbClr val="000000"/>
                </a:solidFill>
              </a:rPr>
              <a:t> </a:t>
            </a:r>
            <a:r>
              <a:rPr lang="en-US" sz="2400" dirty="0">
                <a:solidFill>
                  <a:srgbClr val="000000"/>
                </a:solidFill>
                <a:cs typeface="Arial" pitchFamily="34" charset="0"/>
              </a:rPr>
              <a:t>( Rice water stool ).</a:t>
            </a:r>
          </a:p>
          <a:p>
            <a:pPr algn="just">
              <a:defRPr/>
            </a:pPr>
            <a:endParaRPr lang="en-US" sz="2400" dirty="0">
              <a:solidFill>
                <a:srgbClr val="000000"/>
              </a:solidFill>
              <a:cs typeface="Arial" pitchFamily="34" charset="0"/>
            </a:endParaRPr>
          </a:p>
          <a:p>
            <a:pPr algn="just">
              <a:defRPr/>
            </a:pPr>
            <a:r>
              <a:rPr lang="en-US" sz="2800" dirty="0">
                <a:solidFill>
                  <a:srgbClr val="FF0000"/>
                </a:solidFill>
                <a:latin typeface="Andalus" pitchFamily="18" charset="-78"/>
                <a:cs typeface="Andalus" pitchFamily="18" charset="-78"/>
              </a:rPr>
              <a:t>Specimen processing</a:t>
            </a:r>
          </a:p>
          <a:p>
            <a:pPr marL="457200" indent="-457200" algn="just">
              <a:buFontTx/>
              <a:buBlip>
                <a:blip r:embed="rId3"/>
              </a:buBlip>
              <a:defRPr/>
            </a:pPr>
            <a:r>
              <a:rPr lang="en-US" sz="2800" dirty="0">
                <a:solidFill>
                  <a:srgbClr val="FF0000"/>
                </a:solidFill>
                <a:latin typeface="Andalus" pitchFamily="18" charset="-78"/>
                <a:cs typeface="Andalus" pitchFamily="18" charset="-78"/>
              </a:rPr>
              <a:t>Media</a:t>
            </a:r>
          </a:p>
          <a:p>
            <a:pPr marL="571500" indent="-571500" algn="just">
              <a:buFont typeface="+mj-lt"/>
              <a:buAutoNum type="romanUcPeriod"/>
              <a:defRPr/>
            </a:pPr>
            <a:r>
              <a:rPr lang="en-US" sz="2000" dirty="0">
                <a:solidFill>
                  <a:srgbClr val="000000"/>
                </a:solidFill>
                <a:cs typeface="Arial" pitchFamily="34" charset="0"/>
              </a:rPr>
              <a:t>Alkaline peptone water.</a:t>
            </a:r>
          </a:p>
          <a:p>
            <a:pPr marL="571500" indent="-571500" algn="just">
              <a:buFont typeface="+mj-lt"/>
              <a:buAutoNum type="romanUcPeriod"/>
              <a:defRPr/>
            </a:pPr>
            <a:r>
              <a:rPr lang="en-US" sz="2000" dirty="0">
                <a:solidFill>
                  <a:srgbClr val="000000"/>
                </a:solidFill>
                <a:cs typeface="Arial" pitchFamily="34" charset="0"/>
              </a:rPr>
              <a:t>TCBS (Thiosulfate Citrate Bile salt Sucrose Agar).</a:t>
            </a:r>
          </a:p>
        </p:txBody>
      </p:sp>
    </p:spTree>
    <p:extLst>
      <p:ext uri="{BB962C8B-B14F-4D97-AF65-F5344CB8AC3E}">
        <p14:creationId xmlns:p14="http://schemas.microsoft.com/office/powerpoint/2010/main" val="1568504017"/>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z="7200" smtClean="0">
                <a:latin typeface="Freestyle Script" panose="030804020302050B0404" pitchFamily="66" charset="0"/>
              </a:rPr>
              <a:t>Specimen Processing</a:t>
            </a:r>
          </a:p>
        </p:txBody>
      </p:sp>
      <p:pic>
        <p:nvPicPr>
          <p:cNvPr id="317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90675"/>
            <a:ext cx="5319713"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95513" y="5891213"/>
            <a:ext cx="4572000" cy="6461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solidFill>
                  <a:srgbClr val="FF0000"/>
                </a:solidFill>
                <a:cs typeface="Arial" pitchFamily="34" charset="0"/>
              </a:rPr>
              <a:t>Pick typical yellow colonies from TCBS Agar and perform API 20 E SYSTEM</a:t>
            </a:r>
          </a:p>
        </p:txBody>
      </p:sp>
    </p:spTree>
    <p:extLst>
      <p:ext uri="{BB962C8B-B14F-4D97-AF65-F5344CB8AC3E}">
        <p14:creationId xmlns:p14="http://schemas.microsoft.com/office/powerpoint/2010/main" val="3133075755"/>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152400"/>
            <a:ext cx="8458200" cy="1143000"/>
          </a:xfrm>
        </p:spPr>
        <p:txBody>
          <a:bodyPr/>
          <a:lstStyle/>
          <a:p>
            <a:pPr eaLnBrk="1" hangingPunct="1"/>
            <a:r>
              <a:rPr lang="en-US" altLang="en-US" sz="4000" dirty="0" smtClean="0">
                <a:latin typeface="Freestyle Script" panose="030804020302050B0404" pitchFamily="66" charset="0"/>
              </a:rPr>
              <a:t>Thiosulfate Citrate Bile salt Sucrose  (TCBS )Agar</a:t>
            </a:r>
          </a:p>
        </p:txBody>
      </p:sp>
      <p:graphicFrame>
        <p:nvGraphicFramePr>
          <p:cNvPr id="4" name="Table 3"/>
          <p:cNvGraphicFramePr>
            <a:graphicFrameLocks noGrp="1"/>
          </p:cNvGraphicFramePr>
          <p:nvPr>
            <p:extLst>
              <p:ext uri="{D42A27DB-BD31-4B8C-83A1-F6EECF244321}">
                <p14:modId xmlns:p14="http://schemas.microsoft.com/office/powerpoint/2010/main" val="2341718689"/>
              </p:ext>
            </p:extLst>
          </p:nvPr>
        </p:nvGraphicFramePr>
        <p:xfrm>
          <a:off x="685800" y="4333875"/>
          <a:ext cx="7772400" cy="1598613"/>
        </p:xfrm>
        <a:graphic>
          <a:graphicData uri="http://schemas.openxmlformats.org/drawingml/2006/table">
            <a:tbl>
              <a:tblPr>
                <a:tableStyleId>{5940675A-B579-460E-94D1-54222C63F5DA}</a:tableStyleId>
              </a:tblPr>
              <a:tblGrid>
                <a:gridCol w="2362200"/>
                <a:gridCol w="2590800"/>
                <a:gridCol w="2819400"/>
              </a:tblGrid>
              <a:tr h="555284">
                <a:tc>
                  <a:txBody>
                    <a:bodyPr/>
                    <a:lstStyle/>
                    <a:p>
                      <a:pPr algn="l" rtl="0"/>
                      <a:r>
                        <a:rPr lang="en-US" sz="1800" dirty="0" smtClean="0"/>
                        <a:t>Yeast Extract </a:t>
                      </a:r>
                    </a:p>
                  </a:txBody>
                  <a:tcPr marL="68580" marR="68580" marT="0" marB="0" anchor="ctr">
                    <a:solidFill>
                      <a:schemeClr val="bg1"/>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1800" dirty="0" smtClean="0"/>
                        <a:t>Peptone </a:t>
                      </a:r>
                      <a:endParaRPr kumimoji="0" lang="en-US" sz="1800" kern="1200" dirty="0" smtClean="0">
                        <a:solidFill>
                          <a:schemeClr val="tx1"/>
                        </a:solidFill>
                        <a:latin typeface="+mn-lt"/>
                        <a:ea typeface="+mn-ea"/>
                        <a:cs typeface="+mn-cs"/>
                      </a:endParaRPr>
                    </a:p>
                  </a:txBody>
                  <a:tcPr marL="68580" marR="68580" marT="0" marB="0" anchor="ctr">
                    <a:solidFill>
                      <a:schemeClr val="bg1"/>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kumimoji="0" lang="en-US" sz="1800" b="1" kern="1200" dirty="0" smtClean="0">
                          <a:solidFill>
                            <a:schemeClr val="tx1"/>
                          </a:solidFill>
                          <a:latin typeface="+mn-lt"/>
                          <a:ea typeface="+mn-ea"/>
                          <a:cs typeface="+mn-cs"/>
                        </a:rPr>
                        <a:t>Sodium Chloride ...1.0%</a:t>
                      </a:r>
                    </a:p>
                  </a:txBody>
                  <a:tcPr marL="68580" marR="68580" marT="0" marB="0" anchor="ctr">
                    <a:solidFill>
                      <a:schemeClr val="bg1"/>
                    </a:solidFill>
                  </a:tcPr>
                </a:tc>
              </a:tr>
              <a:tr h="401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Sucrose</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Sodium Thiosulfate </a:t>
                      </a:r>
                      <a:endParaRPr kumimoji="0" lang="en-US" sz="1800" kern="1200" dirty="0" smtClean="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Ferric Citrate</a:t>
                      </a:r>
                      <a:endParaRPr kumimoji="0" lang="en-US" sz="1800" kern="1200" dirty="0" smtClean="0">
                        <a:solidFill>
                          <a:schemeClr val="tx1"/>
                        </a:solidFill>
                        <a:latin typeface="+mn-lt"/>
                        <a:ea typeface="+mn-ea"/>
                        <a:cs typeface="+mn-cs"/>
                      </a:endParaRPr>
                    </a:p>
                  </a:txBody>
                  <a:tcPr marL="68580" marR="68580" marT="0" marB="0" anchor="ctr"/>
                </a:tc>
              </a:tr>
              <a:tr h="321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Sodium Citrate </a:t>
                      </a:r>
                      <a:endParaRPr kumimoji="0" lang="en-US" sz="1800" kern="1200" dirty="0" smtClean="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latin typeface="+mn-lt"/>
                          <a:ea typeface="+mn-ea"/>
                          <a:cs typeface="+mn-cs"/>
                        </a:rPr>
                        <a:t>Agar.................1.5%</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smtClean="0"/>
                        <a:t>Bile salts </a:t>
                      </a:r>
                      <a:endParaRPr kumimoji="0" lang="en-US" sz="1800" kern="1200" dirty="0" smtClean="0">
                        <a:solidFill>
                          <a:schemeClr val="tx1"/>
                        </a:solidFill>
                        <a:latin typeface="+mn-lt"/>
                        <a:ea typeface="+mn-ea"/>
                        <a:cs typeface="+mn-cs"/>
                      </a:endParaRPr>
                    </a:p>
                  </a:txBody>
                  <a:tcPr marL="68580" marR="68580" marT="0" marB="0" anchor="ctr"/>
                </a:tc>
              </a:tr>
              <a:tr h="321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Bromothymol</a:t>
                      </a:r>
                      <a:r>
                        <a:rPr lang="en-US" sz="1800" dirty="0" smtClean="0"/>
                        <a:t> Blue </a:t>
                      </a:r>
                      <a:endParaRPr kumimoji="0" lang="en-US" sz="1800" kern="1200" dirty="0" smtClean="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Thymol</a:t>
                      </a:r>
                      <a:r>
                        <a:rPr lang="en-US" sz="1800" dirty="0" smtClean="0"/>
                        <a:t> Blue </a:t>
                      </a:r>
                      <a:endParaRPr kumimoji="0" lang="en-US" sz="1800" kern="1200" dirty="0" smtClean="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kern="1200" dirty="0" smtClean="0">
                        <a:solidFill>
                          <a:schemeClr val="tx1"/>
                        </a:solidFill>
                        <a:latin typeface="+mn-lt"/>
                        <a:ea typeface="+mn-ea"/>
                        <a:cs typeface="+mn-cs"/>
                      </a:endParaRPr>
                    </a:p>
                  </a:txBody>
                  <a:tcPr marL="68580" marR="68580" marT="0" marB="0" anchor="ctr"/>
                </a:tc>
              </a:tr>
            </a:tbl>
          </a:graphicData>
        </a:graphic>
      </p:graphicFrame>
      <p:sp>
        <p:nvSpPr>
          <p:cNvPr id="32793" name="Rectangle 4"/>
          <p:cNvSpPr>
            <a:spLocks noChangeArrowheads="1"/>
          </p:cNvSpPr>
          <p:nvPr/>
        </p:nvSpPr>
        <p:spPr bwMode="auto">
          <a:xfrm>
            <a:off x="609600" y="3810000"/>
            <a:ext cx="202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a:solidFill>
                  <a:srgbClr val="FF0000"/>
                </a:solidFill>
                <a:latin typeface="Andalus" panose="02020603050405020304" pitchFamily="18" charset="-78"/>
                <a:cs typeface="Andalus" panose="02020603050405020304" pitchFamily="18" charset="-78"/>
              </a:rPr>
              <a:t>Ingredients :</a:t>
            </a:r>
            <a:endParaRPr lang="ar-SA" altLang="en-US" sz="2800">
              <a:solidFill>
                <a:srgbClr val="FF0000"/>
              </a:solidFill>
              <a:latin typeface="Andalus" panose="02020603050405020304" pitchFamily="18" charset="-78"/>
              <a:cs typeface="Andalus" panose="02020603050405020304" pitchFamily="18" charset="-78"/>
            </a:endParaRPr>
          </a:p>
        </p:txBody>
      </p:sp>
      <p:sp>
        <p:nvSpPr>
          <p:cNvPr id="32794" name="Rectangle 5"/>
          <p:cNvSpPr>
            <a:spLocks noChangeArrowheads="1"/>
          </p:cNvSpPr>
          <p:nvPr/>
        </p:nvSpPr>
        <p:spPr bwMode="auto">
          <a:xfrm>
            <a:off x="609600" y="6105525"/>
            <a:ext cx="3132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000000"/>
                </a:solidFill>
              </a:rPr>
              <a:t>Final </a:t>
            </a:r>
            <a:r>
              <a:rPr lang="en-US" altLang="en-US" sz="2000" b="1">
                <a:solidFill>
                  <a:srgbClr val="000000"/>
                </a:solidFill>
              </a:rPr>
              <a:t>pH 8.6 ± 0.2 </a:t>
            </a:r>
            <a:r>
              <a:rPr lang="en-US" altLang="en-US" sz="2000">
                <a:solidFill>
                  <a:srgbClr val="000000"/>
                </a:solidFill>
              </a:rPr>
              <a:t>at 25°C</a:t>
            </a:r>
            <a:endParaRPr lang="ar-SA" altLang="en-US" sz="2000">
              <a:solidFill>
                <a:srgbClr val="000000"/>
              </a:solidFill>
            </a:endParaRPr>
          </a:p>
        </p:txBody>
      </p:sp>
      <p:sp>
        <p:nvSpPr>
          <p:cNvPr id="7" name="Rectangle 6"/>
          <p:cNvSpPr/>
          <p:nvPr/>
        </p:nvSpPr>
        <p:spPr>
          <a:xfrm>
            <a:off x="609600" y="1719263"/>
            <a:ext cx="7848600" cy="19383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buFontTx/>
              <a:buBlip>
                <a:blip r:embed="rId2"/>
              </a:buBlip>
              <a:defRPr/>
            </a:pPr>
            <a:r>
              <a:rPr lang="en-US" sz="2000" dirty="0">
                <a:solidFill>
                  <a:srgbClr val="000000"/>
                </a:solidFill>
                <a:cs typeface="Arial" pitchFamily="34" charset="0"/>
              </a:rPr>
              <a:t> </a:t>
            </a:r>
            <a:r>
              <a:rPr lang="en-US" sz="2000" dirty="0">
                <a:solidFill>
                  <a:srgbClr val="0070C0"/>
                </a:solidFill>
                <a:cs typeface="Arial" pitchFamily="34" charset="0"/>
              </a:rPr>
              <a:t>Thiosulfate-Citrate-bile Salts-Sucrose agar </a:t>
            </a:r>
            <a:r>
              <a:rPr lang="en-US" sz="2000" dirty="0">
                <a:solidFill>
                  <a:srgbClr val="000000"/>
                </a:solidFill>
                <a:cs typeface="Arial" pitchFamily="34" charset="0"/>
              </a:rPr>
              <a:t>or </a:t>
            </a:r>
            <a:r>
              <a:rPr lang="en-US" sz="2000" dirty="0">
                <a:solidFill>
                  <a:srgbClr val="0070C0"/>
                </a:solidFill>
                <a:cs typeface="Arial" pitchFamily="34" charset="0"/>
              </a:rPr>
              <a:t>TCBS agar </a:t>
            </a:r>
            <a:r>
              <a:rPr lang="en-US" sz="2000" dirty="0">
                <a:solidFill>
                  <a:srgbClr val="000000"/>
                </a:solidFill>
                <a:cs typeface="Arial" pitchFamily="34" charset="0"/>
              </a:rPr>
              <a:t>is a type of selective agar culture plate that is used in microbiology labs to isolate </a:t>
            </a:r>
            <a:r>
              <a:rPr lang="en-US" sz="2000" i="1" dirty="0">
                <a:solidFill>
                  <a:srgbClr val="000000"/>
                </a:solidFill>
                <a:cs typeface="Arial" pitchFamily="34" charset="0"/>
              </a:rPr>
              <a:t>Vibrio </a:t>
            </a:r>
            <a:r>
              <a:rPr lang="en-US" sz="2000" i="1" dirty="0" err="1">
                <a:solidFill>
                  <a:srgbClr val="000000"/>
                </a:solidFill>
                <a:cs typeface="Arial" pitchFamily="34" charset="0"/>
              </a:rPr>
              <a:t>spp</a:t>
            </a:r>
            <a:r>
              <a:rPr lang="en-US" sz="2000" i="1" dirty="0">
                <a:solidFill>
                  <a:srgbClr val="000000"/>
                </a:solidFill>
                <a:cs typeface="Arial" pitchFamily="34" charset="0"/>
              </a:rPr>
              <a:t>.</a:t>
            </a:r>
            <a:r>
              <a:rPr lang="en-US" sz="2000" dirty="0">
                <a:solidFill>
                  <a:srgbClr val="000000"/>
                </a:solidFill>
                <a:cs typeface="Arial" pitchFamily="34" charset="0"/>
              </a:rPr>
              <a:t>,</a:t>
            </a:r>
            <a:r>
              <a:rPr lang="en-US" sz="2000" dirty="0" err="1">
                <a:solidFill>
                  <a:srgbClr val="000000"/>
                </a:solidFill>
                <a:cs typeface="Arial" pitchFamily="34" charset="0"/>
              </a:rPr>
              <a:t>Vibrios</a:t>
            </a:r>
            <a:r>
              <a:rPr lang="en-US" sz="2000" dirty="0">
                <a:solidFill>
                  <a:srgbClr val="000000"/>
                </a:solidFill>
                <a:cs typeface="Arial" pitchFamily="34" charset="0"/>
              </a:rPr>
              <a:t> grow well at 35-37°C on media containing one percent sodium chloride and a very high pH (8.5-9.5). </a:t>
            </a:r>
            <a:r>
              <a:rPr lang="en-US" sz="2000" dirty="0" err="1">
                <a:solidFill>
                  <a:srgbClr val="000000"/>
                </a:solidFill>
                <a:cs typeface="Arial" pitchFamily="34" charset="0"/>
              </a:rPr>
              <a:t>Halophilic</a:t>
            </a:r>
            <a:r>
              <a:rPr lang="en-US" sz="2000" dirty="0">
                <a:solidFill>
                  <a:srgbClr val="000000"/>
                </a:solidFill>
                <a:cs typeface="Arial" pitchFamily="34" charset="0"/>
              </a:rPr>
              <a:t> </a:t>
            </a:r>
            <a:r>
              <a:rPr lang="en-US" sz="2000" dirty="0" err="1">
                <a:solidFill>
                  <a:srgbClr val="000000"/>
                </a:solidFill>
                <a:cs typeface="Arial" pitchFamily="34" charset="0"/>
              </a:rPr>
              <a:t>vibrios</a:t>
            </a:r>
            <a:r>
              <a:rPr lang="en-US" sz="2000" dirty="0">
                <a:solidFill>
                  <a:srgbClr val="000000"/>
                </a:solidFill>
                <a:cs typeface="Arial" pitchFamily="34" charset="0"/>
              </a:rPr>
              <a:t> require sodium chloride for optimum growth and metabolic activity.</a:t>
            </a:r>
          </a:p>
        </p:txBody>
      </p:sp>
    </p:spTree>
    <p:extLst>
      <p:ext uri="{BB962C8B-B14F-4D97-AF65-F5344CB8AC3E}">
        <p14:creationId xmlns:p14="http://schemas.microsoft.com/office/powerpoint/2010/main" val="4217162060"/>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152400"/>
            <a:ext cx="8229600" cy="1066800"/>
          </a:xfrm>
        </p:spPr>
        <p:txBody>
          <a:bodyPr/>
          <a:lstStyle/>
          <a:p>
            <a:pPr eaLnBrk="1" hangingPunct="1"/>
            <a:r>
              <a:rPr lang="en-US" altLang="en-US" sz="4000" smtClean="0">
                <a:latin typeface="Freestyle Script" panose="030804020302050B0404" pitchFamily="66" charset="0"/>
              </a:rPr>
              <a:t>Thiosulfate Citrate Bile salt Sucrose  (TCBS )Agar</a:t>
            </a:r>
            <a:endParaRPr lang="en-US" altLang="en-US" sz="4000" smtClean="0"/>
          </a:p>
        </p:txBody>
      </p:sp>
      <p:sp>
        <p:nvSpPr>
          <p:cNvPr id="3" name="Rectangle 2"/>
          <p:cNvSpPr/>
          <p:nvPr/>
        </p:nvSpPr>
        <p:spPr>
          <a:xfrm>
            <a:off x="609600" y="1332672"/>
            <a:ext cx="7924800" cy="5046662"/>
          </a:xfrm>
          <a:prstGeom prst="rect">
            <a:avLst/>
          </a:prstGeom>
        </p:spPr>
        <p:txBody>
          <a:bodyPr>
            <a:spAutoFit/>
          </a:bodyPr>
          <a:lstStyle/>
          <a:p>
            <a:pPr algn="just">
              <a:defRPr/>
            </a:pPr>
            <a:r>
              <a:rPr lang="en-US" sz="2800" dirty="0">
                <a:solidFill>
                  <a:srgbClr val="FF0000"/>
                </a:solidFill>
                <a:latin typeface="Andalus" pitchFamily="18" charset="-78"/>
                <a:cs typeface="Andalus" pitchFamily="18" charset="-78"/>
              </a:rPr>
              <a:t>Principle :</a:t>
            </a:r>
          </a:p>
          <a:p>
            <a:pPr algn="just">
              <a:defRPr/>
            </a:pPr>
            <a:endParaRPr lang="en-US" dirty="0">
              <a:solidFill>
                <a:srgbClr val="000000"/>
              </a:solidFill>
              <a:cs typeface="Arial" panose="020B0604020202020204" pitchFamily="34" charset="0"/>
            </a:endParaRPr>
          </a:p>
          <a:p>
            <a:pPr marL="342900" indent="-342900" algn="just">
              <a:buFontTx/>
              <a:buBlip>
                <a:blip r:embed="rId2"/>
              </a:buBlip>
              <a:defRPr/>
            </a:pPr>
            <a:r>
              <a:rPr lang="en-US" dirty="0">
                <a:solidFill>
                  <a:srgbClr val="000000"/>
                </a:solidFill>
                <a:cs typeface="Arial" panose="020B0604020202020204" pitchFamily="34" charset="0"/>
              </a:rPr>
              <a:t>TCBS Agar contains a complementary source of plant and animal proteins,  </a:t>
            </a:r>
            <a:r>
              <a:rPr lang="en-US" sz="2800" dirty="0">
                <a:solidFill>
                  <a:srgbClr val="FF0000"/>
                </a:solidFill>
                <a:latin typeface="Freestyle Script" pitchFamily="66" charset="0"/>
                <a:cs typeface="Arial" panose="020B0604020202020204" pitchFamily="34" charset="0"/>
              </a:rPr>
              <a:t>One percent Sodium Chloride</a:t>
            </a:r>
            <a:r>
              <a:rPr lang="en-US" dirty="0">
                <a:solidFill>
                  <a:srgbClr val="000000"/>
                </a:solidFill>
                <a:cs typeface="Arial" panose="020B0604020202020204" pitchFamily="34" charset="0"/>
              </a:rPr>
              <a:t>, </a:t>
            </a:r>
            <a:r>
              <a:rPr lang="en-US" sz="2800" dirty="0">
                <a:solidFill>
                  <a:srgbClr val="FF0000"/>
                </a:solidFill>
                <a:latin typeface="Freestyle Script" pitchFamily="66" charset="0"/>
                <a:cs typeface="Arial" panose="020B0604020202020204" pitchFamily="34" charset="0"/>
              </a:rPr>
              <a:t>Sodium </a:t>
            </a:r>
            <a:r>
              <a:rPr lang="en-US" sz="2800" dirty="0" err="1">
                <a:solidFill>
                  <a:srgbClr val="FF0000"/>
                </a:solidFill>
                <a:latin typeface="Freestyle Script" pitchFamily="66" charset="0"/>
                <a:cs typeface="Arial" panose="020B0604020202020204" pitchFamily="34" charset="0"/>
              </a:rPr>
              <a:t>thiosulphate</a:t>
            </a:r>
            <a:r>
              <a:rPr lang="en-US" sz="2800" dirty="0">
                <a:solidFill>
                  <a:srgbClr val="FF0000"/>
                </a:solidFill>
                <a:latin typeface="Freestyle Script" pitchFamily="66" charset="0"/>
                <a:cs typeface="Arial" panose="020B0604020202020204" pitchFamily="34" charset="0"/>
              </a:rPr>
              <a:t> </a:t>
            </a:r>
            <a:r>
              <a:rPr lang="en-US" dirty="0">
                <a:solidFill>
                  <a:srgbClr val="000000"/>
                </a:solidFill>
                <a:cs typeface="Arial" panose="020B0604020202020204" pitchFamily="34" charset="0"/>
              </a:rPr>
              <a:t>source of sulfur (in combination with </a:t>
            </a:r>
            <a:r>
              <a:rPr lang="en-US" sz="2800" dirty="0">
                <a:solidFill>
                  <a:srgbClr val="FF0000"/>
                </a:solidFill>
                <a:latin typeface="Freestyle Script" pitchFamily="66" charset="0"/>
                <a:cs typeface="Arial" panose="020B0604020202020204" pitchFamily="34" charset="0"/>
              </a:rPr>
              <a:t>Ferric citrate</a:t>
            </a:r>
            <a:r>
              <a:rPr lang="en-US" dirty="0">
                <a:solidFill>
                  <a:srgbClr val="000000"/>
                </a:solidFill>
                <a:cs typeface="Arial" panose="020B0604020202020204" pitchFamily="34" charset="0"/>
              </a:rPr>
              <a:t>, detects hydrogen sulphide production)., and yeast extract, all of which allow optimum growth. The Bile Salts in the media inhibit the growth of gram-positive microbes.</a:t>
            </a:r>
          </a:p>
          <a:p>
            <a:pPr marL="342900" indent="-342900" algn="just">
              <a:buFontTx/>
              <a:buBlip>
                <a:blip r:embed="rId2"/>
              </a:buBlip>
              <a:defRPr/>
            </a:pPr>
            <a:endParaRPr lang="en-US" dirty="0">
              <a:solidFill>
                <a:srgbClr val="000000"/>
              </a:solidFill>
              <a:cs typeface="Arial" panose="020B0604020202020204" pitchFamily="34" charset="0"/>
            </a:endParaRPr>
          </a:p>
          <a:p>
            <a:pPr marL="342900" indent="-342900" algn="just">
              <a:buFontTx/>
              <a:buBlip>
                <a:blip r:embed="rId2"/>
              </a:buBlip>
              <a:defRPr/>
            </a:pPr>
            <a:r>
              <a:rPr lang="en-US" dirty="0">
                <a:solidFill>
                  <a:srgbClr val="000000"/>
                </a:solidFill>
                <a:cs typeface="Arial" panose="020B0604020202020204" pitchFamily="34" charset="0"/>
              </a:rPr>
              <a:t>The presence of </a:t>
            </a:r>
            <a:r>
              <a:rPr lang="en-US" sz="2800" dirty="0">
                <a:solidFill>
                  <a:srgbClr val="FF0000"/>
                </a:solidFill>
                <a:latin typeface="Freestyle Script" pitchFamily="66" charset="0"/>
                <a:cs typeface="Arial" panose="020B0604020202020204" pitchFamily="34" charset="0"/>
              </a:rPr>
              <a:t>Sucrose</a:t>
            </a:r>
            <a:r>
              <a:rPr lang="en-US" dirty="0">
                <a:solidFill>
                  <a:srgbClr val="000000"/>
                </a:solidFill>
                <a:cs typeface="Arial" panose="020B0604020202020204" pitchFamily="34" charset="0"/>
              </a:rPr>
              <a:t> allows for the differentiation of those </a:t>
            </a:r>
            <a:r>
              <a:rPr lang="en-US" dirty="0" err="1">
                <a:solidFill>
                  <a:srgbClr val="000000"/>
                </a:solidFill>
                <a:cs typeface="Arial" panose="020B0604020202020204" pitchFamily="34" charset="0"/>
              </a:rPr>
              <a:t>vibrios</a:t>
            </a:r>
            <a:r>
              <a:rPr lang="en-US" dirty="0">
                <a:solidFill>
                  <a:srgbClr val="000000"/>
                </a:solidFill>
                <a:cs typeface="Arial" panose="020B0604020202020204" pitchFamily="34" charset="0"/>
              </a:rPr>
              <a:t>,    which can utilize sucrose with the aid of </a:t>
            </a:r>
            <a:r>
              <a:rPr lang="en-US" sz="2800" dirty="0" err="1">
                <a:solidFill>
                  <a:srgbClr val="FF0000"/>
                </a:solidFill>
                <a:latin typeface="Freestyle Script" pitchFamily="66" charset="0"/>
                <a:cs typeface="Arial" panose="020B0604020202020204" pitchFamily="34" charset="0"/>
              </a:rPr>
              <a:t>Bromthymol</a:t>
            </a:r>
            <a:r>
              <a:rPr lang="en-US" sz="2800" dirty="0">
                <a:solidFill>
                  <a:srgbClr val="FF0000"/>
                </a:solidFill>
                <a:latin typeface="Freestyle Script" pitchFamily="66" charset="0"/>
                <a:cs typeface="Arial" panose="020B0604020202020204" pitchFamily="34" charset="0"/>
              </a:rPr>
              <a:t> blue</a:t>
            </a:r>
            <a:r>
              <a:rPr lang="en-US" dirty="0">
                <a:solidFill>
                  <a:srgbClr val="000000"/>
                </a:solidFill>
                <a:cs typeface="Arial" panose="020B0604020202020204" pitchFamily="34" charset="0"/>
              </a:rPr>
              <a:t>, and </a:t>
            </a:r>
            <a:r>
              <a:rPr lang="en-US" sz="2800" dirty="0" err="1">
                <a:solidFill>
                  <a:srgbClr val="FF0000"/>
                </a:solidFill>
                <a:latin typeface="Freestyle Script" pitchFamily="66" charset="0"/>
                <a:cs typeface="Arial" panose="020B0604020202020204" pitchFamily="34" charset="0"/>
              </a:rPr>
              <a:t>Thymol</a:t>
            </a:r>
            <a:r>
              <a:rPr lang="en-US" sz="2800" dirty="0">
                <a:solidFill>
                  <a:srgbClr val="FF0000"/>
                </a:solidFill>
                <a:latin typeface="Freestyle Script" pitchFamily="66" charset="0"/>
                <a:cs typeface="Arial" panose="020B0604020202020204" pitchFamily="34" charset="0"/>
              </a:rPr>
              <a:t> blue</a:t>
            </a:r>
            <a:r>
              <a:rPr lang="en-US" dirty="0">
                <a:solidFill>
                  <a:srgbClr val="FF0000"/>
                </a:solidFill>
                <a:cs typeface="Arial" panose="020B0604020202020204" pitchFamily="34" charset="0"/>
              </a:rPr>
              <a:t> </a:t>
            </a:r>
            <a:r>
              <a:rPr lang="en-US" dirty="0">
                <a:solidFill>
                  <a:srgbClr val="000000"/>
                </a:solidFill>
                <a:cs typeface="Arial" panose="020B0604020202020204" pitchFamily="34" charset="0"/>
              </a:rPr>
              <a:t>pH indicators.</a:t>
            </a:r>
          </a:p>
          <a:p>
            <a:pPr algn="just">
              <a:defRPr/>
            </a:pPr>
            <a:endParaRPr lang="en-US" dirty="0">
              <a:solidFill>
                <a:srgbClr val="000000"/>
              </a:solidFill>
              <a:cs typeface="Arial" panose="020B0604020202020204" pitchFamily="34" charset="0"/>
            </a:endParaRPr>
          </a:p>
          <a:p>
            <a:pPr marL="342900" indent="-342900" algn="just">
              <a:buFontTx/>
              <a:buBlip>
                <a:blip r:embed="rId2"/>
              </a:buBlip>
              <a:defRPr/>
            </a:pPr>
            <a:r>
              <a:rPr lang="en-US" dirty="0">
                <a:solidFill>
                  <a:srgbClr val="000000"/>
                </a:solidFill>
                <a:cs typeface="Arial" panose="020B0604020202020204" pitchFamily="34" charset="0"/>
              </a:rPr>
              <a:t>The high  </a:t>
            </a:r>
            <a:r>
              <a:rPr lang="en-US" sz="2800" dirty="0">
                <a:solidFill>
                  <a:srgbClr val="FF0000"/>
                </a:solidFill>
                <a:latin typeface="Freestyle Script" pitchFamily="66" charset="0"/>
                <a:cs typeface="Arial" panose="020B0604020202020204" pitchFamily="34" charset="0"/>
              </a:rPr>
              <a:t>pH ( 8.6 pH )</a:t>
            </a:r>
            <a:r>
              <a:rPr lang="en-US" dirty="0">
                <a:solidFill>
                  <a:srgbClr val="000000"/>
                </a:solidFill>
                <a:cs typeface="Arial" panose="020B0604020202020204" pitchFamily="34" charset="0"/>
              </a:rPr>
              <a:t>of TCBS Agar suppresses other intestinal flora while allowing uninhibited growth of </a:t>
            </a:r>
            <a:r>
              <a:rPr lang="en-US" dirty="0" err="1">
                <a:solidFill>
                  <a:srgbClr val="000000"/>
                </a:solidFill>
                <a:cs typeface="Arial" panose="020B0604020202020204" pitchFamily="34" charset="0"/>
              </a:rPr>
              <a:t>vibrios</a:t>
            </a:r>
            <a:r>
              <a:rPr lang="en-US" dirty="0">
                <a:solidFill>
                  <a:srgbClr val="000000"/>
                </a:solidFill>
                <a:cs typeface="Arial" panose="020B0604020202020204" pitchFamily="34" charset="0"/>
              </a:rPr>
              <a:t>.</a:t>
            </a:r>
          </a:p>
        </p:txBody>
      </p:sp>
    </p:spTree>
    <p:extLst>
      <p:ext uri="{BB962C8B-B14F-4D97-AF65-F5344CB8AC3E}">
        <p14:creationId xmlns:p14="http://schemas.microsoft.com/office/powerpoint/2010/main" val="2545816296"/>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295400"/>
            <a:ext cx="53784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3919538"/>
            <a:ext cx="54197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79650" y="207963"/>
            <a:ext cx="4454525" cy="769937"/>
          </a:xfrm>
          <a:prstGeom prst="rect">
            <a:avLst/>
          </a:prstGeom>
        </p:spPr>
        <p:txBody>
          <a:bodyPr wrap="none">
            <a:spAutoFit/>
          </a:bodyPr>
          <a:lstStyle/>
          <a:p>
            <a:pPr>
              <a:defRPr/>
            </a:pPr>
            <a:r>
              <a:rPr lang="en-US" sz="4400" dirty="0">
                <a:solidFill>
                  <a:srgbClr val="CC3300"/>
                </a:solidFill>
                <a:latin typeface="Freestyle Script" pitchFamily="66" charset="0"/>
                <a:cs typeface="Arial" panose="020B0604020202020204" pitchFamily="34" charset="0"/>
              </a:rPr>
              <a:t>(TCBS Agar pH indicators)</a:t>
            </a:r>
          </a:p>
        </p:txBody>
      </p:sp>
      <p:pic>
        <p:nvPicPr>
          <p:cNvPr id="348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175" y="2209800"/>
            <a:ext cx="22320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436506"/>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latin typeface="Freestyle Script" panose="030804020302050B0404" pitchFamily="66" charset="0"/>
              </a:rPr>
              <a:t>Vibrio cholerae on (TCBS) Agar</a:t>
            </a:r>
            <a:endParaRPr lang="ar-SA" altLang="en-US" smtClean="0">
              <a:latin typeface="Freestyle Script" panose="030804020302050B0404" pitchFamily="66" charset="0"/>
            </a:endParaRPr>
          </a:p>
        </p:txBody>
      </p:sp>
      <p:pic>
        <p:nvPicPr>
          <p:cNvPr id="358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42418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68907" y="5929312"/>
            <a:ext cx="7278807"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400" i="1" dirty="0">
                <a:solidFill>
                  <a:srgbClr val="000000"/>
                </a:solidFill>
              </a:rPr>
              <a:t>V. </a:t>
            </a:r>
            <a:r>
              <a:rPr lang="en-US" sz="2400" i="1" dirty="0" err="1">
                <a:solidFill>
                  <a:srgbClr val="000000"/>
                </a:solidFill>
              </a:rPr>
              <a:t>cholerae</a:t>
            </a:r>
            <a:r>
              <a:rPr lang="en-US" sz="2400" i="1" dirty="0">
                <a:solidFill>
                  <a:srgbClr val="000000"/>
                </a:solidFill>
              </a:rPr>
              <a:t> </a:t>
            </a:r>
            <a:r>
              <a:rPr lang="en-US" sz="2400" dirty="0">
                <a:solidFill>
                  <a:srgbClr val="000000"/>
                </a:solidFill>
              </a:rPr>
              <a:t>........................... Large yellow colonies</a:t>
            </a:r>
            <a:endParaRPr lang="ar-SA" sz="2400" dirty="0">
              <a:solidFill>
                <a:srgbClr val="000000"/>
              </a:solidFill>
            </a:endParaRPr>
          </a:p>
        </p:txBody>
      </p:sp>
    </p:spTree>
    <p:extLst>
      <p:ext uri="{BB962C8B-B14F-4D97-AF65-F5344CB8AC3E}">
        <p14:creationId xmlns:p14="http://schemas.microsoft.com/office/powerpoint/2010/main" val="60614080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5032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dirty="0" smtClean="0">
                <a:solidFill>
                  <a:srgbClr val="FF0000"/>
                </a:solidFill>
                <a:latin typeface="Aharoni" pitchFamily="2" charset="-79"/>
                <a:cs typeface="Aharoni" pitchFamily="2" charset="-79"/>
              </a:rPr>
              <a:t>Enteric Bacteria</a:t>
            </a:r>
          </a:p>
        </p:txBody>
      </p:sp>
      <p:sp>
        <p:nvSpPr>
          <p:cNvPr id="4" name="Rectangle 3"/>
          <p:cNvSpPr>
            <a:spLocks noGrp="1" noChangeArrowheads="1"/>
          </p:cNvSpPr>
          <p:nvPr/>
        </p:nvSpPr>
        <p:spPr bwMode="auto">
          <a:xfrm>
            <a:off x="228599" y="1828799"/>
            <a:ext cx="87830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800" b="1" dirty="0" smtClean="0">
                <a:solidFill>
                  <a:srgbClr val="0000FF"/>
                </a:solidFill>
              </a:rPr>
              <a:t>Invasive/Tissue Damaging Enteric pathogens: Bloody diarrhea and dysentery</a:t>
            </a:r>
          </a:p>
          <a:p>
            <a:pPr eaLnBrk="1" hangingPunct="1">
              <a:lnSpc>
                <a:spcPct val="90000"/>
              </a:lnSpc>
              <a:buFontTx/>
              <a:buNone/>
            </a:pPr>
            <a:r>
              <a:rPr lang="en-US" sz="2800" dirty="0" smtClean="0"/>
              <a:t>		EIECs (</a:t>
            </a:r>
            <a:r>
              <a:rPr lang="en-US" sz="2800" dirty="0" err="1" smtClean="0"/>
              <a:t>Enteroinvasive</a:t>
            </a:r>
            <a:r>
              <a:rPr lang="en-US" sz="2800" dirty="0" smtClean="0"/>
              <a:t> </a:t>
            </a:r>
            <a:r>
              <a:rPr lang="en-US" sz="2800" i="1" dirty="0" smtClean="0"/>
              <a:t>E. coli</a:t>
            </a:r>
            <a:r>
              <a:rPr lang="en-US" sz="2800" dirty="0" smtClean="0"/>
              <a:t>)</a:t>
            </a:r>
          </a:p>
          <a:p>
            <a:pPr eaLnBrk="1" hangingPunct="1">
              <a:lnSpc>
                <a:spcPct val="90000"/>
              </a:lnSpc>
              <a:buFontTx/>
              <a:buNone/>
            </a:pPr>
            <a:r>
              <a:rPr lang="en-US" sz="2800" dirty="0" smtClean="0"/>
              <a:t>		</a:t>
            </a:r>
            <a:r>
              <a:rPr lang="en-US" sz="2800" i="1" dirty="0" err="1" smtClean="0"/>
              <a:t>Shigella</a:t>
            </a:r>
            <a:r>
              <a:rPr lang="en-US" sz="2800" i="1" dirty="0" smtClean="0"/>
              <a:t> </a:t>
            </a:r>
            <a:r>
              <a:rPr lang="en-US" sz="2800" i="1" dirty="0" err="1" smtClean="0"/>
              <a:t>spp</a:t>
            </a:r>
            <a:r>
              <a:rPr lang="en-US" sz="2800" dirty="0" smtClean="0"/>
              <a:t> (produces Shiga toxin)</a:t>
            </a:r>
          </a:p>
          <a:p>
            <a:pPr eaLnBrk="1" hangingPunct="1">
              <a:lnSpc>
                <a:spcPct val="90000"/>
              </a:lnSpc>
              <a:buFontTx/>
              <a:buNone/>
            </a:pPr>
            <a:r>
              <a:rPr lang="en-US" sz="2800" dirty="0" smtClean="0"/>
              <a:t>		</a:t>
            </a:r>
            <a:r>
              <a:rPr lang="en-US" sz="2800" i="1" dirty="0" smtClean="0"/>
              <a:t>Salmonella </a:t>
            </a:r>
            <a:r>
              <a:rPr lang="en-US" sz="2800" i="1" dirty="0" err="1" smtClean="0"/>
              <a:t>spp</a:t>
            </a:r>
            <a:r>
              <a:rPr lang="en-US" sz="2800" dirty="0" smtClean="0"/>
              <a:t>-- found in undercooked chicken eggs and dairy products</a:t>
            </a:r>
          </a:p>
          <a:p>
            <a:pPr eaLnBrk="1" hangingPunct="1">
              <a:lnSpc>
                <a:spcPct val="90000"/>
              </a:lnSpc>
              <a:buFontTx/>
              <a:buNone/>
            </a:pPr>
            <a:r>
              <a:rPr lang="en-US" sz="2800" dirty="0" smtClean="0"/>
              <a:t>		EHECs (</a:t>
            </a:r>
            <a:r>
              <a:rPr lang="en-US" sz="2800" dirty="0" err="1" smtClean="0"/>
              <a:t>Enterohemmorhagic</a:t>
            </a:r>
            <a:r>
              <a:rPr lang="en-US" sz="2800" dirty="0" smtClean="0"/>
              <a:t> </a:t>
            </a:r>
            <a:r>
              <a:rPr lang="en-US" sz="2800" i="1" dirty="0" smtClean="0"/>
              <a:t>E. coli</a:t>
            </a:r>
            <a:r>
              <a:rPr lang="en-US" sz="2800" dirty="0" smtClean="0"/>
              <a:t>)—found in undercooked hamburger </a:t>
            </a:r>
            <a:r>
              <a:rPr lang="en-US" sz="2800" dirty="0" err="1" smtClean="0"/>
              <a:t>etc</a:t>
            </a:r>
            <a:r>
              <a:rPr lang="en-US" sz="2800" dirty="0" smtClean="0"/>
              <a:t> produces Shiga- like toxin</a:t>
            </a:r>
          </a:p>
          <a:p>
            <a:pPr eaLnBrk="1" hangingPunct="1">
              <a:lnSpc>
                <a:spcPct val="90000"/>
              </a:lnSpc>
              <a:buFontTx/>
              <a:buNone/>
            </a:pPr>
            <a:r>
              <a:rPr lang="en-US" sz="3600" b="1" dirty="0" smtClean="0">
                <a:solidFill>
                  <a:srgbClr val="FF0000"/>
                </a:solidFill>
              </a:rPr>
              <a:t>		</a:t>
            </a:r>
            <a:r>
              <a:rPr lang="en-US" sz="2800" b="1" dirty="0" smtClean="0">
                <a:solidFill>
                  <a:srgbClr val="FF0000"/>
                </a:solidFill>
              </a:rPr>
              <a:t>Example:: E. coli O157:H7 </a:t>
            </a:r>
          </a:p>
          <a:p>
            <a:pPr eaLnBrk="1" hangingPunct="1">
              <a:lnSpc>
                <a:spcPct val="90000"/>
              </a:lnSpc>
            </a:pPr>
            <a:endParaRPr lang="en-US" sz="2000" dirty="0" smtClean="0"/>
          </a:p>
        </p:txBody>
      </p:sp>
    </p:spTree>
    <p:extLst>
      <p:ext uri="{BB962C8B-B14F-4D97-AF65-F5344CB8AC3E}">
        <p14:creationId xmlns:p14="http://schemas.microsoft.com/office/powerpoint/2010/main" val="33581154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z="5400" smtClean="0">
                <a:latin typeface="Freestyle Script" panose="030804020302050B0404" pitchFamily="66" charset="0"/>
              </a:rPr>
              <a:t>Alkaline Peptone Water</a:t>
            </a:r>
            <a:r>
              <a:rPr lang="en-US" altLang="en-US" sz="5400" smtClean="0">
                <a:solidFill>
                  <a:srgbClr val="FF0000"/>
                </a:solidFill>
                <a:latin typeface="Agency FB" pitchFamily="34" charset="0"/>
              </a:rPr>
              <a:t> </a:t>
            </a:r>
          </a:p>
        </p:txBody>
      </p:sp>
      <p:sp>
        <p:nvSpPr>
          <p:cNvPr id="3" name="Rectangle 2"/>
          <p:cNvSpPr/>
          <p:nvPr/>
        </p:nvSpPr>
        <p:spPr>
          <a:xfrm>
            <a:off x="649288" y="1752600"/>
            <a:ext cx="7885112" cy="17843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lgn="just">
              <a:buFontTx/>
              <a:buBlip>
                <a:blip r:embed="rId2"/>
              </a:buBlip>
              <a:defRPr/>
            </a:pPr>
            <a:r>
              <a:rPr lang="en-US" sz="2000" dirty="0">
                <a:solidFill>
                  <a:srgbClr val="0070C0"/>
                </a:solidFill>
                <a:cs typeface="Arial" pitchFamily="34" charset="0"/>
              </a:rPr>
              <a:t>Alkaline Peptone Water </a:t>
            </a:r>
            <a:r>
              <a:rPr lang="en-US" dirty="0">
                <a:solidFill>
                  <a:srgbClr val="000000"/>
                </a:solidFill>
                <a:cs typeface="Arial" pitchFamily="34" charset="0"/>
              </a:rPr>
              <a:t>is used for the enrichment of </a:t>
            </a:r>
            <a:r>
              <a:rPr lang="en-US" i="1" dirty="0">
                <a:solidFill>
                  <a:srgbClr val="000000"/>
                </a:solidFill>
                <a:cs typeface="Arial" pitchFamily="34" charset="0"/>
              </a:rPr>
              <a:t>Vibrio </a:t>
            </a:r>
            <a:r>
              <a:rPr lang="en-US" i="1" dirty="0" err="1" smtClean="0">
                <a:solidFill>
                  <a:srgbClr val="000000"/>
                </a:solidFill>
                <a:cs typeface="Arial" pitchFamily="34" charset="0"/>
              </a:rPr>
              <a:t>cholerae</a:t>
            </a:r>
            <a:r>
              <a:rPr lang="en-US" dirty="0" smtClean="0">
                <a:solidFill>
                  <a:srgbClr val="000000"/>
                </a:solidFill>
                <a:cs typeface="Arial" pitchFamily="34" charset="0"/>
              </a:rPr>
              <a:t> </a:t>
            </a:r>
            <a:r>
              <a:rPr lang="en-US" dirty="0">
                <a:solidFill>
                  <a:srgbClr val="000000"/>
                </a:solidFill>
                <a:cs typeface="Arial" pitchFamily="34" charset="0"/>
              </a:rPr>
              <a:t>and Vibrio species from food, water, feces and clinical studies.</a:t>
            </a:r>
          </a:p>
          <a:p>
            <a:pPr marL="342900" indent="-342900" algn="just">
              <a:buFontTx/>
              <a:buBlip>
                <a:blip r:embed="rId2"/>
              </a:buBlip>
              <a:defRPr/>
            </a:pPr>
            <a:endParaRPr lang="en-US" dirty="0">
              <a:solidFill>
                <a:srgbClr val="000000"/>
              </a:solidFill>
              <a:cs typeface="Arial" pitchFamily="34" charset="0"/>
            </a:endParaRPr>
          </a:p>
          <a:p>
            <a:pPr marL="342900" indent="-342900" algn="just">
              <a:buFontTx/>
              <a:buBlip>
                <a:blip r:embed="rId2"/>
              </a:buBlip>
              <a:defRPr/>
            </a:pPr>
            <a:r>
              <a:rPr lang="en-US" dirty="0">
                <a:solidFill>
                  <a:srgbClr val="000000"/>
                </a:solidFill>
                <a:cs typeface="Arial" pitchFamily="34" charset="0"/>
              </a:rPr>
              <a:t>Clinical materials containing small numbers of Vibrio should</a:t>
            </a:r>
            <a:r>
              <a:rPr lang="ar-SA" dirty="0">
                <a:solidFill>
                  <a:srgbClr val="000000"/>
                </a:solidFill>
              </a:rPr>
              <a:t> </a:t>
            </a:r>
            <a:r>
              <a:rPr lang="en-US" dirty="0">
                <a:solidFill>
                  <a:srgbClr val="000000"/>
                </a:solidFill>
                <a:cs typeface="Arial" pitchFamily="34" charset="0"/>
              </a:rPr>
              <a:t>be inoculated into an enrichment medium prior to plating onto</a:t>
            </a:r>
            <a:r>
              <a:rPr lang="ar-SA" dirty="0">
                <a:solidFill>
                  <a:srgbClr val="000000"/>
                </a:solidFill>
              </a:rPr>
              <a:t> </a:t>
            </a:r>
            <a:r>
              <a:rPr lang="en-US" dirty="0">
                <a:solidFill>
                  <a:srgbClr val="000000"/>
                </a:solidFill>
                <a:cs typeface="Arial" pitchFamily="34" charset="0"/>
              </a:rPr>
              <a:t>a selective medium, such as TCBS Agar.</a:t>
            </a:r>
          </a:p>
        </p:txBody>
      </p:sp>
      <p:graphicFrame>
        <p:nvGraphicFramePr>
          <p:cNvPr id="6" name="Table 5"/>
          <p:cNvGraphicFramePr>
            <a:graphicFrameLocks noGrp="1"/>
          </p:cNvGraphicFramePr>
          <p:nvPr/>
        </p:nvGraphicFramePr>
        <p:xfrm>
          <a:off x="682625" y="4508500"/>
          <a:ext cx="5105400" cy="457200"/>
        </p:xfrm>
        <a:graphic>
          <a:graphicData uri="http://schemas.openxmlformats.org/drawingml/2006/table">
            <a:tbl>
              <a:tblPr>
                <a:tableStyleId>{5940675A-B579-460E-94D1-54222C63F5DA}</a:tableStyleId>
              </a:tblPr>
              <a:tblGrid>
                <a:gridCol w="2229118"/>
                <a:gridCol w="2876282"/>
              </a:tblGrid>
              <a:tr h="457200">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2000" dirty="0" smtClean="0"/>
                        <a:t>Peptone </a:t>
                      </a:r>
                      <a:endParaRPr kumimoji="0" lang="en-US" sz="2000" kern="1200" dirty="0" smtClean="0">
                        <a:solidFill>
                          <a:schemeClr val="tx1"/>
                        </a:solidFill>
                        <a:latin typeface="+mn-lt"/>
                        <a:ea typeface="+mn-ea"/>
                        <a:cs typeface="+mn-cs"/>
                      </a:endParaRPr>
                    </a:p>
                  </a:txBody>
                  <a:tcPr marL="68580" marR="68580" marT="0" marB="0" anchor="ctr">
                    <a:solidFill>
                      <a:schemeClr val="bg1"/>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kumimoji="0" lang="en-US" sz="2000" b="0" kern="1200" dirty="0" smtClean="0">
                          <a:solidFill>
                            <a:schemeClr val="tx1"/>
                          </a:solidFill>
                          <a:latin typeface="+mn-lt"/>
                          <a:ea typeface="+mn-ea"/>
                          <a:cs typeface="+mn-cs"/>
                        </a:rPr>
                        <a:t>Sodium Chloride ...1.0%</a:t>
                      </a:r>
                    </a:p>
                  </a:txBody>
                  <a:tcPr marL="68580" marR="68580" marT="0" marB="0" anchor="ctr">
                    <a:solidFill>
                      <a:schemeClr val="bg1"/>
                    </a:solidFill>
                  </a:tcPr>
                </a:tc>
              </a:tr>
            </a:tbl>
          </a:graphicData>
        </a:graphic>
      </p:graphicFrame>
      <p:sp>
        <p:nvSpPr>
          <p:cNvPr id="36876" name="Rectangle 6"/>
          <p:cNvSpPr>
            <a:spLocks noChangeArrowheads="1"/>
          </p:cNvSpPr>
          <p:nvPr/>
        </p:nvSpPr>
        <p:spPr bwMode="auto">
          <a:xfrm>
            <a:off x="533400" y="3884613"/>
            <a:ext cx="213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dirty="0">
                <a:solidFill>
                  <a:srgbClr val="FF0000"/>
                </a:solidFill>
                <a:latin typeface="Andalus" panose="02020603050405020304" pitchFamily="18" charset="-78"/>
                <a:cs typeface="Andalus" panose="02020603050405020304" pitchFamily="18" charset="-78"/>
              </a:rPr>
              <a:t>Ingredients :</a:t>
            </a:r>
            <a:endParaRPr lang="ar-SA" altLang="en-US" sz="2800" dirty="0">
              <a:solidFill>
                <a:srgbClr val="FF0000"/>
              </a:solidFill>
              <a:latin typeface="Andalus" panose="02020603050405020304" pitchFamily="18" charset="-78"/>
              <a:cs typeface="Andalus" panose="02020603050405020304" pitchFamily="18" charset="-78"/>
            </a:endParaRPr>
          </a:p>
        </p:txBody>
      </p:sp>
      <p:sp>
        <p:nvSpPr>
          <p:cNvPr id="36877" name="Rectangle 7"/>
          <p:cNvSpPr>
            <a:spLocks noChangeArrowheads="1"/>
          </p:cNvSpPr>
          <p:nvPr/>
        </p:nvSpPr>
        <p:spPr bwMode="auto">
          <a:xfrm>
            <a:off x="649288" y="5127625"/>
            <a:ext cx="2960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000000"/>
                </a:solidFill>
              </a:rPr>
              <a:t>Final pH 8.6 ± 0.2 at 25ºC</a:t>
            </a:r>
            <a:endParaRPr lang="ar-SA" altLang="en-US" sz="2000">
              <a:solidFill>
                <a:srgbClr val="000000"/>
              </a:solidFill>
            </a:endParaRPr>
          </a:p>
        </p:txBody>
      </p:sp>
      <p:pic>
        <p:nvPicPr>
          <p:cNvPr id="368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946525"/>
            <a:ext cx="6953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523753"/>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5400" smtClean="0">
                <a:latin typeface="Freestyle Script" panose="030804020302050B0404" pitchFamily="66" charset="0"/>
              </a:rPr>
              <a:t>Alkaline Peptone Water</a:t>
            </a:r>
            <a:r>
              <a:rPr lang="en-US" altLang="en-US" sz="5400" smtClean="0">
                <a:solidFill>
                  <a:srgbClr val="FF0000"/>
                </a:solidFill>
                <a:latin typeface="Agency FB" pitchFamily="34" charset="0"/>
              </a:rPr>
              <a:t> </a:t>
            </a:r>
            <a:endParaRPr lang="ar-SA" altLang="en-US" sz="5400" smtClean="0"/>
          </a:p>
        </p:txBody>
      </p:sp>
      <p:sp>
        <p:nvSpPr>
          <p:cNvPr id="3" name="Rectangle 2"/>
          <p:cNvSpPr/>
          <p:nvPr/>
        </p:nvSpPr>
        <p:spPr>
          <a:xfrm>
            <a:off x="533400" y="1286301"/>
            <a:ext cx="8153400" cy="5108575"/>
          </a:xfrm>
          <a:prstGeom prst="rect">
            <a:avLst/>
          </a:prstGeom>
        </p:spPr>
        <p:txBody>
          <a:bodyPr>
            <a:spAutoFit/>
          </a:bodyPr>
          <a:lstStyle/>
          <a:p>
            <a:pPr algn="just">
              <a:defRPr/>
            </a:pPr>
            <a:r>
              <a:rPr lang="en-US" sz="2800" dirty="0">
                <a:solidFill>
                  <a:srgbClr val="FF0000"/>
                </a:solidFill>
                <a:latin typeface="Andalus" pitchFamily="18" charset="-78"/>
                <a:cs typeface="Andalus" pitchFamily="18" charset="-78"/>
              </a:rPr>
              <a:t>Principle: </a:t>
            </a:r>
          </a:p>
          <a:p>
            <a:pPr algn="just">
              <a:defRPr/>
            </a:pPr>
            <a:r>
              <a:rPr lang="en-US" dirty="0">
                <a:solidFill>
                  <a:srgbClr val="000000"/>
                </a:solidFill>
                <a:cs typeface="Arial" panose="020B0604020202020204" pitchFamily="34" charset="0"/>
              </a:rPr>
              <a:t> </a:t>
            </a:r>
          </a:p>
          <a:p>
            <a:pPr marL="285750" indent="-285750" algn="just">
              <a:buFontTx/>
              <a:buBlip>
                <a:blip r:embed="rId2"/>
              </a:buBlip>
              <a:defRPr/>
            </a:pPr>
            <a:r>
              <a:rPr lang="en-US" dirty="0">
                <a:solidFill>
                  <a:srgbClr val="000000"/>
                </a:solidFill>
                <a:cs typeface="Arial" panose="020B0604020202020204" pitchFamily="34" charset="0"/>
              </a:rPr>
              <a:t>Alkaline Peptone Water</a:t>
            </a:r>
            <a:r>
              <a:rPr lang="ar-SA" dirty="0">
                <a:solidFill>
                  <a:srgbClr val="000000"/>
                </a:solidFill>
                <a:cs typeface="Arial" panose="020B0604020202020204" pitchFamily="34" charset="0"/>
              </a:rPr>
              <a:t> </a:t>
            </a:r>
            <a:r>
              <a:rPr lang="en-US" dirty="0">
                <a:solidFill>
                  <a:srgbClr val="000000"/>
                </a:solidFill>
                <a:cs typeface="Arial" panose="020B0604020202020204" pitchFamily="34" charset="0"/>
              </a:rPr>
              <a:t>is a suitable enrichment broth for </a:t>
            </a:r>
            <a:r>
              <a:rPr lang="en-US" dirty="0" err="1">
                <a:solidFill>
                  <a:srgbClr val="000000"/>
                </a:solidFill>
                <a:cs typeface="Arial" panose="020B0604020202020204" pitchFamily="34" charset="0"/>
              </a:rPr>
              <a:t>Vibrios</a:t>
            </a:r>
            <a:r>
              <a:rPr lang="en-US" dirty="0">
                <a:solidFill>
                  <a:srgbClr val="000000"/>
                </a:solidFill>
                <a:cs typeface="Arial" panose="020B0604020202020204" pitchFamily="34" charset="0"/>
              </a:rPr>
              <a:t>. </a:t>
            </a:r>
          </a:p>
          <a:p>
            <a:pPr marL="285750" indent="-285750" algn="just">
              <a:buFontTx/>
              <a:buBlip>
                <a:blip r:embed="rId2"/>
              </a:buBlip>
              <a:defRPr/>
            </a:pPr>
            <a:endParaRPr lang="en-US" dirty="0">
              <a:solidFill>
                <a:srgbClr val="000000"/>
              </a:solidFill>
              <a:cs typeface="Arial" panose="020B0604020202020204" pitchFamily="34" charset="0"/>
            </a:endParaRPr>
          </a:p>
          <a:p>
            <a:pPr marL="285750" indent="-285750" algn="just">
              <a:buFontTx/>
              <a:buBlip>
                <a:blip r:embed="rId2"/>
              </a:buBlip>
              <a:defRPr/>
            </a:pPr>
            <a:r>
              <a:rPr lang="en-US" dirty="0">
                <a:solidFill>
                  <a:srgbClr val="000000"/>
                </a:solidFill>
                <a:cs typeface="Arial" panose="020B0604020202020204" pitchFamily="34" charset="0"/>
              </a:rPr>
              <a:t>The</a:t>
            </a:r>
            <a:r>
              <a:rPr lang="ar-SA" dirty="0">
                <a:solidFill>
                  <a:srgbClr val="000000"/>
                </a:solidFill>
                <a:cs typeface="Arial" panose="020B0604020202020204" pitchFamily="34" charset="0"/>
              </a:rPr>
              <a:t> </a:t>
            </a:r>
            <a:r>
              <a:rPr lang="en-US" dirty="0">
                <a:solidFill>
                  <a:srgbClr val="000000"/>
                </a:solidFill>
                <a:cs typeface="Arial" panose="020B0604020202020204" pitchFamily="34" charset="0"/>
              </a:rPr>
              <a:t>relatively </a:t>
            </a:r>
            <a:r>
              <a:rPr lang="en-US" sz="2800" dirty="0">
                <a:solidFill>
                  <a:srgbClr val="FF0000"/>
                </a:solidFill>
                <a:latin typeface="Freestyle Script" pitchFamily="66" charset="0"/>
                <a:cs typeface="Arial" panose="020B0604020202020204" pitchFamily="34" charset="0"/>
              </a:rPr>
              <a:t>high pH </a:t>
            </a:r>
            <a:r>
              <a:rPr lang="en-US" dirty="0">
                <a:solidFill>
                  <a:srgbClr val="000000"/>
                </a:solidFill>
                <a:cs typeface="Arial" panose="020B0604020202020204" pitchFamily="34" charset="0"/>
              </a:rPr>
              <a:t>of the medium (approximately 8.6)</a:t>
            </a:r>
            <a:r>
              <a:rPr lang="ar-SA" dirty="0">
                <a:solidFill>
                  <a:srgbClr val="000000"/>
                </a:solidFill>
                <a:cs typeface="Arial" panose="020B0604020202020204" pitchFamily="34" charset="0"/>
              </a:rPr>
              <a:t> </a:t>
            </a:r>
            <a:r>
              <a:rPr lang="en-US" dirty="0">
                <a:solidFill>
                  <a:srgbClr val="000000"/>
                </a:solidFill>
                <a:cs typeface="Arial" panose="020B0604020202020204" pitchFamily="34" charset="0"/>
              </a:rPr>
              <a:t> provides a favorable environment for the growth of </a:t>
            </a:r>
            <a:r>
              <a:rPr lang="en-US" dirty="0" err="1">
                <a:solidFill>
                  <a:srgbClr val="000000"/>
                </a:solidFill>
                <a:cs typeface="Arial" panose="020B0604020202020204" pitchFamily="34" charset="0"/>
              </a:rPr>
              <a:t>vibrios</a:t>
            </a:r>
            <a:r>
              <a:rPr lang="en-US" dirty="0">
                <a:solidFill>
                  <a:srgbClr val="000000"/>
                </a:solidFill>
                <a:cs typeface="Arial" panose="020B0604020202020204" pitchFamily="34" charset="0"/>
              </a:rPr>
              <a:t>.</a:t>
            </a:r>
          </a:p>
          <a:p>
            <a:pPr algn="just">
              <a:defRPr/>
            </a:pPr>
            <a:endParaRPr lang="en-US" dirty="0">
              <a:solidFill>
                <a:srgbClr val="000000"/>
              </a:solidFill>
              <a:cs typeface="Arial" panose="020B0604020202020204" pitchFamily="34" charset="0"/>
            </a:endParaRPr>
          </a:p>
          <a:p>
            <a:pPr marL="285750" indent="-285750" algn="just">
              <a:buFontTx/>
              <a:buBlip>
                <a:blip r:embed="rId2"/>
              </a:buBlip>
              <a:defRPr/>
            </a:pPr>
            <a:r>
              <a:rPr lang="en-US" dirty="0">
                <a:solidFill>
                  <a:srgbClr val="000000"/>
                </a:solidFill>
                <a:cs typeface="Arial" panose="020B0604020202020204" pitchFamily="34" charset="0"/>
              </a:rPr>
              <a:t>It is claimed that raising the medium’s pH leads the medium’s alkalinity to inhibit most of the unwanted flora</a:t>
            </a:r>
            <a:r>
              <a:rPr lang="ar-SA" dirty="0">
                <a:solidFill>
                  <a:srgbClr val="000000"/>
                </a:solidFill>
                <a:cs typeface="Arial" panose="020B0604020202020204" pitchFamily="34" charset="0"/>
              </a:rPr>
              <a:t> </a:t>
            </a:r>
            <a:r>
              <a:rPr lang="en-US" dirty="0">
                <a:solidFill>
                  <a:srgbClr val="000000"/>
                </a:solidFill>
                <a:cs typeface="Arial" panose="020B0604020202020204" pitchFamily="34" charset="0"/>
              </a:rPr>
              <a:t>background, leaving the viability of the Vibrio species intact.</a:t>
            </a:r>
          </a:p>
          <a:p>
            <a:pPr algn="just">
              <a:defRPr/>
            </a:pPr>
            <a:endParaRPr lang="en-US" dirty="0">
              <a:solidFill>
                <a:srgbClr val="000000"/>
              </a:solidFill>
              <a:cs typeface="Arial" panose="020B0604020202020204" pitchFamily="34" charset="0"/>
            </a:endParaRPr>
          </a:p>
          <a:p>
            <a:pPr marL="285750" indent="-285750" algn="just">
              <a:buFontTx/>
              <a:buBlip>
                <a:blip r:embed="rId2"/>
              </a:buBlip>
              <a:defRPr/>
            </a:pPr>
            <a:r>
              <a:rPr lang="en-US" dirty="0">
                <a:solidFill>
                  <a:srgbClr val="000000"/>
                </a:solidFill>
                <a:cs typeface="Arial" panose="020B0604020202020204" pitchFamily="34" charset="0"/>
              </a:rPr>
              <a:t>Growth in tubes is indicated by turbidity compared to an </a:t>
            </a:r>
            <a:r>
              <a:rPr lang="en-US" dirty="0" err="1">
                <a:solidFill>
                  <a:srgbClr val="000000"/>
                </a:solidFill>
                <a:cs typeface="Arial" panose="020B0604020202020204" pitchFamily="34" charset="0"/>
              </a:rPr>
              <a:t>uninoculated</a:t>
            </a:r>
            <a:r>
              <a:rPr lang="en-US" dirty="0">
                <a:solidFill>
                  <a:srgbClr val="000000"/>
                </a:solidFill>
                <a:cs typeface="Arial" panose="020B0604020202020204" pitchFamily="34" charset="0"/>
              </a:rPr>
              <a:t> control.</a:t>
            </a:r>
          </a:p>
          <a:p>
            <a:pPr algn="just">
              <a:defRPr/>
            </a:pPr>
            <a:endParaRPr lang="en-US" dirty="0">
              <a:solidFill>
                <a:srgbClr val="000000"/>
              </a:solidFill>
              <a:cs typeface="Arial" panose="020B0604020202020204" pitchFamily="34" charset="0"/>
            </a:endParaRPr>
          </a:p>
          <a:p>
            <a:pPr marL="285750" indent="-285750" algn="just">
              <a:buFontTx/>
              <a:buBlip>
                <a:blip r:embed="rId2"/>
              </a:buBlip>
              <a:defRPr/>
            </a:pPr>
            <a:r>
              <a:rPr lang="en-US" dirty="0">
                <a:solidFill>
                  <a:srgbClr val="000000"/>
                </a:solidFill>
                <a:cs typeface="Arial" panose="020B0604020202020204" pitchFamily="34" charset="0"/>
              </a:rPr>
              <a:t> Additional steps are recommended, like</a:t>
            </a:r>
            <a:r>
              <a:rPr lang="ar-SA" dirty="0">
                <a:solidFill>
                  <a:srgbClr val="000000"/>
                </a:solidFill>
                <a:cs typeface="Arial" panose="020B0604020202020204" pitchFamily="34" charset="0"/>
              </a:rPr>
              <a:t> </a:t>
            </a:r>
            <a:r>
              <a:rPr lang="en-US" dirty="0">
                <a:solidFill>
                  <a:srgbClr val="000000"/>
                </a:solidFill>
                <a:cs typeface="Arial" panose="020B0604020202020204" pitchFamily="34" charset="0"/>
              </a:rPr>
              <a:t>plating onto a selective and non-selective media for isolation and morphology, and biochemical and serological studies</a:t>
            </a:r>
            <a:r>
              <a:rPr lang="ar-SA" dirty="0">
                <a:solidFill>
                  <a:srgbClr val="000000"/>
                </a:solidFill>
                <a:cs typeface="Arial" panose="020B0604020202020204" pitchFamily="34" charset="0"/>
              </a:rPr>
              <a:t> </a:t>
            </a:r>
            <a:r>
              <a:rPr lang="en-US" dirty="0">
                <a:solidFill>
                  <a:srgbClr val="000000"/>
                </a:solidFill>
                <a:cs typeface="Arial" panose="020B0604020202020204" pitchFamily="34" charset="0"/>
              </a:rPr>
              <a:t>for identification.</a:t>
            </a:r>
          </a:p>
        </p:txBody>
      </p:sp>
    </p:spTree>
    <p:extLst>
      <p:ext uri="{BB962C8B-B14F-4D97-AF65-F5344CB8AC3E}">
        <p14:creationId xmlns:p14="http://schemas.microsoft.com/office/powerpoint/2010/main" val="4294746133"/>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z="6000" dirty="0" smtClean="0">
                <a:latin typeface="Freestyle Script" panose="030804020302050B0404" pitchFamily="66" charset="0"/>
              </a:rPr>
              <a:t>Post Specimen Processing</a:t>
            </a:r>
          </a:p>
        </p:txBody>
      </p:sp>
      <p:sp>
        <p:nvSpPr>
          <p:cNvPr id="3" name="Rectangle 2"/>
          <p:cNvSpPr/>
          <p:nvPr/>
        </p:nvSpPr>
        <p:spPr>
          <a:xfrm>
            <a:off x="460375" y="1905000"/>
            <a:ext cx="8458200" cy="4032250"/>
          </a:xfrm>
          <a:prstGeom prst="rect">
            <a:avLst/>
          </a:prstGeom>
        </p:spPr>
        <p:txBody>
          <a:bodyPr>
            <a:spAutoFit/>
          </a:bodyPr>
          <a:lstStyle/>
          <a:p>
            <a:pPr algn="just">
              <a:defRPr/>
            </a:pPr>
            <a:r>
              <a:rPr lang="en-US" sz="2400" dirty="0">
                <a:solidFill>
                  <a:srgbClr val="FF0000"/>
                </a:solidFill>
                <a:latin typeface="Andalus" pitchFamily="18" charset="-78"/>
                <a:cs typeface="Andalus" pitchFamily="18" charset="-78"/>
              </a:rPr>
              <a:t>Interfering factors:</a:t>
            </a:r>
          </a:p>
          <a:p>
            <a:pPr algn="just">
              <a:buFontTx/>
              <a:buBlip>
                <a:blip r:embed="rId3"/>
              </a:buBlip>
              <a:defRPr/>
            </a:pPr>
            <a:r>
              <a:rPr lang="en-US" sz="2000" dirty="0">
                <a:solidFill>
                  <a:srgbClr val="000000"/>
                </a:solidFill>
                <a:cs typeface="Arial" panose="020B0604020202020204" pitchFamily="34" charset="0"/>
              </a:rPr>
              <a:t> Patient on antibiotic therapy.</a:t>
            </a:r>
          </a:p>
          <a:p>
            <a:pPr algn="just">
              <a:buFontTx/>
              <a:buBlip>
                <a:blip r:embed="rId3"/>
              </a:buBlip>
              <a:defRPr/>
            </a:pPr>
            <a:r>
              <a:rPr lang="en-US" sz="2000" dirty="0">
                <a:solidFill>
                  <a:srgbClr val="000000"/>
                </a:solidFill>
                <a:cs typeface="Arial" panose="020B0604020202020204" pitchFamily="34" charset="0"/>
              </a:rPr>
              <a:t> Improper sample collection.</a:t>
            </a:r>
          </a:p>
          <a:p>
            <a:pPr algn="just">
              <a:defRPr/>
            </a:pPr>
            <a:endParaRPr lang="en-US" sz="1600" dirty="0">
              <a:solidFill>
                <a:srgbClr val="000000"/>
              </a:solidFill>
              <a:cs typeface="Arial" panose="020B0604020202020204" pitchFamily="34" charset="0"/>
            </a:endParaRPr>
          </a:p>
          <a:p>
            <a:pPr algn="just">
              <a:defRPr/>
            </a:pPr>
            <a:r>
              <a:rPr lang="en-US" sz="2400" dirty="0">
                <a:solidFill>
                  <a:srgbClr val="FF0000"/>
                </a:solidFill>
                <a:latin typeface="Andalus" pitchFamily="18" charset="-78"/>
                <a:cs typeface="Andalus" pitchFamily="18" charset="-78"/>
              </a:rPr>
              <a:t>Result reporting:</a:t>
            </a:r>
          </a:p>
          <a:p>
            <a:pPr marL="342900" indent="-342900" algn="just">
              <a:buFontTx/>
              <a:buBlip>
                <a:blip r:embed="rId3"/>
              </a:buBlip>
              <a:defRPr/>
            </a:pPr>
            <a:r>
              <a:rPr lang="en-US" sz="2000" dirty="0">
                <a:solidFill>
                  <a:srgbClr val="000000"/>
                </a:solidFill>
                <a:cs typeface="Arial" panose="020B0604020202020204" pitchFamily="34" charset="0"/>
              </a:rPr>
              <a:t>A positive report will be issued only in case </a:t>
            </a:r>
            <a:r>
              <a:rPr lang="en-US" sz="2000" i="1" dirty="0">
                <a:solidFill>
                  <a:srgbClr val="000000"/>
                </a:solidFill>
                <a:cs typeface="Arial" panose="020B0604020202020204" pitchFamily="34" charset="0"/>
              </a:rPr>
              <a:t>Vibrio </a:t>
            </a:r>
            <a:r>
              <a:rPr lang="en-US" sz="2000" i="1" dirty="0" err="1" smtClean="0">
                <a:solidFill>
                  <a:srgbClr val="000000"/>
                </a:solidFill>
                <a:cs typeface="Arial" panose="020B0604020202020204" pitchFamily="34" charset="0"/>
              </a:rPr>
              <a:t>cholerae</a:t>
            </a:r>
            <a:r>
              <a:rPr lang="en-US" sz="2000" i="1" dirty="0" smtClean="0">
                <a:solidFill>
                  <a:srgbClr val="000000"/>
                </a:solidFill>
                <a:cs typeface="Arial" panose="020B0604020202020204" pitchFamily="34" charset="0"/>
              </a:rPr>
              <a:t>  </a:t>
            </a:r>
            <a:r>
              <a:rPr lang="en-US" sz="2000" dirty="0">
                <a:solidFill>
                  <a:srgbClr val="000000"/>
                </a:solidFill>
                <a:cs typeface="Arial" panose="020B0604020202020204" pitchFamily="34" charset="0"/>
              </a:rPr>
              <a:t>were isolated, otherwise, a negative report will be issued.</a:t>
            </a:r>
          </a:p>
          <a:p>
            <a:pPr algn="just">
              <a:defRPr/>
            </a:pPr>
            <a:endParaRPr lang="en-US" sz="2000" dirty="0">
              <a:solidFill>
                <a:srgbClr val="000000"/>
              </a:solidFill>
              <a:cs typeface="Arial" panose="020B0604020202020204" pitchFamily="34" charset="0"/>
            </a:endParaRPr>
          </a:p>
          <a:p>
            <a:pPr algn="just">
              <a:defRPr/>
            </a:pPr>
            <a:r>
              <a:rPr lang="en-US" sz="2400" dirty="0">
                <a:solidFill>
                  <a:srgbClr val="FF0000"/>
                </a:solidFill>
                <a:latin typeface="Andalus" pitchFamily="18" charset="-78"/>
                <a:cs typeface="Andalus" pitchFamily="18" charset="-78"/>
              </a:rPr>
              <a:t>Turn around time:</a:t>
            </a:r>
          </a:p>
          <a:p>
            <a:pPr algn="just">
              <a:buFontTx/>
              <a:buBlip>
                <a:blip r:embed="rId3"/>
              </a:buBlip>
              <a:defRPr/>
            </a:pPr>
            <a:r>
              <a:rPr lang="en-US" sz="2000" dirty="0">
                <a:solidFill>
                  <a:srgbClr val="000000"/>
                </a:solidFill>
                <a:cs typeface="Arial" panose="020B0604020202020204" pitchFamily="34" charset="0"/>
              </a:rPr>
              <a:t> Isolation of a possible pathogen can be expected after 4-5 days. </a:t>
            </a:r>
          </a:p>
          <a:p>
            <a:pPr algn="just">
              <a:buFontTx/>
              <a:buBlip>
                <a:blip r:embed="rId3"/>
              </a:buBlip>
              <a:defRPr/>
            </a:pPr>
            <a:r>
              <a:rPr lang="en-US" sz="2000" dirty="0">
                <a:solidFill>
                  <a:srgbClr val="000000"/>
                </a:solidFill>
                <a:cs typeface="Arial" panose="020B0604020202020204" pitchFamily="34" charset="0"/>
              </a:rPr>
              <a:t> Negative culture will be reported out 2-3 days after the receipt of the specimen .</a:t>
            </a:r>
          </a:p>
        </p:txBody>
      </p:sp>
    </p:spTree>
    <p:extLst>
      <p:ext uri="{BB962C8B-B14F-4D97-AF65-F5344CB8AC3E}">
        <p14:creationId xmlns:p14="http://schemas.microsoft.com/office/powerpoint/2010/main" val="325163366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88540" y="1756277"/>
            <a:ext cx="6480720" cy="2971051"/>
          </a:xfrm>
        </p:spPr>
        <p:txBody>
          <a:bodyPr/>
          <a:lstStyle/>
          <a:p>
            <a:pPr algn="ctr" rtl="0">
              <a:defRPr/>
            </a:pPr>
            <a:r>
              <a:rPr lang="en-US" sz="66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Special Stool Culture </a:t>
            </a:r>
            <a:r>
              <a:rPr lang="en-US" sz="6600" i="1" dirty="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a:r>
            <a:br>
              <a:rPr lang="en-US" sz="6600" i="1" dirty="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br>
            <a:r>
              <a:rPr lang="en-US" sz="66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2. E</a:t>
            </a:r>
            <a:r>
              <a:rPr lang="en-US" sz="6600" i="1" dirty="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coli O157:H7</a:t>
            </a:r>
            <a:endParaRPr lang="en-US" sz="6600" b="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endParaRPr>
          </a:p>
        </p:txBody>
      </p:sp>
      <p:sp>
        <p:nvSpPr>
          <p:cNvPr id="7" name="TextBox 6"/>
          <p:cNvSpPr txBox="1"/>
          <p:nvPr/>
        </p:nvSpPr>
        <p:spPr>
          <a:xfrm>
            <a:off x="1043608" y="188640"/>
            <a:ext cx="3816424" cy="584775"/>
          </a:xfrm>
          <a:prstGeom prst="rect">
            <a:avLst/>
          </a:prstGeom>
          <a:noFill/>
        </p:spPr>
        <p:txBody>
          <a:bodyPr wrap="square" rtlCol="1">
            <a:spAutoFit/>
          </a:bodyPr>
          <a:lstStyle/>
          <a:p>
            <a:pPr algn="ctr" eaLnBrk="0" fontAlgn="base" hangingPunct="0">
              <a:spcBef>
                <a:spcPct val="0"/>
              </a:spcBef>
              <a:spcAft>
                <a:spcPct val="0"/>
              </a:spcAft>
            </a:pPr>
            <a:r>
              <a:rPr lang="ar-SA" sz="3200" b="1" dirty="0">
                <a:ln w="0">
                  <a:noFill/>
                </a:ln>
                <a:solidFill>
                  <a:srgbClr val="FF6161"/>
                </a:solidFill>
                <a:effectLst>
                  <a:outerShdw blurRad="38100" dist="25400" dir="5400000" algn="ctr" rotWithShape="0">
                    <a:srgbClr val="6E747A">
                      <a:alpha val="43000"/>
                    </a:srgbClr>
                  </a:outerShdw>
                </a:effectLst>
                <a:latin typeface="DilleniaUPC" panose="02020603050405020304" pitchFamily="18" charset="-34"/>
                <a:cs typeface="Old Antic Decorative" panose="02010400000000000000" pitchFamily="2" charset="-78"/>
              </a:rPr>
              <a:t>بسم الله الرحمن الرحيم</a:t>
            </a:r>
          </a:p>
        </p:txBody>
      </p:sp>
      <p:sp>
        <p:nvSpPr>
          <p:cNvPr id="8" name="Rectangle 7"/>
          <p:cNvSpPr/>
          <p:nvPr/>
        </p:nvSpPr>
        <p:spPr>
          <a:xfrm>
            <a:off x="3093680" y="6248400"/>
            <a:ext cx="6050319" cy="338554"/>
          </a:xfrm>
          <a:prstGeom prst="rect">
            <a:avLst/>
          </a:prstGeom>
        </p:spPr>
        <p:txBody>
          <a:bodyPr wrap="square">
            <a:spAutoFit/>
          </a:bodyPr>
          <a:lstStyle/>
          <a:p>
            <a:pPr fontAlgn="base">
              <a:spcBef>
                <a:spcPct val="0"/>
              </a:spcBef>
              <a:spcAft>
                <a:spcPct val="0"/>
              </a:spcAft>
            </a:pPr>
            <a:r>
              <a:rPr lang="en-US" sz="1600" dirty="0">
                <a:solidFill>
                  <a:srgbClr val="808080">
                    <a:lumMod val="50000"/>
                  </a:srgbClr>
                </a:solidFill>
                <a:latin typeface="Bimini" panose="020B0500000000000000" pitchFamily="34" charset="0"/>
                <a:cs typeface="Arial" charset="0"/>
              </a:rPr>
              <a:t>Diagnostic Medical Microbiology-Laboratory Manual</a:t>
            </a:r>
            <a:endParaRPr lang="ar-SA" sz="1600" dirty="0">
              <a:solidFill>
                <a:srgbClr val="808080">
                  <a:lumMod val="50000"/>
                </a:srgbClr>
              </a:solidFill>
              <a:latin typeface="Bimini" panose="020B0500000000000000" pitchFamily="34" charset="0"/>
              <a:cs typeface="Arial" charset="0"/>
            </a:endParaRPr>
          </a:p>
        </p:txBody>
      </p:sp>
      <p:pic>
        <p:nvPicPr>
          <p:cNvPr id="9" name="Picture 2" descr="E:\Mustansiriya University\شعار الفر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348" y="1929903"/>
            <a:ext cx="3188367" cy="33336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47255" y="4514945"/>
            <a:ext cx="1792705" cy="923330"/>
          </a:xfrm>
          <a:prstGeom prst="rect">
            <a:avLst/>
          </a:prstGeom>
          <a:solidFill>
            <a:schemeClr val="accent5">
              <a:lumMod val="75000"/>
            </a:schemeClr>
          </a:solidFill>
        </p:spPr>
        <p:txBody>
          <a:bodyPr wrap="square">
            <a:spAutoFit/>
          </a:bodyPr>
          <a:lstStyle/>
          <a:p>
            <a:pPr algn="ctr" fontAlgn="base">
              <a:spcBef>
                <a:spcPct val="0"/>
              </a:spcBef>
              <a:spcAft>
                <a:spcPct val="0"/>
              </a:spcAft>
            </a:pPr>
            <a:r>
              <a:rPr lang="en-US" b="1" dirty="0">
                <a:solidFill>
                  <a:srgbClr val="000000"/>
                </a:solidFill>
              </a:rPr>
              <a:t>Fourth grade</a:t>
            </a:r>
          </a:p>
          <a:p>
            <a:pPr algn="ctr" fontAlgn="base">
              <a:spcBef>
                <a:spcPct val="0"/>
              </a:spcBef>
              <a:spcAft>
                <a:spcPct val="0"/>
              </a:spcAft>
            </a:pPr>
            <a:r>
              <a:rPr lang="en-US" b="1" dirty="0">
                <a:solidFill>
                  <a:srgbClr val="000000"/>
                </a:solidFill>
              </a:rPr>
              <a:t>First semester</a:t>
            </a:r>
          </a:p>
          <a:p>
            <a:pPr algn="ctr" fontAlgn="base">
              <a:spcBef>
                <a:spcPct val="0"/>
              </a:spcBef>
              <a:spcAft>
                <a:spcPct val="0"/>
              </a:spcAft>
            </a:pPr>
            <a:r>
              <a:rPr lang="en-US" b="1" dirty="0">
                <a:solidFill>
                  <a:srgbClr val="000000"/>
                </a:solidFill>
              </a:rPr>
              <a:t>2018-2019</a:t>
            </a:r>
            <a:endParaRPr lang="ar-SA" b="1" dirty="0">
              <a:solidFill>
                <a:srgbClr val="000000"/>
              </a:solidFill>
            </a:endParaRPr>
          </a:p>
        </p:txBody>
      </p:sp>
    </p:spTree>
    <p:extLst>
      <p:ext uri="{BB962C8B-B14F-4D97-AF65-F5344CB8AC3E}">
        <p14:creationId xmlns:p14="http://schemas.microsoft.com/office/powerpoint/2010/main" val="33741417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pt-BR" altLang="en-US" sz="6000" dirty="0" smtClean="0">
                <a:latin typeface="Freestyle Script" panose="030804020302050B0404" pitchFamily="66" charset="0"/>
              </a:rPr>
              <a:t>Stool Culture,E. coli O157:H7</a:t>
            </a:r>
            <a:endParaRPr lang="ar-SA" altLang="en-US" sz="6000" dirty="0" smtClean="0">
              <a:latin typeface="Freestyle Script" panose="030804020302050B0404" pitchFamily="66" charset="0"/>
            </a:endParaRPr>
          </a:p>
        </p:txBody>
      </p:sp>
      <p:sp>
        <p:nvSpPr>
          <p:cNvPr id="3" name="Rectangle 2"/>
          <p:cNvSpPr/>
          <p:nvPr/>
        </p:nvSpPr>
        <p:spPr>
          <a:xfrm>
            <a:off x="509588" y="1752600"/>
            <a:ext cx="8001000" cy="33464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3200" dirty="0">
                <a:solidFill>
                  <a:srgbClr val="FF0000"/>
                </a:solidFill>
                <a:latin typeface="Andalus" pitchFamily="18" charset="-78"/>
                <a:cs typeface="Andalus" pitchFamily="18" charset="-78"/>
              </a:rPr>
              <a:t>Aim of the test</a:t>
            </a:r>
          </a:p>
          <a:p>
            <a:pPr algn="just">
              <a:defRPr/>
            </a:pPr>
            <a:endParaRPr lang="en-US" sz="3200" dirty="0">
              <a:solidFill>
                <a:srgbClr val="FF0000"/>
              </a:solidFill>
              <a:latin typeface="Andalus" pitchFamily="18" charset="-78"/>
              <a:cs typeface="Andalus" pitchFamily="18" charset="-78"/>
            </a:endParaRPr>
          </a:p>
          <a:p>
            <a:pPr marL="342900" indent="-342900" algn="just">
              <a:spcAft>
                <a:spcPts val="900"/>
              </a:spcAft>
              <a:buFontTx/>
              <a:buBlip>
                <a:blip r:embed="rId3"/>
              </a:buBlip>
              <a:defRPr/>
            </a:pPr>
            <a:r>
              <a:rPr lang="en-US" sz="2800" dirty="0">
                <a:solidFill>
                  <a:srgbClr val="000000"/>
                </a:solidFill>
                <a:cs typeface="Arial" pitchFamily="34" charset="0"/>
              </a:rPr>
              <a:t>Detect </a:t>
            </a:r>
            <a:r>
              <a:rPr lang="en-US" sz="2800" i="1" dirty="0">
                <a:solidFill>
                  <a:srgbClr val="000000"/>
                </a:solidFill>
                <a:cs typeface="Arial" pitchFamily="34" charset="0"/>
              </a:rPr>
              <a:t>E. coli</a:t>
            </a:r>
            <a:r>
              <a:rPr lang="en-US" sz="2800" dirty="0">
                <a:solidFill>
                  <a:srgbClr val="000000"/>
                </a:solidFill>
                <a:cs typeface="Arial" pitchFamily="34" charset="0"/>
              </a:rPr>
              <a:t> O157:H7</a:t>
            </a:r>
            <a:r>
              <a:rPr lang="en-US" sz="2800" b="1" dirty="0">
                <a:solidFill>
                  <a:srgbClr val="000000"/>
                </a:solidFill>
                <a:cs typeface="Arial" pitchFamily="34" charset="0"/>
              </a:rPr>
              <a:t> </a:t>
            </a:r>
            <a:r>
              <a:rPr lang="en-US" sz="2800" dirty="0">
                <a:solidFill>
                  <a:srgbClr val="000000"/>
                </a:solidFill>
                <a:cs typeface="Arial" pitchFamily="34" charset="0"/>
              </a:rPr>
              <a:t>from stool specimen or rectal swab and perform sensitivity test. </a:t>
            </a:r>
          </a:p>
          <a:p>
            <a:pPr marL="342900" indent="-342900" algn="just">
              <a:spcAft>
                <a:spcPts val="900"/>
              </a:spcAft>
              <a:buFontTx/>
              <a:buBlip>
                <a:blip r:embed="rId3"/>
              </a:buBlip>
              <a:defRPr/>
            </a:pPr>
            <a:r>
              <a:rPr lang="en-US" sz="2800" dirty="0">
                <a:solidFill>
                  <a:srgbClr val="000000"/>
                </a:solidFill>
                <a:cs typeface="Arial" pitchFamily="34" charset="0"/>
              </a:rPr>
              <a:t>The Latex test will demonstrate by slide agglutination, </a:t>
            </a:r>
            <a:r>
              <a:rPr lang="en-US" sz="2800" i="1" dirty="0">
                <a:solidFill>
                  <a:srgbClr val="000000"/>
                </a:solidFill>
                <a:cs typeface="Arial" pitchFamily="34" charset="0"/>
              </a:rPr>
              <a:t>E. coli </a:t>
            </a:r>
            <a:r>
              <a:rPr lang="en-US" sz="2800" dirty="0">
                <a:solidFill>
                  <a:srgbClr val="000000"/>
                </a:solidFill>
                <a:cs typeface="Arial" pitchFamily="34" charset="0"/>
              </a:rPr>
              <a:t>strains possessing the somatic O157 antigen and Flagella H7 antigen.</a:t>
            </a:r>
          </a:p>
        </p:txBody>
      </p:sp>
    </p:spTree>
    <p:extLst>
      <p:ext uri="{BB962C8B-B14F-4D97-AF65-F5344CB8AC3E}">
        <p14:creationId xmlns:p14="http://schemas.microsoft.com/office/powerpoint/2010/main" val="4040979987"/>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z="7200" smtClean="0">
                <a:latin typeface="Freestyle Script" panose="030804020302050B0404" pitchFamily="66" charset="0"/>
              </a:rPr>
              <a:t>Specimen Processing</a:t>
            </a:r>
          </a:p>
        </p:txBody>
      </p:sp>
      <p:pic>
        <p:nvPicPr>
          <p:cNvPr id="419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1626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606926"/>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z="5400" dirty="0" smtClean="0">
                <a:latin typeface="Freestyle Script" panose="030804020302050B0404" pitchFamily="66" charset="0"/>
              </a:rPr>
              <a:t>Sorbitol </a:t>
            </a:r>
            <a:r>
              <a:rPr lang="en-US" altLang="en-US" sz="5400" dirty="0" err="1" smtClean="0">
                <a:latin typeface="Freestyle Script" panose="030804020302050B0404" pitchFamily="66" charset="0"/>
              </a:rPr>
              <a:t>MacConkey</a:t>
            </a:r>
            <a:r>
              <a:rPr lang="en-US" altLang="en-US" sz="5400" dirty="0" smtClean="0">
                <a:latin typeface="Freestyle Script" panose="030804020302050B0404" pitchFamily="66" charset="0"/>
              </a:rPr>
              <a:t> (SMAC) Agar</a:t>
            </a:r>
          </a:p>
        </p:txBody>
      </p:sp>
      <p:graphicFrame>
        <p:nvGraphicFramePr>
          <p:cNvPr id="4" name="Table 3"/>
          <p:cNvGraphicFramePr>
            <a:graphicFrameLocks noGrp="1"/>
          </p:cNvGraphicFramePr>
          <p:nvPr>
            <p:extLst>
              <p:ext uri="{D42A27DB-BD31-4B8C-83A1-F6EECF244321}">
                <p14:modId xmlns:p14="http://schemas.microsoft.com/office/powerpoint/2010/main" val="3838117414"/>
              </p:ext>
            </p:extLst>
          </p:nvPr>
        </p:nvGraphicFramePr>
        <p:xfrm>
          <a:off x="914400" y="3200400"/>
          <a:ext cx="7086600" cy="2209800"/>
        </p:xfrm>
        <a:graphic>
          <a:graphicData uri="http://schemas.openxmlformats.org/drawingml/2006/table">
            <a:tbl>
              <a:tblPr>
                <a:tableStyleId>{5940675A-B579-460E-94D1-54222C63F5DA}</a:tableStyleId>
              </a:tblPr>
              <a:tblGrid>
                <a:gridCol w="3517296"/>
                <a:gridCol w="3569304"/>
              </a:tblGrid>
              <a:tr h="454856">
                <a:tc>
                  <a:txBody>
                    <a:bodyPr/>
                    <a:lstStyle/>
                    <a:p>
                      <a:pPr algn="l" rtl="0"/>
                      <a:r>
                        <a:rPr lang="en-US" sz="2200" dirty="0" smtClean="0"/>
                        <a:t>Casein peptone</a:t>
                      </a:r>
                    </a:p>
                  </a:txBody>
                  <a:tcPr marL="68580" marR="68580" marT="0" marB="0" anchor="ctr">
                    <a:no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kumimoji="0" lang="en-US" sz="2200" kern="1200" dirty="0" smtClean="0">
                          <a:solidFill>
                            <a:schemeClr val="tx1"/>
                          </a:solidFill>
                          <a:latin typeface="+mn-lt"/>
                          <a:ea typeface="+mn-ea"/>
                          <a:cs typeface="+mn-cs"/>
                        </a:rPr>
                        <a:t>Sodium Chloride</a:t>
                      </a:r>
                    </a:p>
                  </a:txBody>
                  <a:tcPr marL="68580" marR="68580" marT="0" marB="0" anchor="ctr">
                    <a:noFill/>
                  </a:tcPr>
                </a:tc>
              </a:tr>
              <a:tr h="603025">
                <a:tc>
                  <a:txBody>
                    <a:bodyPr/>
                    <a:lstStyle/>
                    <a:p>
                      <a:pPr algn="l" rtl="0"/>
                      <a:r>
                        <a:rPr lang="en-US" sz="2200" dirty="0" smtClean="0"/>
                        <a:t>Meat peptone </a:t>
                      </a:r>
                      <a:endParaRPr kumimoji="0" lang="en-US" sz="2200" kern="1200" dirty="0" smtClean="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Crystal violet </a:t>
                      </a:r>
                      <a:endParaRPr kumimoji="0" lang="en-US" sz="2200" kern="1200" dirty="0" smtClean="0">
                        <a:solidFill>
                          <a:schemeClr val="tx1"/>
                        </a:solidFill>
                        <a:latin typeface="+mn-lt"/>
                        <a:ea typeface="+mn-ea"/>
                        <a:cs typeface="+mn-cs"/>
                      </a:endParaRPr>
                    </a:p>
                  </a:txBody>
                  <a:tcPr marL="68580" marR="68580" marT="0" marB="0" anchor="ctr"/>
                </a:tc>
              </a:tr>
              <a:tr h="482365">
                <a:tc>
                  <a:txBody>
                    <a:bodyPr/>
                    <a:lstStyle/>
                    <a:p>
                      <a:pPr algn="l" rtl="0"/>
                      <a:r>
                        <a:rPr lang="en-US" sz="2200" b="1" dirty="0" err="1" smtClean="0"/>
                        <a:t>Sorbitol</a:t>
                      </a:r>
                      <a:r>
                        <a:rPr lang="en-US" sz="2200" b="1" dirty="0" smtClean="0"/>
                        <a:t> ………….1.0%</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Neutral red </a:t>
                      </a:r>
                      <a:endParaRPr kumimoji="0" lang="en-US" sz="2200" kern="1200" dirty="0" smtClean="0">
                        <a:solidFill>
                          <a:schemeClr val="tx1"/>
                        </a:solidFill>
                        <a:latin typeface="+mn-lt"/>
                        <a:ea typeface="+mn-ea"/>
                        <a:cs typeface="+mn-cs"/>
                      </a:endParaRPr>
                    </a:p>
                  </a:txBody>
                  <a:tcPr marL="68580" marR="68580" marT="0" marB="0" anchor="ctr"/>
                </a:tc>
              </a:tr>
              <a:tr h="669554">
                <a:tc>
                  <a:txBody>
                    <a:bodyPr/>
                    <a:lstStyle/>
                    <a:p>
                      <a:pPr algn="l" rtl="0"/>
                      <a:r>
                        <a:rPr lang="nn-NO" sz="2200" dirty="0" smtClean="0"/>
                        <a:t>Bile salts </a:t>
                      </a:r>
                      <a:endParaRPr kumimoji="0" lang="en-US" sz="2200" kern="1200" dirty="0" smtClean="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kern="1200" dirty="0" smtClean="0">
                          <a:solidFill>
                            <a:schemeClr val="tx1"/>
                          </a:solidFill>
                          <a:latin typeface="+mn-lt"/>
                          <a:ea typeface="+mn-ea"/>
                          <a:cs typeface="+mn-cs"/>
                        </a:rPr>
                        <a:t>Agar..........................1.2%</a:t>
                      </a:r>
                    </a:p>
                  </a:txBody>
                  <a:tcPr marL="68580" marR="68580" marT="0" marB="0" anchor="ctr"/>
                </a:tc>
              </a:tr>
            </a:tbl>
          </a:graphicData>
        </a:graphic>
      </p:graphicFrame>
      <p:sp>
        <p:nvSpPr>
          <p:cNvPr id="43028" name="Rectangle 4"/>
          <p:cNvSpPr>
            <a:spLocks noChangeArrowheads="1"/>
          </p:cNvSpPr>
          <p:nvPr/>
        </p:nvSpPr>
        <p:spPr bwMode="auto">
          <a:xfrm>
            <a:off x="609600" y="2590800"/>
            <a:ext cx="202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a:solidFill>
                  <a:srgbClr val="FF0000"/>
                </a:solidFill>
                <a:latin typeface="Andalus" panose="02020603050405020304" pitchFamily="18" charset="-78"/>
                <a:cs typeface="Andalus" panose="02020603050405020304" pitchFamily="18" charset="-78"/>
              </a:rPr>
              <a:t>Ingredients :</a:t>
            </a:r>
            <a:endParaRPr lang="ar-SA" altLang="en-US" sz="2800">
              <a:solidFill>
                <a:srgbClr val="FF0000"/>
              </a:solidFill>
              <a:latin typeface="Andalus" panose="02020603050405020304" pitchFamily="18" charset="-78"/>
              <a:cs typeface="Andalus" panose="02020603050405020304" pitchFamily="18" charset="-78"/>
            </a:endParaRPr>
          </a:p>
        </p:txBody>
      </p:sp>
      <p:sp>
        <p:nvSpPr>
          <p:cNvPr id="43029" name="Rectangle 5"/>
          <p:cNvSpPr>
            <a:spLocks noChangeArrowheads="1"/>
          </p:cNvSpPr>
          <p:nvPr/>
        </p:nvSpPr>
        <p:spPr bwMode="auto">
          <a:xfrm>
            <a:off x="900113" y="5500688"/>
            <a:ext cx="3132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a:solidFill>
                  <a:srgbClr val="000000"/>
                </a:solidFill>
                <a:latin typeface="Tw Cen MT" pitchFamily="34" charset="0"/>
              </a:rPr>
              <a:t>Final pH 7.4 ± 0.2 at 25°C</a:t>
            </a:r>
            <a:endParaRPr lang="ar-SA" altLang="en-US" sz="2000">
              <a:solidFill>
                <a:srgbClr val="000000"/>
              </a:solidFill>
              <a:latin typeface="Tw Cen MT" pitchFamily="34" charset="0"/>
            </a:endParaRPr>
          </a:p>
        </p:txBody>
      </p:sp>
      <p:sp>
        <p:nvSpPr>
          <p:cNvPr id="7" name="Rectangle 6"/>
          <p:cNvSpPr/>
          <p:nvPr/>
        </p:nvSpPr>
        <p:spPr>
          <a:xfrm>
            <a:off x="609600" y="1828800"/>
            <a:ext cx="7848600"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buFontTx/>
              <a:buBlip>
                <a:blip r:embed="rId2"/>
              </a:buBlip>
              <a:defRPr/>
            </a:pPr>
            <a:r>
              <a:rPr lang="en-US" sz="2000" dirty="0">
                <a:solidFill>
                  <a:srgbClr val="000000"/>
                </a:solidFill>
                <a:cs typeface="Arial" pitchFamily="34" charset="0"/>
              </a:rPr>
              <a:t> This is a selective and differential medium for the isolation of </a:t>
            </a:r>
            <a:r>
              <a:rPr lang="en-US" sz="2000" i="1" dirty="0">
                <a:solidFill>
                  <a:srgbClr val="000000"/>
                </a:solidFill>
                <a:cs typeface="Arial" pitchFamily="34" charset="0"/>
              </a:rPr>
              <a:t>Escherichia coli </a:t>
            </a:r>
            <a:r>
              <a:rPr lang="en-US" sz="2000" dirty="0">
                <a:solidFill>
                  <a:srgbClr val="000000"/>
                </a:solidFill>
                <a:cs typeface="Arial" pitchFamily="34" charset="0"/>
              </a:rPr>
              <a:t>O157:H7.</a:t>
            </a:r>
          </a:p>
        </p:txBody>
      </p:sp>
    </p:spTree>
    <p:extLst>
      <p:ext uri="{BB962C8B-B14F-4D97-AF65-F5344CB8AC3E}">
        <p14:creationId xmlns:p14="http://schemas.microsoft.com/office/powerpoint/2010/main" val="3846079050"/>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z="4800" dirty="0" smtClean="0">
                <a:latin typeface="Freestyle Script" panose="030804020302050B0404" pitchFamily="66" charset="0"/>
              </a:rPr>
              <a:t>Sorbitol </a:t>
            </a:r>
            <a:r>
              <a:rPr lang="en-US" altLang="en-US" sz="4800" dirty="0" err="1" smtClean="0">
                <a:latin typeface="Freestyle Script" panose="030804020302050B0404" pitchFamily="66" charset="0"/>
              </a:rPr>
              <a:t>MacConkey</a:t>
            </a:r>
            <a:r>
              <a:rPr lang="en-US" altLang="en-US" sz="4800" dirty="0" smtClean="0">
                <a:latin typeface="Freestyle Script" panose="030804020302050B0404" pitchFamily="66" charset="0"/>
              </a:rPr>
              <a:t> (SMAC) Agar </a:t>
            </a:r>
            <a:r>
              <a:rPr lang="en-US" altLang="en-US" sz="4000" dirty="0" smtClean="0">
                <a:latin typeface="Freestyle Script" panose="030804020302050B0404" pitchFamily="66" charset="0"/>
              </a:rPr>
              <a:t>Principl</a:t>
            </a:r>
            <a:r>
              <a:rPr lang="en-US" altLang="en-US" dirty="0" smtClean="0">
                <a:latin typeface="Freestyle Script" panose="030804020302050B0404" pitchFamily="66" charset="0"/>
              </a:rPr>
              <a:t>e…</a:t>
            </a:r>
            <a:endParaRPr lang="en-US" altLang="en-US" sz="4800" dirty="0" smtClean="0"/>
          </a:p>
        </p:txBody>
      </p:sp>
      <p:sp>
        <p:nvSpPr>
          <p:cNvPr id="3" name="Rectangle 2"/>
          <p:cNvSpPr/>
          <p:nvPr/>
        </p:nvSpPr>
        <p:spPr>
          <a:xfrm>
            <a:off x="609600" y="1752600"/>
            <a:ext cx="7924800" cy="4370388"/>
          </a:xfrm>
          <a:prstGeom prst="rect">
            <a:avLst/>
          </a:prstGeom>
        </p:spPr>
        <p:txBody>
          <a:bodyPr>
            <a:spAutoFit/>
          </a:bodyPr>
          <a:lstStyle/>
          <a:p>
            <a:pPr algn="just">
              <a:buFontTx/>
              <a:buBlip>
                <a:blip r:embed="rId2"/>
              </a:buBlip>
              <a:defRPr/>
            </a:pPr>
            <a:r>
              <a:rPr lang="en-US" sz="2000" dirty="0">
                <a:solidFill>
                  <a:srgbClr val="000000"/>
                </a:solidFill>
                <a:cs typeface="Arial" panose="020B0604020202020204" pitchFamily="34" charset="0"/>
              </a:rPr>
              <a:t>  This medium contains </a:t>
            </a:r>
            <a:r>
              <a:rPr lang="en-US" sz="3600" dirty="0">
                <a:solidFill>
                  <a:srgbClr val="FF0000"/>
                </a:solidFill>
                <a:latin typeface="Freestyle Script" pitchFamily="66" charset="0"/>
                <a:cs typeface="Arial" panose="020B0604020202020204" pitchFamily="34" charset="0"/>
              </a:rPr>
              <a:t>Sorbitol </a:t>
            </a:r>
            <a:r>
              <a:rPr lang="en-US" sz="2000" dirty="0">
                <a:solidFill>
                  <a:srgbClr val="000000"/>
                </a:solidFill>
                <a:cs typeface="Arial" panose="020B0604020202020204" pitchFamily="34" charset="0"/>
              </a:rPr>
              <a:t>instead of lactose and it is recommended for the detection of </a:t>
            </a:r>
            <a:r>
              <a:rPr lang="en-US" sz="2000" i="1" dirty="0">
                <a:solidFill>
                  <a:srgbClr val="000000"/>
                </a:solidFill>
                <a:cs typeface="Arial" panose="020B0604020202020204" pitchFamily="34" charset="0"/>
              </a:rPr>
              <a:t>E. coli </a:t>
            </a:r>
            <a:r>
              <a:rPr lang="en-US" sz="2000" dirty="0">
                <a:solidFill>
                  <a:srgbClr val="000000"/>
                </a:solidFill>
                <a:cs typeface="Arial" panose="020B0604020202020204" pitchFamily="34" charset="0"/>
              </a:rPr>
              <a:t>0157:H7 which ferments lactose but does not ferment Sorbitol and hence produce colorless to pale yellow colonies in the presence of Neutral red pH indicator. </a:t>
            </a:r>
          </a:p>
          <a:p>
            <a:pPr algn="just">
              <a:defRPr/>
            </a:pPr>
            <a:endParaRPr lang="en-US" sz="2000" dirty="0">
              <a:solidFill>
                <a:srgbClr val="000000"/>
              </a:solidFill>
              <a:cs typeface="Arial" panose="020B0604020202020204" pitchFamily="34" charset="0"/>
            </a:endParaRPr>
          </a:p>
          <a:p>
            <a:pPr algn="just">
              <a:spcAft>
                <a:spcPts val="1200"/>
              </a:spcAft>
              <a:buFontTx/>
              <a:buBlip>
                <a:blip r:embed="rId2"/>
              </a:buBlip>
              <a:defRPr/>
            </a:pPr>
            <a:r>
              <a:rPr lang="en-US" sz="2000" dirty="0">
                <a:solidFill>
                  <a:srgbClr val="000000"/>
                </a:solidFill>
                <a:cs typeface="Arial" panose="020B0604020202020204" pitchFamily="34" charset="0"/>
              </a:rPr>
              <a:t>  Sorbitol fermenting strains of </a:t>
            </a:r>
            <a:r>
              <a:rPr lang="en-US" sz="2000" i="1" dirty="0">
                <a:solidFill>
                  <a:srgbClr val="000000"/>
                </a:solidFill>
                <a:cs typeface="Arial" panose="020B0604020202020204" pitchFamily="34" charset="0"/>
              </a:rPr>
              <a:t>E. coli </a:t>
            </a:r>
            <a:r>
              <a:rPr lang="en-US" sz="2000" dirty="0">
                <a:solidFill>
                  <a:srgbClr val="000000"/>
                </a:solidFill>
                <a:cs typeface="Arial" panose="020B0604020202020204" pitchFamily="34" charset="0"/>
              </a:rPr>
              <a:t>produce pink-red colonies, The red color is due to production of acid from sorbitol, in the presence of </a:t>
            </a:r>
            <a:r>
              <a:rPr lang="en-US" sz="3600" dirty="0">
                <a:solidFill>
                  <a:srgbClr val="FF0000"/>
                </a:solidFill>
                <a:latin typeface="Freestyle Script" pitchFamily="66" charset="0"/>
                <a:cs typeface="Arial" panose="020B0604020202020204" pitchFamily="34" charset="0"/>
              </a:rPr>
              <a:t>Neutral red </a:t>
            </a:r>
            <a:r>
              <a:rPr lang="en-US" sz="2000" dirty="0">
                <a:solidFill>
                  <a:srgbClr val="000000"/>
                </a:solidFill>
                <a:cs typeface="Arial" panose="020B0604020202020204" pitchFamily="34" charset="0"/>
              </a:rPr>
              <a:t>pH  indicator which change into pink when the pH of the medium drops below 6.8.</a:t>
            </a:r>
          </a:p>
          <a:p>
            <a:pPr marL="342900" indent="-342900" algn="just">
              <a:buFontTx/>
              <a:buBlip>
                <a:blip r:embed="rId2"/>
              </a:buBlip>
              <a:defRPr/>
            </a:pPr>
            <a:r>
              <a:rPr lang="en-US" sz="2000" dirty="0">
                <a:solidFill>
                  <a:srgbClr val="000000"/>
                </a:solidFill>
                <a:cs typeface="Arial" panose="020B0604020202020204" pitchFamily="34" charset="0"/>
              </a:rPr>
              <a:t>It’s also contain </a:t>
            </a:r>
            <a:r>
              <a:rPr lang="en-US" sz="3600" dirty="0">
                <a:solidFill>
                  <a:srgbClr val="FF0000"/>
                </a:solidFill>
                <a:latin typeface="Freestyle Script" pitchFamily="66" charset="0"/>
                <a:cs typeface="Arial" panose="020B0604020202020204" pitchFamily="34" charset="0"/>
              </a:rPr>
              <a:t>Crystal violet </a:t>
            </a:r>
            <a:r>
              <a:rPr lang="en-US" sz="2000" dirty="0">
                <a:solidFill>
                  <a:srgbClr val="000000"/>
                </a:solidFill>
                <a:cs typeface="Arial" panose="020B0604020202020204" pitchFamily="34" charset="0"/>
              </a:rPr>
              <a:t>and </a:t>
            </a:r>
            <a:r>
              <a:rPr lang="en-US" sz="3600" dirty="0">
                <a:solidFill>
                  <a:srgbClr val="FF0000"/>
                </a:solidFill>
                <a:latin typeface="Freestyle Script" pitchFamily="66" charset="0"/>
                <a:cs typeface="Arial" panose="020B0604020202020204" pitchFamily="34" charset="0"/>
              </a:rPr>
              <a:t>Bile salts </a:t>
            </a:r>
            <a:r>
              <a:rPr lang="en-US" sz="2000" dirty="0">
                <a:solidFill>
                  <a:srgbClr val="000000"/>
                </a:solidFill>
                <a:cs typeface="Arial" panose="020B0604020202020204" pitchFamily="34" charset="0"/>
              </a:rPr>
              <a:t>to inhibit gram positive bacteria. </a:t>
            </a:r>
          </a:p>
        </p:txBody>
      </p:sp>
    </p:spTree>
    <p:extLst>
      <p:ext uri="{BB962C8B-B14F-4D97-AF65-F5344CB8AC3E}">
        <p14:creationId xmlns:p14="http://schemas.microsoft.com/office/powerpoint/2010/main" val="2626560309"/>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z="5400" smtClean="0">
                <a:latin typeface="Freestyle Script" panose="030804020302050B0404" pitchFamily="66" charset="0"/>
              </a:rPr>
              <a:t>Sorbitol MacConkey (SMAC) Agar</a:t>
            </a:r>
            <a:endParaRPr lang="en-US" altLang="en-US" sz="5400" smtClean="0"/>
          </a:p>
        </p:txBody>
      </p:sp>
      <p:pic>
        <p:nvPicPr>
          <p:cNvPr id="45059"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1025" y="1981200"/>
            <a:ext cx="80772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4725"/>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z="5400" smtClean="0">
                <a:latin typeface="Freestyle Script" panose="030804020302050B0404" pitchFamily="66" charset="0"/>
              </a:rPr>
              <a:t>Sorbitol MacConkey (SMAC) Agar</a:t>
            </a:r>
            <a:endParaRPr lang="ar-SA" altLang="en-US" sz="5400" smtClean="0">
              <a:latin typeface="Freestyle Script" panose="030804020302050B0404" pitchFamily="66" charset="0"/>
            </a:endParaRPr>
          </a:p>
        </p:txBody>
      </p:sp>
      <p:pic>
        <p:nvPicPr>
          <p:cNvPr id="3" name="Picture 2"/>
          <p:cNvPicPr>
            <a:picLocks noChangeAspect="1"/>
          </p:cNvPicPr>
          <p:nvPr/>
        </p:nvPicPr>
        <p:blipFill>
          <a:blip r:embed="rId2">
            <a:extLst/>
          </a:blip>
          <a:stretch>
            <a:fillRect/>
          </a:stretch>
        </p:blipFill>
        <p:spPr>
          <a:xfrm>
            <a:off x="4922074" y="2197285"/>
            <a:ext cx="3587066" cy="2196730"/>
          </a:xfrm>
          <a:prstGeom prst="rect">
            <a:avLst/>
          </a:prstGeom>
          <a:ln>
            <a:noFill/>
          </a:ln>
          <a:effectLst>
            <a:softEdge rad="112500"/>
          </a:effectLst>
        </p:spPr>
      </p:pic>
      <p:pic>
        <p:nvPicPr>
          <p:cNvPr id="4" name="Picture 3"/>
          <p:cNvPicPr>
            <a:picLocks noChangeAspect="1"/>
          </p:cNvPicPr>
          <p:nvPr/>
        </p:nvPicPr>
        <p:blipFill>
          <a:blip r:embed="rId3">
            <a:extLst/>
          </a:blip>
          <a:stretch>
            <a:fillRect/>
          </a:stretch>
        </p:blipFill>
        <p:spPr>
          <a:xfrm>
            <a:off x="679255" y="2234580"/>
            <a:ext cx="3587066" cy="2196730"/>
          </a:xfrm>
          <a:prstGeom prst="rect">
            <a:avLst/>
          </a:prstGeom>
          <a:ln>
            <a:noFill/>
          </a:ln>
          <a:effectLst>
            <a:softEdge rad="112500"/>
          </a:effectLst>
        </p:spPr>
      </p:pic>
      <p:sp>
        <p:nvSpPr>
          <p:cNvPr id="5" name="Rectangle 4"/>
          <p:cNvSpPr/>
          <p:nvPr/>
        </p:nvSpPr>
        <p:spPr>
          <a:xfrm>
            <a:off x="373577" y="4610413"/>
            <a:ext cx="4198423" cy="13239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000" i="1" dirty="0">
                <a:solidFill>
                  <a:srgbClr val="000000"/>
                </a:solidFill>
              </a:rPr>
              <a:t>Escherichia coli</a:t>
            </a:r>
            <a:r>
              <a:rPr lang="en-US" sz="2000" dirty="0">
                <a:solidFill>
                  <a:srgbClr val="000000"/>
                </a:solidFill>
              </a:rPr>
              <a:t> O157:H7  colonies growing on </a:t>
            </a:r>
            <a:r>
              <a:rPr lang="en-US" sz="2000" dirty="0" err="1">
                <a:solidFill>
                  <a:srgbClr val="000000"/>
                </a:solidFill>
              </a:rPr>
              <a:t>MacConkey</a:t>
            </a:r>
            <a:r>
              <a:rPr lang="en-US" sz="2000" dirty="0">
                <a:solidFill>
                  <a:srgbClr val="000000"/>
                </a:solidFill>
              </a:rPr>
              <a:t> Agar with Sorbitol Incubated aerobically for 24 hours at 37 deg. C.</a:t>
            </a:r>
            <a:endParaRPr lang="ar-SA" sz="2000" dirty="0">
              <a:solidFill>
                <a:srgbClr val="000000"/>
              </a:solidFill>
            </a:endParaRPr>
          </a:p>
        </p:txBody>
      </p:sp>
      <p:sp>
        <p:nvSpPr>
          <p:cNvPr id="6" name="Rectangle 5"/>
          <p:cNvSpPr/>
          <p:nvPr/>
        </p:nvSpPr>
        <p:spPr>
          <a:xfrm>
            <a:off x="4753457" y="4610413"/>
            <a:ext cx="3924300" cy="13223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000" i="1" dirty="0">
                <a:solidFill>
                  <a:srgbClr val="000000"/>
                </a:solidFill>
              </a:rPr>
              <a:t>Escherichia coli</a:t>
            </a:r>
            <a:r>
              <a:rPr lang="en-US" sz="2000" dirty="0">
                <a:solidFill>
                  <a:srgbClr val="000000"/>
                </a:solidFill>
              </a:rPr>
              <a:t> colonies growing on </a:t>
            </a:r>
            <a:r>
              <a:rPr lang="en-US" sz="2000" dirty="0" err="1">
                <a:solidFill>
                  <a:srgbClr val="000000"/>
                </a:solidFill>
              </a:rPr>
              <a:t>MacConkey</a:t>
            </a:r>
            <a:r>
              <a:rPr lang="en-US" sz="2000" dirty="0">
                <a:solidFill>
                  <a:srgbClr val="000000"/>
                </a:solidFill>
              </a:rPr>
              <a:t> Agar with Sorbitol Incubated aerobically for 24 hours at 37 deg. C.</a:t>
            </a:r>
            <a:endParaRPr lang="ar-SA" sz="2000" dirty="0">
              <a:solidFill>
                <a:srgbClr val="000000"/>
              </a:solidFill>
            </a:endParaRPr>
          </a:p>
        </p:txBody>
      </p:sp>
    </p:spTree>
    <p:extLst>
      <p:ext uri="{BB962C8B-B14F-4D97-AF65-F5344CB8AC3E}">
        <p14:creationId xmlns:p14="http://schemas.microsoft.com/office/powerpoint/2010/main" val="229670331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5794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dirty="0" smtClean="0">
                <a:solidFill>
                  <a:srgbClr val="FF0000"/>
                </a:solidFill>
                <a:latin typeface="Aharoni" pitchFamily="2" charset="-79"/>
                <a:cs typeface="Aharoni" pitchFamily="2" charset="-79"/>
              </a:rPr>
              <a:t>Enteric Bacteria</a:t>
            </a:r>
          </a:p>
        </p:txBody>
      </p:sp>
      <p:sp>
        <p:nvSpPr>
          <p:cNvPr id="4" name="Rectangle 3"/>
          <p:cNvSpPr>
            <a:spLocks noGrp="1" noChangeArrowheads="1"/>
          </p:cNvSpPr>
          <p:nvPr/>
        </p:nvSpPr>
        <p:spPr bwMode="auto">
          <a:xfrm>
            <a:off x="457200" y="17525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2800" dirty="0" smtClean="0">
                <a:solidFill>
                  <a:srgbClr val="0000FF"/>
                </a:solidFill>
              </a:rPr>
              <a:t>Slow bacterial Infection Pathogens</a:t>
            </a:r>
          </a:p>
          <a:p>
            <a:pPr eaLnBrk="1" hangingPunct="1">
              <a:lnSpc>
                <a:spcPct val="80000"/>
              </a:lnSpc>
              <a:buFontTx/>
              <a:buNone/>
            </a:pPr>
            <a:r>
              <a:rPr lang="en-US" sz="2800" dirty="0" smtClean="0"/>
              <a:t>		</a:t>
            </a:r>
            <a:r>
              <a:rPr lang="en-US" sz="2800" i="1" dirty="0" smtClean="0"/>
              <a:t>Helicobacter pylori</a:t>
            </a:r>
          </a:p>
          <a:p>
            <a:pPr eaLnBrk="1" hangingPunct="1">
              <a:lnSpc>
                <a:spcPct val="80000"/>
              </a:lnSpc>
            </a:pPr>
            <a:r>
              <a:rPr lang="en-US" sz="2800" dirty="0" smtClean="0"/>
              <a:t>Causes gastric and duodenal ulcers</a:t>
            </a:r>
          </a:p>
          <a:p>
            <a:pPr eaLnBrk="1" hangingPunct="1">
              <a:lnSpc>
                <a:spcPct val="80000"/>
              </a:lnSpc>
              <a:buFontTx/>
              <a:buNone/>
            </a:pPr>
            <a:r>
              <a:rPr lang="en-US" sz="2800" dirty="0" smtClean="0"/>
              <a:t>		ulcers are caused by localized non-specific immune response and by the fact that the bacteria produce </a:t>
            </a:r>
            <a:r>
              <a:rPr lang="en-US" sz="2800" dirty="0" err="1" smtClean="0"/>
              <a:t>cytotoxins</a:t>
            </a:r>
            <a:endParaRPr lang="en-US" sz="2800" dirty="0" smtClean="0"/>
          </a:p>
          <a:p>
            <a:pPr eaLnBrk="1" hangingPunct="1">
              <a:lnSpc>
                <a:spcPct val="80000"/>
              </a:lnSpc>
            </a:pPr>
            <a:r>
              <a:rPr lang="en-US" sz="2800" dirty="0" smtClean="0"/>
              <a:t>Causes cancer : Gastric carcinoma</a:t>
            </a:r>
          </a:p>
          <a:p>
            <a:pPr eaLnBrk="1" hangingPunct="1">
              <a:lnSpc>
                <a:spcPct val="80000"/>
              </a:lnSpc>
            </a:pPr>
            <a:r>
              <a:rPr lang="en-US" sz="2800" dirty="0" smtClean="0"/>
              <a:t>Found associated with the pyloric region of the stomach where it colonizes stomach for decades and causes a persistent low grade inflammation of the stomach</a:t>
            </a:r>
          </a:p>
          <a:p>
            <a:pPr eaLnBrk="1" hangingPunct="1">
              <a:lnSpc>
                <a:spcPct val="80000"/>
              </a:lnSpc>
            </a:pPr>
            <a:endParaRPr lang="en-US" sz="2800" dirty="0" smtClean="0"/>
          </a:p>
        </p:txBody>
      </p:sp>
    </p:spTree>
    <p:extLst>
      <p:ext uri="{BB962C8B-B14F-4D97-AF65-F5344CB8AC3E}">
        <p14:creationId xmlns:p14="http://schemas.microsoft.com/office/powerpoint/2010/main" val="12921578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it-IT" altLang="en-US" sz="5400" smtClean="0">
                <a:latin typeface="Freestyle Script" panose="030804020302050B0404" pitchFamily="66" charset="0"/>
              </a:rPr>
              <a:t>E. coli O157 LATEX TEST</a:t>
            </a:r>
            <a:endParaRPr lang="ar-SA" altLang="en-US" sz="5400" smtClean="0">
              <a:latin typeface="Freestyle Script" panose="030804020302050B0404" pitchFamily="66" charset="0"/>
            </a:endParaRPr>
          </a:p>
        </p:txBody>
      </p:sp>
      <p:sp>
        <p:nvSpPr>
          <p:cNvPr id="3" name="Rectangle 2"/>
          <p:cNvSpPr/>
          <p:nvPr/>
        </p:nvSpPr>
        <p:spPr>
          <a:xfrm>
            <a:off x="457200" y="1252538"/>
            <a:ext cx="8305800" cy="5262563"/>
          </a:xfrm>
          <a:prstGeom prst="rect">
            <a:avLst/>
          </a:prstGeom>
        </p:spPr>
        <p:txBody>
          <a:bodyPr>
            <a:spAutoFit/>
          </a:bodyPr>
          <a:lstStyle/>
          <a:p>
            <a:pPr>
              <a:defRPr/>
            </a:pPr>
            <a:r>
              <a:rPr lang="en-US" sz="2800" dirty="0">
                <a:solidFill>
                  <a:srgbClr val="FF0000"/>
                </a:solidFill>
                <a:latin typeface="Andalus" pitchFamily="18" charset="-78"/>
                <a:cs typeface="Andalus" pitchFamily="18" charset="-78"/>
              </a:rPr>
              <a:t>Principle of the Test Procedure:</a:t>
            </a:r>
          </a:p>
          <a:p>
            <a:pPr marL="342900" indent="-342900" algn="just">
              <a:buFontTx/>
              <a:buBlip>
                <a:blip r:embed="rId2"/>
              </a:buBlip>
              <a:defRPr/>
            </a:pPr>
            <a:r>
              <a:rPr lang="en-US" sz="2000" dirty="0">
                <a:solidFill>
                  <a:srgbClr val="000000"/>
                </a:solidFill>
                <a:cs typeface="Arial" panose="020B0604020202020204" pitchFamily="34" charset="0"/>
              </a:rPr>
              <a:t>Latex particles are coated with an antiserum against </a:t>
            </a:r>
            <a:r>
              <a:rPr lang="en-US" sz="2000" i="1" dirty="0">
                <a:solidFill>
                  <a:srgbClr val="000000"/>
                </a:solidFill>
                <a:cs typeface="Arial" panose="020B0604020202020204" pitchFamily="34" charset="0"/>
              </a:rPr>
              <a:t>E. coli </a:t>
            </a:r>
            <a:r>
              <a:rPr lang="en-US" sz="2000" dirty="0">
                <a:solidFill>
                  <a:srgbClr val="000000"/>
                </a:solidFill>
                <a:cs typeface="Arial" panose="020B0604020202020204" pitchFamily="34" charset="0"/>
              </a:rPr>
              <a:t>O157 antigen. When the coated latex particles are mixed with fresh colonies of </a:t>
            </a:r>
            <a:r>
              <a:rPr lang="en-US" sz="2000" i="1" dirty="0">
                <a:solidFill>
                  <a:srgbClr val="000000"/>
                </a:solidFill>
                <a:cs typeface="Arial" panose="020B0604020202020204" pitchFamily="34" charset="0"/>
              </a:rPr>
              <a:t>E. coli </a:t>
            </a:r>
            <a:r>
              <a:rPr lang="en-US" sz="2000" dirty="0">
                <a:solidFill>
                  <a:srgbClr val="000000"/>
                </a:solidFill>
                <a:cs typeface="Arial" panose="020B0604020202020204" pitchFamily="34" charset="0"/>
              </a:rPr>
              <a:t>serotype O157 the bacteria will bind to the antiserum, causing the latex particles to visibly agglutinate (positive reaction). Bacteria which are not O157 serotype will not bind to the antiserum and will not result in agglutination (negative reaction). </a:t>
            </a:r>
          </a:p>
          <a:p>
            <a:pPr marL="342900" indent="-342900" algn="just">
              <a:buFontTx/>
              <a:buBlip>
                <a:blip r:embed="rId2"/>
              </a:buBlip>
              <a:defRPr/>
            </a:pPr>
            <a:endParaRPr lang="en-US" sz="2000" dirty="0">
              <a:solidFill>
                <a:srgbClr val="000000"/>
              </a:solidFill>
              <a:cs typeface="Arial" panose="020B0604020202020204" pitchFamily="34" charset="0"/>
            </a:endParaRPr>
          </a:p>
          <a:p>
            <a:pPr>
              <a:defRPr/>
            </a:pPr>
            <a:r>
              <a:rPr lang="en-US" sz="2800" dirty="0">
                <a:solidFill>
                  <a:srgbClr val="FF0000"/>
                </a:solidFill>
                <a:latin typeface="Andalus" pitchFamily="18" charset="-78"/>
                <a:cs typeface="Andalus" pitchFamily="18" charset="-78"/>
              </a:rPr>
              <a:t>Test Procedure:</a:t>
            </a:r>
          </a:p>
          <a:p>
            <a:pPr marL="342900" indent="-342900" algn="just">
              <a:buFontTx/>
              <a:buBlip>
                <a:blip r:embed="rId2"/>
              </a:buBlip>
              <a:defRPr/>
            </a:pPr>
            <a:r>
              <a:rPr lang="en-US" sz="2000" dirty="0">
                <a:solidFill>
                  <a:srgbClr val="000000"/>
                </a:solidFill>
                <a:cs typeface="Arial" panose="020B0604020202020204" pitchFamily="34" charset="0"/>
              </a:rPr>
              <a:t>Allow all reagents to come to room temperature before use. The </a:t>
            </a:r>
            <a:r>
              <a:rPr lang="en-US" sz="2000" i="1" dirty="0" err="1">
                <a:solidFill>
                  <a:srgbClr val="000000"/>
                </a:solidFill>
                <a:cs typeface="Arial" panose="020B0604020202020204" pitchFamily="34" charset="0"/>
              </a:rPr>
              <a:t>E.coli</a:t>
            </a:r>
            <a:r>
              <a:rPr lang="en-US" sz="2000" i="1" dirty="0">
                <a:solidFill>
                  <a:srgbClr val="000000"/>
                </a:solidFill>
                <a:cs typeface="Arial" panose="020B0604020202020204" pitchFamily="34" charset="0"/>
              </a:rPr>
              <a:t> </a:t>
            </a:r>
            <a:r>
              <a:rPr lang="en-US" sz="2000" dirty="0">
                <a:solidFill>
                  <a:srgbClr val="000000"/>
                </a:solidFill>
                <a:cs typeface="Arial" panose="020B0604020202020204" pitchFamily="34" charset="0"/>
              </a:rPr>
              <a:t>O157 Latex Reagent and Negative Control Latex Reagent must be tested with the Positive Control Antigen prior to running test specimens. The </a:t>
            </a:r>
            <a:r>
              <a:rPr lang="en-US" sz="2000" i="1" dirty="0">
                <a:solidFill>
                  <a:srgbClr val="000000"/>
                </a:solidFill>
                <a:cs typeface="Arial" panose="020B0604020202020204" pitchFamily="34" charset="0"/>
              </a:rPr>
              <a:t>E. coli </a:t>
            </a:r>
            <a:r>
              <a:rPr lang="en-US" sz="2000" dirty="0">
                <a:solidFill>
                  <a:srgbClr val="000000"/>
                </a:solidFill>
                <a:cs typeface="Arial" panose="020B0604020202020204" pitchFamily="34" charset="0"/>
              </a:rPr>
              <a:t>O157 Latex Reagent must show positive agglutination and the Negative Control Latex Reagent must show no agglutination within two minutes. This indicates that the reagents retain their activity.</a:t>
            </a:r>
          </a:p>
        </p:txBody>
      </p:sp>
    </p:spTree>
    <p:extLst>
      <p:ext uri="{BB962C8B-B14F-4D97-AF65-F5344CB8AC3E}">
        <p14:creationId xmlns:p14="http://schemas.microsoft.com/office/powerpoint/2010/main" val="2577536667"/>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z="5400" dirty="0" smtClean="0">
                <a:latin typeface="Freestyle Script" panose="030804020302050B0404" pitchFamily="66" charset="0"/>
              </a:rPr>
              <a:t>Test Procedure</a:t>
            </a:r>
            <a:endParaRPr lang="ar-SA" altLang="en-US" sz="4800" dirty="0" smtClean="0">
              <a:latin typeface="Freestyle Script" panose="030804020302050B0404" pitchFamily="66" charset="0"/>
            </a:endParaRPr>
          </a:p>
        </p:txBody>
      </p:sp>
      <p:sp>
        <p:nvSpPr>
          <p:cNvPr id="4" name="Rectangle 3"/>
          <p:cNvSpPr/>
          <p:nvPr/>
        </p:nvSpPr>
        <p:spPr>
          <a:xfrm>
            <a:off x="381000" y="1600200"/>
            <a:ext cx="8305800" cy="5294313"/>
          </a:xfrm>
          <a:prstGeom prst="rect">
            <a:avLst/>
          </a:prstGeom>
        </p:spPr>
        <p:txBody>
          <a:bodyPr>
            <a:spAutoFit/>
          </a:bodyPr>
          <a:lstStyle/>
          <a:p>
            <a:pPr marL="457200" indent="-457200" algn="just">
              <a:buClr>
                <a:srgbClr val="FF0000"/>
              </a:buClr>
              <a:buFont typeface="+mj-lt"/>
              <a:buAutoNum type="arabicPeriod"/>
              <a:defRPr/>
            </a:pPr>
            <a:r>
              <a:rPr lang="en-US" sz="2000" dirty="0">
                <a:solidFill>
                  <a:srgbClr val="000000"/>
                </a:solidFill>
                <a:cs typeface="Arial" panose="020B0604020202020204" pitchFamily="34" charset="0"/>
              </a:rPr>
              <a:t>Test material may be obtained by culturing clinical specimens and using either:</a:t>
            </a:r>
          </a:p>
          <a:p>
            <a:pPr marL="342900" indent="-342900" algn="just">
              <a:buFont typeface="+mj-lt"/>
              <a:buAutoNum type="alphaLcParenR"/>
              <a:defRPr/>
            </a:pPr>
            <a:endParaRPr lang="en-US" sz="2000" dirty="0">
              <a:solidFill>
                <a:srgbClr val="000000"/>
              </a:solidFill>
              <a:cs typeface="Arial" panose="020B0604020202020204" pitchFamily="34" charset="0"/>
            </a:endParaRPr>
          </a:p>
          <a:p>
            <a:pPr marL="342900" indent="-342900" algn="just">
              <a:buFont typeface="+mj-lt"/>
              <a:buAutoNum type="alphaLcParenR"/>
              <a:defRPr/>
            </a:pPr>
            <a:r>
              <a:rPr lang="en-US" sz="2000" dirty="0">
                <a:solidFill>
                  <a:srgbClr val="000000"/>
                </a:solidFill>
                <a:cs typeface="Arial" panose="020B0604020202020204" pitchFamily="34" charset="0"/>
              </a:rPr>
              <a:t> Non-sorbitol fermenting colonies (NSFC) from Sorbitol </a:t>
            </a:r>
            <a:r>
              <a:rPr lang="en-US" sz="2000" dirty="0" err="1">
                <a:solidFill>
                  <a:srgbClr val="000000"/>
                </a:solidFill>
                <a:cs typeface="Arial" panose="020B0604020202020204" pitchFamily="34" charset="0"/>
              </a:rPr>
              <a:t>MacConkey</a:t>
            </a:r>
            <a:r>
              <a:rPr lang="en-US" sz="2000" dirty="0">
                <a:solidFill>
                  <a:srgbClr val="000000"/>
                </a:solidFill>
                <a:cs typeface="Arial" panose="020B0604020202020204" pitchFamily="34" charset="0"/>
              </a:rPr>
              <a:t> agar medium.</a:t>
            </a:r>
          </a:p>
          <a:p>
            <a:pPr marL="342900" indent="-342900" algn="just">
              <a:buFont typeface="+mj-lt"/>
              <a:buAutoNum type="alphaLcParenR"/>
              <a:defRPr/>
            </a:pPr>
            <a:r>
              <a:rPr lang="en-US" sz="2000" dirty="0">
                <a:solidFill>
                  <a:srgbClr val="000000"/>
                </a:solidFill>
                <a:cs typeface="Arial" panose="020B0604020202020204" pitchFamily="34" charset="0"/>
              </a:rPr>
              <a:t> Subculture of NSFC from non-selective agar medium.</a:t>
            </a:r>
          </a:p>
          <a:p>
            <a:pPr algn="just">
              <a:defRPr/>
            </a:pPr>
            <a:endParaRPr lang="en-US" sz="2000" dirty="0">
              <a:solidFill>
                <a:srgbClr val="000000"/>
              </a:solidFill>
              <a:cs typeface="Arial" panose="020B0604020202020204" pitchFamily="34" charset="0"/>
            </a:endParaRPr>
          </a:p>
          <a:p>
            <a:pPr marL="457200" indent="-457200" algn="just">
              <a:buClr>
                <a:srgbClr val="FF0000"/>
              </a:buClr>
              <a:buFont typeface="+mj-lt"/>
              <a:buAutoNum type="arabicPeriod" startAt="2"/>
              <a:defRPr/>
            </a:pPr>
            <a:r>
              <a:rPr lang="en-US" sz="2000" dirty="0">
                <a:solidFill>
                  <a:srgbClr val="000000"/>
                </a:solidFill>
                <a:cs typeface="Arial" panose="020B0604020202020204" pitchFamily="34" charset="0"/>
              </a:rPr>
              <a:t>Select suitable colonies from the agar medium surface.</a:t>
            </a:r>
          </a:p>
          <a:p>
            <a:pPr algn="just">
              <a:defRPr/>
            </a:pPr>
            <a:endParaRPr lang="en-US" sz="2000" dirty="0">
              <a:solidFill>
                <a:srgbClr val="000000"/>
              </a:solidFill>
              <a:cs typeface="Arial" panose="020B0604020202020204" pitchFamily="34" charset="0"/>
            </a:endParaRPr>
          </a:p>
          <a:p>
            <a:pPr marL="457200" indent="-457200" algn="just">
              <a:buClr>
                <a:srgbClr val="FF0000"/>
              </a:buClr>
              <a:buFont typeface="+mj-lt"/>
              <a:buAutoNum type="arabicPeriod" startAt="3"/>
              <a:defRPr/>
            </a:pPr>
            <a:r>
              <a:rPr lang="en-US" sz="2000" dirty="0">
                <a:solidFill>
                  <a:srgbClr val="000000"/>
                </a:solidFill>
                <a:cs typeface="Arial" panose="020B0604020202020204" pitchFamily="34" charset="0"/>
              </a:rPr>
              <a:t>Re-suspend the colonies in 0.2 ml normal saline in a culture tube.</a:t>
            </a:r>
          </a:p>
          <a:p>
            <a:pPr algn="just">
              <a:defRPr/>
            </a:pPr>
            <a:endParaRPr lang="en-US" sz="2000" dirty="0">
              <a:solidFill>
                <a:srgbClr val="000000"/>
              </a:solidFill>
              <a:cs typeface="Arial" panose="020B0604020202020204" pitchFamily="34" charset="0"/>
            </a:endParaRPr>
          </a:p>
          <a:p>
            <a:pPr marL="457200" indent="-457200" algn="just">
              <a:buClr>
                <a:srgbClr val="FF0000"/>
              </a:buClr>
              <a:buFont typeface="+mj-lt"/>
              <a:buAutoNum type="arabicPeriod" startAt="4"/>
              <a:defRPr/>
            </a:pPr>
            <a:r>
              <a:rPr lang="en-US" sz="2000" dirty="0">
                <a:solidFill>
                  <a:srgbClr val="000000"/>
                </a:solidFill>
                <a:cs typeface="Arial" panose="020B0604020202020204" pitchFamily="34" charset="0"/>
              </a:rPr>
              <a:t>Place one drop of </a:t>
            </a:r>
            <a:r>
              <a:rPr lang="en-US" sz="2000" i="1" dirty="0" err="1">
                <a:solidFill>
                  <a:srgbClr val="000000"/>
                </a:solidFill>
                <a:cs typeface="Arial" panose="020B0604020202020204" pitchFamily="34" charset="0"/>
              </a:rPr>
              <a:t>E.coli</a:t>
            </a:r>
            <a:r>
              <a:rPr lang="en-US" sz="2000" dirty="0">
                <a:solidFill>
                  <a:srgbClr val="000000"/>
                </a:solidFill>
                <a:cs typeface="Arial" panose="020B0604020202020204" pitchFamily="34" charset="0"/>
              </a:rPr>
              <a:t> O157 Latex Reagent on to a test circle on one of the test cards provided. Using a sterile </a:t>
            </a:r>
            <a:r>
              <a:rPr lang="en-US" sz="2000" dirty="0" err="1">
                <a:solidFill>
                  <a:srgbClr val="000000"/>
                </a:solidFill>
                <a:cs typeface="Arial" panose="020B0604020202020204" pitchFamily="34" charset="0"/>
              </a:rPr>
              <a:t>pasteur</a:t>
            </a:r>
            <a:r>
              <a:rPr lang="en-US" sz="2000" dirty="0">
                <a:solidFill>
                  <a:srgbClr val="000000"/>
                </a:solidFill>
                <a:cs typeface="Arial" panose="020B0604020202020204" pitchFamily="34" charset="0"/>
              </a:rPr>
              <a:t> pipette add one drop of the test specimen (colony suspension) to the test circle, then mix with the Latex Reagent using one of the mixing sticks provided.</a:t>
            </a:r>
          </a:p>
          <a:p>
            <a:pPr marL="457200" indent="-457200" algn="just">
              <a:buClr>
                <a:srgbClr val="FF0000"/>
              </a:buClr>
              <a:buFont typeface="+mj-lt"/>
              <a:buAutoNum type="arabicPeriod" startAt="4"/>
              <a:defRPr/>
            </a:pPr>
            <a:endParaRPr lang="en-US"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1038544794"/>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z="5400" dirty="0" smtClean="0">
                <a:latin typeface="Freestyle Script" panose="030804020302050B0404" pitchFamily="66" charset="0"/>
              </a:rPr>
              <a:t>Test Procedure </a:t>
            </a:r>
            <a:r>
              <a:rPr lang="en-US" altLang="en-US" sz="4800" dirty="0" smtClean="0">
                <a:latin typeface="Freestyle Script" panose="030804020302050B0404" pitchFamily="66" charset="0"/>
              </a:rPr>
              <a:t>continue ……</a:t>
            </a:r>
            <a:endParaRPr lang="ar-SA" altLang="en-US" sz="5400" dirty="0" smtClean="0"/>
          </a:p>
        </p:txBody>
      </p:sp>
      <p:sp>
        <p:nvSpPr>
          <p:cNvPr id="3" name="Rectangle 2"/>
          <p:cNvSpPr/>
          <p:nvPr/>
        </p:nvSpPr>
        <p:spPr>
          <a:xfrm>
            <a:off x="533400" y="1828800"/>
            <a:ext cx="8153400" cy="1938338"/>
          </a:xfrm>
          <a:prstGeom prst="rect">
            <a:avLst/>
          </a:prstGeom>
        </p:spPr>
        <p:txBody>
          <a:bodyPr>
            <a:spAutoFit/>
          </a:bodyPr>
          <a:lstStyle/>
          <a:p>
            <a:pPr marL="457200" indent="-457200" algn="just">
              <a:buClr>
                <a:srgbClr val="FF0000"/>
              </a:buClr>
              <a:buFont typeface="+mj-lt"/>
              <a:buAutoNum type="arabicPeriod" startAt="5"/>
              <a:defRPr/>
            </a:pPr>
            <a:r>
              <a:rPr lang="en-US" sz="2000" dirty="0">
                <a:solidFill>
                  <a:srgbClr val="000000"/>
                </a:solidFill>
                <a:cs typeface="Arial" panose="020B0604020202020204" pitchFamily="34" charset="0"/>
              </a:rPr>
              <a:t>Rock the card gently and examine for agglutination for up to two minutes.</a:t>
            </a:r>
          </a:p>
          <a:p>
            <a:pPr algn="just">
              <a:defRPr/>
            </a:pPr>
            <a:endParaRPr lang="en-US" sz="2000" dirty="0">
              <a:solidFill>
                <a:srgbClr val="000000"/>
              </a:solidFill>
              <a:cs typeface="Arial" panose="020B0604020202020204" pitchFamily="34" charset="0"/>
            </a:endParaRPr>
          </a:p>
          <a:p>
            <a:pPr marL="457200" indent="-457200" algn="just">
              <a:buClr>
                <a:srgbClr val="FF0000"/>
              </a:buClr>
              <a:buFont typeface="+mj-lt"/>
              <a:buAutoNum type="arabicPeriod" startAt="6"/>
              <a:defRPr/>
            </a:pPr>
            <a:r>
              <a:rPr lang="en-US" sz="2000" dirty="0">
                <a:solidFill>
                  <a:srgbClr val="000000"/>
                </a:solidFill>
                <a:cs typeface="Arial" panose="020B0604020202020204" pitchFamily="34" charset="0"/>
              </a:rPr>
              <a:t>Isolates that give a positive result with the test latex must be tested further by repeating the procedure using the Negative Control Latex Reagent.</a:t>
            </a:r>
            <a:endParaRPr lang="ar-SA" sz="2000" dirty="0">
              <a:solidFill>
                <a:srgbClr val="000000"/>
              </a:solidFill>
              <a:cs typeface="Arial" panose="020B0604020202020204" pitchFamily="34" charset="0"/>
            </a:endParaRPr>
          </a:p>
        </p:txBody>
      </p:sp>
      <p:pic>
        <p:nvPicPr>
          <p:cNvPr id="491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767138"/>
            <a:ext cx="4357688"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375391"/>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z="6000" smtClean="0">
                <a:latin typeface="Freestyle Script" panose="030804020302050B0404" pitchFamily="66" charset="0"/>
              </a:rPr>
              <a:t>Quality Control</a:t>
            </a:r>
            <a:endParaRPr lang="ar-SA" altLang="en-US" sz="6000" smtClean="0">
              <a:latin typeface="Freestyle Script" panose="030804020302050B0404" pitchFamily="66" charset="0"/>
            </a:endParaRPr>
          </a:p>
        </p:txBody>
      </p:sp>
      <p:sp>
        <p:nvSpPr>
          <p:cNvPr id="50179" name="Rectangle 2"/>
          <p:cNvSpPr>
            <a:spLocks noChangeArrowheads="1"/>
          </p:cNvSpPr>
          <p:nvPr/>
        </p:nvSpPr>
        <p:spPr bwMode="auto">
          <a:xfrm>
            <a:off x="304800" y="1340890"/>
            <a:ext cx="815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buFontTx/>
              <a:buBlip>
                <a:blip r:embed="rId2"/>
              </a:buBlip>
            </a:pPr>
            <a:r>
              <a:rPr lang="en-US" altLang="en-US" sz="2400" dirty="0">
                <a:solidFill>
                  <a:srgbClr val="000000"/>
                </a:solidFill>
              </a:rPr>
              <a:t>The </a:t>
            </a:r>
            <a:r>
              <a:rPr lang="en-US" altLang="en-US" sz="2400" i="1" dirty="0">
                <a:solidFill>
                  <a:srgbClr val="000000"/>
                </a:solidFill>
              </a:rPr>
              <a:t>E. coli </a:t>
            </a:r>
            <a:r>
              <a:rPr lang="en-US" altLang="en-US" sz="2400" dirty="0">
                <a:solidFill>
                  <a:srgbClr val="000000"/>
                </a:solidFill>
              </a:rPr>
              <a:t>O157 Latex Reagent and Negative Control Latex Reagent must be tested with the Positive Control before running the test isolates. There </a:t>
            </a:r>
            <a:r>
              <a:rPr lang="en-US" altLang="en-US" sz="2400" b="1" dirty="0">
                <a:solidFill>
                  <a:srgbClr val="000000"/>
                </a:solidFill>
              </a:rPr>
              <a:t>must be agglutination </a:t>
            </a:r>
            <a:r>
              <a:rPr lang="en-US" altLang="en-US" sz="2400" dirty="0">
                <a:solidFill>
                  <a:srgbClr val="000000"/>
                </a:solidFill>
              </a:rPr>
              <a:t>with the </a:t>
            </a:r>
            <a:r>
              <a:rPr lang="en-US" altLang="en-US" sz="2400" i="1" dirty="0">
                <a:solidFill>
                  <a:srgbClr val="000000"/>
                </a:solidFill>
              </a:rPr>
              <a:t>E. coli </a:t>
            </a:r>
            <a:r>
              <a:rPr lang="en-US" altLang="en-US" sz="2400" dirty="0">
                <a:solidFill>
                  <a:srgbClr val="000000"/>
                </a:solidFill>
              </a:rPr>
              <a:t>O157 Latex Reagent within two minutes and </a:t>
            </a:r>
            <a:r>
              <a:rPr lang="en-US" altLang="en-US" sz="2400" b="1" dirty="0">
                <a:solidFill>
                  <a:srgbClr val="000000"/>
                </a:solidFill>
              </a:rPr>
              <a:t>no agglutination </a:t>
            </a:r>
            <a:r>
              <a:rPr lang="en-US" altLang="en-US" sz="2400" dirty="0">
                <a:solidFill>
                  <a:srgbClr val="000000"/>
                </a:solidFill>
              </a:rPr>
              <a:t>with the Negative Control Latex Reagent. </a:t>
            </a:r>
          </a:p>
        </p:txBody>
      </p:sp>
      <p:sp>
        <p:nvSpPr>
          <p:cNvPr id="50180" name="Rectangle 3"/>
          <p:cNvSpPr>
            <a:spLocks noChangeArrowheads="1"/>
          </p:cNvSpPr>
          <p:nvPr/>
        </p:nvSpPr>
        <p:spPr bwMode="auto">
          <a:xfrm>
            <a:off x="533400" y="373380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ar-SA" altLang="en-US">
              <a:solidFill>
                <a:srgbClr val="000000"/>
              </a:solidFill>
              <a:latin typeface="Tw Cen MT" pitchFamily="34" charset="0"/>
            </a:endParaRPr>
          </a:p>
          <a:p>
            <a:pPr eaLnBrk="1" fontAlgn="base" hangingPunct="1">
              <a:spcBef>
                <a:spcPct val="0"/>
              </a:spcBef>
              <a:spcAft>
                <a:spcPct val="0"/>
              </a:spcAft>
            </a:pPr>
            <a:r>
              <a:rPr lang="en-US" altLang="en-US">
                <a:solidFill>
                  <a:srgbClr val="000000"/>
                </a:solidFill>
                <a:latin typeface="Tw Cen MT" pitchFamily="34" charset="0"/>
              </a:rPr>
              <a:t> </a:t>
            </a:r>
            <a:endParaRPr lang="ar-SA" altLang="en-US">
              <a:solidFill>
                <a:srgbClr val="000000"/>
              </a:solidFill>
              <a:latin typeface="Tw Cen MT" pitchFamily="34" charset="0"/>
            </a:endParaRPr>
          </a:p>
        </p:txBody>
      </p:sp>
      <p:sp>
        <p:nvSpPr>
          <p:cNvPr id="6" name="Rectangle 5"/>
          <p:cNvSpPr/>
          <p:nvPr/>
        </p:nvSpPr>
        <p:spPr>
          <a:xfrm>
            <a:off x="342900" y="3759569"/>
            <a:ext cx="8305800" cy="203132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285750" indent="-285750" algn="just">
              <a:buFontTx/>
              <a:buBlip>
                <a:blip r:embed="rId3"/>
              </a:buBlip>
              <a:defRPr/>
            </a:pPr>
            <a:r>
              <a:rPr lang="en-US" dirty="0">
                <a:solidFill>
                  <a:srgbClr val="FF0000"/>
                </a:solidFill>
                <a:cs typeface="Arial" pitchFamily="34" charset="0"/>
              </a:rPr>
              <a:t>Latex Reagent </a:t>
            </a:r>
            <a:r>
              <a:rPr lang="en-US" dirty="0">
                <a:solidFill>
                  <a:srgbClr val="000000"/>
                </a:solidFill>
                <a:cs typeface="Arial" pitchFamily="34" charset="0"/>
              </a:rPr>
              <a:t>latex particles coated with purified rabbit </a:t>
            </a:r>
            <a:r>
              <a:rPr lang="en-US" dirty="0" err="1">
                <a:solidFill>
                  <a:srgbClr val="000000"/>
                </a:solidFill>
                <a:cs typeface="Arial" pitchFamily="34" charset="0"/>
              </a:rPr>
              <a:t>IgG</a:t>
            </a:r>
            <a:r>
              <a:rPr lang="en-US" dirty="0">
                <a:solidFill>
                  <a:srgbClr val="000000"/>
                </a:solidFill>
                <a:cs typeface="Arial" pitchFamily="34" charset="0"/>
              </a:rPr>
              <a:t> that reacts with </a:t>
            </a:r>
            <a:r>
              <a:rPr lang="en-US" i="1" dirty="0">
                <a:solidFill>
                  <a:srgbClr val="000000"/>
                </a:solidFill>
                <a:cs typeface="Arial" pitchFamily="34" charset="0"/>
              </a:rPr>
              <a:t>E. coli </a:t>
            </a:r>
            <a:r>
              <a:rPr lang="en-US" dirty="0" err="1">
                <a:solidFill>
                  <a:srgbClr val="000000"/>
                </a:solidFill>
                <a:cs typeface="Arial" pitchFamily="34" charset="0"/>
              </a:rPr>
              <a:t>serogroup</a:t>
            </a:r>
            <a:r>
              <a:rPr lang="en-US" dirty="0">
                <a:solidFill>
                  <a:srgbClr val="000000"/>
                </a:solidFill>
                <a:cs typeface="Arial" pitchFamily="34" charset="0"/>
              </a:rPr>
              <a:t> O157. Latex particles. </a:t>
            </a:r>
          </a:p>
          <a:p>
            <a:pPr algn="just">
              <a:defRPr/>
            </a:pPr>
            <a:endParaRPr lang="ar-SA" dirty="0">
              <a:solidFill>
                <a:srgbClr val="000000"/>
              </a:solidFill>
            </a:endParaRPr>
          </a:p>
          <a:p>
            <a:pPr marL="285750" indent="-285750" algn="just">
              <a:buFontTx/>
              <a:buBlip>
                <a:blip r:embed="rId3"/>
              </a:buBlip>
              <a:defRPr/>
            </a:pPr>
            <a:r>
              <a:rPr lang="en-US" dirty="0">
                <a:solidFill>
                  <a:srgbClr val="FF0000"/>
                </a:solidFill>
                <a:cs typeface="Arial" pitchFamily="34" charset="0"/>
              </a:rPr>
              <a:t>Positive Control </a:t>
            </a:r>
            <a:r>
              <a:rPr lang="en-US" dirty="0">
                <a:solidFill>
                  <a:srgbClr val="000000"/>
                </a:solidFill>
                <a:cs typeface="Arial" pitchFamily="34" charset="0"/>
              </a:rPr>
              <a:t>suspension containing </a:t>
            </a:r>
            <a:r>
              <a:rPr lang="en-US" i="1" dirty="0">
                <a:solidFill>
                  <a:srgbClr val="000000"/>
                </a:solidFill>
                <a:cs typeface="Arial" pitchFamily="34" charset="0"/>
              </a:rPr>
              <a:t>E. coli </a:t>
            </a:r>
            <a:r>
              <a:rPr lang="en-US" dirty="0">
                <a:solidFill>
                  <a:srgbClr val="000000"/>
                </a:solidFill>
                <a:cs typeface="Arial" pitchFamily="34" charset="0"/>
              </a:rPr>
              <a:t>serotype O157:H7 antigen.</a:t>
            </a:r>
          </a:p>
          <a:p>
            <a:pPr algn="just">
              <a:defRPr/>
            </a:pPr>
            <a:endParaRPr lang="ar-SA" dirty="0">
              <a:solidFill>
                <a:srgbClr val="000000"/>
              </a:solidFill>
            </a:endParaRPr>
          </a:p>
          <a:p>
            <a:pPr marL="285750" indent="-285750" algn="just">
              <a:buFontTx/>
              <a:buBlip>
                <a:blip r:embed="rId3"/>
              </a:buBlip>
              <a:defRPr/>
            </a:pPr>
            <a:r>
              <a:rPr lang="en-US" dirty="0">
                <a:solidFill>
                  <a:srgbClr val="FF0000"/>
                </a:solidFill>
                <a:cs typeface="Arial" pitchFamily="34" charset="0"/>
              </a:rPr>
              <a:t>Negative Control </a:t>
            </a:r>
            <a:r>
              <a:rPr lang="en-US" dirty="0" smtClean="0">
                <a:solidFill>
                  <a:srgbClr val="000000"/>
                </a:solidFill>
                <a:cs typeface="Arial" pitchFamily="34" charset="0"/>
              </a:rPr>
              <a:t>suspension not </a:t>
            </a:r>
            <a:r>
              <a:rPr lang="en-US" dirty="0">
                <a:solidFill>
                  <a:srgbClr val="000000"/>
                </a:solidFill>
                <a:cs typeface="Arial" pitchFamily="34" charset="0"/>
              </a:rPr>
              <a:t>containing </a:t>
            </a:r>
            <a:r>
              <a:rPr lang="en-US" i="1" dirty="0">
                <a:solidFill>
                  <a:srgbClr val="000000"/>
                </a:solidFill>
                <a:cs typeface="Arial" pitchFamily="34" charset="0"/>
              </a:rPr>
              <a:t>E. coli </a:t>
            </a:r>
            <a:r>
              <a:rPr lang="en-US" dirty="0">
                <a:solidFill>
                  <a:srgbClr val="000000"/>
                </a:solidFill>
                <a:cs typeface="Arial" pitchFamily="34" charset="0"/>
              </a:rPr>
              <a:t>serotype O157:H7 antigen.</a:t>
            </a:r>
          </a:p>
        </p:txBody>
      </p:sp>
    </p:spTree>
    <p:extLst>
      <p:ext uri="{BB962C8B-B14F-4D97-AF65-F5344CB8AC3E}">
        <p14:creationId xmlns:p14="http://schemas.microsoft.com/office/powerpoint/2010/main" val="1486104111"/>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z="6000" smtClean="0">
                <a:latin typeface="Freestyle Script" panose="030804020302050B0404" pitchFamily="66" charset="0"/>
              </a:rPr>
              <a:t>Interpretation of the Results</a:t>
            </a:r>
            <a:endParaRPr lang="ar-SA" altLang="en-US" sz="6000" smtClean="0">
              <a:latin typeface="Freestyle Script" panose="030804020302050B0404" pitchFamily="66" charset="0"/>
            </a:endParaRPr>
          </a:p>
        </p:txBody>
      </p:sp>
      <p:sp>
        <p:nvSpPr>
          <p:cNvPr id="51203" name="Rectangle 2"/>
          <p:cNvSpPr>
            <a:spLocks noChangeArrowheads="1"/>
          </p:cNvSpPr>
          <p:nvPr/>
        </p:nvSpPr>
        <p:spPr bwMode="auto">
          <a:xfrm>
            <a:off x="552450" y="1752600"/>
            <a:ext cx="7905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2000" b="1" dirty="0">
                <a:solidFill>
                  <a:srgbClr val="FF0000"/>
                </a:solidFill>
              </a:rPr>
              <a:t>1. </a:t>
            </a:r>
            <a:r>
              <a:rPr lang="en-US" altLang="en-US" sz="2000" dirty="0">
                <a:solidFill>
                  <a:srgbClr val="000000"/>
                </a:solidFill>
              </a:rPr>
              <a:t>The following table shows how the results obtained with the </a:t>
            </a:r>
            <a:r>
              <a:rPr lang="en-US" altLang="en-US" sz="2000" i="1" dirty="0">
                <a:solidFill>
                  <a:srgbClr val="000000"/>
                </a:solidFill>
              </a:rPr>
              <a:t>E. coli </a:t>
            </a:r>
            <a:r>
              <a:rPr lang="en-US" altLang="en-US" sz="2000" dirty="0">
                <a:solidFill>
                  <a:srgbClr val="000000"/>
                </a:solidFill>
              </a:rPr>
              <a:t>O157 Latex Reagents and the </a:t>
            </a:r>
            <a:r>
              <a:rPr lang="en-US" altLang="en-US" sz="2000" i="1" dirty="0">
                <a:solidFill>
                  <a:srgbClr val="000000"/>
                </a:solidFill>
              </a:rPr>
              <a:t>E. coli </a:t>
            </a:r>
            <a:r>
              <a:rPr lang="en-US" altLang="en-US" sz="2000" dirty="0">
                <a:solidFill>
                  <a:srgbClr val="000000"/>
                </a:solidFill>
              </a:rPr>
              <a:t>O157 Positive Control should be interpreted:</a:t>
            </a:r>
            <a:endParaRPr lang="ar-SA" altLang="en-US" sz="2000" dirty="0">
              <a:solidFill>
                <a:srgbClr val="000000"/>
              </a:solidFill>
            </a:endParaRPr>
          </a:p>
        </p:txBody>
      </p:sp>
      <p:pic>
        <p:nvPicPr>
          <p:cNvPr id="14" name="Picture 13"/>
          <p:cNvPicPr>
            <a:picLocks noChangeAspect="1"/>
          </p:cNvPicPr>
          <p:nvPr/>
        </p:nvPicPr>
        <p:blipFill>
          <a:blip r:embed="rId2"/>
          <a:stretch>
            <a:fillRect/>
          </a:stretch>
        </p:blipFill>
        <p:spPr>
          <a:xfrm>
            <a:off x="457200" y="2936549"/>
            <a:ext cx="8455885" cy="3097036"/>
          </a:xfrm>
          <a:prstGeom prst="rect">
            <a:avLst/>
          </a:prstGeom>
        </p:spPr>
      </p:pic>
    </p:spTree>
    <p:extLst>
      <p:ext uri="{BB962C8B-B14F-4D97-AF65-F5344CB8AC3E}">
        <p14:creationId xmlns:p14="http://schemas.microsoft.com/office/powerpoint/2010/main" val="2228029553"/>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z="6000" smtClean="0">
                <a:latin typeface="Freestyle Script" panose="030804020302050B0404" pitchFamily="66" charset="0"/>
              </a:rPr>
              <a:t>Interpretation of the Results</a:t>
            </a:r>
            <a:endParaRPr lang="ar-SA" altLang="en-US" sz="6000" smtClean="0">
              <a:latin typeface="Freestyle Script" panose="030804020302050B0404" pitchFamily="66" charset="0"/>
            </a:endParaRPr>
          </a:p>
        </p:txBody>
      </p:sp>
      <p:sp>
        <p:nvSpPr>
          <p:cNvPr id="52227" name="Rectangle 2"/>
          <p:cNvSpPr>
            <a:spLocks noChangeArrowheads="1"/>
          </p:cNvSpPr>
          <p:nvPr/>
        </p:nvSpPr>
        <p:spPr bwMode="auto">
          <a:xfrm>
            <a:off x="609600" y="16764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b="1">
                <a:solidFill>
                  <a:srgbClr val="FF0000"/>
                </a:solidFill>
              </a:rPr>
              <a:t>2. </a:t>
            </a:r>
            <a:r>
              <a:rPr lang="en-US" altLang="en-US" sz="2000">
                <a:solidFill>
                  <a:srgbClr val="000000"/>
                </a:solidFill>
              </a:rPr>
              <a:t>Agglutination of latex reagents with test specimen is interpreted as shown below:</a:t>
            </a:r>
            <a:endParaRPr lang="ar-SA" altLang="en-US" sz="2000">
              <a:solidFill>
                <a:srgbClr val="000000"/>
              </a:solidFill>
            </a:endParaRPr>
          </a:p>
        </p:txBody>
      </p:sp>
      <p:pic>
        <p:nvPicPr>
          <p:cNvPr id="3" name="Picture 2"/>
          <p:cNvPicPr>
            <a:picLocks noChangeAspect="1"/>
          </p:cNvPicPr>
          <p:nvPr/>
        </p:nvPicPr>
        <p:blipFill>
          <a:blip r:embed="rId2"/>
          <a:stretch>
            <a:fillRect/>
          </a:stretch>
        </p:blipFill>
        <p:spPr>
          <a:xfrm>
            <a:off x="724734" y="2384425"/>
            <a:ext cx="7962066" cy="3853006"/>
          </a:xfrm>
          <a:prstGeom prst="rect">
            <a:avLst/>
          </a:prstGeom>
        </p:spPr>
      </p:pic>
    </p:spTree>
    <p:extLst>
      <p:ext uri="{BB962C8B-B14F-4D97-AF65-F5344CB8AC3E}">
        <p14:creationId xmlns:p14="http://schemas.microsoft.com/office/powerpoint/2010/main" val="2938228283"/>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z="6000" smtClean="0">
                <a:latin typeface="Freestyle Script" panose="030804020302050B0404" pitchFamily="66" charset="0"/>
              </a:rPr>
              <a:t>Post Specimen Processing</a:t>
            </a:r>
          </a:p>
        </p:txBody>
      </p:sp>
      <p:sp>
        <p:nvSpPr>
          <p:cNvPr id="3" name="Rectangle 2"/>
          <p:cNvSpPr/>
          <p:nvPr/>
        </p:nvSpPr>
        <p:spPr>
          <a:xfrm>
            <a:off x="460375" y="1905000"/>
            <a:ext cx="8458200" cy="3908425"/>
          </a:xfrm>
          <a:prstGeom prst="rect">
            <a:avLst/>
          </a:prstGeom>
        </p:spPr>
        <p:txBody>
          <a:bodyPr>
            <a:spAutoFit/>
          </a:bodyPr>
          <a:lstStyle/>
          <a:p>
            <a:pPr>
              <a:defRPr/>
            </a:pPr>
            <a:r>
              <a:rPr lang="en-US" sz="2400" dirty="0">
                <a:solidFill>
                  <a:srgbClr val="FF0000"/>
                </a:solidFill>
                <a:latin typeface="Andalus" pitchFamily="18" charset="-78"/>
                <a:cs typeface="Andalus" pitchFamily="18" charset="-78"/>
              </a:rPr>
              <a:t>Interfering factors:</a:t>
            </a:r>
          </a:p>
          <a:p>
            <a:pPr>
              <a:buFontTx/>
              <a:buBlip>
                <a:blip r:embed="rId3"/>
              </a:buBlip>
              <a:defRPr/>
            </a:pPr>
            <a:r>
              <a:rPr lang="en-US" sz="2000" dirty="0">
                <a:solidFill>
                  <a:srgbClr val="000000"/>
                </a:solidFill>
                <a:cs typeface="Arial" panose="020B0604020202020204" pitchFamily="34" charset="0"/>
              </a:rPr>
              <a:t> Patient on antibiotic therapy.</a:t>
            </a:r>
          </a:p>
          <a:p>
            <a:pPr>
              <a:buFontTx/>
              <a:buBlip>
                <a:blip r:embed="rId3"/>
              </a:buBlip>
              <a:defRPr/>
            </a:pPr>
            <a:r>
              <a:rPr lang="en-US" sz="2000" dirty="0">
                <a:solidFill>
                  <a:srgbClr val="000000"/>
                </a:solidFill>
                <a:cs typeface="Arial" panose="020B0604020202020204" pitchFamily="34" charset="0"/>
              </a:rPr>
              <a:t> Improper sample collection.</a:t>
            </a:r>
          </a:p>
          <a:p>
            <a:pPr>
              <a:defRPr/>
            </a:pPr>
            <a:endParaRPr lang="en-US" sz="1600" dirty="0">
              <a:solidFill>
                <a:srgbClr val="000000"/>
              </a:solidFill>
              <a:cs typeface="Arial" panose="020B0604020202020204" pitchFamily="34" charset="0"/>
            </a:endParaRPr>
          </a:p>
          <a:p>
            <a:pPr>
              <a:defRPr/>
            </a:pPr>
            <a:r>
              <a:rPr lang="en-US" sz="2400" dirty="0">
                <a:solidFill>
                  <a:srgbClr val="FF0000"/>
                </a:solidFill>
                <a:latin typeface="Andalus" pitchFamily="18" charset="-78"/>
                <a:cs typeface="Andalus" pitchFamily="18" charset="-78"/>
              </a:rPr>
              <a:t>Result reporting:</a:t>
            </a:r>
          </a:p>
          <a:p>
            <a:pPr marL="342900" indent="-342900">
              <a:buFontTx/>
              <a:buBlip>
                <a:blip r:embed="rId3"/>
              </a:buBlip>
              <a:defRPr/>
            </a:pPr>
            <a:r>
              <a:rPr lang="en-US" sz="2000" dirty="0">
                <a:solidFill>
                  <a:srgbClr val="000000"/>
                </a:solidFill>
                <a:cs typeface="Arial" panose="020B0604020202020204" pitchFamily="34" charset="0"/>
              </a:rPr>
              <a:t> A positive report will be issued only in case E. coli O157:H7 were isolated, otherwise, a negative report will be issued.</a:t>
            </a:r>
          </a:p>
          <a:p>
            <a:pPr>
              <a:defRPr/>
            </a:pPr>
            <a:endParaRPr lang="en-US" sz="2000" dirty="0">
              <a:solidFill>
                <a:srgbClr val="000000"/>
              </a:solidFill>
              <a:cs typeface="Arial" panose="020B0604020202020204" pitchFamily="34" charset="0"/>
            </a:endParaRPr>
          </a:p>
          <a:p>
            <a:pPr>
              <a:defRPr/>
            </a:pPr>
            <a:r>
              <a:rPr lang="en-US" sz="2400" dirty="0">
                <a:solidFill>
                  <a:srgbClr val="FF0000"/>
                </a:solidFill>
                <a:latin typeface="Andalus" pitchFamily="18" charset="-78"/>
                <a:cs typeface="Andalus" pitchFamily="18" charset="-78"/>
              </a:rPr>
              <a:t>Turn around time:</a:t>
            </a:r>
          </a:p>
          <a:p>
            <a:pPr>
              <a:buFontTx/>
              <a:buBlip>
                <a:blip r:embed="rId3"/>
              </a:buBlip>
              <a:defRPr/>
            </a:pPr>
            <a:r>
              <a:rPr lang="en-US" sz="2000" dirty="0">
                <a:solidFill>
                  <a:srgbClr val="000000"/>
                </a:solidFill>
                <a:cs typeface="Arial" panose="020B0604020202020204" pitchFamily="34" charset="0"/>
              </a:rPr>
              <a:t>Isolation of a possible pathogen can be expected after 2-4 days. </a:t>
            </a:r>
          </a:p>
          <a:p>
            <a:pPr>
              <a:buFontTx/>
              <a:buBlip>
                <a:blip r:embed="rId3"/>
              </a:buBlip>
              <a:defRPr/>
            </a:pPr>
            <a:r>
              <a:rPr lang="en-US" sz="2000" dirty="0">
                <a:solidFill>
                  <a:srgbClr val="000000"/>
                </a:solidFill>
                <a:cs typeface="Arial" panose="020B0604020202020204" pitchFamily="34" charset="0"/>
              </a:rPr>
              <a:t> Negative culture will be reported out 2 days after the receipt of the specimen .</a:t>
            </a:r>
          </a:p>
        </p:txBody>
      </p:sp>
    </p:spTree>
    <p:extLst>
      <p:ext uri="{BB962C8B-B14F-4D97-AF65-F5344CB8AC3E}">
        <p14:creationId xmlns:p14="http://schemas.microsoft.com/office/powerpoint/2010/main" val="151983562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06488" y="1443038"/>
            <a:ext cx="5614987" cy="23860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2100" b="1" i="1" dirty="0">
                <a:effectLst>
                  <a:outerShdw blurRad="38100" dist="38100" dir="2700000" algn="tl">
                    <a:srgbClr val="000000">
                      <a:alpha val="43137"/>
                    </a:srgbClr>
                  </a:outerShdw>
                </a:effectLst>
                <a:latin typeface="Castellar" panose="020A0402060406010301" pitchFamily="18" charset="0"/>
              </a:rPr>
              <a:t>End of Lecture</a:t>
            </a:r>
            <a:endParaRPr lang="ar-SA" sz="2100" b="1" i="1" dirty="0">
              <a:effectLst>
                <a:outerShdw blurRad="38100" dist="38100" dir="2700000" algn="tl">
                  <a:srgbClr val="000000">
                    <a:alpha val="43137"/>
                  </a:srgbClr>
                </a:outerShdw>
              </a:effectLst>
              <a:latin typeface="Castellar" panose="020A0402060406010301" pitchFamily="18" charset="0"/>
            </a:endParaRPr>
          </a:p>
        </p:txBody>
      </p:sp>
      <p:sp>
        <p:nvSpPr>
          <p:cNvPr id="3" name="Smiley Face 2"/>
          <p:cNvSpPr/>
          <p:nvPr/>
        </p:nvSpPr>
        <p:spPr>
          <a:xfrm>
            <a:off x="1965325" y="4551363"/>
            <a:ext cx="796925" cy="77787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ar-SA" sz="1350"/>
          </a:p>
        </p:txBody>
      </p:sp>
    </p:spTree>
    <p:extLst>
      <p:ext uri="{BB962C8B-B14F-4D97-AF65-F5344CB8AC3E}">
        <p14:creationId xmlns:p14="http://schemas.microsoft.com/office/powerpoint/2010/main" val="7755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204537" y="503237"/>
            <a:ext cx="86747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000" i="1" dirty="0" smtClean="0">
                <a:solidFill>
                  <a:srgbClr val="FF0000"/>
                </a:solidFill>
                <a:latin typeface="Aharoni" pitchFamily="2" charset="-79"/>
                <a:cs typeface="Aharoni" pitchFamily="2" charset="-79"/>
              </a:rPr>
              <a:t>Helicobacter pylori </a:t>
            </a:r>
            <a:r>
              <a:rPr lang="en-US" sz="4000" dirty="0" smtClean="0">
                <a:solidFill>
                  <a:srgbClr val="FF0000"/>
                </a:solidFill>
                <a:latin typeface="Aharoni" pitchFamily="2" charset="-79"/>
                <a:cs typeface="Aharoni" pitchFamily="2" charset="-79"/>
              </a:rPr>
              <a:t>—why doesn’t it get killed by stomach acids?</a:t>
            </a:r>
          </a:p>
        </p:txBody>
      </p:sp>
      <p:sp>
        <p:nvSpPr>
          <p:cNvPr id="4" name="Rectangle 3"/>
          <p:cNvSpPr>
            <a:spLocks noGrp="1" noChangeArrowheads="1"/>
          </p:cNvSpPr>
          <p:nvPr/>
        </p:nvSpPr>
        <p:spPr bwMode="auto">
          <a:xfrm>
            <a:off x="457200" y="18287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dirty="0" smtClean="0"/>
              <a:t>H. pylori goes to region of stomach (pyloric region) where the pH of the stomach is relatively higher</a:t>
            </a:r>
          </a:p>
          <a:p>
            <a:pPr eaLnBrk="1" hangingPunct="1">
              <a:buFontTx/>
              <a:buNone/>
            </a:pPr>
            <a:r>
              <a:rPr lang="en-US" sz="3600" dirty="0" smtClean="0"/>
              <a:t>	</a:t>
            </a:r>
            <a:r>
              <a:rPr lang="en-US" sz="2400" dirty="0" smtClean="0"/>
              <a:t>(It can sense pH and actively swim to the region that has a higher pH)</a:t>
            </a:r>
          </a:p>
          <a:p>
            <a:pPr eaLnBrk="1" hangingPunct="1"/>
            <a:r>
              <a:rPr lang="en-US" dirty="0" smtClean="0"/>
              <a:t>H. pylori produces urease which breaks urea down into ammonia, this further increases the pH of the stomach</a:t>
            </a:r>
          </a:p>
        </p:txBody>
      </p:sp>
    </p:spTree>
    <p:extLst>
      <p:ext uri="{BB962C8B-B14F-4D97-AF65-F5344CB8AC3E}">
        <p14:creationId xmlns:p14="http://schemas.microsoft.com/office/powerpoint/2010/main" val="1382301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108284" y="503237"/>
            <a:ext cx="85785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000" dirty="0" smtClean="0">
                <a:solidFill>
                  <a:srgbClr val="FF0000"/>
                </a:solidFill>
                <a:latin typeface="Aharoni" pitchFamily="2" charset="-79"/>
                <a:cs typeface="Aharoni" pitchFamily="2" charset="-79"/>
              </a:rPr>
              <a:t>Non-invasive bacteria that colonize the small intestines</a:t>
            </a:r>
          </a:p>
        </p:txBody>
      </p:sp>
      <p:sp>
        <p:nvSpPr>
          <p:cNvPr id="4" name="Rectangle 3"/>
          <p:cNvSpPr>
            <a:spLocks noGrp="1" noChangeArrowheads="1"/>
          </p:cNvSpPr>
          <p:nvPr/>
        </p:nvSpPr>
        <p:spPr bwMode="auto">
          <a:xfrm>
            <a:off x="457200" y="18287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dirty="0" smtClean="0"/>
              <a:t>Vibrio </a:t>
            </a:r>
            <a:r>
              <a:rPr lang="en-US" dirty="0" err="1" smtClean="0"/>
              <a:t>cholerae</a:t>
            </a:r>
            <a:r>
              <a:rPr lang="en-US" dirty="0" smtClean="0"/>
              <a:t> and ETECs</a:t>
            </a:r>
          </a:p>
          <a:p>
            <a:pPr eaLnBrk="1" hangingPunct="1">
              <a:buFontTx/>
              <a:buNone/>
            </a:pPr>
            <a:r>
              <a:rPr lang="en-US" dirty="0" smtClean="0"/>
              <a:t>		produces a toxin in the small intestines</a:t>
            </a:r>
          </a:p>
          <a:p>
            <a:pPr eaLnBrk="1" hangingPunct="1">
              <a:buFontTx/>
              <a:buNone/>
            </a:pPr>
            <a:r>
              <a:rPr lang="en-US" dirty="0" smtClean="0"/>
              <a:t>		do not invade cells but reside on the 	surface of cells of the small intestines</a:t>
            </a:r>
          </a:p>
          <a:p>
            <a:pPr eaLnBrk="1" hangingPunct="1"/>
            <a:r>
              <a:rPr lang="en-US" dirty="0" smtClean="0"/>
              <a:t>EPECS</a:t>
            </a:r>
          </a:p>
          <a:p>
            <a:pPr eaLnBrk="1" hangingPunct="1">
              <a:buFontTx/>
              <a:buNone/>
            </a:pPr>
            <a:r>
              <a:rPr lang="en-US" dirty="0" smtClean="0"/>
              <a:t>		do not produce toxins</a:t>
            </a:r>
          </a:p>
          <a:p>
            <a:pPr eaLnBrk="1" hangingPunct="1">
              <a:buFontTx/>
              <a:buNone/>
            </a:pPr>
            <a:r>
              <a:rPr lang="en-US" dirty="0" smtClean="0"/>
              <a:t>		changes the microvilli of the small 	intestines</a:t>
            </a:r>
          </a:p>
        </p:txBody>
      </p:sp>
    </p:spTree>
    <p:extLst>
      <p:ext uri="{BB962C8B-B14F-4D97-AF65-F5344CB8AC3E}">
        <p14:creationId xmlns:p14="http://schemas.microsoft.com/office/powerpoint/2010/main" val="189403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5032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i="1" dirty="0" smtClean="0">
                <a:solidFill>
                  <a:srgbClr val="FF0000"/>
                </a:solidFill>
                <a:latin typeface="Aharoni" pitchFamily="2" charset="-79"/>
                <a:cs typeface="Aharoni" pitchFamily="2" charset="-79"/>
              </a:rPr>
              <a:t>Vibrio </a:t>
            </a:r>
            <a:r>
              <a:rPr lang="en-US" i="1" dirty="0" err="1" smtClean="0">
                <a:solidFill>
                  <a:srgbClr val="FF0000"/>
                </a:solidFill>
                <a:latin typeface="Aharoni" pitchFamily="2" charset="-79"/>
                <a:cs typeface="Aharoni" pitchFamily="2" charset="-79"/>
              </a:rPr>
              <a:t>cholerae</a:t>
            </a:r>
            <a:r>
              <a:rPr lang="en-US" dirty="0" smtClean="0">
                <a:solidFill>
                  <a:srgbClr val="FF0000"/>
                </a:solidFill>
                <a:latin typeface="Aharoni" pitchFamily="2" charset="-79"/>
                <a:cs typeface="Aharoni" pitchFamily="2" charset="-79"/>
              </a:rPr>
              <a:t> and ETECs</a:t>
            </a:r>
          </a:p>
        </p:txBody>
      </p:sp>
      <p:sp>
        <p:nvSpPr>
          <p:cNvPr id="4" name="Rectangle 3"/>
          <p:cNvSpPr>
            <a:spLocks noGrp="1" noChangeArrowheads="1"/>
          </p:cNvSpPr>
          <p:nvPr/>
        </p:nvSpPr>
        <p:spPr bwMode="auto">
          <a:xfrm>
            <a:off x="457200" y="18287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2800" dirty="0" smtClean="0"/>
              <a:t>Makes contact with intestinal epithelial cells such they don’t get swept out by peristaltic movements of the intestines</a:t>
            </a:r>
          </a:p>
          <a:p>
            <a:pPr eaLnBrk="1" hangingPunct="1">
              <a:lnSpc>
                <a:spcPct val="80000"/>
              </a:lnSpc>
            </a:pPr>
            <a:r>
              <a:rPr lang="en-US" sz="2800" dirty="0" smtClean="0"/>
              <a:t>These bacteria have proteins at the end of their </a:t>
            </a:r>
            <a:r>
              <a:rPr lang="en-US" sz="2800" dirty="0" err="1" smtClean="0"/>
              <a:t>pili</a:t>
            </a:r>
            <a:r>
              <a:rPr lang="en-US" sz="2800" dirty="0" smtClean="0"/>
              <a:t> called </a:t>
            </a:r>
            <a:r>
              <a:rPr lang="en-US" sz="2800" dirty="0" err="1" smtClean="0"/>
              <a:t>adhesins</a:t>
            </a:r>
            <a:endParaRPr lang="en-US" sz="2800" dirty="0" smtClean="0"/>
          </a:p>
          <a:p>
            <a:pPr eaLnBrk="1" hangingPunct="1">
              <a:lnSpc>
                <a:spcPct val="80000"/>
              </a:lnSpc>
            </a:pPr>
            <a:r>
              <a:rPr lang="en-US" sz="2800" dirty="0" smtClean="0"/>
              <a:t>The </a:t>
            </a:r>
            <a:r>
              <a:rPr lang="en-US" sz="2800" dirty="0" err="1" smtClean="0"/>
              <a:t>adhesins</a:t>
            </a:r>
            <a:r>
              <a:rPr lang="en-US" sz="2800" dirty="0" smtClean="0"/>
              <a:t> allow the bacteria to interact with glycoproteins and glycolipids on the surface of the intestinal epithelial cells</a:t>
            </a:r>
          </a:p>
          <a:p>
            <a:pPr eaLnBrk="1" hangingPunct="1">
              <a:lnSpc>
                <a:spcPct val="80000"/>
              </a:lnSpc>
            </a:pPr>
            <a:r>
              <a:rPr lang="en-US" sz="2800" dirty="0" smtClean="0"/>
              <a:t>Once established at cell surface the bacteria produce toxins that enter the cell and destroy the ionic balance of the cell</a:t>
            </a:r>
          </a:p>
        </p:txBody>
      </p:sp>
    </p:spTree>
    <p:extLst>
      <p:ext uri="{BB962C8B-B14F-4D97-AF65-F5344CB8AC3E}">
        <p14:creationId xmlns:p14="http://schemas.microsoft.com/office/powerpoint/2010/main" val="3498713139"/>
      </p:ext>
    </p:extLst>
  </p:cSld>
  <p:clrMapOvr>
    <a:masterClrMapping/>
  </p:clrMapOvr>
</p:sld>
</file>

<file path=ppt/theme/theme1.xml><?xml version="1.0" encoding="utf-8"?>
<a:theme xmlns:a="http://schemas.openxmlformats.org/drawingml/2006/main" name="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2.xml><?xml version="1.0" encoding="utf-8"?>
<a:theme xmlns:a="http://schemas.openxmlformats.org/drawingml/2006/main" name="1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3.xml><?xml version="1.0" encoding="utf-8"?>
<a:theme xmlns:a="http://schemas.openxmlformats.org/drawingml/2006/main" name="2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858</TotalTime>
  <Words>4287</Words>
  <Application>Microsoft Office PowerPoint</Application>
  <PresentationFormat>On-screen Show (4:3)</PresentationFormat>
  <Paragraphs>492</Paragraphs>
  <Slides>67</Slides>
  <Notes>15</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Theme1</vt:lpstr>
      <vt:lpstr>1_Theme1</vt:lpstr>
      <vt:lpstr>2_Theme1</vt:lpstr>
      <vt:lpstr>Routine- &amp; Special stool culture Sadeq Kaabi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Routine Stool Culture</vt:lpstr>
      <vt:lpstr>PowerPoint Presentation</vt:lpstr>
      <vt:lpstr>Specimen Collection and Handling</vt:lpstr>
      <vt:lpstr>PowerPoint Presentation</vt:lpstr>
      <vt:lpstr>Specimen Processing</vt:lpstr>
      <vt:lpstr>Xylose lysine Deoxycholate (XLD)</vt:lpstr>
      <vt:lpstr>Xylose lysine Deoxycholate (XLD) Principle...</vt:lpstr>
      <vt:lpstr>PowerPoint Presentation</vt:lpstr>
      <vt:lpstr>Salmonella on (XLD)</vt:lpstr>
      <vt:lpstr>Salmonella-Shigella Agar(SSA)</vt:lpstr>
      <vt:lpstr>Salmonella-Shigella Agar(SSA) Principle…</vt:lpstr>
      <vt:lpstr>Salmonella and Shigella on (SSA) </vt:lpstr>
      <vt:lpstr>Hektoen Enteric Agar (HEA)</vt:lpstr>
      <vt:lpstr>  Hektoen Enteric Agar (HEA) Principle…</vt:lpstr>
      <vt:lpstr>Shigella and Coliforms on (HEA) </vt:lpstr>
      <vt:lpstr>Salmonella and Shigella on (HEA) </vt:lpstr>
      <vt:lpstr>Selenite F broth</vt:lpstr>
      <vt:lpstr>Additional Information</vt:lpstr>
      <vt:lpstr>Additional Information continue…..</vt:lpstr>
      <vt:lpstr>Post Specimen Processing</vt:lpstr>
      <vt:lpstr> Special Stool Culture  1.Vibrio colerae</vt:lpstr>
      <vt:lpstr>Stool Culture, Vibrio cholera </vt:lpstr>
      <vt:lpstr>Specimen Processing</vt:lpstr>
      <vt:lpstr>Thiosulfate Citrate Bile salt Sucrose  (TCBS )Agar</vt:lpstr>
      <vt:lpstr>Thiosulfate Citrate Bile salt Sucrose  (TCBS )Agar</vt:lpstr>
      <vt:lpstr>PowerPoint Presentation</vt:lpstr>
      <vt:lpstr>Vibrio cholerae on (TCBS) Agar</vt:lpstr>
      <vt:lpstr>Alkaline Peptone Water </vt:lpstr>
      <vt:lpstr>Alkaline Peptone Water </vt:lpstr>
      <vt:lpstr>Post Specimen Processing</vt:lpstr>
      <vt:lpstr> Special Stool Culture  2. E. coli O157:H7</vt:lpstr>
      <vt:lpstr>Stool Culture,E. coli O157:H7</vt:lpstr>
      <vt:lpstr>Specimen Processing</vt:lpstr>
      <vt:lpstr>Sorbitol MacConkey (SMAC) Agar</vt:lpstr>
      <vt:lpstr>Sorbitol MacConkey (SMAC) Agar Principle…</vt:lpstr>
      <vt:lpstr>Sorbitol MacConkey (SMAC) Agar</vt:lpstr>
      <vt:lpstr>Sorbitol MacConkey (SMAC) Agar</vt:lpstr>
      <vt:lpstr>E. coli O157 LATEX TEST</vt:lpstr>
      <vt:lpstr>Test Procedure</vt:lpstr>
      <vt:lpstr>Test Procedure continue ……</vt:lpstr>
      <vt:lpstr>Quality Control</vt:lpstr>
      <vt:lpstr>Interpretation of the Results</vt:lpstr>
      <vt:lpstr>Interpretation of the Results</vt:lpstr>
      <vt:lpstr>Post Specimen Processing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Routine &amp; Special stool culture</dc:title>
  <dc:creator>Abu- Karam</dc:creator>
  <cp:lastModifiedBy>Maher</cp:lastModifiedBy>
  <cp:revision>89</cp:revision>
  <dcterms:created xsi:type="dcterms:W3CDTF">2014-04-25T15:04:45Z</dcterms:created>
  <dcterms:modified xsi:type="dcterms:W3CDTF">2019-01-12T19:29:39Z</dcterms:modified>
</cp:coreProperties>
</file>