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258" r:id="rId3"/>
    <p:sldId id="259" r:id="rId4"/>
    <p:sldId id="260" r:id="rId5"/>
    <p:sldId id="261" r:id="rId6"/>
    <p:sldId id="284"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5"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deel Al-Rubaye" initials="HA" lastIdx="1" clrIdx="0">
    <p:extLst>
      <p:ext uri="{19B8F6BF-5375-455C-9EA6-DF929625EA0E}">
        <p15:presenceInfo xmlns:p15="http://schemas.microsoft.com/office/powerpoint/2012/main" userId="6c1a50965d5f7d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D870093-5D33-4E8B-90D5-19A2DC508950}" type="datetimeFigureOut">
              <a:rPr lang="en-US" smtClean="0"/>
              <a:t>3/10/2019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6558705-CF68-4B54-9567-85E1B82880D1}"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205506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70093-5D33-4E8B-90D5-19A2DC508950}"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244144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70093-5D33-4E8B-90D5-19A2DC508950}"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18697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70093-5D33-4E8B-90D5-19A2DC508950}"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397041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D870093-5D33-4E8B-90D5-19A2DC508950}" type="datetimeFigureOut">
              <a:rPr lang="en-US" smtClean="0"/>
              <a:t>3/10/2019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6558705-CF68-4B54-9567-85E1B82880D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719278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870093-5D33-4E8B-90D5-19A2DC508950}"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180549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870093-5D33-4E8B-90D5-19A2DC508950}" type="datetimeFigureOut">
              <a:rPr lang="en-US" smtClean="0"/>
              <a:t>3/10/2019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195262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870093-5D33-4E8B-90D5-19A2DC508950}" type="datetimeFigureOut">
              <a:rPr lang="en-US" smtClean="0"/>
              <a:t>3/10/2019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414998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70093-5D33-4E8B-90D5-19A2DC508950}" type="datetimeFigureOut">
              <a:rPr lang="en-US" smtClean="0"/>
              <a:t>3/10/2019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58705-CF68-4B54-9567-85E1B82880D1}" type="slidenum">
              <a:rPr lang="en-US" smtClean="0"/>
              <a:t>‹#›</a:t>
            </a:fld>
            <a:endParaRPr lang="en-US"/>
          </a:p>
        </p:txBody>
      </p:sp>
    </p:spTree>
    <p:extLst>
      <p:ext uri="{BB962C8B-B14F-4D97-AF65-F5344CB8AC3E}">
        <p14:creationId xmlns:p14="http://schemas.microsoft.com/office/powerpoint/2010/main" val="62030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D870093-5D33-4E8B-90D5-19A2DC508950}" type="datetimeFigureOut">
              <a:rPr lang="en-US" smtClean="0"/>
              <a:t>3/10/2019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6558705-CF68-4B54-9567-85E1B82880D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432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D870093-5D33-4E8B-90D5-19A2DC508950}" type="datetimeFigureOut">
              <a:rPr lang="en-US" smtClean="0"/>
              <a:t>3/10/2019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6558705-CF68-4B54-9567-85E1B82880D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169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D870093-5D33-4E8B-90D5-19A2DC508950}" type="datetimeFigureOut">
              <a:rPr lang="en-US" smtClean="0"/>
              <a:t>3/10/2019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6558705-CF68-4B54-9567-85E1B82880D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02406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9" y="1081214"/>
            <a:ext cx="7469747" cy="4958280"/>
          </a:xfrm>
          <a:prstGeom prst="rect">
            <a:avLst/>
          </a:prstGeom>
        </p:spPr>
        <p:txBody>
          <a:bodyPr wrap="square">
            <a:spAutoFit/>
          </a:bodyPr>
          <a:lstStyle/>
          <a:p>
            <a:endParaRPr lang="en-US" sz="4800" dirty="0"/>
          </a:p>
          <a:p>
            <a:pPr algn="ctr"/>
            <a:r>
              <a:rPr lang="en-US" sz="4800" dirty="0"/>
              <a:t> </a:t>
            </a:r>
            <a:r>
              <a:rPr lang="en-US" sz="4800" b="1" dirty="0">
                <a:solidFill>
                  <a:srgbClr val="FF0000"/>
                </a:solidFill>
              </a:rPr>
              <a:t>Influence of Environmental Factors on Growth </a:t>
            </a:r>
            <a:endParaRPr lang="en-US" sz="32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smtClean="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3200" b="1" dirty="0" smtClean="0">
                <a:latin typeface="Times New Roman" panose="02020603050405020304" pitchFamily="18" charset="0"/>
                <a:ea typeface="Times New Roman" panose="02020603050405020304" pitchFamily="18" charset="0"/>
                <a:cs typeface="Arial" panose="020B0604020202020204" pitchFamily="34" charset="0"/>
              </a:rPr>
              <a:t>By</a:t>
            </a:r>
            <a:endParaRPr lang="en-US" sz="3200" b="1" dirty="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Hadeel Kareem </a:t>
            </a:r>
            <a:r>
              <a:rPr lang="en-US" sz="3200" b="1" dirty="0" err="1">
                <a:latin typeface="Times New Roman" panose="02020603050405020304" pitchFamily="18" charset="0"/>
                <a:ea typeface="Times New Roman" panose="02020603050405020304" pitchFamily="18" charset="0"/>
                <a:cs typeface="Arial" panose="020B0604020202020204" pitchFamily="34" charset="0"/>
              </a:rPr>
              <a:t>Musafer</a:t>
            </a:r>
            <a:r>
              <a:rPr lang="en-US" sz="3200" b="1" dirty="0">
                <a:latin typeface="Times New Roman" panose="02020603050405020304" pitchFamily="18" charset="0"/>
                <a:ea typeface="Times New Roman" panose="02020603050405020304" pitchFamily="18" charset="0"/>
                <a:cs typeface="Arial" panose="020B0604020202020204" pitchFamily="34" charset="0"/>
              </a:rPr>
              <a:t> PhD</a:t>
            </a:r>
            <a:endParaRPr lang="en-US" sz="32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52052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climatechange.wikispaces.com/file/view/ph_scale.gif/30430990/ph_scale.gif"/>
          <p:cNvPicPr/>
          <p:nvPr/>
        </p:nvPicPr>
        <p:blipFill>
          <a:blip r:embed="rId2" cstate="print"/>
          <a:srcRect/>
          <a:stretch>
            <a:fillRect/>
          </a:stretch>
        </p:blipFill>
        <p:spPr bwMode="auto">
          <a:xfrm>
            <a:off x="2517819" y="680605"/>
            <a:ext cx="8049296" cy="6117464"/>
          </a:xfrm>
          <a:prstGeom prst="rect">
            <a:avLst/>
          </a:prstGeom>
          <a:noFill/>
          <a:ln w="9525">
            <a:noFill/>
            <a:miter lim="800000"/>
            <a:headEnd/>
            <a:tailEnd/>
          </a:ln>
        </p:spPr>
      </p:pic>
      <p:sp>
        <p:nvSpPr>
          <p:cNvPr id="3" name="TextBox 2"/>
          <p:cNvSpPr txBox="1"/>
          <p:nvPr/>
        </p:nvSpPr>
        <p:spPr>
          <a:xfrm>
            <a:off x="3940934" y="0"/>
            <a:ext cx="5203065" cy="923330"/>
          </a:xfrm>
          <a:prstGeom prst="rect">
            <a:avLst/>
          </a:prstGeom>
          <a:noFill/>
        </p:spPr>
        <p:txBody>
          <a:bodyPr wrap="square" rtlCol="0">
            <a:spAutoFit/>
          </a:bodyPr>
          <a:lstStyle/>
          <a:p>
            <a:pPr algn="ctr"/>
            <a:r>
              <a:rPr lang="en-US" sz="3600" dirty="0"/>
              <a:t>Figure -1: pH range</a:t>
            </a:r>
          </a:p>
          <a:p>
            <a:endParaRPr lang="en-US" dirty="0"/>
          </a:p>
        </p:txBody>
      </p:sp>
    </p:spTree>
    <p:extLst>
      <p:ext uri="{BB962C8B-B14F-4D97-AF65-F5344CB8AC3E}">
        <p14:creationId xmlns:p14="http://schemas.microsoft.com/office/powerpoint/2010/main" val="3334052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189" y="386567"/>
            <a:ext cx="11024315" cy="5317353"/>
          </a:xfrm>
          <a:prstGeom prst="rect">
            <a:avLst/>
          </a:prstGeom>
        </p:spPr>
        <p:txBody>
          <a:bodyPr wrap="square">
            <a:spAutoFit/>
          </a:bodyPr>
          <a:lstStyle/>
          <a:p>
            <a:pPr algn="just">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Temperature</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Temperature factor effect on the susceptibility of microorganisms because they are unicellular and their temperature varies with external environment conditions. Temperature affect on growth because it affect on enzyme-catalyzed reactions, temp. Rise increases the growth rate because metabolism is more active at high temperatures, the velocity of an enzyme-catalyzed reaction is double for every 10° C rise in temp. High temp. Damage M.O by denaturing enzymes, transport carriers and other proteins.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7226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7" y="485901"/>
            <a:ext cx="11191741" cy="4056495"/>
          </a:xfrm>
          <a:prstGeom prst="rect">
            <a:avLst/>
          </a:prstGeom>
        </p:spPr>
        <p:txBody>
          <a:bodyPr wrap="square">
            <a:spAutoFit/>
          </a:bodyPr>
          <a:lstStyle/>
          <a:p>
            <a:pPr algn="just">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Microbial membranes are also disrupted by extreme temp. The lipid bilayer melts and disintegrates, the </a:t>
            </a:r>
            <a:r>
              <a:rPr lang="en-US" sz="3200" dirty="0" err="1" smtClean="0">
                <a:effectLst/>
                <a:latin typeface="Times New Roman" panose="02020603050405020304" pitchFamily="18" charset="0"/>
                <a:ea typeface="Calibri" panose="020F0502020204030204" pitchFamily="34" charset="0"/>
                <a:cs typeface="Arial" panose="020B0604020202020204" pitchFamily="34" charset="0"/>
              </a:rPr>
              <a:t>m.o</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may be damaged to such an extent that growth is inhibited and the damage cannot be repaired. At very low temp. Membranes solidify and enzymes don’t work rapidly, the cardinal temp. Depend on other environmental factors such as pH and the available nutrients. Microorganisms can be divided into 5 classes based on their temp. Ranges for growth:</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636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2" y="0"/>
            <a:ext cx="11586693" cy="7100405"/>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Psychrophiles: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grow well at 0°C and have an optimum temp. of 15°C or lower; the maximum around 20°C. They adapted to their environment in several ways; A. enzymes, transport systems and protein synthetic mechanisms function well at low temp. B. Cell membranes have high levels of unsaturated fatty acids and remain semi-fluid at the low </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temp.</a:t>
            </a:r>
            <a:endParaRPr lang="en-US" sz="3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Psychrotrophs</a:t>
            </a: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can grow at (0-7 °C) they are major factors in the spoilage of refrigerated foods.</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Symbol" panose="05050102010706020507" pitchFamily="18" charset="2"/>
              <a:buChar char=""/>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Mesophiles: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M.O growth optima around (20 -45°C). All human pathogens are mesophiles (37 °C).</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5216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0" y="196533"/>
            <a:ext cx="10959921" cy="6073970"/>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Thermophiles: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M.O that grow at temp. 55°C or higher, they have more heat-stable enzymes and protein synthetic systems, which can function properly at high temp. Thermophile DNA is stabilized by special histone like proteins. The membrane lipids of thermophiles are also quite temp. stable, they tend to be more saturated, more branched and higher molecular weight, which  increasing the melting points of membrane lipids.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Hyperthermophiles: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M.O that have growth optima between 80-113° C.</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10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5659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159098" y="618187"/>
            <a:ext cx="9633397" cy="5975796"/>
            <a:chOff x="0" y="1105"/>
            <a:chExt cx="4893" cy="3215"/>
          </a:xfrm>
        </p:grpSpPr>
        <p:pic>
          <p:nvPicPr>
            <p:cNvPr id="3" name="Picture 2"/>
            <p:cNvPicPr>
              <a:picLocks noChangeArrowheads="1"/>
            </p:cNvPicPr>
            <p:nvPr/>
          </p:nvPicPr>
          <p:blipFill>
            <a:blip r:embed="rId2"/>
            <a:srcRect/>
            <a:stretch>
              <a:fillRect/>
            </a:stretch>
          </p:blipFill>
          <p:spPr bwMode="auto">
            <a:xfrm>
              <a:off x="864" y="1105"/>
              <a:ext cx="4029" cy="3215"/>
            </a:xfrm>
            <a:prstGeom prst="rect">
              <a:avLst/>
            </a:prstGeom>
            <a:solidFill>
              <a:srgbClr val="FFFFFF"/>
            </a:solidFill>
            <a:ln w="12700">
              <a:noFill/>
              <a:miter lim="800000"/>
              <a:headEnd/>
              <a:tailEnd/>
            </a:ln>
          </p:spPr>
        </p:pic>
        <p:sp>
          <p:nvSpPr>
            <p:cNvPr id="4" name="Text Box 7"/>
            <p:cNvSpPr txBox="1">
              <a:spLocks noChangeArrowheads="1"/>
            </p:cNvSpPr>
            <p:nvPr/>
          </p:nvSpPr>
          <p:spPr bwMode="auto">
            <a:xfrm>
              <a:off x="0" y="4070"/>
              <a:ext cx="1296" cy="250"/>
            </a:xfrm>
            <a:prstGeom prst="rect">
              <a:avLst/>
            </a:prstGeom>
            <a:solidFill>
              <a:srgbClr val="FFFFFF"/>
            </a:solidFill>
            <a:ln w="12700">
              <a:noFill/>
              <a:miter lim="800000"/>
              <a:headEnd/>
              <a:tailEnd/>
            </a:ln>
            <a:effectLst/>
          </p:spPr>
          <p:txBody>
            <a:bodyPr>
              <a:spAutoFit/>
            </a:bodyPr>
            <a:lstStyle>
              <a:defPPr>
                <a:defRPr lang="en-US"/>
              </a:defPPr>
              <a:lvl1pPr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1pPr>
              <a:lvl2pPr marL="457200"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2pPr>
              <a:lvl3pPr marL="914400"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3pPr>
              <a:lvl4pPr marL="1371600"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4pPr>
              <a:lvl5pPr marL="1828800" algn="l" rtl="0" eaLnBrk="0" fontAlgn="base" hangingPunct="0">
                <a:spcBef>
                  <a:spcPct val="0"/>
                </a:spcBef>
                <a:spcAft>
                  <a:spcPct val="0"/>
                </a:spcAft>
                <a:defRPr sz="2000" kern="1200">
                  <a:solidFill>
                    <a:schemeClr val="tx1"/>
                  </a:solidFill>
                  <a:effectLst>
                    <a:outerShdw blurRad="38100" dist="38100" dir="2700000" algn="tl">
                      <a:srgbClr val="000000">
                        <a:alpha val="43137"/>
                      </a:srgbClr>
                    </a:outerShdw>
                  </a:effectLst>
                  <a:latin typeface="Helvetica" charset="0"/>
                  <a:ea typeface="+mn-ea"/>
                  <a:cs typeface="+mn-cs"/>
                </a:defRPr>
              </a:lvl5pPr>
              <a:lvl6pPr marL="2286000" algn="r" defTabSz="914400" rtl="1" eaLnBrk="1" latinLnBrk="0" hangingPunct="1">
                <a:defRPr sz="2000" kern="1200">
                  <a:solidFill>
                    <a:schemeClr val="tx1"/>
                  </a:solidFill>
                  <a:effectLst>
                    <a:outerShdw blurRad="38100" dist="38100" dir="2700000" algn="tl">
                      <a:srgbClr val="000000">
                        <a:alpha val="43137"/>
                      </a:srgbClr>
                    </a:outerShdw>
                  </a:effectLst>
                  <a:latin typeface="Helvetica" charset="0"/>
                  <a:ea typeface="+mn-ea"/>
                  <a:cs typeface="+mn-cs"/>
                </a:defRPr>
              </a:lvl6pPr>
              <a:lvl7pPr marL="2743200" algn="r" defTabSz="914400" rtl="1" eaLnBrk="1" latinLnBrk="0" hangingPunct="1">
                <a:defRPr sz="2000" kern="1200">
                  <a:solidFill>
                    <a:schemeClr val="tx1"/>
                  </a:solidFill>
                  <a:effectLst>
                    <a:outerShdw blurRad="38100" dist="38100" dir="2700000" algn="tl">
                      <a:srgbClr val="000000">
                        <a:alpha val="43137"/>
                      </a:srgbClr>
                    </a:outerShdw>
                  </a:effectLst>
                  <a:latin typeface="Helvetica" charset="0"/>
                  <a:ea typeface="+mn-ea"/>
                  <a:cs typeface="+mn-cs"/>
                </a:defRPr>
              </a:lvl7pPr>
              <a:lvl8pPr marL="3200400" algn="r" defTabSz="914400" rtl="1" eaLnBrk="1" latinLnBrk="0" hangingPunct="1">
                <a:defRPr sz="2000" kern="1200">
                  <a:solidFill>
                    <a:schemeClr val="tx1"/>
                  </a:solidFill>
                  <a:effectLst>
                    <a:outerShdw blurRad="38100" dist="38100" dir="2700000" algn="tl">
                      <a:srgbClr val="000000">
                        <a:alpha val="43137"/>
                      </a:srgbClr>
                    </a:outerShdw>
                  </a:effectLst>
                  <a:latin typeface="Helvetica" charset="0"/>
                  <a:ea typeface="+mn-ea"/>
                  <a:cs typeface="+mn-cs"/>
                </a:defRPr>
              </a:lvl8pPr>
              <a:lvl9pPr marL="3657600" algn="r" defTabSz="914400" rtl="1" eaLnBrk="1" latinLnBrk="0" hangingPunct="1">
                <a:defRPr sz="2000" kern="1200">
                  <a:solidFill>
                    <a:schemeClr val="tx1"/>
                  </a:solidFill>
                  <a:effectLst>
                    <a:outerShdw blurRad="38100" dist="38100" dir="2700000" algn="tl">
                      <a:srgbClr val="000000">
                        <a:alpha val="43137"/>
                      </a:srgbClr>
                    </a:outerShdw>
                  </a:effectLst>
                  <a:latin typeface="Helvetica" charset="0"/>
                  <a:ea typeface="+mn-ea"/>
                  <a:cs typeface="+mn-cs"/>
                </a:defRPr>
              </a:lvl9pPr>
            </a:lstStyle>
            <a:p>
              <a:pPr algn="ctr">
                <a:spcBef>
                  <a:spcPct val="50000"/>
                </a:spcBef>
                <a:defRPr/>
              </a:pPr>
              <a:r>
                <a:rPr lang="en-US" b="1">
                  <a:solidFill>
                    <a:schemeClr val="bg2"/>
                  </a:solidFill>
                  <a:effectLst>
                    <a:outerShdw blurRad="38100" dist="38100" dir="2700000" algn="tl">
                      <a:srgbClr val="C0C0C0"/>
                    </a:outerShdw>
                  </a:effectLst>
                  <a:latin typeface="Times"/>
                </a:rPr>
                <a:t>Text Fig. 7.16</a:t>
              </a:r>
              <a:endParaRPr lang="en-US" b="1">
                <a:solidFill>
                  <a:srgbClr val="00FF00"/>
                </a:solidFill>
                <a:effectLst>
                  <a:outerShdw blurRad="38100" dist="38100" dir="2700000" algn="tl">
                    <a:srgbClr val="C0C0C0"/>
                  </a:outerShdw>
                </a:effectLst>
                <a:latin typeface="Times"/>
              </a:endParaRPr>
            </a:p>
          </p:txBody>
        </p:sp>
      </p:grpSp>
      <p:sp>
        <p:nvSpPr>
          <p:cNvPr id="5" name="TextBox 4"/>
          <p:cNvSpPr txBox="1"/>
          <p:nvPr/>
        </p:nvSpPr>
        <p:spPr>
          <a:xfrm>
            <a:off x="2150772" y="76874"/>
            <a:ext cx="9633397" cy="800219"/>
          </a:xfrm>
          <a:prstGeom prst="rect">
            <a:avLst/>
          </a:prstGeom>
          <a:noFill/>
        </p:spPr>
        <p:txBody>
          <a:bodyPr wrap="square" rtlCol="0">
            <a:spAutoFit/>
          </a:bodyPr>
          <a:lstStyle/>
          <a:p>
            <a:r>
              <a:rPr lang="en-US" sz="2800" dirty="0"/>
              <a:t>Figure-2: Temperature range of microbial growth</a:t>
            </a:r>
          </a:p>
          <a:p>
            <a:endParaRPr lang="en-US" dirty="0"/>
          </a:p>
        </p:txBody>
      </p:sp>
    </p:spTree>
    <p:extLst>
      <p:ext uri="{BB962C8B-B14F-4D97-AF65-F5344CB8AC3E}">
        <p14:creationId xmlns:p14="http://schemas.microsoft.com/office/powerpoint/2010/main" val="4030645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0309" y="0"/>
            <a:ext cx="10341735" cy="5397888"/>
          </a:xfrm>
          <a:prstGeom prst="rect">
            <a:avLst/>
          </a:prstGeom>
        </p:spPr>
        <p:txBody>
          <a:bodyPr wrap="square">
            <a:spAutoFit/>
          </a:bodyPr>
          <a:lstStyle/>
          <a:p>
            <a:pPr algn="just">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Oxygen concentration</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Oxygen serves as the terminal electron acceptor for the electron-transport chain in aerobic respiration. Microorganisms are divided into 4 types according to their need to oxygen:</a:t>
            </a:r>
          </a:p>
          <a:p>
            <a:pPr marL="285750" lvl="0" indent="-285750">
              <a:buFont typeface="Arial" panose="020B0604020202020204" pitchFamily="34" charset="0"/>
              <a:buChar char="•"/>
            </a:pPr>
            <a:r>
              <a:rPr lang="en-US" sz="3200" b="1" dirty="0">
                <a:latin typeface="Times New Roman" panose="02020603050405020304" pitchFamily="18" charset="0"/>
                <a:ea typeface="Calibri" panose="020F0502020204030204" pitchFamily="34" charset="0"/>
                <a:cs typeface="Arial" panose="020B0604020202020204" pitchFamily="34" charset="0"/>
              </a:rPr>
              <a:t>Facultative </a:t>
            </a:r>
            <a:r>
              <a:rPr lang="en-US" sz="3200" b="1" dirty="0">
                <a:latin typeface="Times New Roman" panose="02020603050405020304" pitchFamily="18" charset="0"/>
                <a:ea typeface="Calibri" panose="020F0502020204030204" pitchFamily="34" charset="0"/>
                <a:cs typeface="Arial" panose="020B0604020202020204" pitchFamily="34" charset="0"/>
              </a:rPr>
              <a:t>anaerobes: </a:t>
            </a:r>
            <a:r>
              <a:rPr lang="en-US" sz="3200" dirty="0">
                <a:latin typeface="Times New Roman" panose="02020603050405020304" pitchFamily="18" charset="0"/>
                <a:ea typeface="Calibri" panose="020F0502020204030204" pitchFamily="34" charset="0"/>
                <a:cs typeface="Arial" panose="020B0604020202020204" pitchFamily="34" charset="0"/>
              </a:rPr>
              <a:t>does not require O2 for growth but grow better in it’s present.</a:t>
            </a:r>
          </a:p>
          <a:p>
            <a:pPr marL="285750" lvl="0" indent="-285750">
              <a:buFont typeface="Arial" panose="020B0604020202020204" pitchFamily="34" charset="0"/>
              <a:buChar char="•"/>
            </a:pPr>
            <a:r>
              <a:rPr lang="en-US" sz="3200" b="1" dirty="0" err="1">
                <a:latin typeface="Times New Roman" panose="02020603050405020304" pitchFamily="18" charset="0"/>
                <a:ea typeface="Calibri" panose="020F0502020204030204" pitchFamily="34" charset="0"/>
                <a:cs typeface="Arial" panose="020B0604020202020204" pitchFamily="34" charset="0"/>
              </a:rPr>
              <a:t>Aerotolerant</a:t>
            </a:r>
            <a:r>
              <a:rPr lang="en-US" sz="3200" b="1" dirty="0">
                <a:latin typeface="Times New Roman" panose="02020603050405020304" pitchFamily="18" charset="0"/>
                <a:ea typeface="Calibri" panose="020F0502020204030204" pitchFamily="34" charset="0"/>
                <a:cs typeface="Arial" panose="020B0604020202020204" pitchFamily="34" charset="0"/>
              </a:rPr>
              <a:t> anaerobes: </a:t>
            </a:r>
            <a:r>
              <a:rPr lang="en-US" sz="3200" dirty="0">
                <a:latin typeface="Times New Roman" panose="02020603050405020304" pitchFamily="18" charset="0"/>
                <a:ea typeface="Calibri" panose="020F0502020204030204" pitchFamily="34" charset="0"/>
                <a:cs typeface="Arial" panose="020B0604020202020204" pitchFamily="34" charset="0"/>
              </a:rPr>
              <a:t>ignore O2 and grow equally well whether it is present or not.</a:t>
            </a:r>
          </a:p>
          <a:p>
            <a:pPr algn="just">
              <a:lnSpc>
                <a:spcPct val="115000"/>
              </a:lnSpc>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5306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005" y="442536"/>
            <a:ext cx="11050073" cy="4622804"/>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Strict or obligate anaerobes: </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do not tolerant O2 at all and die in its presence. </a:t>
            </a:r>
            <a:r>
              <a:rPr lang="en-US" sz="3200" dirty="0" err="1" smtClean="0">
                <a:effectLst/>
                <a:latin typeface="Times New Roman" panose="02020603050405020304" pitchFamily="18" charset="0"/>
                <a:ea typeface="Calibri" panose="020F0502020204030204" pitchFamily="34" charset="0"/>
                <a:cs typeface="Arial" panose="020B0604020202020204" pitchFamily="34" charset="0"/>
              </a:rPr>
              <a:t>Aerotolerant</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and strict anaerobes cannot generate energy through respiration and must employ fermentation or anaerobic respiration pathways for this purpose.</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Symbol" panose="05050102010706020507" pitchFamily="18" charset="2"/>
              <a:buChar char=""/>
            </a:pPr>
            <a:r>
              <a:rPr lang="en-US" sz="3200" b="1" dirty="0" err="1" smtClean="0">
                <a:effectLst/>
                <a:latin typeface="Times New Roman" panose="02020603050405020304" pitchFamily="18" charset="0"/>
                <a:ea typeface="Calibri" panose="020F0502020204030204" pitchFamily="34" charset="0"/>
                <a:cs typeface="Arial" panose="020B0604020202020204" pitchFamily="34" charset="0"/>
              </a:rPr>
              <a:t>Microaerophils</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require only 2-10% of O2. It should be noted that the ability to grow in both aerobic and anaerobic environmental provides considerable flexibility and is an ecological advantage.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8722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06062" y="696690"/>
            <a:ext cx="11526592" cy="3631763"/>
          </a:xfrm>
          <a:prstGeom prst="rect">
            <a:avLst/>
          </a:prstGeom>
        </p:spPr>
        <p:txBody>
          <a:bodyPr wrap="square">
            <a:spAutoFit/>
          </a:bodyPr>
          <a:lstStyle/>
          <a:p>
            <a:pPr marL="457200" marR="0" algn="just">
              <a:lnSpc>
                <a:spcPct val="115000"/>
              </a:lnSpc>
              <a:spcBef>
                <a:spcPts val="0"/>
              </a:spcBef>
              <a:spcAft>
                <a:spcPts val="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Oxygen accepts elections and is readily reduced because it’s two outer orbital electrons are unpaired. </a:t>
            </a:r>
            <a:r>
              <a:rPr lang="en-US" sz="2400" dirty="0" err="1" smtClean="0">
                <a:effectLst/>
                <a:latin typeface="Times New Roman" panose="02020603050405020304" pitchFamily="18" charset="0"/>
                <a:ea typeface="Calibri" panose="020F0502020204030204" pitchFamily="34" charset="0"/>
                <a:cs typeface="Arial" panose="020B0604020202020204" pitchFamily="34" charset="0"/>
              </a:rPr>
              <a:t>Flavoprotiens</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several other cell constituents, and radiation; promote oxygen reduction; following products results from reduction: superoxide radical, hydrogen peroxide and hydroxyl radical</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a:t>
            </a:r>
          </a:p>
          <a:p>
            <a:pPr marL="457200" marR="0" algn="just">
              <a:lnSpc>
                <a:spcPct val="115000"/>
              </a:lnSpc>
              <a:spcBef>
                <a:spcPts val="0"/>
              </a:spcBef>
              <a:spcAft>
                <a:spcPts val="0"/>
              </a:spcAft>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endParaRPr lang="en-US" sz="2400" dirty="0" smtClean="0">
              <a:effectLst/>
              <a:latin typeface="Times New Roman" panose="02020603050405020304" pitchFamily="18"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endParaRPr lang="en-US" sz="2400" dirty="0" smtClean="0">
              <a:effectLst/>
              <a:latin typeface="Times New Roman" panose="02020603050405020304" pitchFamily="18"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10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AutoShape 14"/>
          <p:cNvSpPr>
            <a:spLocks noChangeShapeType="1"/>
          </p:cNvSpPr>
          <p:nvPr/>
        </p:nvSpPr>
        <p:spPr bwMode="auto">
          <a:xfrm>
            <a:off x="2499709" y="2874541"/>
            <a:ext cx="5715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15"/>
          <p:cNvSpPr>
            <a:spLocks noChangeShapeType="1"/>
          </p:cNvSpPr>
          <p:nvPr/>
        </p:nvSpPr>
        <p:spPr bwMode="auto">
          <a:xfrm flipV="1">
            <a:off x="3737959" y="2799928"/>
            <a:ext cx="66675" cy="95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1004552" y="21913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7"/>
          <p:cNvSpPr>
            <a:spLocks noChangeArrowheads="1"/>
          </p:cNvSpPr>
          <p:nvPr/>
        </p:nvSpPr>
        <p:spPr bwMode="auto">
          <a:xfrm>
            <a:off x="1899634" y="2637148"/>
            <a:ext cx="7772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95500" algn="l"/>
              </a:tabLst>
              <a:defRPr>
                <a:solidFill>
                  <a:schemeClr val="tx1"/>
                </a:solidFill>
                <a:latin typeface="Arial" panose="020B0604020202020204" pitchFamily="34" charset="0"/>
              </a:defRPr>
            </a:lvl1pPr>
            <a:lvl2pPr eaLnBrk="0" fontAlgn="base" hangingPunct="0">
              <a:spcBef>
                <a:spcPct val="0"/>
              </a:spcBef>
              <a:spcAft>
                <a:spcPct val="0"/>
              </a:spcAft>
              <a:tabLst>
                <a:tab pos="2095500" algn="l"/>
              </a:tabLst>
              <a:defRPr>
                <a:solidFill>
                  <a:schemeClr val="tx1"/>
                </a:solidFill>
                <a:latin typeface="Arial" panose="020B0604020202020204" pitchFamily="34" charset="0"/>
              </a:defRPr>
            </a:lvl2pPr>
            <a:lvl3pPr eaLnBrk="0" fontAlgn="base" hangingPunct="0">
              <a:spcBef>
                <a:spcPct val="0"/>
              </a:spcBef>
              <a:spcAft>
                <a:spcPct val="0"/>
              </a:spcAft>
              <a:tabLst>
                <a:tab pos="2095500" algn="l"/>
              </a:tabLst>
              <a:defRPr>
                <a:solidFill>
                  <a:schemeClr val="tx1"/>
                </a:solidFill>
                <a:latin typeface="Arial" panose="020B0604020202020204" pitchFamily="34" charset="0"/>
              </a:defRPr>
            </a:lvl3pPr>
            <a:lvl4pPr eaLnBrk="0" fontAlgn="base" hangingPunct="0">
              <a:spcBef>
                <a:spcPct val="0"/>
              </a:spcBef>
              <a:spcAft>
                <a:spcPct val="0"/>
              </a:spcAft>
              <a:tabLst>
                <a:tab pos="2095500" algn="l"/>
              </a:tabLst>
              <a:defRPr>
                <a:solidFill>
                  <a:schemeClr val="tx1"/>
                </a:solidFill>
                <a:latin typeface="Arial" panose="020B0604020202020204" pitchFamily="34" charset="0"/>
              </a:defRPr>
            </a:lvl4pPr>
            <a:lvl5pPr eaLnBrk="0" fontAlgn="base" hangingPunct="0">
              <a:spcBef>
                <a:spcPct val="0"/>
              </a:spcBef>
              <a:spcAft>
                <a:spcPct val="0"/>
              </a:spcAft>
              <a:tabLst>
                <a:tab pos="2095500" algn="l"/>
              </a:tabLst>
              <a:defRPr>
                <a:solidFill>
                  <a:schemeClr val="tx1"/>
                </a:solidFill>
                <a:latin typeface="Arial" panose="020B0604020202020204" pitchFamily="34" charset="0"/>
              </a:defRPr>
            </a:lvl5pPr>
            <a:lvl6pPr eaLnBrk="0" fontAlgn="base" hangingPunct="0">
              <a:spcBef>
                <a:spcPct val="0"/>
              </a:spcBef>
              <a:spcAft>
                <a:spcPct val="0"/>
              </a:spcAft>
              <a:tabLst>
                <a:tab pos="2095500" algn="l"/>
              </a:tabLst>
              <a:defRPr>
                <a:solidFill>
                  <a:schemeClr val="tx1"/>
                </a:solidFill>
                <a:latin typeface="Arial" panose="020B0604020202020204" pitchFamily="34" charset="0"/>
              </a:defRPr>
            </a:lvl6pPr>
            <a:lvl7pPr eaLnBrk="0" fontAlgn="base" hangingPunct="0">
              <a:spcBef>
                <a:spcPct val="0"/>
              </a:spcBef>
              <a:spcAft>
                <a:spcPct val="0"/>
              </a:spcAft>
              <a:tabLst>
                <a:tab pos="2095500" algn="l"/>
              </a:tabLst>
              <a:defRPr>
                <a:solidFill>
                  <a:schemeClr val="tx1"/>
                </a:solidFill>
                <a:latin typeface="Arial" panose="020B0604020202020204" pitchFamily="34" charset="0"/>
              </a:defRPr>
            </a:lvl7pPr>
            <a:lvl8pPr eaLnBrk="0" fontAlgn="base" hangingPunct="0">
              <a:spcBef>
                <a:spcPct val="0"/>
              </a:spcBef>
              <a:spcAft>
                <a:spcPct val="0"/>
              </a:spcAft>
              <a:tabLst>
                <a:tab pos="2095500" algn="l"/>
              </a:tabLst>
              <a:defRPr>
                <a:solidFill>
                  <a:schemeClr val="tx1"/>
                </a:solidFill>
                <a:latin typeface="Arial" panose="020B0604020202020204" pitchFamily="34" charset="0"/>
              </a:defRPr>
            </a:lvl8pPr>
            <a:lvl9pPr eaLnBrk="0" fontAlgn="base" hangingPunct="0">
              <a:spcBef>
                <a:spcPct val="0"/>
              </a:spcBef>
              <a:spcAft>
                <a:spcPct val="0"/>
              </a:spcAft>
              <a:tabLst>
                <a:tab pos="2095500"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2095500" algn="l"/>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Superoxide radical</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7" name="AutoShape 24"/>
          <p:cNvSpPr>
            <a:spLocks noChangeShapeType="1"/>
          </p:cNvSpPr>
          <p:nvPr/>
        </p:nvSpPr>
        <p:spPr bwMode="auto">
          <a:xfrm>
            <a:off x="2743468" y="3481500"/>
            <a:ext cx="5715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25"/>
          <p:cNvSpPr>
            <a:spLocks noChangeShapeType="1"/>
          </p:cNvSpPr>
          <p:nvPr/>
        </p:nvSpPr>
        <p:spPr bwMode="auto">
          <a:xfrm>
            <a:off x="2038618" y="3446575"/>
            <a:ext cx="476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6"/>
          <p:cNvSpPr>
            <a:spLocks noChangeArrowheads="1"/>
          </p:cNvSpPr>
          <p:nvPr/>
        </p:nvSpPr>
        <p:spPr bwMode="auto">
          <a:xfrm>
            <a:off x="1390918" y="29449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Rectangle 27"/>
          <p:cNvSpPr>
            <a:spLocks noChangeArrowheads="1"/>
          </p:cNvSpPr>
          <p:nvPr/>
        </p:nvSpPr>
        <p:spPr bwMode="auto">
          <a:xfrm>
            <a:off x="1848118" y="34021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95500" algn="l"/>
              </a:tabLst>
              <a:defRPr>
                <a:solidFill>
                  <a:schemeClr val="tx1"/>
                </a:solidFill>
                <a:latin typeface="Arial" panose="020B0604020202020204" pitchFamily="34" charset="0"/>
              </a:defRPr>
            </a:lvl1pPr>
            <a:lvl2pPr eaLnBrk="0" fontAlgn="base" hangingPunct="0">
              <a:spcBef>
                <a:spcPct val="0"/>
              </a:spcBef>
              <a:spcAft>
                <a:spcPct val="0"/>
              </a:spcAft>
              <a:tabLst>
                <a:tab pos="2095500" algn="l"/>
              </a:tabLst>
              <a:defRPr>
                <a:solidFill>
                  <a:schemeClr val="tx1"/>
                </a:solidFill>
                <a:latin typeface="Arial" panose="020B0604020202020204" pitchFamily="34" charset="0"/>
              </a:defRPr>
            </a:lvl2pPr>
            <a:lvl3pPr eaLnBrk="0" fontAlgn="base" hangingPunct="0">
              <a:spcBef>
                <a:spcPct val="0"/>
              </a:spcBef>
              <a:spcAft>
                <a:spcPct val="0"/>
              </a:spcAft>
              <a:tabLst>
                <a:tab pos="2095500" algn="l"/>
              </a:tabLst>
              <a:defRPr>
                <a:solidFill>
                  <a:schemeClr val="tx1"/>
                </a:solidFill>
                <a:latin typeface="Arial" panose="020B0604020202020204" pitchFamily="34" charset="0"/>
              </a:defRPr>
            </a:lvl3pPr>
            <a:lvl4pPr eaLnBrk="0" fontAlgn="base" hangingPunct="0">
              <a:spcBef>
                <a:spcPct val="0"/>
              </a:spcBef>
              <a:spcAft>
                <a:spcPct val="0"/>
              </a:spcAft>
              <a:tabLst>
                <a:tab pos="2095500" algn="l"/>
              </a:tabLst>
              <a:defRPr>
                <a:solidFill>
                  <a:schemeClr val="tx1"/>
                </a:solidFill>
                <a:latin typeface="Arial" panose="020B0604020202020204" pitchFamily="34" charset="0"/>
              </a:defRPr>
            </a:lvl4pPr>
            <a:lvl5pPr eaLnBrk="0" fontAlgn="base" hangingPunct="0">
              <a:spcBef>
                <a:spcPct val="0"/>
              </a:spcBef>
              <a:spcAft>
                <a:spcPct val="0"/>
              </a:spcAft>
              <a:tabLst>
                <a:tab pos="2095500" algn="l"/>
              </a:tabLst>
              <a:defRPr>
                <a:solidFill>
                  <a:schemeClr val="tx1"/>
                </a:solidFill>
                <a:latin typeface="Arial" panose="020B0604020202020204" pitchFamily="34" charset="0"/>
              </a:defRPr>
            </a:lvl5pPr>
            <a:lvl6pPr eaLnBrk="0" fontAlgn="base" hangingPunct="0">
              <a:spcBef>
                <a:spcPct val="0"/>
              </a:spcBef>
              <a:spcAft>
                <a:spcPct val="0"/>
              </a:spcAft>
              <a:tabLst>
                <a:tab pos="2095500" algn="l"/>
              </a:tabLst>
              <a:defRPr>
                <a:solidFill>
                  <a:schemeClr val="tx1"/>
                </a:solidFill>
                <a:latin typeface="Arial" panose="020B0604020202020204" pitchFamily="34" charset="0"/>
              </a:defRPr>
            </a:lvl6pPr>
            <a:lvl7pPr eaLnBrk="0" fontAlgn="base" hangingPunct="0">
              <a:spcBef>
                <a:spcPct val="0"/>
              </a:spcBef>
              <a:spcAft>
                <a:spcPct val="0"/>
              </a:spcAft>
              <a:tabLst>
                <a:tab pos="2095500" algn="l"/>
              </a:tabLst>
              <a:defRPr>
                <a:solidFill>
                  <a:schemeClr val="tx1"/>
                </a:solidFill>
                <a:latin typeface="Arial" panose="020B0604020202020204" pitchFamily="34" charset="0"/>
              </a:defRPr>
            </a:lvl7pPr>
            <a:lvl8pPr eaLnBrk="0" fontAlgn="base" hangingPunct="0">
              <a:spcBef>
                <a:spcPct val="0"/>
              </a:spcBef>
              <a:spcAft>
                <a:spcPct val="0"/>
              </a:spcAft>
              <a:tabLst>
                <a:tab pos="2095500" algn="l"/>
              </a:tabLst>
              <a:defRPr>
                <a:solidFill>
                  <a:schemeClr val="tx1"/>
                </a:solidFill>
                <a:latin typeface="Arial" panose="020B0604020202020204" pitchFamily="34" charset="0"/>
              </a:defRPr>
            </a:lvl8pPr>
            <a:lvl9pPr eaLnBrk="0" fontAlgn="base" hangingPunct="0">
              <a:spcBef>
                <a:spcPct val="0"/>
              </a:spcBef>
              <a:spcAft>
                <a:spcPct val="0"/>
              </a:spcAft>
              <a:tabLst>
                <a:tab pos="2095500"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2095500" algn="l"/>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Hydrogen peroxide</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1390918" y="36307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2" name="AutoShape 28"/>
          <p:cNvSpPr>
            <a:spLocks noChangeShapeType="1"/>
          </p:cNvSpPr>
          <p:nvPr/>
        </p:nvSpPr>
        <p:spPr bwMode="auto">
          <a:xfrm>
            <a:off x="2895868" y="4189525"/>
            <a:ext cx="5715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30"/>
          <p:cNvSpPr>
            <a:spLocks noChangeArrowheads="1"/>
          </p:cNvSpPr>
          <p:nvPr/>
        </p:nvSpPr>
        <p:spPr bwMode="auto">
          <a:xfrm>
            <a:off x="1848118" y="3961717"/>
            <a:ext cx="571178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95500" algn="l"/>
              </a:tabLst>
              <a:defRPr>
                <a:solidFill>
                  <a:schemeClr val="tx1"/>
                </a:solidFill>
                <a:latin typeface="Arial" panose="020B0604020202020204" pitchFamily="34" charset="0"/>
              </a:defRPr>
            </a:lvl1pPr>
            <a:lvl2pPr eaLnBrk="0" fontAlgn="base" hangingPunct="0">
              <a:spcBef>
                <a:spcPct val="0"/>
              </a:spcBef>
              <a:spcAft>
                <a:spcPct val="0"/>
              </a:spcAft>
              <a:tabLst>
                <a:tab pos="2095500" algn="l"/>
              </a:tabLst>
              <a:defRPr>
                <a:solidFill>
                  <a:schemeClr val="tx1"/>
                </a:solidFill>
                <a:latin typeface="Arial" panose="020B0604020202020204" pitchFamily="34" charset="0"/>
              </a:defRPr>
            </a:lvl2pPr>
            <a:lvl3pPr eaLnBrk="0" fontAlgn="base" hangingPunct="0">
              <a:spcBef>
                <a:spcPct val="0"/>
              </a:spcBef>
              <a:spcAft>
                <a:spcPct val="0"/>
              </a:spcAft>
              <a:tabLst>
                <a:tab pos="2095500" algn="l"/>
              </a:tabLst>
              <a:defRPr>
                <a:solidFill>
                  <a:schemeClr val="tx1"/>
                </a:solidFill>
                <a:latin typeface="Arial" panose="020B0604020202020204" pitchFamily="34" charset="0"/>
              </a:defRPr>
            </a:lvl3pPr>
            <a:lvl4pPr eaLnBrk="0" fontAlgn="base" hangingPunct="0">
              <a:spcBef>
                <a:spcPct val="0"/>
              </a:spcBef>
              <a:spcAft>
                <a:spcPct val="0"/>
              </a:spcAft>
              <a:tabLst>
                <a:tab pos="2095500" algn="l"/>
              </a:tabLst>
              <a:defRPr>
                <a:solidFill>
                  <a:schemeClr val="tx1"/>
                </a:solidFill>
                <a:latin typeface="Arial" panose="020B0604020202020204" pitchFamily="34" charset="0"/>
              </a:defRPr>
            </a:lvl4pPr>
            <a:lvl5pPr eaLnBrk="0" fontAlgn="base" hangingPunct="0">
              <a:spcBef>
                <a:spcPct val="0"/>
              </a:spcBef>
              <a:spcAft>
                <a:spcPct val="0"/>
              </a:spcAft>
              <a:tabLst>
                <a:tab pos="2095500" algn="l"/>
              </a:tabLst>
              <a:defRPr>
                <a:solidFill>
                  <a:schemeClr val="tx1"/>
                </a:solidFill>
                <a:latin typeface="Arial" panose="020B0604020202020204" pitchFamily="34" charset="0"/>
              </a:defRPr>
            </a:lvl5pPr>
            <a:lvl6pPr eaLnBrk="0" fontAlgn="base" hangingPunct="0">
              <a:spcBef>
                <a:spcPct val="0"/>
              </a:spcBef>
              <a:spcAft>
                <a:spcPct val="0"/>
              </a:spcAft>
              <a:tabLst>
                <a:tab pos="2095500" algn="l"/>
              </a:tabLst>
              <a:defRPr>
                <a:solidFill>
                  <a:schemeClr val="tx1"/>
                </a:solidFill>
                <a:latin typeface="Arial" panose="020B0604020202020204" pitchFamily="34" charset="0"/>
              </a:defRPr>
            </a:lvl6pPr>
            <a:lvl7pPr eaLnBrk="0" fontAlgn="base" hangingPunct="0">
              <a:spcBef>
                <a:spcPct val="0"/>
              </a:spcBef>
              <a:spcAft>
                <a:spcPct val="0"/>
              </a:spcAft>
              <a:tabLst>
                <a:tab pos="2095500" algn="l"/>
              </a:tabLst>
              <a:defRPr>
                <a:solidFill>
                  <a:schemeClr val="tx1"/>
                </a:solidFill>
                <a:latin typeface="Arial" panose="020B0604020202020204" pitchFamily="34" charset="0"/>
              </a:defRPr>
            </a:lvl7pPr>
            <a:lvl8pPr eaLnBrk="0" fontAlgn="base" hangingPunct="0">
              <a:spcBef>
                <a:spcPct val="0"/>
              </a:spcBef>
              <a:spcAft>
                <a:spcPct val="0"/>
              </a:spcAft>
              <a:tabLst>
                <a:tab pos="2095500" algn="l"/>
              </a:tabLst>
              <a:defRPr>
                <a:solidFill>
                  <a:schemeClr val="tx1"/>
                </a:solidFill>
                <a:latin typeface="Arial" panose="020B0604020202020204" pitchFamily="34" charset="0"/>
              </a:defRPr>
            </a:lvl8pPr>
            <a:lvl9pPr eaLnBrk="0" fontAlgn="base" hangingPunct="0">
              <a:spcBef>
                <a:spcPct val="0"/>
              </a:spcBef>
              <a:spcAft>
                <a:spcPct val="0"/>
              </a:spcAft>
              <a:tabLst>
                <a:tab pos="2095500"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2095500" algn="l"/>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 +OH Hydroxyl radical</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430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1673" y="679084"/>
            <a:ext cx="10985679" cy="4056495"/>
          </a:xfrm>
          <a:prstGeom prst="rect">
            <a:avLst/>
          </a:prstGeom>
        </p:spPr>
        <p:txBody>
          <a:bodyPr wrap="square">
            <a:spAutoFit/>
          </a:bodyPr>
          <a:lstStyle/>
          <a:p>
            <a:pPr marL="457200" marR="0" algn="just">
              <a:lnSpc>
                <a:spcPct val="115000"/>
              </a:lnSpc>
              <a:spcBef>
                <a:spcPts val="0"/>
              </a:spcBef>
              <a:spcAft>
                <a:spcPts val="0"/>
              </a:spcAft>
              <a:tabLst>
                <a:tab pos="2095500" algn="l"/>
              </a:tabLs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These products are extremely toxic because they are powerful oxidizing agents and rapidly destroy cellular constituents. M.O. must be able to protect itself against such oxygen products or it will be killed. Neutrophils and macrophage use these toxic products to destroy invading pathogens.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1000"/>
              </a:spcAft>
              <a:tabLst>
                <a:tab pos="2095500" algn="l"/>
              </a:tabLs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Many M.O. possess enzymes that afford protection against toxic O</a:t>
            </a:r>
            <a:r>
              <a:rPr lang="en-US" sz="3200" baseline="-25000" dirty="0" smtClean="0">
                <a:effectLst/>
                <a:latin typeface="Times New Roman" panose="02020603050405020304" pitchFamily="18" charset="0"/>
                <a:ea typeface="Calibri" panose="020F0502020204030204" pitchFamily="34" charset="0"/>
                <a:cs typeface="Arial" panose="020B0604020202020204" pitchFamily="34" charset="0"/>
              </a:rPr>
              <a:t>2</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products.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069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6522" y="1036543"/>
            <a:ext cx="10483403" cy="4538678"/>
          </a:xfrm>
          <a:prstGeom prst="rect">
            <a:avLst/>
          </a:prstGeom>
        </p:spPr>
        <p:txBody>
          <a:bodyPr wrap="square">
            <a:spAutoFit/>
          </a:bodyPr>
          <a:lstStyle/>
          <a:p>
            <a:pPr algn="ctr">
              <a:lnSpc>
                <a:spcPct val="115000"/>
              </a:lnSpc>
              <a:spcAft>
                <a:spcPts val="1000"/>
              </a:spcAft>
            </a:pPr>
            <a:r>
              <a:rPr lang="en-US" sz="2800" b="1" dirty="0" smtClean="0">
                <a:effectLst/>
                <a:latin typeface="Times New Roman" panose="02020603050405020304" pitchFamily="18" charset="0"/>
                <a:ea typeface="Calibri" panose="020F0502020204030204" pitchFamily="34" charset="0"/>
                <a:cs typeface="Arial" panose="020B0604020202020204" pitchFamily="34" charset="0"/>
              </a:rPr>
              <a:t>Influence of Environmental Factors on Growth</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Microorganisms must be able to respond to variations in nutrient levels particularly for nutrient limitation.  Growth of M.O also affected by the chemical and physical factors for their surrounding environment. Most important environmental factors that affect microbial growth are:</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1693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59855" y="937966"/>
            <a:ext cx="10882646" cy="1027782"/>
          </a:xfrm>
          <a:prstGeom prst="rect">
            <a:avLst/>
          </a:prstGeom>
        </p:spPr>
        <p:txBody>
          <a:bodyPr wrap="square">
            <a:spAutoFit/>
          </a:bodyPr>
          <a:lstStyle/>
          <a:p>
            <a:pPr marL="457200" marR="0" algn="just">
              <a:lnSpc>
                <a:spcPct val="115000"/>
              </a:lnSpc>
              <a:spcBef>
                <a:spcPts val="0"/>
              </a:spcBef>
              <a:spcAft>
                <a:spcPts val="1000"/>
              </a:spcAft>
              <a:tabLst>
                <a:tab pos="2095500" algn="l"/>
              </a:tabLst>
            </a:pPr>
            <a:r>
              <a:rPr lang="en-US" dirty="0" smtClean="0">
                <a:effectLst/>
                <a:latin typeface="Times New Roman" panose="02020603050405020304" pitchFamily="18" charset="0"/>
                <a:ea typeface="Calibri" panose="020F0502020204030204" pitchFamily="34" charset="0"/>
                <a:cs typeface="Arial" panose="020B0604020202020204" pitchFamily="34" charset="0"/>
              </a:rPr>
              <a:t>Obligate aerobes and facultative anaerobes usually contain the enzymes superoxide dismutase (SOD) and catalase, which catalyze the destruction of superoxide radical and hydrogen peroxide, respectively. Peroxidase also can be used to destroy hydrogen peroxide:</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AutoShape 10"/>
          <p:cNvSpPr>
            <a:spLocks noChangeShapeType="1"/>
          </p:cNvSpPr>
          <p:nvPr/>
        </p:nvSpPr>
        <p:spPr bwMode="auto">
          <a:xfrm flipH="1" flipV="1">
            <a:off x="4315949" y="2861622"/>
            <a:ext cx="1064433" cy="4571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9"/>
          <p:cNvSpPr>
            <a:spLocks noChangeShapeType="1"/>
          </p:cNvSpPr>
          <p:nvPr/>
        </p:nvSpPr>
        <p:spPr bwMode="auto">
          <a:xfrm>
            <a:off x="1229156" y="2781211"/>
            <a:ext cx="45719"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p:cNvSpPr>
            <a:spLocks noChangeArrowheads="1"/>
          </p:cNvSpPr>
          <p:nvPr/>
        </p:nvSpPr>
        <p:spPr bwMode="auto">
          <a:xfrm>
            <a:off x="2601533" y="2279561"/>
            <a:ext cx="67614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12"/>
          <p:cNvSpPr>
            <a:spLocks noChangeArrowheads="1"/>
          </p:cNvSpPr>
          <p:nvPr/>
        </p:nvSpPr>
        <p:spPr bwMode="auto">
          <a:xfrm>
            <a:off x="2601533" y="2582873"/>
            <a:ext cx="67614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95500" algn="l"/>
              </a:tabLst>
              <a:defRPr>
                <a:solidFill>
                  <a:schemeClr val="tx1"/>
                </a:solidFill>
                <a:latin typeface="Arial" panose="020B0604020202020204" pitchFamily="34" charset="0"/>
              </a:defRPr>
            </a:lvl1pPr>
            <a:lvl2pPr eaLnBrk="0" fontAlgn="base" hangingPunct="0">
              <a:spcBef>
                <a:spcPct val="0"/>
              </a:spcBef>
              <a:spcAft>
                <a:spcPct val="0"/>
              </a:spcAft>
              <a:tabLst>
                <a:tab pos="2095500" algn="l"/>
              </a:tabLst>
              <a:defRPr>
                <a:solidFill>
                  <a:schemeClr val="tx1"/>
                </a:solidFill>
                <a:latin typeface="Arial" panose="020B0604020202020204" pitchFamily="34" charset="0"/>
              </a:defRPr>
            </a:lvl2pPr>
            <a:lvl3pPr eaLnBrk="0" fontAlgn="base" hangingPunct="0">
              <a:spcBef>
                <a:spcPct val="0"/>
              </a:spcBef>
              <a:spcAft>
                <a:spcPct val="0"/>
              </a:spcAft>
              <a:tabLst>
                <a:tab pos="2095500" algn="l"/>
              </a:tabLst>
              <a:defRPr>
                <a:solidFill>
                  <a:schemeClr val="tx1"/>
                </a:solidFill>
                <a:latin typeface="Arial" panose="020B0604020202020204" pitchFamily="34" charset="0"/>
              </a:defRPr>
            </a:lvl3pPr>
            <a:lvl4pPr eaLnBrk="0" fontAlgn="base" hangingPunct="0">
              <a:spcBef>
                <a:spcPct val="0"/>
              </a:spcBef>
              <a:spcAft>
                <a:spcPct val="0"/>
              </a:spcAft>
              <a:tabLst>
                <a:tab pos="2095500" algn="l"/>
              </a:tabLst>
              <a:defRPr>
                <a:solidFill>
                  <a:schemeClr val="tx1"/>
                </a:solidFill>
                <a:latin typeface="Arial" panose="020B0604020202020204" pitchFamily="34" charset="0"/>
              </a:defRPr>
            </a:lvl4pPr>
            <a:lvl5pPr eaLnBrk="0" fontAlgn="base" hangingPunct="0">
              <a:spcBef>
                <a:spcPct val="0"/>
              </a:spcBef>
              <a:spcAft>
                <a:spcPct val="0"/>
              </a:spcAft>
              <a:tabLst>
                <a:tab pos="2095500" algn="l"/>
              </a:tabLst>
              <a:defRPr>
                <a:solidFill>
                  <a:schemeClr val="tx1"/>
                </a:solidFill>
                <a:latin typeface="Arial" panose="020B0604020202020204" pitchFamily="34" charset="0"/>
              </a:defRPr>
            </a:lvl5pPr>
            <a:lvl6pPr eaLnBrk="0" fontAlgn="base" hangingPunct="0">
              <a:spcBef>
                <a:spcPct val="0"/>
              </a:spcBef>
              <a:spcAft>
                <a:spcPct val="0"/>
              </a:spcAft>
              <a:tabLst>
                <a:tab pos="2095500" algn="l"/>
              </a:tabLst>
              <a:defRPr>
                <a:solidFill>
                  <a:schemeClr val="tx1"/>
                </a:solidFill>
                <a:latin typeface="Arial" panose="020B0604020202020204" pitchFamily="34" charset="0"/>
              </a:defRPr>
            </a:lvl6pPr>
            <a:lvl7pPr eaLnBrk="0" fontAlgn="base" hangingPunct="0">
              <a:spcBef>
                <a:spcPct val="0"/>
              </a:spcBef>
              <a:spcAft>
                <a:spcPct val="0"/>
              </a:spcAft>
              <a:tabLst>
                <a:tab pos="2095500" algn="l"/>
              </a:tabLst>
              <a:defRPr>
                <a:solidFill>
                  <a:schemeClr val="tx1"/>
                </a:solidFill>
                <a:latin typeface="Arial" panose="020B0604020202020204" pitchFamily="34" charset="0"/>
              </a:defRPr>
            </a:lvl7pPr>
            <a:lvl8pPr eaLnBrk="0" fontAlgn="base" hangingPunct="0">
              <a:spcBef>
                <a:spcPct val="0"/>
              </a:spcBef>
              <a:spcAft>
                <a:spcPct val="0"/>
              </a:spcAft>
              <a:tabLst>
                <a:tab pos="2095500" algn="l"/>
              </a:tabLst>
              <a:defRPr>
                <a:solidFill>
                  <a:schemeClr val="tx1"/>
                </a:solidFill>
                <a:latin typeface="Arial" panose="020B0604020202020204" pitchFamily="34" charset="0"/>
              </a:defRPr>
            </a:lvl8pPr>
            <a:lvl9pPr eaLnBrk="0" fontAlgn="base" hangingPunct="0">
              <a:spcBef>
                <a:spcPct val="0"/>
              </a:spcBef>
              <a:spcAft>
                <a:spcPct val="0"/>
              </a:spcAft>
              <a:tabLst>
                <a:tab pos="2095500"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2095500" algn="l"/>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+ 2H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Superoxide dismutase</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4"/>
          <p:cNvSpPr>
            <a:spLocks noChangeArrowheads="1"/>
          </p:cNvSpPr>
          <p:nvPr/>
        </p:nvSpPr>
        <p:spPr bwMode="auto">
          <a:xfrm>
            <a:off x="2459864" y="296726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AutoShape 13"/>
          <p:cNvSpPr>
            <a:spLocks noChangeShapeType="1"/>
          </p:cNvSpPr>
          <p:nvPr/>
        </p:nvSpPr>
        <p:spPr bwMode="auto">
          <a:xfrm>
            <a:off x="3700182" y="3573693"/>
            <a:ext cx="95250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5"/>
          <p:cNvSpPr>
            <a:spLocks noChangeArrowheads="1"/>
          </p:cNvSpPr>
          <p:nvPr/>
        </p:nvSpPr>
        <p:spPr bwMode="auto">
          <a:xfrm>
            <a:off x="2917064" y="342446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95500" algn="l"/>
              </a:tabLst>
              <a:defRPr>
                <a:solidFill>
                  <a:schemeClr val="tx1"/>
                </a:solidFill>
                <a:latin typeface="Arial" panose="020B0604020202020204" pitchFamily="34" charset="0"/>
              </a:defRPr>
            </a:lvl1pPr>
            <a:lvl2pPr eaLnBrk="0" fontAlgn="base" hangingPunct="0">
              <a:spcBef>
                <a:spcPct val="0"/>
              </a:spcBef>
              <a:spcAft>
                <a:spcPct val="0"/>
              </a:spcAft>
              <a:tabLst>
                <a:tab pos="2095500" algn="l"/>
              </a:tabLst>
              <a:defRPr>
                <a:solidFill>
                  <a:schemeClr val="tx1"/>
                </a:solidFill>
                <a:latin typeface="Arial" panose="020B0604020202020204" pitchFamily="34" charset="0"/>
              </a:defRPr>
            </a:lvl2pPr>
            <a:lvl3pPr eaLnBrk="0" fontAlgn="base" hangingPunct="0">
              <a:spcBef>
                <a:spcPct val="0"/>
              </a:spcBef>
              <a:spcAft>
                <a:spcPct val="0"/>
              </a:spcAft>
              <a:tabLst>
                <a:tab pos="2095500" algn="l"/>
              </a:tabLst>
              <a:defRPr>
                <a:solidFill>
                  <a:schemeClr val="tx1"/>
                </a:solidFill>
                <a:latin typeface="Arial" panose="020B0604020202020204" pitchFamily="34" charset="0"/>
              </a:defRPr>
            </a:lvl3pPr>
            <a:lvl4pPr eaLnBrk="0" fontAlgn="base" hangingPunct="0">
              <a:spcBef>
                <a:spcPct val="0"/>
              </a:spcBef>
              <a:spcAft>
                <a:spcPct val="0"/>
              </a:spcAft>
              <a:tabLst>
                <a:tab pos="2095500" algn="l"/>
              </a:tabLst>
              <a:defRPr>
                <a:solidFill>
                  <a:schemeClr val="tx1"/>
                </a:solidFill>
                <a:latin typeface="Arial" panose="020B0604020202020204" pitchFamily="34" charset="0"/>
              </a:defRPr>
            </a:lvl4pPr>
            <a:lvl5pPr eaLnBrk="0" fontAlgn="base" hangingPunct="0">
              <a:spcBef>
                <a:spcPct val="0"/>
              </a:spcBef>
              <a:spcAft>
                <a:spcPct val="0"/>
              </a:spcAft>
              <a:tabLst>
                <a:tab pos="2095500" algn="l"/>
              </a:tabLst>
              <a:defRPr>
                <a:solidFill>
                  <a:schemeClr val="tx1"/>
                </a:solidFill>
                <a:latin typeface="Arial" panose="020B0604020202020204" pitchFamily="34" charset="0"/>
              </a:defRPr>
            </a:lvl5pPr>
            <a:lvl6pPr eaLnBrk="0" fontAlgn="base" hangingPunct="0">
              <a:spcBef>
                <a:spcPct val="0"/>
              </a:spcBef>
              <a:spcAft>
                <a:spcPct val="0"/>
              </a:spcAft>
              <a:tabLst>
                <a:tab pos="2095500" algn="l"/>
              </a:tabLst>
              <a:defRPr>
                <a:solidFill>
                  <a:schemeClr val="tx1"/>
                </a:solidFill>
                <a:latin typeface="Arial" panose="020B0604020202020204" pitchFamily="34" charset="0"/>
              </a:defRPr>
            </a:lvl6pPr>
            <a:lvl7pPr eaLnBrk="0" fontAlgn="base" hangingPunct="0">
              <a:spcBef>
                <a:spcPct val="0"/>
              </a:spcBef>
              <a:spcAft>
                <a:spcPct val="0"/>
              </a:spcAft>
              <a:tabLst>
                <a:tab pos="2095500" algn="l"/>
              </a:tabLst>
              <a:defRPr>
                <a:solidFill>
                  <a:schemeClr val="tx1"/>
                </a:solidFill>
                <a:latin typeface="Arial" panose="020B0604020202020204" pitchFamily="34" charset="0"/>
              </a:defRPr>
            </a:lvl7pPr>
            <a:lvl8pPr eaLnBrk="0" fontAlgn="base" hangingPunct="0">
              <a:spcBef>
                <a:spcPct val="0"/>
              </a:spcBef>
              <a:spcAft>
                <a:spcPct val="0"/>
              </a:spcAft>
              <a:tabLst>
                <a:tab pos="2095500" algn="l"/>
              </a:tabLst>
              <a:defRPr>
                <a:solidFill>
                  <a:schemeClr val="tx1"/>
                </a:solidFill>
                <a:latin typeface="Arial" panose="020B0604020202020204" pitchFamily="34" charset="0"/>
              </a:defRPr>
            </a:lvl8pPr>
            <a:lvl9pPr eaLnBrk="0" fontAlgn="base" hangingPunct="0">
              <a:spcBef>
                <a:spcPct val="0"/>
              </a:spcBef>
              <a:spcAft>
                <a:spcPct val="0"/>
              </a:spcAft>
              <a:tabLst>
                <a:tab pos="2095500"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2095500" algn="l"/>
              </a:tabLst>
            </a:pPr>
            <a:r>
              <a:rPr kumimoji="0" 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2H</a:t>
            </a:r>
            <a:r>
              <a:rPr kumimoji="0" lang="en-US" sz="1400" b="0" i="0" u="none" strike="noStrike" cap="none" normalizeH="0" baseline="-3000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Catalase</a:t>
            </a:r>
            <a:r>
              <a:rPr kumimoji="0" lang="en-US" sz="1400" b="0" i="0" u="none" strike="noStrike" cap="none" normalizeH="0" baseline="3000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2H</a:t>
            </a:r>
            <a:r>
              <a:rPr kumimoji="0" lang="en-US" sz="1400" b="0" i="0" u="none" strike="noStrike" cap="none" normalizeH="0" baseline="-3000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 +O2</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7"/>
          <p:cNvSpPr>
            <a:spLocks noChangeArrowheads="1"/>
          </p:cNvSpPr>
          <p:nvPr/>
        </p:nvSpPr>
        <p:spPr bwMode="auto">
          <a:xfrm>
            <a:off x="2459864" y="366357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AutoShape 16"/>
          <p:cNvSpPr>
            <a:spLocks noChangeShapeType="1"/>
          </p:cNvSpPr>
          <p:nvPr/>
        </p:nvSpPr>
        <p:spPr bwMode="auto">
          <a:xfrm flipV="1">
            <a:off x="4460114" y="4255708"/>
            <a:ext cx="1266825" cy="158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8"/>
          <p:cNvSpPr>
            <a:spLocks noChangeArrowheads="1"/>
          </p:cNvSpPr>
          <p:nvPr/>
        </p:nvSpPr>
        <p:spPr bwMode="auto">
          <a:xfrm>
            <a:off x="2917064" y="41207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1pPr>
            <a:lvl2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2pPr>
            <a:lvl3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3pPr>
            <a:lvl4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4pPr>
            <a:lvl5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5pPr>
            <a:lvl6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6pPr>
            <a:lvl7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7pPr>
            <a:lvl8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8pPr>
            <a:lvl9pPr eaLnBrk="0" fontAlgn="base" hangingPunct="0">
              <a:spcBef>
                <a:spcPct val="0"/>
              </a:spcBef>
              <a:spcAft>
                <a:spcPct val="0"/>
              </a:spcAft>
              <a:tabLst>
                <a:tab pos="590550" algn="l"/>
                <a:tab pos="2095500" algn="l"/>
                <a:tab pos="34766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90550" algn="l"/>
                <a:tab pos="2095500" algn="l"/>
                <a:tab pos="3476625" algn="l"/>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+NADH  + 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Peroxidase	2H</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  +   NAD</a:t>
            </a:r>
            <a:r>
              <a:rPr kumimoji="0" lang="en-US" sz="14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7459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173" y="902442"/>
            <a:ext cx="10866783" cy="4622804"/>
          </a:xfrm>
          <a:prstGeom prst="rect">
            <a:avLst/>
          </a:prstGeom>
        </p:spPr>
        <p:txBody>
          <a:bodyPr wrap="square">
            <a:spAutoFit/>
          </a:bodyPr>
          <a:lstStyle/>
          <a:p>
            <a:pPr marL="457200" marR="0" algn="just">
              <a:lnSpc>
                <a:spcPct val="115000"/>
              </a:lnSpc>
              <a:spcBef>
                <a:spcPts val="0"/>
              </a:spcBef>
              <a:spcAft>
                <a:spcPts val="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Radiation</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171450" marR="0" algn="just">
              <a:lnSpc>
                <a:spcPct val="115000"/>
              </a:lnSpc>
              <a:spcBef>
                <a:spcPts val="0"/>
              </a:spcBef>
              <a:spcAft>
                <a:spcPts val="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Sunlight</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is the major source of radiation, it is includes visible light, ultraviolet (UV) infrared ray and radio waves; these wave called electromagnetic radiation, as the wave length  decrease, the energy of the radiation increase- gamma and X rays are much more energetic than visible light or infrared waves.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1000"/>
              </a:spcAft>
              <a:tabLst>
                <a:tab pos="2095500" algn="l"/>
              </a:tabLs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6674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8491" y="0"/>
            <a:ext cx="11011436" cy="3454344"/>
          </a:xfrm>
          <a:prstGeom prst="rect">
            <a:avLst/>
          </a:prstGeom>
        </p:spPr>
        <p:txBody>
          <a:bodyPr wrap="square">
            <a:spAutoFit/>
          </a:bodyPr>
          <a:lstStyle/>
          <a:p>
            <a:pPr marL="228600" marR="0" algn="just">
              <a:lnSpc>
                <a:spcPct val="115000"/>
              </a:lnSpc>
              <a:spcBef>
                <a:spcPts val="0"/>
              </a:spcBef>
              <a:spcAft>
                <a:spcPts val="0"/>
              </a:spcAft>
              <a:tabLst>
                <a:tab pos="2095500" algn="l"/>
              </a:tabLs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Visible light</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is a most important for life because of the ability of photosynthetic organisms to trap the light energy of the </a:t>
            </a:r>
            <a:r>
              <a:rPr lang="en-US" sz="3200" dirty="0" err="1" smtClean="0">
                <a:effectLst/>
                <a:latin typeface="Times New Roman" panose="02020603050405020304" pitchFamily="18" charset="0"/>
                <a:ea typeface="Calibri" panose="020F0502020204030204" pitchFamily="34" charset="0"/>
                <a:cs typeface="Arial" panose="020B0604020202020204" pitchFamily="34" charset="0"/>
              </a:rPr>
              <a:t>sun.</a:t>
            </a:r>
            <a:r>
              <a:rPr lang="en-US" sz="3200" b="1" dirty="0" err="1" smtClean="0">
                <a:effectLst/>
                <a:latin typeface="Times New Roman" panose="02020603050405020304" pitchFamily="18" charset="0"/>
                <a:ea typeface="Calibri" panose="020F0502020204030204" pitchFamily="34" charset="0"/>
                <a:cs typeface="Arial" panose="020B0604020202020204" pitchFamily="34" charset="0"/>
              </a:rPr>
              <a:t>The</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ionizing radiation </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(e.g., X-rays, gamma rays) are very harmful to microbial growth.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Low levels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of these radiations may cause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mutations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and may indirectly result in death whereas </a:t>
            </a: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high levels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may directly cause death of the microbes.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2047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652" y="213826"/>
            <a:ext cx="10813774" cy="5189113"/>
          </a:xfrm>
          <a:prstGeom prst="rect">
            <a:avLst/>
          </a:prstGeom>
        </p:spPr>
        <p:txBody>
          <a:bodyPr wrap="square">
            <a:spAutoFit/>
          </a:bodyPr>
          <a:lstStyle/>
          <a:p>
            <a:pPr marL="228600" marR="0" algn="just">
              <a:lnSpc>
                <a:spcPct val="115000"/>
              </a:lnSpc>
              <a:spcBef>
                <a:spcPts val="0"/>
              </a:spcBef>
              <a:spcAft>
                <a:spcPts val="0"/>
              </a:spcAft>
              <a:tabLst>
                <a:tab pos="2095500" algn="l"/>
              </a:tabLst>
            </a:pPr>
            <a:r>
              <a:rPr lang="en-US" sz="3600" b="1" dirty="0">
                <a:latin typeface="Times New Roman" panose="02020603050405020304" pitchFamily="18" charset="0"/>
                <a:ea typeface="Calibri" panose="020F0502020204030204" pitchFamily="34" charset="0"/>
                <a:cs typeface="Arial" panose="020B0604020202020204" pitchFamily="34" charset="0"/>
              </a:rPr>
              <a:t>Ionizing radiation</a:t>
            </a:r>
            <a:r>
              <a:rPr lang="en-US" sz="3600" dirty="0">
                <a:latin typeface="Times New Roman" panose="02020603050405020304" pitchFamily="18" charset="0"/>
                <a:ea typeface="Calibri" panose="020F0502020204030204" pitchFamily="34" charset="0"/>
                <a:cs typeface="Arial" panose="020B0604020202020204" pitchFamily="34" charset="0"/>
              </a:rPr>
              <a:t>, however, destroys ring-structures, breaks hydrogen bonds, oxidizes double bonds and Sunlight is the major source of radiation, it is includes visible light, ultraviolet (UV) infrared ray and radio waves; these wave called electromagnetic radiation, as the wave length decrease, the energy of the radiation increase. Gamma and X rays are much more energetic than visible light or infrared waves.</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0941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7301" y="399245"/>
            <a:ext cx="3889420" cy="830997"/>
          </a:xfrm>
          <a:prstGeom prst="rect">
            <a:avLst/>
          </a:prstGeom>
          <a:noFill/>
        </p:spPr>
        <p:txBody>
          <a:bodyPr wrap="square" rtlCol="0">
            <a:spAutoFit/>
          </a:bodyPr>
          <a:lstStyle/>
          <a:p>
            <a:r>
              <a:rPr lang="en-US" sz="4800" b="1" dirty="0" smtClean="0">
                <a:solidFill>
                  <a:srgbClr val="00B050"/>
                </a:solidFill>
                <a:latin typeface="Sylfaen" panose="010A0502050306030303" pitchFamily="18" charset="0"/>
              </a:rPr>
              <a:t>References </a:t>
            </a:r>
            <a:endParaRPr lang="en-US" sz="4800" b="1" dirty="0">
              <a:solidFill>
                <a:srgbClr val="00B050"/>
              </a:solidFill>
              <a:latin typeface="Sylfaen" panose="010A0502050306030303" pitchFamily="18" charset="0"/>
            </a:endParaRPr>
          </a:p>
        </p:txBody>
      </p:sp>
      <p:sp>
        <p:nvSpPr>
          <p:cNvPr id="3" name="TextBox 2"/>
          <p:cNvSpPr txBox="1"/>
          <p:nvPr/>
        </p:nvSpPr>
        <p:spPr>
          <a:xfrm>
            <a:off x="781878" y="1362921"/>
            <a:ext cx="10098157" cy="4524315"/>
          </a:xfrm>
          <a:prstGeom prst="rect">
            <a:avLst/>
          </a:prstGeom>
          <a:noFill/>
        </p:spPr>
        <p:txBody>
          <a:bodyPr wrap="square" rtlCol="0">
            <a:spAutoFit/>
          </a:bodyPr>
          <a:lstStyle/>
          <a:p>
            <a:r>
              <a:rPr lang="en-US" sz="3200" dirty="0" smtClean="0">
                <a:solidFill>
                  <a:srgbClr val="002060"/>
                </a:solidFill>
                <a:latin typeface="Times New Roman" panose="02020603050405020304" pitchFamily="18" charset="0"/>
                <a:cs typeface="Times New Roman" panose="02020603050405020304" pitchFamily="18" charset="0"/>
              </a:rPr>
              <a:t>1. Microbial </a:t>
            </a:r>
            <a:r>
              <a:rPr lang="en-US" sz="3200" dirty="0">
                <a:solidFill>
                  <a:srgbClr val="002060"/>
                </a:solidFill>
                <a:latin typeface="Times New Roman" panose="02020603050405020304" pitchFamily="18" charset="0"/>
                <a:cs typeface="Times New Roman" panose="02020603050405020304" pitchFamily="18" charset="0"/>
              </a:rPr>
              <a:t>Physiology. Albert G Moat, John W Foster, Michael P. Spector. 2002. Fourth Edition. A John Wiley and sons, INC., publication.</a:t>
            </a:r>
          </a:p>
          <a:p>
            <a:endParaRPr lang="en-US" sz="3200" dirty="0">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2. Microbiology. Lansing M Prescott, John P. Harley, Donald A. Klein.2004. Sixth Edition. Higher Education.</a:t>
            </a:r>
          </a:p>
          <a:p>
            <a:endParaRPr lang="en-US" sz="3200" dirty="0" smtClean="0">
              <a:latin typeface="Times New Roman" panose="02020603050405020304" pitchFamily="18" charset="0"/>
              <a:cs typeface="Times New Roman" panose="02020603050405020304" pitchFamily="18" charset="0"/>
            </a:endParaRPr>
          </a:p>
          <a:p>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3. Microbial an introduction. 2004. Gerard J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Tortora</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Berdell</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R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Funke</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Christine L Case. Eighth Edition. </a:t>
            </a:r>
            <a:endParaRPr lang="en-US" sz="32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861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422" y="2705725"/>
            <a:ext cx="5997155" cy="1446550"/>
          </a:xfrm>
          <a:prstGeom prst="rect">
            <a:avLst/>
          </a:prstGeom>
        </p:spPr>
        <p:txBody>
          <a:bodyPr wrap="none">
            <a:spAutoFit/>
          </a:bodyPr>
          <a:lstStyle/>
          <a:p>
            <a:r>
              <a:rPr lang="en-US" sz="8800" dirty="0">
                <a:solidFill>
                  <a:srgbClr val="54A021">
                    <a:lumMod val="75000"/>
                  </a:srgbClr>
                </a:solidFill>
                <a:latin typeface="Algerian" panose="04020705040A02060702" pitchFamily="82" charset="0"/>
              </a:rPr>
              <a:t>Questions</a:t>
            </a:r>
            <a:r>
              <a:rPr lang="en-US" dirty="0">
                <a:solidFill>
                  <a:prstClr val="black"/>
                </a:solidFill>
              </a:rPr>
              <a:t> </a:t>
            </a:r>
            <a:endParaRPr lang="en-US" dirty="0"/>
          </a:p>
        </p:txBody>
      </p:sp>
    </p:spTree>
    <p:extLst>
      <p:ext uri="{BB962C8B-B14F-4D97-AF65-F5344CB8AC3E}">
        <p14:creationId xmlns:p14="http://schemas.microsoft.com/office/powerpoint/2010/main" val="3596630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6835" y="1893194"/>
            <a:ext cx="6297770" cy="1446550"/>
          </a:xfrm>
          <a:prstGeom prst="rect">
            <a:avLst/>
          </a:prstGeom>
          <a:noFill/>
        </p:spPr>
        <p:txBody>
          <a:bodyPr wrap="square" rtlCol="0">
            <a:spAutoFit/>
          </a:bodyPr>
          <a:lstStyle/>
          <a:p>
            <a:r>
              <a:rPr lang="en-US" sz="8800" dirty="0" smtClean="0">
                <a:solidFill>
                  <a:schemeClr val="accent2">
                    <a:lumMod val="75000"/>
                  </a:schemeClr>
                </a:solidFill>
                <a:latin typeface="Algerian" panose="04020705040A02060702" pitchFamily="82" charset="0"/>
              </a:rPr>
              <a:t>Thank you</a:t>
            </a:r>
            <a:endParaRPr lang="en-US" sz="8800" dirty="0">
              <a:solidFill>
                <a:schemeClr val="accent2">
                  <a:lumMod val="75000"/>
                </a:schemeClr>
              </a:solidFill>
              <a:latin typeface="Algerian" panose="04020705040A02060702" pitchFamily="82" charset="0"/>
            </a:endParaRPr>
          </a:p>
        </p:txBody>
      </p:sp>
    </p:spTree>
    <p:extLst>
      <p:ext uri="{BB962C8B-B14F-4D97-AF65-F5344CB8AC3E}">
        <p14:creationId xmlns:p14="http://schemas.microsoft.com/office/powerpoint/2010/main" val="246442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9403" y="370854"/>
            <a:ext cx="10534918" cy="4735655"/>
          </a:xfrm>
          <a:prstGeom prst="rect">
            <a:avLst/>
          </a:prstGeom>
        </p:spPr>
        <p:txBody>
          <a:bodyPr wrap="square">
            <a:spAutoFit/>
          </a:bodyPr>
          <a:lstStyle/>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Solutes and water activity </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r>
              <a:rPr lang="en-US" sz="3600" dirty="0" smtClean="0">
                <a:effectLst/>
                <a:latin typeface="Times New Roman" panose="02020603050405020304" pitchFamily="18" charset="0"/>
                <a:ea typeface="Calibri" panose="020F0502020204030204" pitchFamily="34" charset="0"/>
              </a:rPr>
              <a:t>The selectively permeable plasma membrane protect M.O from their environment, they can be affected by changes in the osmotic pressure. Many microorganisms keep the osmotic concentration of their protoplasm above that of the habitat by the use of compatible solutes that are compatible with metabolism and growth at high intracellular concentrations. </a:t>
            </a:r>
            <a:endParaRPr lang="en-US" sz="3600" dirty="0"/>
          </a:p>
        </p:txBody>
      </p:sp>
    </p:spTree>
    <p:extLst>
      <p:ext uri="{BB962C8B-B14F-4D97-AF65-F5344CB8AC3E}">
        <p14:creationId xmlns:p14="http://schemas.microsoft.com/office/powerpoint/2010/main" val="1161927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8945" y="353689"/>
            <a:ext cx="10766739" cy="4552015"/>
          </a:xfrm>
          <a:prstGeom prst="rect">
            <a:avLst/>
          </a:prstGeom>
        </p:spPr>
        <p:txBody>
          <a:bodyPr wrap="square">
            <a:spAutoFit/>
          </a:bodyPr>
          <a:lstStyle/>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Because the osmotic concentration of a habitat has an effects on M.O, it is useful to be able to express quantitatively the degree of water availability or water activity (aw); has been used for this purpose also water availability may expressed as water potential .Highest aw found 1.00 in blood, vegetables, meat and fruit while, aw is 0.60 in honey, chocolate and dried milk.</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223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0"/>
            <a:ext cx="11681138" cy="2768963"/>
          </a:xfrm>
          <a:prstGeom prst="rect">
            <a:avLst/>
          </a:prstGeom>
        </p:spPr>
        <p:txBody>
          <a:bodyPr wrap="square">
            <a:spAutoFit/>
          </a:bodyPr>
          <a:lstStyle/>
          <a:p>
            <a:pPr algn="just">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Hydrogen ion (pH)</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pH measuring the hydrogen ion activity of a solution and is defined as the negative logarithm of the hydrogen ion concentration.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714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7" y="352658"/>
            <a:ext cx="10818254" cy="4751044"/>
          </a:xfrm>
          <a:prstGeom prst="rect">
            <a:avLst/>
          </a:prstGeom>
        </p:spPr>
        <p:txBody>
          <a:bodyPr wrap="square">
            <a:spAutoFit/>
          </a:bodyPr>
          <a:lstStyle/>
          <a:p>
            <a:pPr algn="just">
              <a:lnSpc>
                <a:spcPct val="115000"/>
              </a:lnSpc>
              <a:spcAft>
                <a:spcPts val="1000"/>
              </a:spcAft>
            </a:pPr>
            <a:r>
              <a:rPr lang="en-US" sz="3200" dirty="0">
                <a:latin typeface="Times New Roman" panose="02020603050405020304" pitchFamily="18" charset="0"/>
                <a:ea typeface="Calibri" panose="020F0502020204030204" pitchFamily="34" charset="0"/>
                <a:cs typeface="Arial" panose="020B0604020202020204" pitchFamily="34" charset="0"/>
              </a:rPr>
              <a:t>the pH scale extends from pH 0.0 to pH 14 : 0  as in concentrated nitric acid, 2 as in lemon juice, 3 as in vinegar, 4 as in tomatoes  and orange juice. Neutral 7 as in pure water, milk, blood and saliva, 8 as in sea water, 10 for soap and 12 for calcium hydroxide as in figure below.</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sz="3200" dirty="0">
                <a:latin typeface="Times New Roman" panose="02020603050405020304" pitchFamily="18" charset="0"/>
                <a:ea typeface="Calibri" panose="020F0502020204030204" pitchFamily="34" charset="0"/>
                <a:cs typeface="Arial" panose="020B0604020202020204" pitchFamily="34" charset="0"/>
              </a:rPr>
              <a:t>pH affects microbial growth, each M.O has a definite pH growth </a:t>
            </a:r>
            <a:r>
              <a:rPr lang="en-US" sz="3200" dirty="0" smtClean="0">
                <a:latin typeface="Times New Roman" panose="02020603050405020304" pitchFamily="18" charset="0"/>
                <a:ea typeface="Calibri" panose="020F0502020204030204" pitchFamily="34" charset="0"/>
                <a:cs typeface="Arial" panose="020B0604020202020204" pitchFamily="34" charset="0"/>
              </a:rPr>
              <a:t>range and optimum </a:t>
            </a:r>
            <a:r>
              <a:rPr lang="en-US" sz="3200" dirty="0">
                <a:latin typeface="Times New Roman" panose="02020603050405020304" pitchFamily="18" charset="0"/>
                <a:ea typeface="Calibri" panose="020F0502020204030204" pitchFamily="34" charset="0"/>
                <a:cs typeface="Arial" panose="020B0604020202020204" pitchFamily="34" charset="0"/>
              </a:rPr>
              <a:t>pH value. M.O has been classified according to optimum pH values as below:</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0321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3645" y="216749"/>
            <a:ext cx="9916732" cy="3277820"/>
          </a:xfrm>
          <a:prstGeom prst="rect">
            <a:avLst/>
          </a:prstGeom>
        </p:spPr>
        <p:txBody>
          <a:bodyPr wrap="square">
            <a:spAutoFit/>
          </a:bodyPr>
          <a:lstStyle/>
          <a:p>
            <a:pPr marL="342900" lvl="0" indent="-342900" algn="just">
              <a:lnSpc>
                <a:spcPct val="115000"/>
              </a:lnSpc>
              <a:buFont typeface="Symbol" panose="05050102010706020507" pitchFamily="18" charset="2"/>
              <a:buChar char=""/>
            </a:pP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Acidophiles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optimum pH range (0 - 5.5)</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Neutrophiles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optimum pH range (5.5 - 8)</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Alkalophiles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optimum pH range (8.5-11)</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Font typeface="Symbol" panose="05050102010706020507" pitchFamily="18" charset="2"/>
              <a:buChar char=""/>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Extreme </a:t>
            </a: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alkalophiles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have growth optima at pH 10 or higher.</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501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1825" y="1083645"/>
            <a:ext cx="10522040" cy="3046988"/>
          </a:xfrm>
          <a:prstGeom prst="rect">
            <a:avLst/>
          </a:prstGeom>
        </p:spPr>
        <p:txBody>
          <a:bodyPr wrap="square">
            <a:spAutoFit/>
          </a:bodyPr>
          <a:lstStyle/>
          <a:p>
            <a:r>
              <a:rPr lang="en-US" sz="3200" dirty="0" smtClean="0">
                <a:effectLst/>
                <a:latin typeface="Times New Roman" panose="02020603050405020304" pitchFamily="18" charset="0"/>
                <a:ea typeface="Calibri" panose="020F0502020204030204" pitchFamily="34" charset="0"/>
              </a:rPr>
              <a:t>Most bacteria are neutrophils, with some exceptions changing in pH can harm M.O by disrupting the plasma membrane or inhibiting the activity of enzymes and membrane transport proteins. Several mechanisms for the maintenance of a neutral cytoplasmic pH have been proposed such as plasma membrane may be relatively </a:t>
            </a:r>
            <a:endParaRPr lang="en-US" sz="3200" dirty="0"/>
          </a:p>
        </p:txBody>
      </p:sp>
    </p:spTree>
    <p:extLst>
      <p:ext uri="{BB962C8B-B14F-4D97-AF65-F5344CB8AC3E}">
        <p14:creationId xmlns:p14="http://schemas.microsoft.com/office/powerpoint/2010/main" val="3193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3949" y="685116"/>
            <a:ext cx="9865217" cy="2640723"/>
          </a:xfrm>
          <a:prstGeom prst="rect">
            <a:avLst/>
          </a:prstGeom>
        </p:spPr>
        <p:txBody>
          <a:bodyPr wrap="square">
            <a:spAutoFit/>
          </a:bodyPr>
          <a:lstStyle/>
          <a:p>
            <a:pPr algn="just">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impermeable to protons,  some bacteria synthesize a new proteins to protect cells against acidic pH, </a:t>
            </a: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m.o</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some times change the pH of their own habitat by producing acidic or basic metabolic waste products.</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089861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25</TotalTime>
  <Words>1350</Words>
  <Application>Microsoft Office PowerPoint</Application>
  <PresentationFormat>Widescreen</PresentationFormat>
  <Paragraphs>69</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Algerian</vt:lpstr>
      <vt:lpstr>Arial</vt:lpstr>
      <vt:lpstr>Calibri</vt:lpstr>
      <vt:lpstr>Franklin Gothic Book</vt:lpstr>
      <vt:lpstr>Sylfaen</vt:lpstr>
      <vt:lpstr>Symbol</vt:lpstr>
      <vt:lpstr>Times</vt:lpstr>
      <vt:lpstr>Times New Roman</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Hadeel Al-Rubaye</dc:creator>
  <cp:lastModifiedBy>Hadeel Al-Rubaye</cp:lastModifiedBy>
  <cp:revision>5</cp:revision>
  <dcterms:created xsi:type="dcterms:W3CDTF">2019-03-07T08:04:35Z</dcterms:created>
  <dcterms:modified xsi:type="dcterms:W3CDTF">2019-03-10T17:44:53Z</dcterms:modified>
</cp:coreProperties>
</file>