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0" r:id="rId2"/>
    <p:sldMasterId id="2147483722" r:id="rId3"/>
  </p:sldMasterIdLst>
  <p:notesMasterIdLst>
    <p:notesMasterId r:id="rId25"/>
  </p:notesMasterIdLst>
  <p:sldIdLst>
    <p:sldId id="282" r:id="rId4"/>
    <p:sldId id="283" r:id="rId5"/>
    <p:sldId id="257" r:id="rId6"/>
    <p:sldId id="261" r:id="rId7"/>
    <p:sldId id="262" r:id="rId8"/>
    <p:sldId id="264" r:id="rId9"/>
    <p:sldId id="263" r:id="rId10"/>
    <p:sldId id="266" r:id="rId11"/>
    <p:sldId id="265" r:id="rId12"/>
    <p:sldId id="267" r:id="rId13"/>
    <p:sldId id="268" r:id="rId14"/>
    <p:sldId id="271" r:id="rId15"/>
    <p:sldId id="273" r:id="rId16"/>
    <p:sldId id="274" r:id="rId17"/>
    <p:sldId id="280" r:id="rId18"/>
    <p:sldId id="275" r:id="rId19"/>
    <p:sldId id="284"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6" d="100"/>
          <a:sy n="36" d="100"/>
        </p:scale>
        <p:origin x="-10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0C469-FF22-4428-AE9F-72C1ECC7B9D3}" type="datetimeFigureOut">
              <a:rPr lang="en-US" smtClean="0"/>
              <a:pPr/>
              <a:t>3/12/2019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2A05F-34B2-4531-9DA5-EE494970B22E}" type="slidenum">
              <a:rPr lang="en-US" smtClean="0"/>
              <a:pPr/>
              <a:t>‹#›</a:t>
            </a:fld>
            <a:endParaRPr lang="en-US" dirty="0"/>
          </a:p>
        </p:txBody>
      </p:sp>
    </p:spTree>
    <p:extLst>
      <p:ext uri="{BB962C8B-B14F-4D97-AF65-F5344CB8AC3E}">
        <p14:creationId xmlns:p14="http://schemas.microsoft.com/office/powerpoint/2010/main" xmlns="" val="363926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en-US" dirty="0">
              <a:solidFill>
                <a:srgbClr val="FFFFFF"/>
              </a:solidFill>
            </a:endParaRPr>
          </a:p>
        </p:txBody>
      </p:sp>
      <p:sp>
        <p:nvSpPr>
          <p:cNvPr id="19" name="Footer Placeholder 18"/>
          <p:cNvSpPr>
            <a:spLocks noGrp="1"/>
          </p:cNvSpPr>
          <p:nvPr>
            <p:ph type="ftr" sz="quarter" idx="11"/>
          </p:nvPr>
        </p:nvSpPr>
        <p:spPr/>
        <p:txBody>
          <a:bodyPr/>
          <a:lstStyle/>
          <a:p>
            <a:endParaRPr lang="en-US" altLang="en-US" dirty="0">
              <a:solidFill>
                <a:srgbClr val="FFFFFF"/>
              </a:solidFill>
            </a:endParaRPr>
          </a:p>
        </p:txBody>
      </p:sp>
      <p:sp>
        <p:nvSpPr>
          <p:cNvPr id="27" name="Slide Number Placeholder 26"/>
          <p:cNvSpPr>
            <a:spLocks noGrp="1"/>
          </p:cNvSpPr>
          <p:nvPr>
            <p:ph type="sldNum" sz="quarter" idx="12"/>
          </p:nvPr>
        </p:nvSpPr>
        <p:spPr/>
        <p:txBody>
          <a:bodyPr/>
          <a:lstStyle/>
          <a:p>
            <a:fld id="{CF36E55A-E178-491F-976C-C4ED083C326C}" type="slidenum">
              <a:rPr lang="en-US" altLang="en-US" smtClean="0">
                <a:solidFill>
                  <a:srgbClr val="FFFFFF"/>
                </a:solidFill>
              </a:rPr>
              <a:pPr/>
              <a:t>‹#›</a:t>
            </a:fld>
            <a:endParaRPr lang="en-US" alt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anim calcmode="lin" valueType="num">
                                      <p:cBhvr>
                                        <p:cTn id="1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p>
            <a:fld id="{A31E9F05-44B3-4B59-A756-2D8A835AE3F5}" type="slidenum">
              <a:rPr lang="en-US" altLang="en-US" smtClean="0">
                <a:solidFill>
                  <a:srgbClr val="FFFFFF"/>
                </a:solidFill>
              </a:rPr>
              <a:pPr/>
              <a:t>‹#›</a:t>
            </a:fld>
            <a:endParaRPr lang="en-US" altLang="en-US" dirty="0">
              <a:solidFill>
                <a:srgbClr val="FFFFFF"/>
              </a:solidFill>
            </a:endParaRPr>
          </a:p>
        </p:txBody>
      </p:sp>
    </p:spTree>
  </p:cSld>
  <p:clrMapOvr>
    <a:masterClrMapping/>
  </p:clrMapOvr>
  <p:transition spd="med">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p>
            <a:fld id="{5E2D9E0A-E3B7-4756-88BE-5FA1139C5BC7}" type="slidenum">
              <a:rPr lang="en-US" altLang="en-US" smtClean="0">
                <a:solidFill>
                  <a:srgbClr val="FFFFFF"/>
                </a:solidFill>
              </a:rPr>
              <a:pPr/>
              <a:t>‹#›</a:t>
            </a:fld>
            <a:endParaRPr lang="en-US" altLang="en-US" dirty="0">
              <a:solidFill>
                <a:srgbClr val="FFFFFF"/>
              </a:solidFill>
            </a:endParaRPr>
          </a:p>
        </p:txBody>
      </p:sp>
    </p:spTree>
  </p:cSld>
  <p:clrMapOvr>
    <a:masterClrMapping/>
  </p:clrMapOvr>
  <p:transition spd="med">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3/12/2019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124655154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3/12/2019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4275783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3/12/2019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13067139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3/12/2019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895398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3/12/2019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018101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3/12/2019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318733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3/12/2019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02430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3/12/2019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58595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p>
            <a:fld id="{12A85452-E198-4CFB-B17D-B62EAA9AB9CE}" type="slidenum">
              <a:rPr lang="en-US" altLang="en-US" smtClean="0">
                <a:solidFill>
                  <a:srgbClr val="FFFFFF"/>
                </a:solidFill>
              </a:rPr>
              <a:pPr/>
              <a:t>‹#›</a:t>
            </a:fld>
            <a:endParaRPr lang="en-US" altLang="en-US" dirty="0">
              <a:solidFill>
                <a:srgbClr val="FFFFFF"/>
              </a:solidFill>
            </a:endParaRPr>
          </a:p>
        </p:txBody>
      </p:sp>
    </p:spTree>
  </p:cSld>
  <p:clrMapOvr>
    <a:masterClrMapping/>
  </p:clrMapOvr>
  <p:transition spd="med">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3/12/2019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3354202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3/12/2019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490387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3/12/2019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2838740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en-US" dirty="0">
              <a:solidFill>
                <a:srgbClr val="FFFFFF"/>
              </a:solidFill>
            </a:endParaRPr>
          </a:p>
        </p:txBody>
      </p:sp>
      <p:sp>
        <p:nvSpPr>
          <p:cNvPr id="19" name="Footer Placeholder 18"/>
          <p:cNvSpPr>
            <a:spLocks noGrp="1"/>
          </p:cNvSpPr>
          <p:nvPr>
            <p:ph type="ftr" sz="quarter" idx="11"/>
          </p:nvPr>
        </p:nvSpPr>
        <p:spPr/>
        <p:txBody>
          <a:bodyPr/>
          <a:lstStyle/>
          <a:p>
            <a:endParaRPr lang="en-US" altLang="en-US" dirty="0">
              <a:solidFill>
                <a:srgbClr val="FFFFFF"/>
              </a:solidFill>
            </a:endParaRPr>
          </a:p>
        </p:txBody>
      </p:sp>
      <p:sp>
        <p:nvSpPr>
          <p:cNvPr id="27" name="Slide Number Placeholder 26"/>
          <p:cNvSpPr>
            <a:spLocks noGrp="1"/>
          </p:cNvSpPr>
          <p:nvPr>
            <p:ph type="sldNum" sz="quarter" idx="12"/>
          </p:nvPr>
        </p:nvSpPr>
        <p:spPr/>
        <p:txBody>
          <a:bodyPr/>
          <a:lstStyle/>
          <a:p>
            <a:fld id="{CF36E55A-E178-491F-976C-C4ED083C326C}" type="slidenum">
              <a:rPr lang="en-US" altLang="en-US" smtClean="0">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xmlns="" val="3692228198"/>
      </p:ext>
    </p:extLst>
  </p:cSld>
  <p:clrMapOvr>
    <a:overrideClrMapping bg1="dk1" tx1="lt1" bg2="dk2" tx2="lt2" accent1="accent1" accent2="accent2" accent3="accent3" accent4="accent4" accent5="accent5" accent6="accent6" hlink="hlink" folHlink="folHlink"/>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anim calcmode="lin" valueType="num">
                                      <p:cBhvr>
                                        <p:cTn id="1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p>
            <a:fld id="{12A85452-E198-4CFB-B17D-B62EAA9AB9CE}" type="slidenum">
              <a:rPr lang="en-US" altLang="en-US" smtClean="0">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xmlns="" val="844784269"/>
      </p:ext>
    </p:extLst>
  </p:cSld>
  <p:clrMapOvr>
    <a:masterClrMapping/>
  </p:clrMapOvr>
  <p:transition spd="med">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p>
            <a:fld id="{4BE62C26-D446-43DC-A177-9B81EBF8EDF8}" type="slidenum">
              <a:rPr lang="en-US" altLang="en-US" smtClean="0">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xmlns="" val="112609691"/>
      </p:ext>
    </p:extLst>
  </p:cSld>
  <p:clrMapOvr>
    <a:overrideClrMapping bg1="dk1" tx1="lt1" bg2="dk2" tx2="lt2" accent1="accent1" accent2="accent2" accent3="accent3" accent4="accent4" accent5="accent5" accent6="accent6" hlink="hlink" folHlink="folHlink"/>
  </p:clrMapOvr>
  <p:transition spd="med">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dirty="0">
              <a:solidFill>
                <a:srgbClr val="FFFFFF"/>
              </a:solidFill>
            </a:endParaRPr>
          </a:p>
        </p:txBody>
      </p:sp>
      <p:sp>
        <p:nvSpPr>
          <p:cNvPr id="6" name="Footer Placeholder 5"/>
          <p:cNvSpPr>
            <a:spLocks noGrp="1"/>
          </p:cNvSpPr>
          <p:nvPr>
            <p:ph type="ftr" sz="quarter" idx="11"/>
          </p:nvPr>
        </p:nvSpPr>
        <p:spPr/>
        <p:txBody>
          <a:bodyPr/>
          <a:lstStyle/>
          <a:p>
            <a:endParaRPr lang="en-US" altLang="en-US" dirty="0">
              <a:solidFill>
                <a:srgbClr val="FFFFFF"/>
              </a:solidFill>
            </a:endParaRPr>
          </a:p>
        </p:txBody>
      </p:sp>
      <p:sp>
        <p:nvSpPr>
          <p:cNvPr id="7" name="Slide Number Placeholder 6"/>
          <p:cNvSpPr>
            <a:spLocks noGrp="1"/>
          </p:cNvSpPr>
          <p:nvPr>
            <p:ph type="sldNum" sz="quarter" idx="12"/>
          </p:nvPr>
        </p:nvSpPr>
        <p:spPr/>
        <p:txBody>
          <a:bodyPr/>
          <a:lstStyle/>
          <a:p>
            <a:fld id="{155A8315-DD01-4BBB-B439-33FB81B0D555}" type="slidenum">
              <a:rPr lang="en-US" altLang="en-US" smtClean="0">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xmlns="" val="554188611"/>
      </p:ext>
    </p:extLst>
  </p:cSld>
  <p:clrMapOvr>
    <a:masterClrMapping/>
  </p:clrMapOvr>
  <p:transition spd="med">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dirty="0">
              <a:solidFill>
                <a:srgbClr val="FFFFFF"/>
              </a:solidFill>
            </a:endParaRPr>
          </a:p>
        </p:txBody>
      </p:sp>
      <p:sp>
        <p:nvSpPr>
          <p:cNvPr id="8" name="Footer Placeholder 7"/>
          <p:cNvSpPr>
            <a:spLocks noGrp="1"/>
          </p:cNvSpPr>
          <p:nvPr>
            <p:ph type="ftr" sz="quarter" idx="11"/>
          </p:nvPr>
        </p:nvSpPr>
        <p:spPr/>
        <p:txBody>
          <a:bodyPr/>
          <a:lstStyle/>
          <a:p>
            <a:endParaRPr lang="en-US" altLang="en-US" dirty="0">
              <a:solidFill>
                <a:srgbClr val="FFFFFF"/>
              </a:solidFill>
            </a:endParaRPr>
          </a:p>
        </p:txBody>
      </p:sp>
      <p:sp>
        <p:nvSpPr>
          <p:cNvPr id="9" name="Slide Number Placeholder 8"/>
          <p:cNvSpPr>
            <a:spLocks noGrp="1"/>
          </p:cNvSpPr>
          <p:nvPr>
            <p:ph type="sldNum" sz="quarter" idx="12"/>
          </p:nvPr>
        </p:nvSpPr>
        <p:spPr/>
        <p:txBody>
          <a:bodyPr/>
          <a:lstStyle/>
          <a:p>
            <a:fld id="{51D7DEAB-81BC-4FC0-8125-F7837C463EF2}" type="slidenum">
              <a:rPr lang="en-US" altLang="en-US" smtClean="0">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xmlns="" val="4158498934"/>
      </p:ext>
    </p:extLst>
  </p:cSld>
  <p:clrMapOvr>
    <a:masterClrMapping/>
  </p:clrMapOvr>
  <p:transition spd="med">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dirty="0">
              <a:solidFill>
                <a:srgbClr val="FFFFFF"/>
              </a:solidFill>
            </a:endParaRPr>
          </a:p>
        </p:txBody>
      </p:sp>
      <p:sp>
        <p:nvSpPr>
          <p:cNvPr id="4" name="Footer Placeholder 3"/>
          <p:cNvSpPr>
            <a:spLocks noGrp="1"/>
          </p:cNvSpPr>
          <p:nvPr>
            <p:ph type="ftr" sz="quarter" idx="11"/>
          </p:nvPr>
        </p:nvSpPr>
        <p:spPr/>
        <p:txBody>
          <a:bodyPr/>
          <a:lstStyle/>
          <a:p>
            <a:endParaRPr lang="en-US" altLang="en-US" dirty="0">
              <a:solidFill>
                <a:srgbClr val="FFFFFF"/>
              </a:solidFill>
            </a:endParaRPr>
          </a:p>
        </p:txBody>
      </p:sp>
      <p:sp>
        <p:nvSpPr>
          <p:cNvPr id="5" name="Slide Number Placeholder 4"/>
          <p:cNvSpPr>
            <a:spLocks noGrp="1"/>
          </p:cNvSpPr>
          <p:nvPr>
            <p:ph type="sldNum" sz="quarter" idx="12"/>
          </p:nvPr>
        </p:nvSpPr>
        <p:spPr/>
        <p:txBody>
          <a:bodyPr/>
          <a:lstStyle/>
          <a:p>
            <a:fld id="{BE573381-D983-4EB3-B270-5D425099D5BD}" type="slidenum">
              <a:rPr lang="en-US" altLang="en-US" smtClean="0">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xmlns="" val="3269506667"/>
      </p:ext>
    </p:extLst>
  </p:cSld>
  <p:clrMapOvr>
    <a:masterClrMapping/>
  </p:clrMapOvr>
  <p:transition spd="med">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solidFill>
                <a:srgbClr val="FFFFFF"/>
              </a:solidFill>
            </a:endParaRPr>
          </a:p>
        </p:txBody>
      </p:sp>
      <p:sp>
        <p:nvSpPr>
          <p:cNvPr id="3" name="Footer Placeholder 2"/>
          <p:cNvSpPr>
            <a:spLocks noGrp="1"/>
          </p:cNvSpPr>
          <p:nvPr>
            <p:ph type="ftr" sz="quarter" idx="11"/>
          </p:nvPr>
        </p:nvSpPr>
        <p:spPr/>
        <p:txBody>
          <a:bodyPr/>
          <a:lstStyle/>
          <a:p>
            <a:endParaRPr lang="en-US" altLang="en-US" dirty="0">
              <a:solidFill>
                <a:srgbClr val="FFFFFF"/>
              </a:solidFill>
            </a:endParaRPr>
          </a:p>
        </p:txBody>
      </p:sp>
      <p:sp>
        <p:nvSpPr>
          <p:cNvPr id="4" name="Slide Number Placeholder 3"/>
          <p:cNvSpPr>
            <a:spLocks noGrp="1"/>
          </p:cNvSpPr>
          <p:nvPr>
            <p:ph type="sldNum" sz="quarter" idx="12"/>
          </p:nvPr>
        </p:nvSpPr>
        <p:spPr/>
        <p:txBody>
          <a:bodyPr/>
          <a:lstStyle/>
          <a:p>
            <a:fld id="{9F0AADBF-9AC1-4589-9FBB-9A87AD2895A6}" type="slidenum">
              <a:rPr lang="en-US" altLang="en-US" smtClean="0">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xmlns="" val="941082436"/>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p>
            <a:fld id="{4BE62C26-D446-43DC-A177-9B81EBF8EDF8}" type="slidenum">
              <a:rPr lang="en-US" altLang="en-US" smtClean="0">
                <a:solidFill>
                  <a:srgbClr val="FFFFFF"/>
                </a:solidFill>
              </a:rPr>
              <a:pPr/>
              <a:t>‹#›</a:t>
            </a:fld>
            <a:endParaRPr lang="en-US" alt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spd="med">
    <p:random/>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dirty="0">
              <a:solidFill>
                <a:srgbClr val="FFFFFF"/>
              </a:solidFill>
            </a:endParaRPr>
          </a:p>
        </p:txBody>
      </p:sp>
      <p:sp>
        <p:nvSpPr>
          <p:cNvPr id="6" name="Footer Placeholder 5"/>
          <p:cNvSpPr>
            <a:spLocks noGrp="1"/>
          </p:cNvSpPr>
          <p:nvPr>
            <p:ph type="ftr" sz="quarter" idx="11"/>
          </p:nvPr>
        </p:nvSpPr>
        <p:spPr/>
        <p:txBody>
          <a:bodyPr/>
          <a:lstStyle/>
          <a:p>
            <a:endParaRPr lang="en-US" altLang="en-US" dirty="0">
              <a:solidFill>
                <a:srgbClr val="FFFFFF"/>
              </a:solidFill>
            </a:endParaRPr>
          </a:p>
        </p:txBody>
      </p:sp>
      <p:sp>
        <p:nvSpPr>
          <p:cNvPr id="7" name="Slide Number Placeholder 6"/>
          <p:cNvSpPr>
            <a:spLocks noGrp="1"/>
          </p:cNvSpPr>
          <p:nvPr>
            <p:ph type="sldNum" sz="quarter" idx="12"/>
          </p:nvPr>
        </p:nvSpPr>
        <p:spPr/>
        <p:txBody>
          <a:bodyPr/>
          <a:lstStyle/>
          <a:p>
            <a:fld id="{2958CF31-52F9-4BBB-86BA-4A2F610D2916}" type="slidenum">
              <a:rPr lang="en-US" altLang="en-US" smtClean="0">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xmlns="" val="1703478793"/>
      </p:ext>
    </p:extLst>
  </p:cSld>
  <p:clrMapOvr>
    <a:masterClrMapping/>
  </p:clrMapOvr>
  <p:transition spd="med">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dirty="0">
              <a:solidFill>
                <a:srgbClr val="FFFFFF"/>
              </a:solidFill>
            </a:endParaRPr>
          </a:p>
        </p:txBody>
      </p:sp>
      <p:sp>
        <p:nvSpPr>
          <p:cNvPr id="6" name="Footer Placeholder 5"/>
          <p:cNvSpPr>
            <a:spLocks noGrp="1"/>
          </p:cNvSpPr>
          <p:nvPr>
            <p:ph type="ftr" sz="quarter" idx="11"/>
          </p:nvPr>
        </p:nvSpPr>
        <p:spPr/>
        <p:txBody>
          <a:bodyPr/>
          <a:lstStyle/>
          <a:p>
            <a:endParaRPr lang="en-US" altLang="en-US" dirty="0">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C534F85-487F-4B3E-B13D-99B59127335D}" type="slidenum">
              <a:rPr lang="en-US" altLang="en-US" smtClean="0">
                <a:solidFill>
                  <a:srgbClr val="FFFFFF"/>
                </a:solidFill>
              </a:rPr>
              <a:pPr/>
              <a:t>‹#›</a:t>
            </a:fld>
            <a:endParaRPr lang="en-US" altLang="en-US" dirty="0">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3976196970"/>
      </p:ext>
    </p:extLst>
  </p:cSld>
  <p:clrMapOvr>
    <a:masterClrMapping/>
  </p:clrMapOvr>
  <p:transition spd="med">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p>
            <a:fld id="{A31E9F05-44B3-4B59-A756-2D8A835AE3F5}" type="slidenum">
              <a:rPr lang="en-US" altLang="en-US" smtClean="0">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xmlns="" val="5715860"/>
      </p:ext>
    </p:extLst>
  </p:cSld>
  <p:clrMapOvr>
    <a:masterClrMapping/>
  </p:clrMapOvr>
  <p:transition spd="med">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p>
            <a:fld id="{5E2D9E0A-E3B7-4756-88BE-5FA1139C5BC7}" type="slidenum">
              <a:rPr lang="en-US" altLang="en-US" smtClean="0">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xmlns="" val="836582092"/>
      </p:ext>
    </p:extLst>
  </p:cSld>
  <p:clrMapOvr>
    <a:masterClrMapping/>
  </p:clrMapOvr>
  <p:transition spd="med">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dirty="0">
              <a:solidFill>
                <a:srgbClr val="FFFFFF"/>
              </a:solidFill>
            </a:endParaRPr>
          </a:p>
        </p:txBody>
      </p:sp>
      <p:sp>
        <p:nvSpPr>
          <p:cNvPr id="6" name="Footer Placeholder 5"/>
          <p:cNvSpPr>
            <a:spLocks noGrp="1"/>
          </p:cNvSpPr>
          <p:nvPr>
            <p:ph type="ftr" sz="quarter" idx="11"/>
          </p:nvPr>
        </p:nvSpPr>
        <p:spPr/>
        <p:txBody>
          <a:bodyPr/>
          <a:lstStyle/>
          <a:p>
            <a:endParaRPr lang="en-US" altLang="en-US" dirty="0">
              <a:solidFill>
                <a:srgbClr val="FFFFFF"/>
              </a:solidFill>
            </a:endParaRPr>
          </a:p>
        </p:txBody>
      </p:sp>
      <p:sp>
        <p:nvSpPr>
          <p:cNvPr id="7" name="Slide Number Placeholder 6"/>
          <p:cNvSpPr>
            <a:spLocks noGrp="1"/>
          </p:cNvSpPr>
          <p:nvPr>
            <p:ph type="sldNum" sz="quarter" idx="12"/>
          </p:nvPr>
        </p:nvSpPr>
        <p:spPr/>
        <p:txBody>
          <a:bodyPr/>
          <a:lstStyle/>
          <a:p>
            <a:fld id="{155A8315-DD01-4BBB-B439-33FB81B0D555}" type="slidenum">
              <a:rPr lang="en-US" altLang="en-US" smtClean="0">
                <a:solidFill>
                  <a:srgbClr val="FFFFFF"/>
                </a:solidFill>
              </a:rPr>
              <a:pPr/>
              <a:t>‹#›</a:t>
            </a:fld>
            <a:endParaRPr lang="en-US" altLang="en-US" dirty="0">
              <a:solidFill>
                <a:srgbClr val="FFFFFF"/>
              </a:solidFill>
            </a:endParaRPr>
          </a:p>
        </p:txBody>
      </p:sp>
    </p:spTree>
  </p:cSld>
  <p:clrMapOvr>
    <a:masterClrMapping/>
  </p:clrMapOvr>
  <p:transition spd="med">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dirty="0">
              <a:solidFill>
                <a:srgbClr val="FFFFFF"/>
              </a:solidFill>
            </a:endParaRPr>
          </a:p>
        </p:txBody>
      </p:sp>
      <p:sp>
        <p:nvSpPr>
          <p:cNvPr id="8" name="Footer Placeholder 7"/>
          <p:cNvSpPr>
            <a:spLocks noGrp="1"/>
          </p:cNvSpPr>
          <p:nvPr>
            <p:ph type="ftr" sz="quarter" idx="11"/>
          </p:nvPr>
        </p:nvSpPr>
        <p:spPr/>
        <p:txBody>
          <a:bodyPr/>
          <a:lstStyle/>
          <a:p>
            <a:endParaRPr lang="en-US" altLang="en-US" dirty="0">
              <a:solidFill>
                <a:srgbClr val="FFFFFF"/>
              </a:solidFill>
            </a:endParaRPr>
          </a:p>
        </p:txBody>
      </p:sp>
      <p:sp>
        <p:nvSpPr>
          <p:cNvPr id="9" name="Slide Number Placeholder 8"/>
          <p:cNvSpPr>
            <a:spLocks noGrp="1"/>
          </p:cNvSpPr>
          <p:nvPr>
            <p:ph type="sldNum" sz="quarter" idx="12"/>
          </p:nvPr>
        </p:nvSpPr>
        <p:spPr/>
        <p:txBody>
          <a:bodyPr/>
          <a:lstStyle/>
          <a:p>
            <a:fld id="{51D7DEAB-81BC-4FC0-8125-F7837C463EF2}" type="slidenum">
              <a:rPr lang="en-US" altLang="en-US" smtClean="0">
                <a:solidFill>
                  <a:srgbClr val="FFFFFF"/>
                </a:solidFill>
              </a:rPr>
              <a:pPr/>
              <a:t>‹#›</a:t>
            </a:fld>
            <a:endParaRPr lang="en-US" altLang="en-US" dirty="0">
              <a:solidFill>
                <a:srgbClr val="FFFFFF"/>
              </a:solidFill>
            </a:endParaRPr>
          </a:p>
        </p:txBody>
      </p:sp>
    </p:spTree>
  </p:cSld>
  <p:clrMapOvr>
    <a:masterClrMapping/>
  </p:clrMapOvr>
  <p:transition spd="med">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dirty="0">
              <a:solidFill>
                <a:srgbClr val="FFFFFF"/>
              </a:solidFill>
            </a:endParaRPr>
          </a:p>
        </p:txBody>
      </p:sp>
      <p:sp>
        <p:nvSpPr>
          <p:cNvPr id="4" name="Footer Placeholder 3"/>
          <p:cNvSpPr>
            <a:spLocks noGrp="1"/>
          </p:cNvSpPr>
          <p:nvPr>
            <p:ph type="ftr" sz="quarter" idx="11"/>
          </p:nvPr>
        </p:nvSpPr>
        <p:spPr/>
        <p:txBody>
          <a:bodyPr/>
          <a:lstStyle/>
          <a:p>
            <a:endParaRPr lang="en-US" altLang="en-US" dirty="0">
              <a:solidFill>
                <a:srgbClr val="FFFFFF"/>
              </a:solidFill>
            </a:endParaRPr>
          </a:p>
        </p:txBody>
      </p:sp>
      <p:sp>
        <p:nvSpPr>
          <p:cNvPr id="5" name="Slide Number Placeholder 4"/>
          <p:cNvSpPr>
            <a:spLocks noGrp="1"/>
          </p:cNvSpPr>
          <p:nvPr>
            <p:ph type="sldNum" sz="quarter" idx="12"/>
          </p:nvPr>
        </p:nvSpPr>
        <p:spPr/>
        <p:txBody>
          <a:bodyPr/>
          <a:lstStyle/>
          <a:p>
            <a:fld id="{BE573381-D983-4EB3-B270-5D425099D5BD}" type="slidenum">
              <a:rPr lang="en-US" altLang="en-US" smtClean="0">
                <a:solidFill>
                  <a:srgbClr val="FFFFFF"/>
                </a:solidFill>
              </a:rPr>
              <a:pPr/>
              <a:t>‹#›</a:t>
            </a:fld>
            <a:endParaRPr lang="en-US" altLang="en-US" dirty="0">
              <a:solidFill>
                <a:srgbClr val="FFFFFF"/>
              </a:solidFill>
            </a:endParaRPr>
          </a:p>
        </p:txBody>
      </p:sp>
    </p:spTree>
  </p:cSld>
  <p:clrMapOvr>
    <a:masterClrMapping/>
  </p:clrMapOvr>
  <p:transition spd="med">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solidFill>
                <a:srgbClr val="FFFFFF"/>
              </a:solidFill>
            </a:endParaRPr>
          </a:p>
        </p:txBody>
      </p:sp>
      <p:sp>
        <p:nvSpPr>
          <p:cNvPr id="3" name="Footer Placeholder 2"/>
          <p:cNvSpPr>
            <a:spLocks noGrp="1"/>
          </p:cNvSpPr>
          <p:nvPr>
            <p:ph type="ftr" sz="quarter" idx="11"/>
          </p:nvPr>
        </p:nvSpPr>
        <p:spPr/>
        <p:txBody>
          <a:bodyPr/>
          <a:lstStyle/>
          <a:p>
            <a:endParaRPr lang="en-US" altLang="en-US" dirty="0">
              <a:solidFill>
                <a:srgbClr val="FFFFFF"/>
              </a:solidFill>
            </a:endParaRPr>
          </a:p>
        </p:txBody>
      </p:sp>
      <p:sp>
        <p:nvSpPr>
          <p:cNvPr id="4" name="Slide Number Placeholder 3"/>
          <p:cNvSpPr>
            <a:spLocks noGrp="1"/>
          </p:cNvSpPr>
          <p:nvPr>
            <p:ph type="sldNum" sz="quarter" idx="12"/>
          </p:nvPr>
        </p:nvSpPr>
        <p:spPr/>
        <p:txBody>
          <a:bodyPr/>
          <a:lstStyle/>
          <a:p>
            <a:fld id="{9F0AADBF-9AC1-4589-9FBB-9A87AD2895A6}" type="slidenum">
              <a:rPr lang="en-US" altLang="en-US" smtClean="0">
                <a:solidFill>
                  <a:srgbClr val="FFFFFF"/>
                </a:solidFill>
              </a:rPr>
              <a:pPr/>
              <a:t>‹#›</a:t>
            </a:fld>
            <a:endParaRPr lang="en-US" altLang="en-US" dirty="0">
              <a:solidFill>
                <a:srgbClr val="FFFFFF"/>
              </a:solidFill>
            </a:endParaRPr>
          </a:p>
        </p:txBody>
      </p:sp>
    </p:spTree>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dirty="0">
              <a:solidFill>
                <a:srgbClr val="FFFFFF"/>
              </a:solidFill>
            </a:endParaRPr>
          </a:p>
        </p:txBody>
      </p:sp>
      <p:sp>
        <p:nvSpPr>
          <p:cNvPr id="6" name="Footer Placeholder 5"/>
          <p:cNvSpPr>
            <a:spLocks noGrp="1"/>
          </p:cNvSpPr>
          <p:nvPr>
            <p:ph type="ftr" sz="quarter" idx="11"/>
          </p:nvPr>
        </p:nvSpPr>
        <p:spPr/>
        <p:txBody>
          <a:bodyPr/>
          <a:lstStyle/>
          <a:p>
            <a:endParaRPr lang="en-US" altLang="en-US" dirty="0">
              <a:solidFill>
                <a:srgbClr val="FFFFFF"/>
              </a:solidFill>
            </a:endParaRPr>
          </a:p>
        </p:txBody>
      </p:sp>
      <p:sp>
        <p:nvSpPr>
          <p:cNvPr id="7" name="Slide Number Placeholder 6"/>
          <p:cNvSpPr>
            <a:spLocks noGrp="1"/>
          </p:cNvSpPr>
          <p:nvPr>
            <p:ph type="sldNum" sz="quarter" idx="12"/>
          </p:nvPr>
        </p:nvSpPr>
        <p:spPr/>
        <p:txBody>
          <a:bodyPr/>
          <a:lstStyle/>
          <a:p>
            <a:fld id="{2958CF31-52F9-4BBB-86BA-4A2F610D2916}" type="slidenum">
              <a:rPr lang="en-US" altLang="en-US" smtClean="0">
                <a:solidFill>
                  <a:srgbClr val="FFFFFF"/>
                </a:solidFill>
              </a:rPr>
              <a:pPr/>
              <a:t>‹#›</a:t>
            </a:fld>
            <a:endParaRPr lang="en-US" altLang="en-US" dirty="0">
              <a:solidFill>
                <a:srgbClr val="FFFFFF"/>
              </a:solidFill>
            </a:endParaRPr>
          </a:p>
        </p:txBody>
      </p:sp>
    </p:spTree>
  </p:cSld>
  <p:clrMapOvr>
    <a:masterClrMapping/>
  </p:clrMapOvr>
  <p:transition spd="med">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dirty="0">
              <a:solidFill>
                <a:srgbClr val="FFFFFF"/>
              </a:solidFill>
            </a:endParaRPr>
          </a:p>
        </p:txBody>
      </p:sp>
      <p:sp>
        <p:nvSpPr>
          <p:cNvPr id="6" name="Footer Placeholder 5"/>
          <p:cNvSpPr>
            <a:spLocks noGrp="1"/>
          </p:cNvSpPr>
          <p:nvPr>
            <p:ph type="ftr" sz="quarter" idx="11"/>
          </p:nvPr>
        </p:nvSpPr>
        <p:spPr/>
        <p:txBody>
          <a:bodyPr/>
          <a:lstStyle/>
          <a:p>
            <a:endParaRPr lang="en-US" altLang="en-US" dirty="0">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C534F85-487F-4B3E-B13D-99B59127335D}" type="slidenum">
              <a:rPr lang="en-US" altLang="en-US" smtClean="0">
                <a:solidFill>
                  <a:srgbClr val="FFFFFF"/>
                </a:solidFill>
              </a:rPr>
              <a:pPr/>
              <a:t>‹#›</a:t>
            </a:fld>
            <a:endParaRPr lang="en-US" altLang="en-US" dirty="0">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spd="med">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3/12/2019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Effect transition="in" filter="fade">
                                      <p:cBhvr>
                                        <p:cTn id="19" dur="500"/>
                                        <p:tgtEl>
                                          <p:spTgt spid="30">
                                            <p:txEl>
                                              <p:pRg st="1" end="1"/>
                                            </p:txEl>
                                          </p:spTgt>
                                        </p:tgtEl>
                                      </p:cBhvr>
                                    </p:animEffect>
                                    <p:anim calcmode="lin" valueType="num">
                                      <p:cBhvr>
                                        <p:cTn id="20"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0">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0">
                                            <p:txEl>
                                              <p:pRg st="2" end="2"/>
                                            </p:txEl>
                                          </p:spTgt>
                                        </p:tgtEl>
                                        <p:attrNameLst>
                                          <p:attrName>style.visibility</p:attrName>
                                        </p:attrNameLst>
                                      </p:cBhvr>
                                      <p:to>
                                        <p:strVal val="visible"/>
                                      </p:to>
                                    </p:set>
                                    <p:animEffect transition="in" filter="fade">
                                      <p:cBhvr>
                                        <p:cTn id="24" dur="500"/>
                                        <p:tgtEl>
                                          <p:spTgt spid="30">
                                            <p:txEl>
                                              <p:pRg st="2" end="2"/>
                                            </p:txEl>
                                          </p:spTgt>
                                        </p:tgtEl>
                                      </p:cBhvr>
                                    </p:animEffect>
                                    <p:anim calcmode="lin" valueType="num">
                                      <p:cBhvr>
                                        <p:cTn id="2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0">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0">
                                            <p:txEl>
                                              <p:pRg st="3" end="3"/>
                                            </p:txEl>
                                          </p:spTgt>
                                        </p:tgtEl>
                                        <p:attrNameLst>
                                          <p:attrName>style.visibility</p:attrName>
                                        </p:attrNameLst>
                                      </p:cBhvr>
                                      <p:to>
                                        <p:strVal val="visible"/>
                                      </p:to>
                                    </p:set>
                                    <p:animEffect transition="in" filter="fade">
                                      <p:cBhvr>
                                        <p:cTn id="29" dur="500"/>
                                        <p:tgtEl>
                                          <p:spTgt spid="30">
                                            <p:txEl>
                                              <p:pRg st="3" end="3"/>
                                            </p:txEl>
                                          </p:spTgt>
                                        </p:tgtEl>
                                      </p:cBhvr>
                                    </p:animEffect>
                                    <p:anim calcmode="lin" valueType="num">
                                      <p:cBhvr>
                                        <p:cTn id="30"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0">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0">
                                            <p:txEl>
                                              <p:pRg st="4" end="4"/>
                                            </p:txEl>
                                          </p:spTgt>
                                        </p:tgtEl>
                                        <p:attrNameLst>
                                          <p:attrName>style.visibility</p:attrName>
                                        </p:attrNameLst>
                                      </p:cBhvr>
                                      <p:to>
                                        <p:strVal val="visible"/>
                                      </p:to>
                                    </p:set>
                                    <p:animEffect transition="in" filter="fade">
                                      <p:cBhvr>
                                        <p:cTn id="34" dur="500"/>
                                        <p:tgtEl>
                                          <p:spTgt spid="30">
                                            <p:txEl>
                                              <p:pRg st="4" end="4"/>
                                            </p:txEl>
                                          </p:spTgt>
                                        </p:tgtEl>
                                      </p:cBhvr>
                                    </p:animEffect>
                                    <p:anim calcmode="lin" valueType="num">
                                      <p:cBhvr>
                                        <p:cTn id="35"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3/12/2019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631419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3/12/2019</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245742135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Effect transition="in" filter="fade">
                                      <p:cBhvr>
                                        <p:cTn id="19" dur="500"/>
                                        <p:tgtEl>
                                          <p:spTgt spid="30">
                                            <p:txEl>
                                              <p:pRg st="1" end="1"/>
                                            </p:txEl>
                                          </p:spTgt>
                                        </p:tgtEl>
                                      </p:cBhvr>
                                    </p:animEffect>
                                    <p:anim calcmode="lin" valueType="num">
                                      <p:cBhvr>
                                        <p:cTn id="20"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0">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0">
                                            <p:txEl>
                                              <p:pRg st="2" end="2"/>
                                            </p:txEl>
                                          </p:spTgt>
                                        </p:tgtEl>
                                        <p:attrNameLst>
                                          <p:attrName>style.visibility</p:attrName>
                                        </p:attrNameLst>
                                      </p:cBhvr>
                                      <p:to>
                                        <p:strVal val="visible"/>
                                      </p:to>
                                    </p:set>
                                    <p:animEffect transition="in" filter="fade">
                                      <p:cBhvr>
                                        <p:cTn id="24" dur="500"/>
                                        <p:tgtEl>
                                          <p:spTgt spid="30">
                                            <p:txEl>
                                              <p:pRg st="2" end="2"/>
                                            </p:txEl>
                                          </p:spTgt>
                                        </p:tgtEl>
                                      </p:cBhvr>
                                    </p:animEffect>
                                    <p:anim calcmode="lin" valueType="num">
                                      <p:cBhvr>
                                        <p:cTn id="2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0">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0">
                                            <p:txEl>
                                              <p:pRg st="3" end="3"/>
                                            </p:txEl>
                                          </p:spTgt>
                                        </p:tgtEl>
                                        <p:attrNameLst>
                                          <p:attrName>style.visibility</p:attrName>
                                        </p:attrNameLst>
                                      </p:cBhvr>
                                      <p:to>
                                        <p:strVal val="visible"/>
                                      </p:to>
                                    </p:set>
                                    <p:animEffect transition="in" filter="fade">
                                      <p:cBhvr>
                                        <p:cTn id="29" dur="500"/>
                                        <p:tgtEl>
                                          <p:spTgt spid="30">
                                            <p:txEl>
                                              <p:pRg st="3" end="3"/>
                                            </p:txEl>
                                          </p:spTgt>
                                        </p:tgtEl>
                                      </p:cBhvr>
                                    </p:animEffect>
                                    <p:anim calcmode="lin" valueType="num">
                                      <p:cBhvr>
                                        <p:cTn id="30"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0">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0">
                                            <p:txEl>
                                              <p:pRg st="4" end="4"/>
                                            </p:txEl>
                                          </p:spTgt>
                                        </p:tgtEl>
                                        <p:attrNameLst>
                                          <p:attrName>style.visibility</p:attrName>
                                        </p:attrNameLst>
                                      </p:cBhvr>
                                      <p:to>
                                        <p:strVal val="visible"/>
                                      </p:to>
                                    </p:set>
                                    <p:animEffect transition="in" filter="fade">
                                      <p:cBhvr>
                                        <p:cTn id="34" dur="500"/>
                                        <p:tgtEl>
                                          <p:spTgt spid="30">
                                            <p:txEl>
                                              <p:pRg st="4" end="4"/>
                                            </p:txEl>
                                          </p:spTgt>
                                        </p:tgtEl>
                                      </p:cBhvr>
                                    </p:animEffect>
                                    <p:anim calcmode="lin" valueType="num">
                                      <p:cBhvr>
                                        <p:cTn id="35"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zsh@uomustansiriyah.edu.iq" TargetMode="External"/><Relationship Id="rId2" Type="http://schemas.openxmlformats.org/officeDocument/2006/relationships/hyperlink" Target="mailto:esraa_hassan17@yahoo.com"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077200" cy="5555367"/>
          </a:xfrm>
          <a:prstGeom prst="rect">
            <a:avLst/>
          </a:prstGeom>
        </p:spPr>
        <p:txBody>
          <a:bodyPr wrap="square">
            <a:spAutoFit/>
          </a:bodyPr>
          <a:lstStyle/>
          <a:p>
            <a:pPr algn="ctr"/>
            <a:r>
              <a:rPr lang="en-US" sz="6700" dirty="0" smtClean="0">
                <a:solidFill>
                  <a:srgbClr val="04617B"/>
                </a:solidFill>
                <a:latin typeface="Calibri"/>
              </a:rPr>
              <a:t> </a:t>
            </a:r>
            <a:r>
              <a:rPr lang="en-US" sz="3200" dirty="0">
                <a:solidFill>
                  <a:srgbClr val="04617B"/>
                </a:solidFill>
                <a:latin typeface="Calibri"/>
              </a:rPr>
              <a:t>genetic </a:t>
            </a:r>
            <a:r>
              <a:rPr lang="en-US" sz="3200" dirty="0" smtClean="0">
                <a:solidFill>
                  <a:srgbClr val="04617B"/>
                </a:solidFill>
                <a:latin typeface="Calibri"/>
              </a:rPr>
              <a:t>course</a:t>
            </a:r>
            <a:r>
              <a:rPr lang="en-US" sz="3200" dirty="0">
                <a:solidFill>
                  <a:srgbClr val="04617B"/>
                </a:solidFill>
                <a:latin typeface="Calibri"/>
              </a:rPr>
              <a:t/>
            </a:r>
            <a:br>
              <a:rPr lang="en-US" sz="3200" dirty="0">
                <a:solidFill>
                  <a:srgbClr val="04617B"/>
                </a:solidFill>
                <a:latin typeface="Calibri"/>
              </a:rPr>
            </a:br>
            <a:r>
              <a:rPr lang="en-US" sz="3200" dirty="0">
                <a:solidFill>
                  <a:srgbClr val="04617B"/>
                </a:solidFill>
                <a:latin typeface="Calibri"/>
              </a:rPr>
              <a:t>lecture </a:t>
            </a:r>
            <a:r>
              <a:rPr lang="en-US" sz="3200" dirty="0" smtClean="0">
                <a:solidFill>
                  <a:srgbClr val="04617B"/>
                </a:solidFill>
                <a:latin typeface="Calibri"/>
              </a:rPr>
              <a:t>(2)</a:t>
            </a:r>
          </a:p>
          <a:p>
            <a:pPr algn="ctr"/>
            <a:r>
              <a:rPr lang="en-US" sz="3200" dirty="0">
                <a:latin typeface="Times New Roman"/>
                <a:ea typeface="Times New Roman"/>
              </a:rPr>
              <a:t>Mendelian Genetic, Cell chromosomes, Mendel Laws </a:t>
            </a:r>
            <a:endParaRPr lang="en-US" sz="3200" dirty="0" smtClean="0">
              <a:latin typeface="Times New Roman"/>
              <a:ea typeface="Times New Roman"/>
            </a:endParaRPr>
          </a:p>
          <a:p>
            <a:pPr algn="ctr"/>
            <a:r>
              <a:rPr lang="en-US" sz="3200" dirty="0" smtClean="0">
                <a:solidFill>
                  <a:srgbClr val="04617B"/>
                </a:solidFill>
                <a:latin typeface="Times New Roman"/>
              </a:rPr>
              <a:t>Dr. </a:t>
            </a:r>
            <a:r>
              <a:rPr lang="en-US" sz="3200" dirty="0" err="1" smtClean="0">
                <a:solidFill>
                  <a:srgbClr val="04617B"/>
                </a:solidFill>
                <a:latin typeface="Times New Roman"/>
              </a:rPr>
              <a:t>israa</a:t>
            </a:r>
            <a:r>
              <a:rPr lang="en-US" sz="3200" dirty="0" smtClean="0">
                <a:solidFill>
                  <a:srgbClr val="04617B"/>
                </a:solidFill>
                <a:latin typeface="Times New Roman"/>
              </a:rPr>
              <a:t> </a:t>
            </a:r>
            <a:r>
              <a:rPr lang="en-US" sz="3200" dirty="0" err="1" smtClean="0">
                <a:solidFill>
                  <a:srgbClr val="04617B"/>
                </a:solidFill>
                <a:latin typeface="Times New Roman"/>
              </a:rPr>
              <a:t>hussein</a:t>
            </a:r>
            <a:r>
              <a:rPr lang="en-US" sz="3200" dirty="0" smtClean="0">
                <a:solidFill>
                  <a:srgbClr val="04617B"/>
                </a:solidFill>
                <a:latin typeface="Times New Roman"/>
              </a:rPr>
              <a:t> </a:t>
            </a:r>
            <a:r>
              <a:rPr lang="en-US" sz="3200" dirty="0" err="1" smtClean="0">
                <a:solidFill>
                  <a:srgbClr val="04617B"/>
                </a:solidFill>
                <a:latin typeface="Times New Roman"/>
              </a:rPr>
              <a:t>hamzah</a:t>
            </a:r>
            <a:endParaRPr lang="en-US" sz="3200" dirty="0" smtClean="0">
              <a:solidFill>
                <a:srgbClr val="04617B"/>
              </a:solidFill>
              <a:latin typeface="Times New Roman"/>
            </a:endParaRPr>
          </a:p>
          <a:p>
            <a:pPr algn="ctr"/>
            <a:r>
              <a:rPr lang="en-US" sz="3200" dirty="0" smtClean="0">
                <a:solidFill>
                  <a:srgbClr val="04617B"/>
                </a:solidFill>
                <a:latin typeface="Times New Roman"/>
              </a:rPr>
              <a:t>email: </a:t>
            </a:r>
            <a:r>
              <a:rPr lang="en-US" sz="3200" dirty="0" smtClean="0">
                <a:solidFill>
                  <a:srgbClr val="04617B"/>
                </a:solidFill>
                <a:latin typeface="Times New Roman"/>
                <a:hlinkClick r:id="rId2"/>
              </a:rPr>
              <a:t>esraa_hassan17@yahoo.com</a:t>
            </a:r>
            <a:endParaRPr lang="en-US" sz="3200" dirty="0" smtClean="0">
              <a:solidFill>
                <a:srgbClr val="04617B"/>
              </a:solidFill>
              <a:latin typeface="Times New Roman"/>
            </a:endParaRPr>
          </a:p>
          <a:p>
            <a:pPr algn="ctr"/>
            <a:r>
              <a:rPr lang="en-US" sz="3200" dirty="0" smtClean="0">
                <a:solidFill>
                  <a:srgbClr val="04617B"/>
                </a:solidFill>
                <a:latin typeface="Times New Roman"/>
                <a:hlinkClick r:id="rId3"/>
              </a:rPr>
              <a:t>szsh@uomustansiriyah.edu.iq</a:t>
            </a:r>
            <a:endParaRPr lang="en-US" sz="3200" dirty="0" smtClean="0">
              <a:solidFill>
                <a:srgbClr val="04617B"/>
              </a:solidFill>
              <a:latin typeface="Times New Roman"/>
            </a:endParaRPr>
          </a:p>
          <a:p>
            <a:pPr algn="ctr"/>
            <a:r>
              <a:rPr lang="en-US" sz="3200" b="1" dirty="0" smtClean="0">
                <a:solidFill>
                  <a:srgbClr val="002060"/>
                </a:solidFill>
                <a:latin typeface="Times New Roman"/>
              </a:rPr>
              <a:t>Reference book</a:t>
            </a:r>
            <a:r>
              <a:rPr lang="en-US" sz="3200" dirty="0" smtClean="0">
                <a:solidFill>
                  <a:srgbClr val="04617B"/>
                </a:solidFill>
                <a:latin typeface="Times New Roman"/>
              </a:rPr>
              <a:t>: </a:t>
            </a:r>
            <a:r>
              <a:rPr lang="en-US" sz="3200" dirty="0" smtClean="0">
                <a:solidFill>
                  <a:srgbClr val="C00000"/>
                </a:solidFill>
                <a:latin typeface="Times New Roman"/>
              </a:rPr>
              <a:t>genetic (Conceptual-Approach) fourth edition (2012)</a:t>
            </a:r>
          </a:p>
          <a:p>
            <a:pPr algn="ctr"/>
            <a:r>
              <a:rPr lang="en-US" sz="3200" b="1" dirty="0" smtClean="0">
                <a:solidFill>
                  <a:srgbClr val="0070C0"/>
                </a:solidFill>
                <a:latin typeface="Times New Roman"/>
              </a:rPr>
              <a:t>Author: Benjamin C. </a:t>
            </a:r>
            <a:r>
              <a:rPr lang="en-US" sz="3200" b="1" dirty="0">
                <a:solidFill>
                  <a:srgbClr val="0070C0"/>
                </a:solidFill>
                <a:latin typeface="Times New Roman"/>
              </a:rPr>
              <a:t>P</a:t>
            </a:r>
            <a:r>
              <a:rPr lang="en-US" sz="3200" b="1" dirty="0" smtClean="0">
                <a:solidFill>
                  <a:srgbClr val="0070C0"/>
                </a:solidFill>
                <a:latin typeface="Times New Roman"/>
              </a:rPr>
              <a:t>ierce</a:t>
            </a:r>
            <a:endParaRPr lang="en-US" sz="3200" b="1" dirty="0">
              <a:solidFill>
                <a:srgbClr val="0070C0"/>
              </a:solidFill>
            </a:endParaRPr>
          </a:p>
        </p:txBody>
      </p:sp>
    </p:spTree>
    <p:extLst>
      <p:ext uri="{BB962C8B-B14F-4D97-AF65-F5344CB8AC3E}">
        <p14:creationId xmlns:p14="http://schemas.microsoft.com/office/powerpoint/2010/main" xmlns="" val="4161611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763000" cy="4016099"/>
          </a:xfrm>
          <a:prstGeom prst="rect">
            <a:avLst/>
          </a:prstGeom>
        </p:spPr>
        <p:txBody>
          <a:bodyPr wrap="square">
            <a:spAutoFit/>
          </a:bodyPr>
          <a:lstStyle/>
          <a:p>
            <a:pPr marL="270510" algn="just">
              <a:lnSpc>
                <a:spcPct val="115000"/>
              </a:lnSpc>
              <a:spcAft>
                <a:spcPts val="1000"/>
              </a:spcAft>
            </a:pPr>
            <a:r>
              <a:rPr lang="en-US" dirty="0">
                <a:latin typeface="Minion-Regular"/>
                <a:ea typeface="Calibri"/>
                <a:cs typeface="Arial"/>
              </a:rPr>
              <a:t>Besides these contrasting characters, the pea plant is a very satisfactory material for the</a:t>
            </a:r>
          </a:p>
          <a:p>
            <a:pPr marL="270510" algn="just">
              <a:lnSpc>
                <a:spcPct val="115000"/>
              </a:lnSpc>
              <a:spcAft>
                <a:spcPts val="1000"/>
              </a:spcAft>
            </a:pPr>
            <a:r>
              <a:rPr lang="en-US" dirty="0">
                <a:latin typeface="Minion-Regular"/>
                <a:ea typeface="Calibri"/>
                <a:cs typeface="Arial"/>
              </a:rPr>
              <a:t>hybridization experiments due to its flower structure. The flowers of pea plants are so constructed that the pollens of a flower normally fall on the stigma of the same flower and, thus, affects self-pollination or self-fertilization. For the required cross-pollination, the anthers have to be removed from the flower in bud stage (i.e., before their maturity). This operation of removal of anthers is </a:t>
            </a:r>
            <a:r>
              <a:rPr lang="en-US" b="1" dirty="0">
                <a:latin typeface="Minion-Regular"/>
                <a:ea typeface="Calibri"/>
                <a:cs typeface="Arial"/>
              </a:rPr>
              <a:t>called emasculation</a:t>
            </a:r>
            <a:r>
              <a:rPr lang="en-US" dirty="0">
                <a:latin typeface="Minion-Regular"/>
                <a:ea typeface="Calibri"/>
                <a:cs typeface="Arial"/>
              </a:rPr>
              <a:t>. The stigma is protected against any foreign pollen with the help of its covering by a bag. The </a:t>
            </a:r>
            <a:r>
              <a:rPr lang="en-US" dirty="0" smtClean="0">
                <a:latin typeface="Minion-Regular"/>
                <a:ea typeface="Calibri"/>
                <a:cs typeface="Arial"/>
              </a:rPr>
              <a:t>pollen, then </a:t>
            </a:r>
            <a:r>
              <a:rPr lang="en-US" dirty="0">
                <a:latin typeface="Minion-Regular"/>
                <a:ea typeface="Calibri"/>
                <a:cs typeface="Arial"/>
              </a:rPr>
              <a:t>at the dehiscence stage is brought from the plant to be used as a male parent and by the help of a brush is dusted on the feathery stigma of the emasculated flower. At the time of such cross pollination, the pollen should be mature and stigma should be receptive.</a:t>
            </a:r>
            <a:endParaRPr lang="en-US" dirty="0">
              <a:effectLst/>
              <a:latin typeface="Minion-Regular"/>
              <a:ea typeface="Calibri"/>
              <a:cs typeface="Arial"/>
            </a:endParaRPr>
          </a:p>
        </p:txBody>
      </p:sp>
    </p:spTree>
    <p:extLst>
      <p:ext uri="{BB962C8B-B14F-4D97-AF65-F5344CB8AC3E}">
        <p14:creationId xmlns:p14="http://schemas.microsoft.com/office/powerpoint/2010/main" xmlns="" val="3910613552"/>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077200" cy="5248103"/>
          </a:xfrm>
          <a:prstGeom prst="rect">
            <a:avLst/>
          </a:prstGeom>
        </p:spPr>
        <p:txBody>
          <a:bodyPr wrap="square">
            <a:spAutoFit/>
          </a:bodyPr>
          <a:lstStyle/>
          <a:p>
            <a:pPr marL="270510" algn="just">
              <a:lnSpc>
                <a:spcPct val="115000"/>
              </a:lnSpc>
              <a:spcAft>
                <a:spcPts val="1000"/>
              </a:spcAft>
            </a:pPr>
            <a:r>
              <a:rPr lang="en-US" b="1" dirty="0">
                <a:latin typeface="Minion-Regular"/>
                <a:ea typeface="Calibri"/>
                <a:cs typeface="Arial"/>
              </a:rPr>
              <a:t>Principle of Segregation </a:t>
            </a:r>
            <a:endParaRPr lang="en-US" dirty="0" smtClean="0">
              <a:latin typeface="Minion-Regular"/>
            </a:endParaRPr>
          </a:p>
          <a:p>
            <a:pPr algn="just"/>
            <a:r>
              <a:rPr lang="en-US" dirty="0" smtClean="0">
                <a:latin typeface="Minion-Regular"/>
              </a:rPr>
              <a:t>Mendel </a:t>
            </a:r>
            <a:r>
              <a:rPr lang="en-US" dirty="0">
                <a:latin typeface="Minion-Regular"/>
              </a:rPr>
              <a:t>started with 34 varieties of peas and spent 2 </a:t>
            </a:r>
            <a:r>
              <a:rPr lang="en-US" dirty="0" smtClean="0">
                <a:latin typeface="Minion-Regular"/>
              </a:rPr>
              <a:t>years selecting </a:t>
            </a:r>
            <a:r>
              <a:rPr lang="en-US" dirty="0">
                <a:latin typeface="Minion-Regular"/>
              </a:rPr>
              <a:t>those varieties that he would use in his </a:t>
            </a:r>
            <a:r>
              <a:rPr lang="en-US" dirty="0" smtClean="0">
                <a:latin typeface="Minion-Regular"/>
              </a:rPr>
              <a:t>experiments. He </a:t>
            </a:r>
            <a:r>
              <a:rPr lang="en-US" dirty="0">
                <a:latin typeface="Minion-Regular"/>
              </a:rPr>
              <a:t>verified that each variety was </a:t>
            </a:r>
            <a:r>
              <a:rPr lang="en-US" dirty="0" smtClean="0">
                <a:latin typeface="Minion-Regular"/>
              </a:rPr>
              <a:t>pure-breeding (homozygous </a:t>
            </a:r>
            <a:r>
              <a:rPr lang="en-US" dirty="0">
                <a:latin typeface="Minion-Regular"/>
              </a:rPr>
              <a:t>for each of the traits that he chose to study)</a:t>
            </a:r>
          </a:p>
          <a:p>
            <a:pPr algn="just"/>
            <a:r>
              <a:rPr lang="en-US" dirty="0">
                <a:latin typeface="Minion-Regular"/>
              </a:rPr>
              <a:t>by growing the plants for two generations and </a:t>
            </a:r>
            <a:r>
              <a:rPr lang="en-US" dirty="0" smtClean="0">
                <a:latin typeface="Minion-Regular"/>
              </a:rPr>
              <a:t>confirming that </a:t>
            </a:r>
            <a:r>
              <a:rPr lang="en-US" dirty="0">
                <a:latin typeface="Minion-Regular"/>
              </a:rPr>
              <a:t>all offspring were the same as their parents. He </a:t>
            </a:r>
            <a:r>
              <a:rPr lang="en-US" dirty="0" smtClean="0">
                <a:latin typeface="Minion-Regular"/>
              </a:rPr>
              <a:t>then carried </a:t>
            </a:r>
            <a:r>
              <a:rPr lang="en-US" dirty="0">
                <a:latin typeface="Minion-Regular"/>
              </a:rPr>
              <a:t>out a number of crosses between the different </a:t>
            </a:r>
            <a:r>
              <a:rPr lang="en-US" dirty="0" smtClean="0">
                <a:latin typeface="Minion-Regular"/>
              </a:rPr>
              <a:t>varieties. Although </a:t>
            </a:r>
            <a:r>
              <a:rPr lang="en-US" dirty="0">
                <a:latin typeface="Minion-Regular"/>
              </a:rPr>
              <a:t>peas are normally self-fertilizing (each </a:t>
            </a:r>
            <a:r>
              <a:rPr lang="en-US" dirty="0" smtClean="0">
                <a:latin typeface="Minion-Regular"/>
              </a:rPr>
              <a:t>plant crosses </a:t>
            </a:r>
            <a:r>
              <a:rPr lang="en-US" dirty="0">
                <a:latin typeface="Minion-Regular"/>
              </a:rPr>
              <a:t>with itself), Mendel conducted crosses between different</a:t>
            </a:r>
          </a:p>
          <a:p>
            <a:pPr algn="just"/>
            <a:r>
              <a:rPr lang="en-US" dirty="0">
                <a:latin typeface="Minion-Regular"/>
              </a:rPr>
              <a:t>plants by opening the buds before the anthers (</a:t>
            </a:r>
            <a:r>
              <a:rPr lang="en-US" dirty="0" smtClean="0">
                <a:latin typeface="Minion-Regular"/>
              </a:rPr>
              <a:t>male sex </a:t>
            </a:r>
            <a:r>
              <a:rPr lang="en-US" dirty="0">
                <a:latin typeface="Minion-Regular"/>
              </a:rPr>
              <a:t>organs) were fully developed, removing the anthers, </a:t>
            </a:r>
            <a:r>
              <a:rPr lang="en-US" dirty="0" smtClean="0">
                <a:latin typeface="Minion-Regular"/>
              </a:rPr>
              <a:t>and then </a:t>
            </a:r>
            <a:r>
              <a:rPr lang="en-US" dirty="0">
                <a:latin typeface="Minion-Regular"/>
              </a:rPr>
              <a:t>dusting the stigma (female sex organs) with </a:t>
            </a:r>
            <a:r>
              <a:rPr lang="en-US" dirty="0" smtClean="0">
                <a:latin typeface="Minion-Regular"/>
              </a:rPr>
              <a:t>pollen from </a:t>
            </a:r>
            <a:r>
              <a:rPr lang="en-US" dirty="0">
                <a:latin typeface="Minion-Regular"/>
              </a:rPr>
              <a:t>a different plant’s </a:t>
            </a:r>
            <a:r>
              <a:rPr lang="en-US" dirty="0" smtClean="0">
                <a:latin typeface="Minion-Regular"/>
              </a:rPr>
              <a:t>anthers</a:t>
            </a:r>
          </a:p>
          <a:p>
            <a:pPr algn="just"/>
            <a:r>
              <a:rPr lang="en-US" dirty="0" smtClean="0">
                <a:latin typeface="Minion-Regular"/>
              </a:rPr>
              <a:t> </a:t>
            </a:r>
            <a:r>
              <a:rPr lang="en-US" dirty="0">
                <a:latin typeface="Minion-Regular"/>
              </a:rPr>
              <a:t>Mendel began by studying monohybrid crosses—those between parents that differed in a single characteristic. In one experiment, Mendel crossed a pure-breeding (homozygous) pea plant for round seeds with one that was pure-breeding for wrinkled seeds </a:t>
            </a:r>
            <a:r>
              <a:rPr lang="en-US" dirty="0" smtClean="0">
                <a:latin typeface="Minion-Regular"/>
              </a:rPr>
              <a:t>. </a:t>
            </a:r>
            <a:r>
              <a:rPr lang="en-US" b="1" dirty="0">
                <a:latin typeface="Minion-Regular"/>
              </a:rPr>
              <a:t>This first generation of </a:t>
            </a:r>
            <a:r>
              <a:rPr lang="en-US" b="1" dirty="0" smtClean="0">
                <a:latin typeface="Minion-Regular"/>
              </a:rPr>
              <a:t>a cross </a:t>
            </a:r>
            <a:r>
              <a:rPr lang="en-US" b="1" dirty="0">
                <a:latin typeface="Minion-Regular"/>
              </a:rPr>
              <a:t>is the P (parental) generation</a:t>
            </a:r>
            <a:r>
              <a:rPr lang="en-US" dirty="0">
                <a:latin typeface="Minion-Regular"/>
              </a:rPr>
              <a:t> After crossing the two varieties in the P generation, Mendel observed the offspring that resulted from the cross.</a:t>
            </a:r>
          </a:p>
          <a:p>
            <a:pPr algn="just"/>
            <a:endParaRPr lang="en-US" dirty="0">
              <a:latin typeface="Minion-Regular"/>
            </a:endParaRPr>
          </a:p>
        </p:txBody>
      </p:sp>
    </p:spTree>
    <p:extLst>
      <p:ext uri="{BB962C8B-B14F-4D97-AF65-F5344CB8AC3E}">
        <p14:creationId xmlns:p14="http://schemas.microsoft.com/office/powerpoint/2010/main" xmlns="" val="871873724"/>
      </p:ext>
    </p:ext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534399" cy="4247317"/>
          </a:xfrm>
          <a:prstGeom prst="rect">
            <a:avLst/>
          </a:prstGeom>
        </p:spPr>
        <p:txBody>
          <a:bodyPr wrap="square">
            <a:spAutoFit/>
          </a:bodyPr>
          <a:lstStyle/>
          <a:p>
            <a:pPr algn="just"/>
            <a:r>
              <a:rPr lang="en-US" dirty="0">
                <a:latin typeface="Minion-Regular"/>
              </a:rPr>
              <a:t>The offspring from the parents in the P generation </a:t>
            </a:r>
            <a:r>
              <a:rPr lang="en-US" dirty="0" smtClean="0">
                <a:latin typeface="Minion-Regular"/>
              </a:rPr>
              <a:t>are the </a:t>
            </a:r>
            <a:r>
              <a:rPr lang="en-US" b="1" dirty="0">
                <a:latin typeface="Minion-Regular"/>
              </a:rPr>
              <a:t>F1 (filial </a:t>
            </a:r>
            <a:r>
              <a:rPr lang="en-US" b="1" dirty="0" smtClean="0">
                <a:latin typeface="Minion-Regular"/>
              </a:rPr>
              <a:t>1)generation</a:t>
            </a:r>
            <a:r>
              <a:rPr lang="en-US" dirty="0">
                <a:latin typeface="Minion-Regular"/>
              </a:rPr>
              <a:t>. When Mendel examined the </a:t>
            </a:r>
            <a:r>
              <a:rPr lang="en-US" dirty="0" smtClean="0">
                <a:latin typeface="Minion-Regular"/>
              </a:rPr>
              <a:t>F1 generation </a:t>
            </a:r>
            <a:r>
              <a:rPr lang="en-US" dirty="0">
                <a:latin typeface="Minion-Regular"/>
              </a:rPr>
              <a:t>of this cross, he found that they expressed </a:t>
            </a:r>
            <a:r>
              <a:rPr lang="en-US" dirty="0" smtClean="0">
                <a:latin typeface="Minion-Regular"/>
              </a:rPr>
              <a:t>only one </a:t>
            </a:r>
            <a:r>
              <a:rPr lang="en-US" dirty="0">
                <a:latin typeface="Minion-Regular"/>
              </a:rPr>
              <a:t>of the phenotypes present in the parental </a:t>
            </a:r>
            <a:r>
              <a:rPr lang="en-US" dirty="0" smtClean="0">
                <a:latin typeface="Minion-Regular"/>
              </a:rPr>
              <a:t>generation. all </a:t>
            </a:r>
            <a:r>
              <a:rPr lang="en-US" dirty="0">
                <a:latin typeface="Minion-Regular"/>
              </a:rPr>
              <a:t>the F1 seeds were </a:t>
            </a:r>
            <a:r>
              <a:rPr lang="en-US" dirty="0" smtClean="0">
                <a:latin typeface="Minion-Regular"/>
              </a:rPr>
              <a:t>round</a:t>
            </a:r>
          </a:p>
          <a:p>
            <a:pPr algn="just"/>
            <a:r>
              <a:rPr lang="en-US" dirty="0">
                <a:latin typeface="Minion-Regular"/>
              </a:rPr>
              <a:t>he planted the F1 seeds, cultivated the plants </a:t>
            </a:r>
            <a:r>
              <a:rPr lang="en-US" dirty="0" smtClean="0">
                <a:latin typeface="Minion-Regular"/>
              </a:rPr>
              <a:t>that germinated </a:t>
            </a:r>
            <a:r>
              <a:rPr lang="en-US" dirty="0">
                <a:latin typeface="Minion-Regular"/>
              </a:rPr>
              <a:t>from them, and allowed the plants to </a:t>
            </a:r>
            <a:r>
              <a:rPr lang="en-US" dirty="0" smtClean="0">
                <a:latin typeface="Minion-Regular"/>
              </a:rPr>
              <a:t>self-fertilize, producing </a:t>
            </a:r>
            <a:r>
              <a:rPr lang="en-US" dirty="0">
                <a:latin typeface="Minion-Regular"/>
              </a:rPr>
              <a:t>a second generation—the F2 (filial 2) </a:t>
            </a:r>
            <a:r>
              <a:rPr lang="en-US" dirty="0" smtClean="0">
                <a:latin typeface="Minion-Regular"/>
              </a:rPr>
              <a:t>generation. Both </a:t>
            </a:r>
            <a:r>
              <a:rPr lang="en-US" dirty="0">
                <a:latin typeface="Minion-Regular"/>
              </a:rPr>
              <a:t>of the traits from the P generation emerged </a:t>
            </a:r>
            <a:r>
              <a:rPr lang="en-US" dirty="0" smtClean="0">
                <a:latin typeface="Minion-Regular"/>
              </a:rPr>
              <a:t>in the </a:t>
            </a:r>
            <a:r>
              <a:rPr lang="en-US" dirty="0">
                <a:latin typeface="Minion-Regular"/>
              </a:rPr>
              <a:t>F2 generation; Mendel counted 5474 round seeds </a:t>
            </a:r>
            <a:r>
              <a:rPr lang="en-US" dirty="0" smtClean="0">
                <a:latin typeface="Minion-Regular"/>
              </a:rPr>
              <a:t>and 1850 </a:t>
            </a:r>
            <a:r>
              <a:rPr lang="en-US" dirty="0">
                <a:latin typeface="Minion-Regular"/>
              </a:rPr>
              <a:t>wrinkled seeds in the </a:t>
            </a:r>
            <a:r>
              <a:rPr lang="en-US" dirty="0" smtClean="0">
                <a:latin typeface="Minion-Regular"/>
              </a:rPr>
              <a:t>F2. </a:t>
            </a:r>
            <a:r>
              <a:rPr lang="en-US" dirty="0">
                <a:latin typeface="Minion-Regular"/>
              </a:rPr>
              <a:t>He </a:t>
            </a:r>
            <a:r>
              <a:rPr lang="en-US" dirty="0" smtClean="0">
                <a:latin typeface="Minion-Regular"/>
              </a:rPr>
              <a:t>noticed that </a:t>
            </a:r>
            <a:r>
              <a:rPr lang="en-US" dirty="0">
                <a:latin typeface="Minion-Regular"/>
              </a:rPr>
              <a:t>the number of the round and wrinkled seeds </a:t>
            </a:r>
            <a:r>
              <a:rPr lang="en-US" dirty="0" smtClean="0">
                <a:latin typeface="Minion-Regular"/>
              </a:rPr>
              <a:t>constituted approximately </a:t>
            </a:r>
            <a:r>
              <a:rPr lang="en-US" dirty="0">
                <a:latin typeface="Minion-Regular"/>
              </a:rPr>
              <a:t>a 3 to 1 ratio; that is, about 3/4 of the </a:t>
            </a:r>
            <a:r>
              <a:rPr lang="en-US" dirty="0" smtClean="0">
                <a:latin typeface="Minion-Regular"/>
              </a:rPr>
              <a:t>F2 seeds were round </a:t>
            </a:r>
            <a:r>
              <a:rPr lang="en-US" dirty="0">
                <a:latin typeface="Minion-Regular"/>
              </a:rPr>
              <a:t>and 1/4 were wrinkled. Mendel </a:t>
            </a:r>
            <a:r>
              <a:rPr lang="en-US" dirty="0" smtClean="0">
                <a:latin typeface="Minion-Regular"/>
              </a:rPr>
              <a:t>conducted monohybrid </a:t>
            </a:r>
            <a:r>
              <a:rPr lang="en-US" dirty="0">
                <a:latin typeface="Minion-Regular"/>
              </a:rPr>
              <a:t>crosses for all seven of the characteristics </a:t>
            </a:r>
            <a:r>
              <a:rPr lang="en-US" dirty="0" smtClean="0">
                <a:latin typeface="Minion-Regular"/>
              </a:rPr>
              <a:t>that he </a:t>
            </a:r>
            <a:r>
              <a:rPr lang="en-US" dirty="0">
                <a:latin typeface="Minion-Regular"/>
              </a:rPr>
              <a:t>studied in pea plants and, in all of the crosses, he </a:t>
            </a:r>
            <a:r>
              <a:rPr lang="en-US" dirty="0" smtClean="0">
                <a:latin typeface="Minion-Regular"/>
              </a:rPr>
              <a:t>obtained the </a:t>
            </a:r>
            <a:r>
              <a:rPr lang="en-US" dirty="0">
                <a:latin typeface="Minion-Regular"/>
              </a:rPr>
              <a:t>same result: all of the F1 resembled only one of the </a:t>
            </a:r>
            <a:r>
              <a:rPr lang="en-US" dirty="0" smtClean="0">
                <a:latin typeface="Minion-Regular"/>
              </a:rPr>
              <a:t>two parents</a:t>
            </a:r>
            <a:r>
              <a:rPr lang="en-US" dirty="0">
                <a:latin typeface="Minion-Regular"/>
              </a:rPr>
              <a:t>, but both parental</a:t>
            </a:r>
          </a:p>
          <a:p>
            <a:pPr algn="just"/>
            <a:endParaRPr lang="en-US" dirty="0">
              <a:latin typeface="Minion-Regular"/>
            </a:endParaRPr>
          </a:p>
          <a:p>
            <a:pPr algn="just"/>
            <a:endParaRPr lang="en-US" dirty="0">
              <a:latin typeface="Minion-Regular"/>
            </a:endParaRPr>
          </a:p>
        </p:txBody>
      </p:sp>
    </p:spTree>
    <p:extLst>
      <p:ext uri="{BB962C8B-B14F-4D97-AF65-F5344CB8AC3E}">
        <p14:creationId xmlns:p14="http://schemas.microsoft.com/office/powerpoint/2010/main" xmlns="" val="3365345710"/>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3501"/>
            <a:ext cx="8610600" cy="3693319"/>
          </a:xfrm>
          <a:prstGeom prst="rect">
            <a:avLst/>
          </a:prstGeom>
        </p:spPr>
        <p:txBody>
          <a:bodyPr wrap="square">
            <a:spAutoFit/>
          </a:bodyPr>
          <a:lstStyle/>
          <a:p>
            <a:pPr algn="just"/>
            <a:r>
              <a:rPr lang="en-US" dirty="0">
                <a:latin typeface="Minion-Regular"/>
              </a:rPr>
              <a:t>The presence of both </a:t>
            </a:r>
            <a:r>
              <a:rPr lang="en-US" dirty="0" smtClean="0">
                <a:latin typeface="Minion-Regular"/>
              </a:rPr>
              <a:t>round and </a:t>
            </a:r>
            <a:r>
              <a:rPr lang="en-US" dirty="0">
                <a:latin typeface="Minion-Regular"/>
              </a:rPr>
              <a:t>wrinkled seeds in the F2 could be explained only if </a:t>
            </a:r>
            <a:r>
              <a:rPr lang="en-US" dirty="0" smtClean="0">
                <a:latin typeface="Minion-Regular"/>
              </a:rPr>
              <a:t>the F1 </a:t>
            </a:r>
            <a:r>
              <a:rPr lang="en-US" dirty="0">
                <a:latin typeface="Minion-Regular"/>
              </a:rPr>
              <a:t>plants possessed both round and wrinkled genetic </a:t>
            </a:r>
            <a:r>
              <a:rPr lang="en-US" dirty="0" smtClean="0">
                <a:latin typeface="Minion-Regular"/>
              </a:rPr>
              <a:t>factors that </a:t>
            </a:r>
            <a:r>
              <a:rPr lang="en-US" dirty="0">
                <a:latin typeface="Minion-Regular"/>
              </a:rPr>
              <a:t>they had inherited from the P generation. </a:t>
            </a:r>
            <a:endParaRPr lang="en-US" dirty="0" smtClean="0">
              <a:latin typeface="Minion-Regular"/>
            </a:endParaRPr>
          </a:p>
          <a:p>
            <a:pPr marL="285750" indent="-285750" algn="just">
              <a:buFont typeface="Arial" panose="020B0604020202020204" pitchFamily="34" charset="0"/>
              <a:buChar char="•"/>
            </a:pPr>
            <a:r>
              <a:rPr lang="en-US" dirty="0" smtClean="0">
                <a:latin typeface="Minion-Regular"/>
              </a:rPr>
              <a:t>He concluded that </a:t>
            </a:r>
            <a:r>
              <a:rPr lang="en-US" dirty="0">
                <a:latin typeface="Minion-Regular"/>
              </a:rPr>
              <a:t>each plant must therefore possess two genetic </a:t>
            </a:r>
            <a:r>
              <a:rPr lang="en-US" dirty="0" smtClean="0">
                <a:latin typeface="Minion-Regular"/>
              </a:rPr>
              <a:t>factors encoding </a:t>
            </a:r>
            <a:r>
              <a:rPr lang="en-US" dirty="0">
                <a:latin typeface="Minion-Regular"/>
              </a:rPr>
              <a:t>a </a:t>
            </a:r>
            <a:r>
              <a:rPr lang="en-US" dirty="0" smtClean="0">
                <a:latin typeface="Minion-Regular"/>
              </a:rPr>
              <a:t>character. The </a:t>
            </a:r>
            <a:r>
              <a:rPr lang="en-US" dirty="0">
                <a:latin typeface="Minion-Regular"/>
              </a:rPr>
              <a:t>genetic factors (now called alleles) that </a:t>
            </a:r>
            <a:r>
              <a:rPr lang="en-US" dirty="0" smtClean="0">
                <a:latin typeface="Minion-Regular"/>
              </a:rPr>
              <a:t>Mendel discovered </a:t>
            </a:r>
            <a:r>
              <a:rPr lang="en-US" dirty="0">
                <a:latin typeface="Minion-Regular"/>
              </a:rPr>
              <a:t>are, by convention, designated with letters; the</a:t>
            </a:r>
          </a:p>
          <a:p>
            <a:pPr algn="just"/>
            <a:r>
              <a:rPr lang="en-US" dirty="0">
                <a:latin typeface="Minion-Regular"/>
              </a:rPr>
              <a:t>allele for round seeds is usually represented by </a:t>
            </a:r>
            <a:r>
              <a:rPr lang="en-US" i="1" dirty="0">
                <a:latin typeface="Minion-Regular"/>
              </a:rPr>
              <a:t>R</a:t>
            </a:r>
            <a:r>
              <a:rPr lang="en-US" dirty="0">
                <a:latin typeface="Minion-Regular"/>
              </a:rPr>
              <a:t>, and </a:t>
            </a:r>
            <a:r>
              <a:rPr lang="en-US" dirty="0" smtClean="0">
                <a:latin typeface="Minion-Regular"/>
              </a:rPr>
              <a:t>the allele </a:t>
            </a:r>
            <a:r>
              <a:rPr lang="en-US" dirty="0">
                <a:latin typeface="Minion-Regular"/>
              </a:rPr>
              <a:t>for wrinkled seeds by </a:t>
            </a:r>
            <a:r>
              <a:rPr lang="en-US" i="1" dirty="0">
                <a:latin typeface="Minion-Regular"/>
              </a:rPr>
              <a:t>r. </a:t>
            </a:r>
            <a:r>
              <a:rPr lang="en-US" dirty="0">
                <a:latin typeface="Minion-Regular"/>
              </a:rPr>
              <a:t>The plants in the P </a:t>
            </a:r>
            <a:r>
              <a:rPr lang="en-US" dirty="0" smtClean="0">
                <a:latin typeface="Minion-Regular"/>
              </a:rPr>
              <a:t>generation of </a:t>
            </a:r>
            <a:r>
              <a:rPr lang="en-US" dirty="0">
                <a:latin typeface="Minion-Regular"/>
              </a:rPr>
              <a:t>Mendel’s cross possessed two identical alleles: </a:t>
            </a:r>
            <a:r>
              <a:rPr lang="en-US" i="1" dirty="0">
                <a:latin typeface="Minion-Regular"/>
              </a:rPr>
              <a:t>RR </a:t>
            </a:r>
            <a:r>
              <a:rPr lang="en-US" dirty="0">
                <a:latin typeface="Minion-Regular"/>
              </a:rPr>
              <a:t>in </a:t>
            </a:r>
            <a:r>
              <a:rPr lang="en-US" dirty="0" smtClean="0">
                <a:latin typeface="Minion-Regular"/>
              </a:rPr>
              <a:t>the round-seeded </a:t>
            </a:r>
            <a:r>
              <a:rPr lang="en-US" dirty="0">
                <a:latin typeface="Minion-Regular"/>
              </a:rPr>
              <a:t>parent and </a:t>
            </a:r>
            <a:r>
              <a:rPr lang="en-US" i="1" dirty="0" err="1">
                <a:latin typeface="Minion-Regular"/>
              </a:rPr>
              <a:t>rr</a:t>
            </a:r>
            <a:r>
              <a:rPr lang="en-US" i="1" dirty="0">
                <a:latin typeface="Minion-Regular"/>
              </a:rPr>
              <a:t> </a:t>
            </a:r>
            <a:r>
              <a:rPr lang="en-US" dirty="0">
                <a:latin typeface="Minion-Regular"/>
              </a:rPr>
              <a:t>in the wrinkled-seeded </a:t>
            </a:r>
            <a:r>
              <a:rPr lang="en-US" dirty="0" smtClean="0">
                <a:latin typeface="Minion-Regular"/>
              </a:rPr>
              <a:t>parent</a:t>
            </a:r>
          </a:p>
          <a:p>
            <a:pPr marL="285750" indent="-285750" algn="just">
              <a:buFont typeface="Arial" panose="020B0604020202020204" pitchFamily="34" charset="0"/>
              <a:buChar char="•"/>
            </a:pPr>
            <a:r>
              <a:rPr lang="en-US" dirty="0">
                <a:latin typeface="Minion-Regular"/>
              </a:rPr>
              <a:t>The second conclusion that Mendel drew from </a:t>
            </a:r>
            <a:r>
              <a:rPr lang="en-US" dirty="0" smtClean="0">
                <a:latin typeface="Minion-Regular"/>
              </a:rPr>
              <a:t>his monohybrid </a:t>
            </a:r>
            <a:r>
              <a:rPr lang="en-US" dirty="0">
                <a:latin typeface="Minion-Regular"/>
              </a:rPr>
              <a:t>crosses was that the two alleles in each </a:t>
            </a:r>
            <a:r>
              <a:rPr lang="en-US" dirty="0" smtClean="0">
                <a:latin typeface="Minion-Regular"/>
              </a:rPr>
              <a:t>plant separate </a:t>
            </a:r>
            <a:r>
              <a:rPr lang="en-US" dirty="0">
                <a:latin typeface="Minion-Regular"/>
              </a:rPr>
              <a:t>when gametes are formed, and one allele goes </a:t>
            </a:r>
            <a:r>
              <a:rPr lang="en-US" dirty="0" smtClean="0">
                <a:latin typeface="Minion-Regular"/>
              </a:rPr>
              <a:t>into each </a:t>
            </a:r>
            <a:r>
              <a:rPr lang="en-US" dirty="0">
                <a:latin typeface="Minion-Regular"/>
              </a:rPr>
              <a:t>gamete. When two gametes (one from each parent) </a:t>
            </a:r>
            <a:r>
              <a:rPr lang="en-US" dirty="0" smtClean="0">
                <a:latin typeface="Minion-Regular"/>
              </a:rPr>
              <a:t>fuse to </a:t>
            </a:r>
            <a:r>
              <a:rPr lang="en-US" dirty="0">
                <a:latin typeface="Minion-Regular"/>
              </a:rPr>
              <a:t>produce a zygote,</a:t>
            </a:r>
          </a:p>
        </p:txBody>
      </p:sp>
    </p:spTree>
    <p:extLst>
      <p:ext uri="{BB962C8B-B14F-4D97-AF65-F5344CB8AC3E}">
        <p14:creationId xmlns:p14="http://schemas.microsoft.com/office/powerpoint/2010/main" xmlns="" val="3702739832"/>
      </p:ext>
    </p:ext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89844"/>
            <a:ext cx="8229600" cy="2031325"/>
          </a:xfrm>
          <a:prstGeom prst="rect">
            <a:avLst/>
          </a:prstGeom>
        </p:spPr>
        <p:txBody>
          <a:bodyPr wrap="square">
            <a:spAutoFit/>
          </a:bodyPr>
          <a:lstStyle/>
          <a:p>
            <a:pPr algn="just"/>
            <a:r>
              <a:rPr lang="en-US" dirty="0">
                <a:latin typeface="Minion-Regular"/>
              </a:rPr>
              <a:t>However, only the </a:t>
            </a:r>
            <a:r>
              <a:rPr lang="en-US" dirty="0" smtClean="0">
                <a:latin typeface="Minion-Regular"/>
              </a:rPr>
              <a:t>trait encoded </a:t>
            </a:r>
            <a:r>
              <a:rPr lang="en-US" dirty="0">
                <a:latin typeface="Minion-Regular"/>
              </a:rPr>
              <a:t>by the round allele (</a:t>
            </a:r>
            <a:r>
              <a:rPr lang="en-US" i="1" dirty="0">
                <a:latin typeface="Minion-Regular"/>
              </a:rPr>
              <a:t>R</a:t>
            </a:r>
            <a:r>
              <a:rPr lang="en-US" dirty="0">
                <a:latin typeface="Minion-Regular"/>
              </a:rPr>
              <a:t>) was </a:t>
            </a:r>
            <a:r>
              <a:rPr lang="en-US" i="1" dirty="0">
                <a:latin typeface="Minion-Regular"/>
              </a:rPr>
              <a:t>observed </a:t>
            </a:r>
            <a:r>
              <a:rPr lang="en-US" dirty="0">
                <a:latin typeface="Minion-Regular"/>
              </a:rPr>
              <a:t>in the F1: </a:t>
            </a:r>
            <a:r>
              <a:rPr lang="en-US" dirty="0" smtClean="0">
                <a:latin typeface="Minion-Regular"/>
              </a:rPr>
              <a:t>all the </a:t>
            </a:r>
            <a:r>
              <a:rPr lang="en-US" dirty="0">
                <a:latin typeface="Minion-Regular"/>
              </a:rPr>
              <a:t>F1 progeny had round seeds. Those traits that appeared</a:t>
            </a:r>
          </a:p>
          <a:p>
            <a:pPr algn="just"/>
            <a:r>
              <a:rPr lang="en-US" dirty="0">
                <a:latin typeface="Minion-Regular"/>
              </a:rPr>
              <a:t>unchanged in the F1 heterozygous offspring Mendel </a:t>
            </a:r>
            <a:r>
              <a:rPr lang="en-US" dirty="0" smtClean="0">
                <a:latin typeface="Minion-Regular"/>
              </a:rPr>
              <a:t>called </a:t>
            </a:r>
            <a:r>
              <a:rPr lang="en-US" b="1" dirty="0" smtClean="0">
                <a:latin typeface="Minion-Regular"/>
              </a:rPr>
              <a:t>dominant</a:t>
            </a:r>
            <a:r>
              <a:rPr lang="en-US" dirty="0">
                <a:latin typeface="Minion-Regular"/>
              </a:rPr>
              <a:t>, and those traits that disappeared in the F1 </a:t>
            </a:r>
            <a:r>
              <a:rPr lang="en-US" dirty="0" smtClean="0">
                <a:latin typeface="Minion-Regular"/>
              </a:rPr>
              <a:t>heterozygous offspring </a:t>
            </a:r>
            <a:r>
              <a:rPr lang="en-US" dirty="0">
                <a:latin typeface="Minion-Regular"/>
              </a:rPr>
              <a:t>he called </a:t>
            </a:r>
            <a:r>
              <a:rPr lang="en-US" b="1" dirty="0">
                <a:latin typeface="Minion-Regular"/>
              </a:rPr>
              <a:t>recessive</a:t>
            </a:r>
            <a:r>
              <a:rPr lang="en-US" dirty="0">
                <a:latin typeface="Minion-Regular"/>
              </a:rPr>
              <a:t>. When </a:t>
            </a:r>
            <a:r>
              <a:rPr lang="en-US" dirty="0" smtClean="0">
                <a:latin typeface="Minion-Regular"/>
              </a:rPr>
              <a:t>dominant and </a:t>
            </a:r>
            <a:r>
              <a:rPr lang="en-US" dirty="0">
                <a:latin typeface="Minion-Regular"/>
              </a:rPr>
              <a:t>recessive alleles are present together, the recessive </a:t>
            </a:r>
            <a:r>
              <a:rPr lang="en-US" dirty="0" smtClean="0">
                <a:latin typeface="Minion-Regular"/>
              </a:rPr>
              <a:t>allele is </a:t>
            </a:r>
            <a:r>
              <a:rPr lang="en-US" dirty="0">
                <a:latin typeface="Minion-Regular"/>
              </a:rPr>
              <a:t>masked, or suppressed. The concept of dominance was </a:t>
            </a:r>
            <a:r>
              <a:rPr lang="en-US" dirty="0" smtClean="0">
                <a:latin typeface="Minion-Regular"/>
              </a:rPr>
              <a:t>the third </a:t>
            </a:r>
            <a:r>
              <a:rPr lang="en-US" dirty="0">
                <a:latin typeface="Minion-Regular"/>
              </a:rPr>
              <a:t>important conclusion that Mendel derived from </a:t>
            </a:r>
            <a:r>
              <a:rPr lang="en-US" dirty="0" smtClean="0">
                <a:latin typeface="Minion-Regular"/>
              </a:rPr>
              <a:t>his monohybrid </a:t>
            </a:r>
            <a:r>
              <a:rPr lang="en-US" dirty="0">
                <a:latin typeface="Minion-Regular"/>
              </a:rPr>
              <a:t>crosses.</a:t>
            </a:r>
          </a:p>
        </p:txBody>
      </p:sp>
    </p:spTree>
    <p:extLst>
      <p:ext uri="{BB962C8B-B14F-4D97-AF65-F5344CB8AC3E}">
        <p14:creationId xmlns:p14="http://schemas.microsoft.com/office/powerpoint/2010/main" xmlns="" val="3294600102"/>
      </p:ext>
    </p:ext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95250"/>
            <a:ext cx="8153400" cy="666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98141591"/>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382000" cy="3416320"/>
          </a:xfrm>
          <a:prstGeom prst="rect">
            <a:avLst/>
          </a:prstGeom>
        </p:spPr>
        <p:txBody>
          <a:bodyPr wrap="square">
            <a:spAutoFit/>
          </a:bodyPr>
          <a:lstStyle/>
          <a:p>
            <a:pPr algn="just"/>
            <a:r>
              <a:rPr lang="en-US" dirty="0">
                <a:latin typeface="Minion-Regular"/>
              </a:rPr>
              <a:t>The conclusions that Mendel developed about </a:t>
            </a:r>
            <a:r>
              <a:rPr lang="en-US" dirty="0" smtClean="0">
                <a:latin typeface="Minion-Regular"/>
              </a:rPr>
              <a:t>inheritance from </a:t>
            </a:r>
            <a:r>
              <a:rPr lang="en-US" dirty="0">
                <a:latin typeface="Minion-Regular"/>
              </a:rPr>
              <a:t>his monohybrid crosses have been further </a:t>
            </a:r>
            <a:r>
              <a:rPr lang="en-US" dirty="0" smtClean="0">
                <a:latin typeface="Minion-Regular"/>
              </a:rPr>
              <a:t>developed and </a:t>
            </a:r>
            <a:r>
              <a:rPr lang="en-US" dirty="0">
                <a:latin typeface="Minion-Regular"/>
              </a:rPr>
              <a:t>formalized into the principle </a:t>
            </a:r>
            <a:r>
              <a:rPr lang="en-US" dirty="0" smtClean="0">
                <a:latin typeface="Minion-Regular"/>
              </a:rPr>
              <a:t>of segregation and the </a:t>
            </a:r>
            <a:r>
              <a:rPr lang="en-US" dirty="0">
                <a:latin typeface="Minion-Regular"/>
              </a:rPr>
              <a:t>concept of dominance. The </a:t>
            </a:r>
            <a:r>
              <a:rPr lang="en-US" b="1" dirty="0">
                <a:latin typeface="Minion-Regular"/>
              </a:rPr>
              <a:t>principle of segregation</a:t>
            </a:r>
          </a:p>
          <a:p>
            <a:pPr algn="just"/>
            <a:r>
              <a:rPr lang="en-US" dirty="0">
                <a:latin typeface="Minion-Regular"/>
              </a:rPr>
              <a:t>(Mendel’s first </a:t>
            </a:r>
            <a:r>
              <a:rPr lang="en-US" dirty="0" smtClean="0">
                <a:latin typeface="Minion-Regular"/>
              </a:rPr>
              <a:t>law</a:t>
            </a:r>
            <a:r>
              <a:rPr lang="en-US" dirty="0">
                <a:latin typeface="Minion-Regular"/>
              </a:rPr>
              <a:t>)</a:t>
            </a:r>
            <a:r>
              <a:rPr lang="en-US" dirty="0" smtClean="0">
                <a:latin typeface="Minion-Regular"/>
              </a:rPr>
              <a:t> </a:t>
            </a:r>
            <a:r>
              <a:rPr lang="en-US" dirty="0">
                <a:latin typeface="Minion-Regular"/>
              </a:rPr>
              <a:t>states that each </a:t>
            </a:r>
            <a:r>
              <a:rPr lang="en-US" dirty="0" smtClean="0">
                <a:latin typeface="Minion-Regular"/>
              </a:rPr>
              <a:t>individual diploid </a:t>
            </a:r>
            <a:r>
              <a:rPr lang="en-US" dirty="0">
                <a:latin typeface="Minion-Regular"/>
              </a:rPr>
              <a:t>organism possesses two alleles for any </a:t>
            </a:r>
            <a:r>
              <a:rPr lang="en-US" dirty="0" smtClean="0">
                <a:latin typeface="Minion-Regular"/>
              </a:rPr>
              <a:t>particular characteristic</a:t>
            </a:r>
            <a:r>
              <a:rPr lang="en-US" dirty="0">
                <a:latin typeface="Minion-Regular"/>
              </a:rPr>
              <a:t>. These two alleles segregate (separate) </a:t>
            </a:r>
            <a:r>
              <a:rPr lang="en-US" dirty="0" smtClean="0">
                <a:latin typeface="Minion-Regular"/>
              </a:rPr>
              <a:t>when gametes </a:t>
            </a:r>
            <a:r>
              <a:rPr lang="en-US" dirty="0">
                <a:latin typeface="Minion-Regular"/>
              </a:rPr>
              <a:t>are formed, and one allele goes into each </a:t>
            </a:r>
            <a:r>
              <a:rPr lang="en-US" dirty="0" smtClean="0">
                <a:latin typeface="Minion-Regular"/>
              </a:rPr>
              <a:t>gamete. Furthermore</a:t>
            </a:r>
            <a:r>
              <a:rPr lang="en-US" dirty="0">
                <a:latin typeface="Minion-Regular"/>
              </a:rPr>
              <a:t>, the two alleles segregate into gametes in </a:t>
            </a:r>
            <a:r>
              <a:rPr lang="en-US" dirty="0" smtClean="0">
                <a:latin typeface="Minion-Regular"/>
              </a:rPr>
              <a:t>equal proportions</a:t>
            </a:r>
            <a:r>
              <a:rPr lang="en-US" dirty="0">
                <a:latin typeface="Minion-Regular"/>
              </a:rPr>
              <a:t>. The </a:t>
            </a:r>
            <a:r>
              <a:rPr lang="en-US" b="1" dirty="0">
                <a:latin typeface="Minion-Regular"/>
              </a:rPr>
              <a:t>concept of dominance </a:t>
            </a:r>
            <a:r>
              <a:rPr lang="en-US" dirty="0">
                <a:latin typeface="Minion-Regular"/>
              </a:rPr>
              <a:t>states that, </a:t>
            </a:r>
            <a:r>
              <a:rPr lang="en-US" dirty="0" smtClean="0">
                <a:latin typeface="Minion-Regular"/>
              </a:rPr>
              <a:t>when two </a:t>
            </a:r>
            <a:r>
              <a:rPr lang="en-US" dirty="0">
                <a:latin typeface="Minion-Regular"/>
              </a:rPr>
              <a:t>different alleles are present in a genotype, only </a:t>
            </a:r>
            <a:r>
              <a:rPr lang="en-US" dirty="0" smtClean="0">
                <a:latin typeface="Minion-Regular"/>
              </a:rPr>
              <a:t>the trait </a:t>
            </a:r>
            <a:r>
              <a:rPr lang="en-US" dirty="0">
                <a:latin typeface="Minion-Regular"/>
              </a:rPr>
              <a:t>encoded by one of them—the “dominant” </a:t>
            </a:r>
            <a:r>
              <a:rPr lang="en-US" dirty="0" smtClean="0">
                <a:latin typeface="Minion-Regular"/>
              </a:rPr>
              <a:t>allele—is observed </a:t>
            </a:r>
            <a:r>
              <a:rPr lang="en-US" dirty="0">
                <a:latin typeface="Minion-Regular"/>
              </a:rPr>
              <a:t>in the phenotype</a:t>
            </a:r>
            <a:r>
              <a:rPr lang="en-US" dirty="0" smtClean="0">
                <a:latin typeface="Minion-Regular"/>
              </a:rPr>
              <a:t>.</a:t>
            </a:r>
          </a:p>
          <a:p>
            <a:pPr algn="just"/>
            <a:r>
              <a:rPr lang="en-US" dirty="0">
                <a:latin typeface="Minion-Regular"/>
              </a:rPr>
              <a:t>Upper case letters are traditionally used to denote dominant traits, lower case letters for </a:t>
            </a:r>
            <a:r>
              <a:rPr lang="en-US" dirty="0" smtClean="0">
                <a:latin typeface="Minion-Regular"/>
              </a:rPr>
              <a:t>recessives</a:t>
            </a:r>
            <a:endParaRPr lang="en-US" dirty="0">
              <a:latin typeface="Minion-Regular"/>
            </a:endParaRPr>
          </a:p>
        </p:txBody>
      </p:sp>
    </p:spTree>
    <p:extLst>
      <p:ext uri="{BB962C8B-B14F-4D97-AF65-F5344CB8AC3E}">
        <p14:creationId xmlns:p14="http://schemas.microsoft.com/office/powerpoint/2010/main" xmlns="" val="3088255187"/>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382000" cy="2585323"/>
          </a:xfrm>
          <a:prstGeom prst="rect">
            <a:avLst/>
          </a:prstGeom>
        </p:spPr>
        <p:txBody>
          <a:bodyPr wrap="square">
            <a:spAutoFit/>
          </a:bodyPr>
          <a:lstStyle/>
          <a:p>
            <a:pPr algn="just"/>
            <a:r>
              <a:rPr lang="en-US" dirty="0"/>
              <a:t>Summary of Mendel's Results:</a:t>
            </a:r>
          </a:p>
          <a:p>
            <a:pPr algn="just"/>
            <a:r>
              <a:rPr lang="en-US" dirty="0"/>
              <a:t> </a:t>
            </a:r>
          </a:p>
          <a:p>
            <a:pPr algn="just"/>
            <a:r>
              <a:rPr lang="en-US" dirty="0"/>
              <a:t>1. Each individual Before meiosis (Mendel’s organism possesses first law) two alleles encoding a trait.</a:t>
            </a:r>
          </a:p>
          <a:p>
            <a:pPr algn="just"/>
            <a:r>
              <a:rPr lang="en-US" dirty="0"/>
              <a:t>2. Alleles separate Anaphase I when gametes are formed.</a:t>
            </a:r>
          </a:p>
          <a:p>
            <a:pPr algn="just"/>
            <a:r>
              <a:rPr lang="en-US" dirty="0"/>
              <a:t>3. Alleles separate in Anaphase I equal proportions</a:t>
            </a:r>
          </a:p>
          <a:p>
            <a:pPr algn="just"/>
            <a:r>
              <a:rPr lang="en-US" dirty="0"/>
              <a:t> </a:t>
            </a:r>
            <a:r>
              <a:rPr lang="en-US" b="1" dirty="0"/>
              <a:t>Mendel's  law of segregation the two alleles for each trait separate (segregate )during gamete formation  and then unite at random one from each parent, at fertilization </a:t>
            </a:r>
          </a:p>
        </p:txBody>
      </p:sp>
    </p:spTree>
    <p:extLst>
      <p:ext uri="{BB962C8B-B14F-4D97-AF65-F5344CB8AC3E}">
        <p14:creationId xmlns:p14="http://schemas.microsoft.com/office/powerpoint/2010/main" xmlns="" val="2067327302"/>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305800" cy="3693319"/>
          </a:xfrm>
          <a:prstGeom prst="rect">
            <a:avLst/>
          </a:prstGeom>
        </p:spPr>
        <p:txBody>
          <a:bodyPr wrap="square">
            <a:spAutoFit/>
          </a:bodyPr>
          <a:lstStyle/>
          <a:p>
            <a:pPr algn="just"/>
            <a:r>
              <a:rPr lang="en-US" b="1" dirty="0" smtClean="0">
                <a:latin typeface="Minion-Regular"/>
              </a:rPr>
              <a:t>Dihybrid cross</a:t>
            </a:r>
          </a:p>
          <a:p>
            <a:pPr algn="just"/>
            <a:r>
              <a:rPr lang="en-US" dirty="0" smtClean="0">
                <a:latin typeface="Minion-Regular"/>
              </a:rPr>
              <a:t>In </a:t>
            </a:r>
            <a:r>
              <a:rPr lang="en-US" dirty="0">
                <a:latin typeface="Minion-Regular"/>
              </a:rPr>
              <a:t>addition to his work on monohybrid crosses, </a:t>
            </a:r>
            <a:r>
              <a:rPr lang="en-US" dirty="0" smtClean="0">
                <a:latin typeface="Minion-Regular"/>
              </a:rPr>
              <a:t>Mendel crossed </a:t>
            </a:r>
            <a:r>
              <a:rPr lang="en-US" dirty="0">
                <a:latin typeface="Minion-Regular"/>
              </a:rPr>
              <a:t>varieties of peas that differed in </a:t>
            </a:r>
            <a:r>
              <a:rPr lang="en-US" i="1" dirty="0">
                <a:latin typeface="Minion-Regular"/>
              </a:rPr>
              <a:t>two </a:t>
            </a:r>
            <a:r>
              <a:rPr lang="en-US" dirty="0" smtClean="0">
                <a:latin typeface="Minion-Regular"/>
              </a:rPr>
              <a:t>characteristics—a </a:t>
            </a:r>
            <a:r>
              <a:rPr lang="en-US" b="1" dirty="0">
                <a:latin typeface="Minion-Regular"/>
              </a:rPr>
              <a:t>dihybrid cross</a:t>
            </a:r>
            <a:r>
              <a:rPr lang="en-US" dirty="0">
                <a:latin typeface="Minion-Regular"/>
              </a:rPr>
              <a:t>. For example, he had one homozygous</a:t>
            </a:r>
          </a:p>
          <a:p>
            <a:pPr algn="just"/>
            <a:r>
              <a:rPr lang="en-US" dirty="0">
                <a:latin typeface="Minion-Regular"/>
              </a:rPr>
              <a:t>variety of pea with seeds that were round and </a:t>
            </a:r>
            <a:r>
              <a:rPr lang="en-US" dirty="0" smtClean="0">
                <a:latin typeface="Minion-Regular"/>
              </a:rPr>
              <a:t>yellow another </a:t>
            </a:r>
            <a:r>
              <a:rPr lang="en-US" dirty="0">
                <a:latin typeface="Minion-Regular"/>
              </a:rPr>
              <a:t>homozygous variety with seeds that were </a:t>
            </a:r>
            <a:r>
              <a:rPr lang="en-US" dirty="0" smtClean="0">
                <a:latin typeface="Minion-Regular"/>
              </a:rPr>
              <a:t>wrinkled and </a:t>
            </a:r>
            <a:r>
              <a:rPr lang="en-US" dirty="0">
                <a:latin typeface="Minion-Regular"/>
              </a:rPr>
              <a:t>green. When he crossed the two varieties, the seeds of </a:t>
            </a:r>
            <a:r>
              <a:rPr lang="en-US" dirty="0" smtClean="0">
                <a:latin typeface="Minion-Regular"/>
              </a:rPr>
              <a:t>all the </a:t>
            </a:r>
            <a:r>
              <a:rPr lang="en-US" dirty="0">
                <a:latin typeface="Minion-Regular"/>
              </a:rPr>
              <a:t>F1 progeny were round and yellow. He then </a:t>
            </a:r>
            <a:r>
              <a:rPr lang="en-US" dirty="0" smtClean="0">
                <a:latin typeface="Minion-Regular"/>
              </a:rPr>
              <a:t>self-fertilized the </a:t>
            </a:r>
            <a:r>
              <a:rPr lang="en-US" dirty="0">
                <a:latin typeface="Minion-Regular"/>
              </a:rPr>
              <a:t>F1 and obtained the following progeny in the F2 : </a:t>
            </a:r>
            <a:r>
              <a:rPr lang="en-US" dirty="0" smtClean="0">
                <a:latin typeface="Minion-Regular"/>
              </a:rPr>
              <a:t>315 round</a:t>
            </a:r>
            <a:r>
              <a:rPr lang="en-US" dirty="0">
                <a:latin typeface="Minion-Regular"/>
              </a:rPr>
              <a:t>, </a:t>
            </a:r>
            <a:r>
              <a:rPr lang="en-US" dirty="0" smtClean="0">
                <a:latin typeface="Minion-Regular"/>
              </a:rPr>
              <a:t>yellow seeds</a:t>
            </a:r>
            <a:r>
              <a:rPr lang="en-US" dirty="0">
                <a:latin typeface="Minion-Regular"/>
              </a:rPr>
              <a:t>; 101 wrinkled, yellow seeds; 108 </a:t>
            </a:r>
            <a:r>
              <a:rPr lang="en-US" dirty="0" smtClean="0">
                <a:latin typeface="Minion-Regular"/>
              </a:rPr>
              <a:t>round, green </a:t>
            </a:r>
            <a:r>
              <a:rPr lang="en-US" dirty="0">
                <a:latin typeface="Minion-Regular"/>
              </a:rPr>
              <a:t>seeds; and 32 wrinkled, green seeds. Mendel </a:t>
            </a:r>
            <a:r>
              <a:rPr lang="en-US" dirty="0" smtClean="0">
                <a:latin typeface="Minion-Regular"/>
              </a:rPr>
              <a:t>recognized that </a:t>
            </a:r>
            <a:r>
              <a:rPr lang="en-US" dirty="0">
                <a:latin typeface="Minion-Regular"/>
              </a:rPr>
              <a:t>these traits appeared approximately in a 9 : 3 : 3 : </a:t>
            </a:r>
            <a:r>
              <a:rPr lang="en-US" dirty="0" smtClean="0">
                <a:latin typeface="Minion-Regular"/>
              </a:rPr>
              <a:t>1 ratio</a:t>
            </a:r>
            <a:r>
              <a:rPr lang="en-US" dirty="0">
                <a:latin typeface="Minion-Regular"/>
              </a:rPr>
              <a:t>; that is, 9/16 of the progeny were round and yellow, </a:t>
            </a:r>
            <a:r>
              <a:rPr lang="en-US" dirty="0" smtClean="0">
                <a:latin typeface="Minion-Regular"/>
              </a:rPr>
              <a:t>3/16 were </a:t>
            </a:r>
            <a:r>
              <a:rPr lang="en-US" dirty="0">
                <a:latin typeface="Minion-Regular"/>
              </a:rPr>
              <a:t>wrinkled and yellow, 3/16 were round and green, and </a:t>
            </a:r>
            <a:r>
              <a:rPr lang="en-US" dirty="0" smtClean="0">
                <a:latin typeface="Minion-Regular"/>
              </a:rPr>
              <a:t>1/16 were </a:t>
            </a:r>
            <a:r>
              <a:rPr lang="en-US" dirty="0">
                <a:latin typeface="Minion-Regular"/>
              </a:rPr>
              <a:t>wrinkled and green.</a:t>
            </a:r>
          </a:p>
        </p:txBody>
      </p:sp>
    </p:spTree>
    <p:extLst>
      <p:ext uri="{BB962C8B-B14F-4D97-AF65-F5344CB8AC3E}">
        <p14:creationId xmlns:p14="http://schemas.microsoft.com/office/powerpoint/2010/main" xmlns="" val="1935590418"/>
      </p:ext>
    </p:ext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153400" cy="1754326"/>
          </a:xfrm>
          <a:prstGeom prst="rect">
            <a:avLst/>
          </a:prstGeom>
        </p:spPr>
        <p:txBody>
          <a:bodyPr wrap="square">
            <a:spAutoFit/>
          </a:bodyPr>
          <a:lstStyle/>
          <a:p>
            <a:pPr algn="just"/>
            <a:r>
              <a:rPr lang="en-US" dirty="0">
                <a:latin typeface="Minion-Regular"/>
              </a:rPr>
              <a:t>Mendel carried out a number of dihybrid crosses for pairs </a:t>
            </a:r>
            <a:r>
              <a:rPr lang="en-US" dirty="0" smtClean="0">
                <a:latin typeface="Minion-Regular"/>
              </a:rPr>
              <a:t>of characteristics </a:t>
            </a:r>
            <a:r>
              <a:rPr lang="en-US" dirty="0">
                <a:latin typeface="Minion-Regular"/>
              </a:rPr>
              <a:t>and always obtained a 9 : 3 : 3 : 1 ratio in </a:t>
            </a:r>
            <a:r>
              <a:rPr lang="en-US" dirty="0" smtClean="0">
                <a:latin typeface="Minion-Regular"/>
              </a:rPr>
              <a:t>the F2</a:t>
            </a:r>
            <a:r>
              <a:rPr lang="en-US" dirty="0">
                <a:latin typeface="Minion-Regular"/>
              </a:rPr>
              <a:t>. This ratio makes perfect sense in regard to </a:t>
            </a:r>
            <a:r>
              <a:rPr lang="en-US" dirty="0" smtClean="0">
                <a:latin typeface="Minion-Regular"/>
              </a:rPr>
              <a:t>segregation and </a:t>
            </a:r>
            <a:r>
              <a:rPr lang="en-US" dirty="0">
                <a:latin typeface="Minion-Regular"/>
              </a:rPr>
              <a:t>dominance if we add a third principle, which </a:t>
            </a:r>
            <a:r>
              <a:rPr lang="en-US" dirty="0" smtClean="0">
                <a:latin typeface="Minion-Regular"/>
              </a:rPr>
              <a:t>Mendel recognized </a:t>
            </a:r>
            <a:r>
              <a:rPr lang="en-US" dirty="0">
                <a:latin typeface="Minion-Regular"/>
              </a:rPr>
              <a:t>in his dihybrid crosses: the </a:t>
            </a:r>
            <a:r>
              <a:rPr lang="en-US" b="1" dirty="0">
                <a:latin typeface="Minion-Regular"/>
              </a:rPr>
              <a:t>principle of </a:t>
            </a:r>
            <a:r>
              <a:rPr lang="en-US" b="1" dirty="0" smtClean="0">
                <a:latin typeface="Minion-Regular"/>
              </a:rPr>
              <a:t>independent assortment </a:t>
            </a:r>
            <a:r>
              <a:rPr lang="en-US" dirty="0">
                <a:latin typeface="Minion-Regular"/>
              </a:rPr>
              <a:t>(Mendel’s second law). This </a:t>
            </a:r>
            <a:r>
              <a:rPr lang="en-US" dirty="0" smtClean="0">
                <a:latin typeface="Minion-Regular"/>
              </a:rPr>
              <a:t>principle states </a:t>
            </a:r>
            <a:r>
              <a:rPr lang="en-US" dirty="0">
                <a:latin typeface="Minion-Regular"/>
              </a:rPr>
              <a:t>that alleles at different loci separate independently </a:t>
            </a:r>
            <a:r>
              <a:rPr lang="en-US" dirty="0" smtClean="0">
                <a:latin typeface="Minion-Regular"/>
              </a:rPr>
              <a:t>of one </a:t>
            </a:r>
            <a:r>
              <a:rPr lang="en-US" dirty="0">
                <a:latin typeface="Minion-Regular"/>
              </a:rPr>
              <a:t>another</a:t>
            </a:r>
          </a:p>
        </p:txBody>
      </p:sp>
    </p:spTree>
    <p:extLst>
      <p:ext uri="{BB962C8B-B14F-4D97-AF65-F5344CB8AC3E}">
        <p14:creationId xmlns:p14="http://schemas.microsoft.com/office/powerpoint/2010/main" xmlns="" val="2421134362"/>
      </p:ext>
    </p:extLst>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51344"/>
            <a:ext cx="8229600" cy="4370427"/>
          </a:xfrm>
          <a:prstGeom prst="rect">
            <a:avLst/>
          </a:prstGeom>
        </p:spPr>
        <p:txBody>
          <a:bodyPr wrap="square">
            <a:spAutoFit/>
          </a:bodyPr>
          <a:lstStyle/>
          <a:p>
            <a:r>
              <a:rPr lang="en-US" sz="2000" b="1" dirty="0" smtClean="0">
                <a:solidFill>
                  <a:prstClr val="black"/>
                </a:solidFill>
                <a:latin typeface="Minion-Regular"/>
              </a:rPr>
              <a:t>Mendelian inheritance</a:t>
            </a:r>
            <a:r>
              <a:rPr lang="en-US" b="1" dirty="0" smtClean="0">
                <a:solidFill>
                  <a:prstClr val="black"/>
                </a:solidFill>
                <a:latin typeface="Minion-Regular"/>
              </a:rPr>
              <a:t>:  </a:t>
            </a:r>
            <a:r>
              <a:rPr lang="en-US" dirty="0">
                <a:solidFill>
                  <a:prstClr val="black"/>
                </a:solidFill>
                <a:latin typeface="Minion-Regular"/>
              </a:rPr>
              <a:t>is a type of biological inheritance that follows the laws originally proposed by </a:t>
            </a:r>
            <a:r>
              <a:rPr lang="en-US" dirty="0" err="1">
                <a:solidFill>
                  <a:prstClr val="black"/>
                </a:solidFill>
                <a:latin typeface="Minion-Regular"/>
              </a:rPr>
              <a:t>Gregor</a:t>
            </a:r>
            <a:r>
              <a:rPr lang="en-US" dirty="0">
                <a:solidFill>
                  <a:prstClr val="black"/>
                </a:solidFill>
                <a:latin typeface="Minion-Regular"/>
              </a:rPr>
              <a:t> Mendel in 1865 and 1866 and re-discovered in </a:t>
            </a:r>
            <a:r>
              <a:rPr lang="en-US" dirty="0" smtClean="0">
                <a:solidFill>
                  <a:prstClr val="black"/>
                </a:solidFill>
                <a:latin typeface="Minion-Regular"/>
              </a:rPr>
              <a:t>1900. and </a:t>
            </a:r>
            <a:r>
              <a:rPr lang="en-US" dirty="0">
                <a:solidFill>
                  <a:prstClr val="black"/>
                </a:solidFill>
                <a:latin typeface="Minion-Regular"/>
              </a:rPr>
              <a:t>he is generally recognized today as the father of genetics</a:t>
            </a:r>
            <a:r>
              <a:rPr lang="en-US" dirty="0" smtClean="0">
                <a:solidFill>
                  <a:prstClr val="black"/>
                </a:solidFill>
                <a:latin typeface="Minion-Regular"/>
              </a:rPr>
              <a:t>.</a:t>
            </a:r>
          </a:p>
          <a:p>
            <a:endParaRPr lang="en-US" dirty="0" smtClean="0">
              <a:solidFill>
                <a:prstClr val="black"/>
              </a:solidFill>
              <a:latin typeface="Minion-Regular"/>
            </a:endParaRPr>
          </a:p>
          <a:p>
            <a:r>
              <a:rPr lang="en-US" sz="2400" b="1" dirty="0">
                <a:solidFill>
                  <a:prstClr val="black"/>
                </a:solidFill>
                <a:latin typeface="Minion-Regular"/>
              </a:rPr>
              <a:t>The rise of the science </a:t>
            </a:r>
            <a:r>
              <a:rPr lang="en-US" sz="2400" b="1" dirty="0" smtClean="0">
                <a:solidFill>
                  <a:prstClr val="black"/>
                </a:solidFill>
                <a:latin typeface="Minion-Regular"/>
              </a:rPr>
              <a:t>genetic</a:t>
            </a:r>
            <a:endParaRPr lang="en-US" dirty="0" smtClean="0">
              <a:solidFill>
                <a:prstClr val="black"/>
              </a:solidFill>
              <a:latin typeface="Minion-Regular"/>
            </a:endParaRPr>
          </a:p>
          <a:p>
            <a:r>
              <a:rPr lang="en-US" dirty="0" smtClean="0">
                <a:solidFill>
                  <a:prstClr val="black"/>
                </a:solidFill>
                <a:latin typeface="Minion-Regular"/>
              </a:rPr>
              <a:t>In </a:t>
            </a:r>
            <a:r>
              <a:rPr lang="en-US" dirty="0">
                <a:solidFill>
                  <a:prstClr val="black"/>
                </a:solidFill>
                <a:latin typeface="Minion-Regular"/>
              </a:rPr>
              <a:t>1676, Nehemiah Grew (1641–1712) reported that </a:t>
            </a:r>
            <a:r>
              <a:rPr lang="en-US" dirty="0" smtClean="0">
                <a:solidFill>
                  <a:prstClr val="black"/>
                </a:solidFill>
                <a:latin typeface="Minion-Regular"/>
              </a:rPr>
              <a:t>plants reproduce </a:t>
            </a:r>
            <a:r>
              <a:rPr lang="en-US" dirty="0">
                <a:solidFill>
                  <a:prstClr val="black"/>
                </a:solidFill>
                <a:latin typeface="Minion-Regular"/>
              </a:rPr>
              <a:t>sexually by using pollen from the male </a:t>
            </a:r>
            <a:r>
              <a:rPr lang="en-US" dirty="0" smtClean="0">
                <a:solidFill>
                  <a:prstClr val="black"/>
                </a:solidFill>
                <a:latin typeface="Minion-Regular"/>
              </a:rPr>
              <a:t>sex cells.</a:t>
            </a:r>
          </a:p>
          <a:p>
            <a:endParaRPr lang="en-US" dirty="0" smtClean="0">
              <a:solidFill>
                <a:prstClr val="black"/>
              </a:solidFill>
              <a:latin typeface="Minion-Regular"/>
            </a:endParaRPr>
          </a:p>
          <a:p>
            <a:r>
              <a:rPr lang="en-US" dirty="0" smtClean="0">
                <a:solidFill>
                  <a:prstClr val="black"/>
                </a:solidFill>
                <a:latin typeface="Minion-Regular"/>
              </a:rPr>
              <a:t> </a:t>
            </a:r>
            <a:r>
              <a:rPr lang="en-US" dirty="0">
                <a:solidFill>
                  <a:prstClr val="black"/>
                </a:solidFill>
                <a:latin typeface="Minion-Regular"/>
              </a:rPr>
              <a:t>With this information, a number of botanists </a:t>
            </a:r>
            <a:r>
              <a:rPr lang="en-US" dirty="0" smtClean="0">
                <a:solidFill>
                  <a:prstClr val="black"/>
                </a:solidFill>
                <a:latin typeface="Minion-Regular"/>
              </a:rPr>
              <a:t>began to </a:t>
            </a:r>
            <a:r>
              <a:rPr lang="en-US" dirty="0">
                <a:solidFill>
                  <a:prstClr val="black"/>
                </a:solidFill>
                <a:latin typeface="Minion-Regular"/>
              </a:rPr>
              <a:t>experiment with crossing plants and creating </a:t>
            </a:r>
            <a:r>
              <a:rPr lang="en-US" dirty="0" smtClean="0">
                <a:solidFill>
                  <a:prstClr val="black"/>
                </a:solidFill>
                <a:latin typeface="Minion-Regular"/>
              </a:rPr>
              <a:t>hybrids, including </a:t>
            </a:r>
            <a:r>
              <a:rPr lang="en-US" dirty="0" err="1">
                <a:solidFill>
                  <a:prstClr val="black"/>
                </a:solidFill>
                <a:latin typeface="Minion-Regular"/>
              </a:rPr>
              <a:t>Gregor</a:t>
            </a:r>
            <a:r>
              <a:rPr lang="en-US" dirty="0">
                <a:solidFill>
                  <a:prstClr val="black"/>
                </a:solidFill>
                <a:latin typeface="Minion-Regular"/>
              </a:rPr>
              <a:t> Mendel (</a:t>
            </a:r>
            <a:r>
              <a:rPr lang="en-US" dirty="0" smtClean="0">
                <a:solidFill>
                  <a:prstClr val="black"/>
                </a:solidFill>
                <a:latin typeface="Minion-Regular"/>
              </a:rPr>
              <a:t>1822–1884</a:t>
            </a:r>
            <a:r>
              <a:rPr lang="en-US" dirty="0">
                <a:solidFill>
                  <a:prstClr val="black"/>
                </a:solidFill>
                <a:latin typeface="Minion-Regular"/>
              </a:rPr>
              <a:t>)</a:t>
            </a:r>
            <a:r>
              <a:rPr lang="en-US" dirty="0" smtClean="0">
                <a:solidFill>
                  <a:prstClr val="black"/>
                </a:solidFill>
                <a:latin typeface="Minion-Regular"/>
              </a:rPr>
              <a:t>, who went </a:t>
            </a:r>
            <a:r>
              <a:rPr lang="en-US" dirty="0">
                <a:solidFill>
                  <a:prstClr val="black"/>
                </a:solidFill>
                <a:latin typeface="Minion-Regular"/>
              </a:rPr>
              <a:t>on to discover the basic principles of heredity. </a:t>
            </a:r>
            <a:endParaRPr lang="en-US" dirty="0" smtClean="0">
              <a:solidFill>
                <a:prstClr val="black"/>
              </a:solidFill>
              <a:latin typeface="Minion-Regular"/>
            </a:endParaRPr>
          </a:p>
          <a:p>
            <a:r>
              <a:rPr lang="en-US" dirty="0" smtClean="0">
                <a:solidFill>
                  <a:prstClr val="black"/>
                </a:solidFill>
                <a:latin typeface="Minion-Regular"/>
              </a:rPr>
              <a:t>In 1859 Charles Darwin </a:t>
            </a:r>
            <a:r>
              <a:rPr lang="en-US" dirty="0">
                <a:solidFill>
                  <a:prstClr val="black"/>
                </a:solidFill>
                <a:latin typeface="Minion-Regular"/>
              </a:rPr>
              <a:t>Discovery: Natural </a:t>
            </a:r>
            <a:r>
              <a:rPr lang="en-US" dirty="0" smtClean="0">
                <a:solidFill>
                  <a:prstClr val="black"/>
                </a:solidFill>
                <a:latin typeface="Minion-Regular"/>
              </a:rPr>
              <a:t>Selection and </a:t>
            </a:r>
            <a:r>
              <a:rPr lang="en-US" dirty="0">
                <a:solidFill>
                  <a:prstClr val="black"/>
                </a:solidFill>
                <a:latin typeface="Minion-Regular"/>
              </a:rPr>
              <a:t>wrote “On the Origin of Species by Means </a:t>
            </a:r>
            <a:r>
              <a:rPr lang="en-US" dirty="0" smtClean="0">
                <a:solidFill>
                  <a:prstClr val="black"/>
                </a:solidFill>
                <a:latin typeface="Minion-Regular"/>
              </a:rPr>
              <a:t>of Natural </a:t>
            </a:r>
            <a:r>
              <a:rPr lang="en-US" dirty="0">
                <a:solidFill>
                  <a:prstClr val="black"/>
                </a:solidFill>
                <a:latin typeface="Minion-Regular"/>
              </a:rPr>
              <a:t>Selection, or the Preservation of Favored Races in </a:t>
            </a:r>
            <a:r>
              <a:rPr lang="en-US" dirty="0" smtClean="0">
                <a:solidFill>
                  <a:prstClr val="black"/>
                </a:solidFill>
                <a:latin typeface="Minion-Regular"/>
              </a:rPr>
              <a:t>the Struggle </a:t>
            </a:r>
            <a:r>
              <a:rPr lang="en-US" dirty="0">
                <a:solidFill>
                  <a:prstClr val="black"/>
                </a:solidFill>
                <a:latin typeface="Minion-Regular"/>
              </a:rPr>
              <a:t>for Life</a:t>
            </a:r>
            <a:r>
              <a:rPr lang="en-US" dirty="0" smtClean="0">
                <a:solidFill>
                  <a:prstClr val="black"/>
                </a:solidFill>
                <a:latin typeface="Minion-Regular"/>
              </a:rPr>
              <a:t>.”</a:t>
            </a:r>
            <a:endParaRPr lang="en-US" dirty="0">
              <a:solidFill>
                <a:prstClr val="black"/>
              </a:solidFill>
              <a:latin typeface="Minion-Regular"/>
            </a:endParaRPr>
          </a:p>
        </p:txBody>
      </p:sp>
    </p:spTree>
    <p:extLst>
      <p:ext uri="{BB962C8B-B14F-4D97-AF65-F5344CB8AC3E}">
        <p14:creationId xmlns:p14="http://schemas.microsoft.com/office/powerpoint/2010/main" xmlns="" val="2452307890"/>
      </p:ext>
    </p:extLst>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870965"/>
            <a:ext cx="8001000" cy="5148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49542175"/>
      </p:ext>
    </p:extLst>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457200"/>
            <a:ext cx="8458200" cy="62140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46435947"/>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1673"/>
            <a:ext cx="8534400" cy="7058343"/>
          </a:xfrm>
          <a:prstGeom prst="rect">
            <a:avLst/>
          </a:prstGeom>
        </p:spPr>
        <p:txBody>
          <a:bodyPr wrap="square">
            <a:spAutoFit/>
          </a:bodyPr>
          <a:lstStyle/>
          <a:p>
            <a:pPr algn="just">
              <a:lnSpc>
                <a:spcPct val="115000"/>
              </a:lnSpc>
              <a:spcAft>
                <a:spcPts val="1000"/>
              </a:spcAft>
            </a:pPr>
            <a:r>
              <a:rPr lang="en-US" sz="2000" b="1" dirty="0" smtClean="0">
                <a:latin typeface="Minion-Regular"/>
                <a:ea typeface="Calibri"/>
                <a:cs typeface="Arial"/>
              </a:rPr>
              <a:t>Mendel and His Work</a:t>
            </a:r>
            <a:endParaRPr lang="en-US" sz="2000" dirty="0" smtClean="0">
              <a:latin typeface="Minion-Regular"/>
              <a:ea typeface="Calibri"/>
              <a:cs typeface="Arial"/>
            </a:endParaRPr>
          </a:p>
          <a:p>
            <a:pPr algn="just">
              <a:lnSpc>
                <a:spcPct val="115000"/>
              </a:lnSpc>
              <a:spcAft>
                <a:spcPts val="1000"/>
              </a:spcAft>
            </a:pPr>
            <a:r>
              <a:rPr lang="en-US" sz="2000" dirty="0" smtClean="0">
                <a:latin typeface="Minion-Regular"/>
                <a:ea typeface="Calibri"/>
                <a:cs typeface="Arial"/>
              </a:rPr>
              <a:t>   Johann Mendel was the pioneer of classical geneticists</a:t>
            </a:r>
            <a:r>
              <a:rPr lang="ar-SA" sz="2000" dirty="0" smtClean="0">
                <a:latin typeface="Minion-Regular"/>
                <a:ea typeface="Calibri"/>
              </a:rPr>
              <a:t>. </a:t>
            </a:r>
            <a:r>
              <a:rPr lang="en-US" sz="2000" dirty="0" smtClean="0">
                <a:latin typeface="Minion-Regular"/>
                <a:ea typeface="Calibri"/>
                <a:cs typeface="Arial"/>
              </a:rPr>
              <a:t>He was born in July 22,1822 in </a:t>
            </a:r>
            <a:r>
              <a:rPr lang="en-US" sz="2000" dirty="0" err="1" smtClean="0">
                <a:latin typeface="Minion-Regular"/>
                <a:ea typeface="Calibri"/>
                <a:cs typeface="Arial"/>
              </a:rPr>
              <a:t>Heinzendorf</a:t>
            </a:r>
            <a:r>
              <a:rPr lang="en-US" sz="2000" dirty="0" smtClean="0">
                <a:latin typeface="Minion-Regular"/>
                <a:ea typeface="Calibri"/>
                <a:cs typeface="Arial"/>
              </a:rPr>
              <a:t> in Austrian Silesia, where his father, Anton Mendel was the owner of a small farm. In 1862, Mendel became a founding member of the </a:t>
            </a:r>
            <a:r>
              <a:rPr lang="en-US" sz="2000" dirty="0" err="1" smtClean="0">
                <a:latin typeface="Minion-Regular"/>
                <a:ea typeface="Calibri"/>
                <a:cs typeface="Arial"/>
              </a:rPr>
              <a:t>Brunn</a:t>
            </a:r>
            <a:r>
              <a:rPr lang="en-US" sz="2000" dirty="0" smtClean="0">
                <a:latin typeface="Minion-Regular"/>
                <a:ea typeface="Calibri"/>
                <a:cs typeface="Arial"/>
              </a:rPr>
              <a:t> Natural Science Society. On February 8, 1865, he delivered his first lecture on pea experiments to </a:t>
            </a:r>
            <a:r>
              <a:rPr lang="en-US" sz="2000" dirty="0" err="1" smtClean="0">
                <a:latin typeface="Minion-Regular"/>
                <a:ea typeface="Calibri"/>
                <a:cs typeface="Arial"/>
              </a:rPr>
              <a:t>Brunn</a:t>
            </a:r>
            <a:r>
              <a:rPr lang="en-US" sz="2000" dirty="0" smtClean="0">
                <a:latin typeface="Minion-Regular"/>
                <a:ea typeface="Calibri"/>
                <a:cs typeface="Arial"/>
              </a:rPr>
              <a:t> Natural Science Society. In 1866 his paper “Experiments on plant hybridization” published in volume 4 of the proceedings of the Natural Science Society. In the same year, he began experiments with other plant species. In this paper, Mendel proposed some basic genetic principles. But unfortunately his remarkable piece of work remained unattended and unappreciated up to </a:t>
            </a:r>
            <a:r>
              <a:rPr lang="en-US" sz="2000" dirty="0">
                <a:latin typeface="Minion-Regular"/>
                <a:ea typeface="Calibri"/>
                <a:cs typeface="Arial"/>
              </a:rPr>
              <a:t>1900. , </a:t>
            </a:r>
            <a:r>
              <a:rPr lang="en-US" sz="2000" dirty="0" smtClean="0">
                <a:latin typeface="Minion-Regular"/>
                <a:ea typeface="Calibri"/>
                <a:cs typeface="Arial"/>
              </a:rPr>
              <a:t>There </a:t>
            </a:r>
            <a:r>
              <a:rPr lang="en-US" sz="2000" dirty="0">
                <a:latin typeface="Minion-Regular"/>
                <a:ea typeface="Calibri"/>
                <a:cs typeface="Arial"/>
              </a:rPr>
              <a:t>were several reasons for the sad neglect of Mendel's work. These include</a:t>
            </a:r>
          </a:p>
          <a:p>
            <a:pPr algn="just">
              <a:lnSpc>
                <a:spcPct val="115000"/>
              </a:lnSpc>
              <a:spcAft>
                <a:spcPts val="1000"/>
              </a:spcAft>
            </a:pPr>
            <a:r>
              <a:rPr lang="en-US" sz="2000" dirty="0">
                <a:latin typeface="Minion-Regular"/>
                <a:ea typeface="Calibri"/>
                <a:cs typeface="Arial"/>
              </a:rPr>
              <a:t>1- biologist's preoccupation with speculation concerning Darwin's theory of evolution “origin of species” which appeared in 1859</a:t>
            </a:r>
          </a:p>
          <a:p>
            <a:pPr algn="just">
              <a:lnSpc>
                <a:spcPct val="115000"/>
              </a:lnSpc>
              <a:spcAft>
                <a:spcPts val="1000"/>
              </a:spcAft>
            </a:pPr>
            <a:r>
              <a:rPr lang="en-US" sz="2000" dirty="0">
                <a:latin typeface="Minion-Regular"/>
                <a:ea typeface="Calibri"/>
                <a:cs typeface="Arial"/>
              </a:rPr>
              <a:t>2- obscurity of the journal in which Mendel published his results;</a:t>
            </a:r>
          </a:p>
          <a:p>
            <a:pPr algn="just">
              <a:lnSpc>
                <a:spcPct val="115000"/>
              </a:lnSpc>
              <a:spcAft>
                <a:spcPts val="1000"/>
              </a:spcAft>
            </a:pPr>
            <a:endParaRPr lang="en-US" sz="2000" dirty="0" smtClean="0">
              <a:latin typeface="Minion-Regular"/>
              <a:ea typeface="Calibri"/>
              <a:cs typeface="Arial"/>
            </a:endParaRPr>
          </a:p>
          <a:p>
            <a:endParaRPr lang="en-US" sz="2000" dirty="0">
              <a:latin typeface="Minion-Regular"/>
            </a:endParaRPr>
          </a:p>
        </p:txBody>
      </p:sp>
    </p:spTree>
    <p:extLst>
      <p:ext uri="{BB962C8B-B14F-4D97-AF65-F5344CB8AC3E}">
        <p14:creationId xmlns:p14="http://schemas.microsoft.com/office/powerpoint/2010/main" xmlns="" val="2121535599"/>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09560"/>
            <a:ext cx="8382000" cy="3825791"/>
          </a:xfrm>
          <a:prstGeom prst="rect">
            <a:avLst/>
          </a:prstGeom>
        </p:spPr>
        <p:txBody>
          <a:bodyPr wrap="square">
            <a:spAutoFit/>
          </a:bodyPr>
          <a:lstStyle/>
          <a:p>
            <a:pPr marL="41910" algn="just">
              <a:lnSpc>
                <a:spcPct val="115000"/>
              </a:lnSpc>
              <a:spcAft>
                <a:spcPts val="1000"/>
              </a:spcAft>
            </a:pPr>
            <a:r>
              <a:rPr lang="en-US" b="1" dirty="0">
                <a:latin typeface="Minion-Regular"/>
                <a:ea typeface="Calibri"/>
                <a:cs typeface="Arial"/>
              </a:rPr>
              <a:t>REDISCOVERY OF MENDEL'S WORK</a:t>
            </a:r>
            <a:endParaRPr lang="en-US" dirty="0">
              <a:latin typeface="Minion-Regular"/>
              <a:ea typeface="Calibri"/>
              <a:cs typeface="Arial"/>
            </a:endParaRPr>
          </a:p>
          <a:p>
            <a:pPr algn="just">
              <a:lnSpc>
                <a:spcPct val="115000"/>
              </a:lnSpc>
              <a:spcAft>
                <a:spcPts val="1000"/>
              </a:spcAft>
            </a:pPr>
            <a:r>
              <a:rPr lang="en-US" dirty="0" smtClean="0">
                <a:latin typeface="Minion-Regular"/>
                <a:ea typeface="Calibri"/>
                <a:cs typeface="Arial"/>
              </a:rPr>
              <a:t>Mendel's research paper remained dormant and unnoticed by the scientific world until 1900. </a:t>
            </a:r>
            <a:r>
              <a:rPr lang="en-US" dirty="0">
                <a:latin typeface="Minion-Regular"/>
                <a:ea typeface="Calibri"/>
                <a:cs typeface="Arial"/>
              </a:rPr>
              <a:t>During these intervening thirty four years many developments occurred in biology which prepared the way for the rediscovery of Mendel's work. For instance, during this period Haeckel (1866) </a:t>
            </a:r>
            <a:r>
              <a:rPr lang="en-US" dirty="0" err="1">
                <a:latin typeface="Minion-Regular"/>
                <a:ea typeface="Calibri"/>
                <a:cs typeface="Arial"/>
              </a:rPr>
              <a:t>recognised</a:t>
            </a:r>
            <a:r>
              <a:rPr lang="en-US" dirty="0">
                <a:latin typeface="Minion-Regular"/>
                <a:ea typeface="Calibri"/>
                <a:cs typeface="Arial"/>
              </a:rPr>
              <a:t> the active role of nucleus in heredity; Weismann, </a:t>
            </a:r>
            <a:r>
              <a:rPr lang="en-US" dirty="0" err="1">
                <a:latin typeface="Minion-Regular"/>
                <a:ea typeface="Calibri"/>
                <a:cs typeface="Arial"/>
              </a:rPr>
              <a:t>Hertwig</a:t>
            </a:r>
            <a:r>
              <a:rPr lang="en-US" dirty="0">
                <a:latin typeface="Minion-Regular"/>
                <a:ea typeface="Calibri"/>
                <a:cs typeface="Arial"/>
              </a:rPr>
              <a:t>, </a:t>
            </a:r>
            <a:r>
              <a:rPr lang="en-US" dirty="0" err="1">
                <a:latin typeface="Minion-Regular"/>
                <a:ea typeface="Calibri"/>
                <a:cs typeface="Arial"/>
              </a:rPr>
              <a:t>Strasburger</a:t>
            </a:r>
            <a:r>
              <a:rPr lang="en-US" dirty="0">
                <a:latin typeface="Minion-Regular"/>
                <a:ea typeface="Calibri"/>
                <a:cs typeface="Arial"/>
              </a:rPr>
              <a:t> and </a:t>
            </a:r>
            <a:r>
              <a:rPr lang="en-US" dirty="0" err="1">
                <a:latin typeface="Minion-Regular"/>
                <a:ea typeface="Calibri"/>
                <a:cs typeface="Arial"/>
              </a:rPr>
              <a:t>Kolliker</a:t>
            </a:r>
            <a:r>
              <a:rPr lang="en-US" dirty="0">
                <a:latin typeface="Minion-Regular"/>
                <a:ea typeface="Calibri"/>
                <a:cs typeface="Arial"/>
              </a:rPr>
              <a:t> suspected active participation of chromosomes in heredity transmission. Roux (1883 suggested that the chromosomes must contain qualitatively different hereditary determiners arranged in linear orders. Weismann supported the idea of Roux by propounding his </a:t>
            </a:r>
            <a:r>
              <a:rPr lang="en-US" dirty="0" err="1">
                <a:latin typeface="Minion-Regular"/>
                <a:ea typeface="Calibri"/>
                <a:cs typeface="Arial"/>
              </a:rPr>
              <a:t>germplasm</a:t>
            </a:r>
            <a:r>
              <a:rPr lang="en-US" dirty="0">
                <a:latin typeface="Minion-Regular"/>
                <a:ea typeface="Calibri"/>
                <a:cs typeface="Arial"/>
              </a:rPr>
              <a:t> theory</a:t>
            </a:r>
          </a:p>
          <a:p>
            <a:pPr marL="41910">
              <a:lnSpc>
                <a:spcPct val="115000"/>
              </a:lnSpc>
              <a:spcAft>
                <a:spcPts val="1000"/>
              </a:spcAft>
            </a:pPr>
            <a:r>
              <a:rPr lang="en-US" dirty="0">
                <a:latin typeface="Minion-Regular"/>
                <a:ea typeface="Calibri"/>
                <a:cs typeface="Arial"/>
              </a:rPr>
              <a:t> </a:t>
            </a:r>
            <a:endParaRPr lang="en-US" dirty="0">
              <a:effectLst/>
              <a:latin typeface="Minion-Regular"/>
              <a:ea typeface="Calibri"/>
              <a:cs typeface="Arial"/>
            </a:endParaRPr>
          </a:p>
        </p:txBody>
      </p:sp>
    </p:spTree>
    <p:extLst>
      <p:ext uri="{BB962C8B-B14F-4D97-AF65-F5344CB8AC3E}">
        <p14:creationId xmlns:p14="http://schemas.microsoft.com/office/powerpoint/2010/main" xmlns="" val="2622792773"/>
      </p:ext>
    </p:ext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305800" cy="5064976"/>
          </a:xfrm>
          <a:prstGeom prst="rect">
            <a:avLst/>
          </a:prstGeom>
        </p:spPr>
        <p:txBody>
          <a:bodyPr wrap="square">
            <a:spAutoFit/>
          </a:bodyPr>
          <a:lstStyle/>
          <a:p>
            <a:pPr lvl="0" algn="just">
              <a:lnSpc>
                <a:spcPct val="115000"/>
              </a:lnSpc>
              <a:spcAft>
                <a:spcPts val="1000"/>
              </a:spcAft>
            </a:pPr>
            <a:r>
              <a:rPr lang="en-US" dirty="0">
                <a:solidFill>
                  <a:prstClr val="black"/>
                </a:solidFill>
                <a:latin typeface="Calibri"/>
                <a:ea typeface="Calibri"/>
                <a:cs typeface="Arial"/>
              </a:rPr>
              <a:t>Further, some workers such as Darwin (1868) in England </a:t>
            </a:r>
            <a:r>
              <a:rPr lang="en-US" dirty="0" err="1" smtClean="0">
                <a:solidFill>
                  <a:prstClr val="black"/>
                </a:solidFill>
                <a:latin typeface="Calibri"/>
                <a:ea typeface="Calibri"/>
                <a:cs typeface="Arial"/>
              </a:rPr>
              <a:t>Vilmorin</a:t>
            </a:r>
            <a:r>
              <a:rPr lang="en-US" dirty="0" smtClean="0">
                <a:solidFill>
                  <a:prstClr val="black"/>
                </a:solidFill>
                <a:latin typeface="Calibri"/>
                <a:ea typeface="Calibri"/>
                <a:cs typeface="Arial"/>
              </a:rPr>
              <a:t> (</a:t>
            </a:r>
            <a:r>
              <a:rPr lang="en-US" dirty="0">
                <a:solidFill>
                  <a:prstClr val="black"/>
                </a:solidFill>
                <a:latin typeface="Calibri"/>
                <a:ea typeface="Calibri"/>
                <a:cs typeface="Arial"/>
              </a:rPr>
              <a:t>1879) in France, </a:t>
            </a:r>
            <a:r>
              <a:rPr lang="en-US" dirty="0" err="1">
                <a:solidFill>
                  <a:prstClr val="black"/>
                </a:solidFill>
                <a:latin typeface="Calibri"/>
                <a:ea typeface="Calibri"/>
                <a:cs typeface="Arial"/>
              </a:rPr>
              <a:t>Rumpau</a:t>
            </a:r>
            <a:r>
              <a:rPr lang="en-US" dirty="0">
                <a:solidFill>
                  <a:prstClr val="black"/>
                </a:solidFill>
                <a:latin typeface="Calibri"/>
                <a:ea typeface="Calibri"/>
                <a:cs typeface="Arial"/>
              </a:rPr>
              <a:t> (1891) in Germany and </a:t>
            </a:r>
            <a:r>
              <a:rPr lang="en-US" dirty="0" err="1">
                <a:solidFill>
                  <a:prstClr val="black"/>
                </a:solidFill>
                <a:latin typeface="Calibri"/>
                <a:ea typeface="Calibri"/>
                <a:cs typeface="Arial"/>
              </a:rPr>
              <a:t>Bohlin</a:t>
            </a:r>
            <a:r>
              <a:rPr lang="en-US" dirty="0">
                <a:solidFill>
                  <a:prstClr val="black"/>
                </a:solidFill>
                <a:latin typeface="Calibri"/>
                <a:ea typeface="Calibri"/>
                <a:cs typeface="Arial"/>
              </a:rPr>
              <a:t> (1897) in Sweden carried out hybridization experiments, very much like Mendel, on different plants and observed the phenomenon of dominance, but they failed to provide any conclusive explanation to their findings.</a:t>
            </a:r>
          </a:p>
          <a:p>
            <a:pPr lvl="0" algn="just">
              <a:lnSpc>
                <a:spcPct val="115000"/>
              </a:lnSpc>
              <a:spcAft>
                <a:spcPts val="1000"/>
              </a:spcAft>
            </a:pPr>
            <a:r>
              <a:rPr lang="en-US" dirty="0">
                <a:solidFill>
                  <a:prstClr val="black"/>
                </a:solidFill>
                <a:latin typeface="Calibri"/>
                <a:ea typeface="Calibri"/>
                <a:cs typeface="Arial"/>
              </a:rPr>
              <a:t>It was in the beginning of 20th century that three botanists, namely Hugo de </a:t>
            </a:r>
            <a:r>
              <a:rPr lang="en-US" dirty="0" err="1">
                <a:solidFill>
                  <a:prstClr val="black"/>
                </a:solidFill>
                <a:latin typeface="Calibri"/>
                <a:ea typeface="Calibri"/>
                <a:cs typeface="Arial"/>
              </a:rPr>
              <a:t>Vries</a:t>
            </a:r>
            <a:r>
              <a:rPr lang="en-US" dirty="0">
                <a:solidFill>
                  <a:prstClr val="black"/>
                </a:solidFill>
                <a:latin typeface="Calibri"/>
                <a:ea typeface="Calibri"/>
                <a:cs typeface="Arial"/>
              </a:rPr>
              <a:t>, working on </a:t>
            </a:r>
            <a:r>
              <a:rPr lang="en-US" dirty="0" err="1">
                <a:solidFill>
                  <a:prstClr val="black"/>
                </a:solidFill>
                <a:latin typeface="Calibri"/>
                <a:ea typeface="Calibri"/>
                <a:cs typeface="Arial"/>
              </a:rPr>
              <a:t>Oenothera</a:t>
            </a:r>
            <a:r>
              <a:rPr lang="en-US" dirty="0">
                <a:solidFill>
                  <a:prstClr val="black"/>
                </a:solidFill>
                <a:latin typeface="Calibri"/>
                <a:ea typeface="Calibri"/>
                <a:cs typeface="Arial"/>
              </a:rPr>
              <a:t>; Carl </a:t>
            </a:r>
            <a:r>
              <a:rPr lang="en-US" dirty="0" err="1">
                <a:solidFill>
                  <a:prstClr val="black"/>
                </a:solidFill>
                <a:latin typeface="Calibri"/>
                <a:ea typeface="Calibri"/>
                <a:cs typeface="Arial"/>
              </a:rPr>
              <a:t>Correns</a:t>
            </a:r>
            <a:r>
              <a:rPr lang="en-US" dirty="0">
                <a:solidFill>
                  <a:prstClr val="black"/>
                </a:solidFill>
                <a:latin typeface="Calibri"/>
                <a:ea typeface="Calibri"/>
                <a:cs typeface="Arial"/>
              </a:rPr>
              <a:t> working on Xenia, peas and maize and Erich von </a:t>
            </a:r>
            <a:r>
              <a:rPr lang="en-US" dirty="0" err="1">
                <a:solidFill>
                  <a:prstClr val="black"/>
                </a:solidFill>
                <a:latin typeface="Calibri"/>
                <a:ea typeface="Calibri"/>
                <a:cs typeface="Arial"/>
              </a:rPr>
              <a:t>Tschermak</a:t>
            </a:r>
            <a:r>
              <a:rPr lang="en-US" dirty="0">
                <a:solidFill>
                  <a:prstClr val="black"/>
                </a:solidFill>
                <a:latin typeface="Calibri"/>
                <a:ea typeface="Calibri"/>
                <a:cs typeface="Arial"/>
              </a:rPr>
              <a:t> working on various flowering plants, independently drawn the conclusions like Mendel.</a:t>
            </a:r>
          </a:p>
          <a:p>
            <a:pPr lvl="0" algn="just">
              <a:lnSpc>
                <a:spcPct val="115000"/>
              </a:lnSpc>
              <a:spcAft>
                <a:spcPts val="1000"/>
              </a:spcAft>
            </a:pPr>
            <a:r>
              <a:rPr lang="en-US" dirty="0">
                <a:solidFill>
                  <a:prstClr val="black"/>
                </a:solidFill>
                <a:latin typeface="Calibri"/>
                <a:ea typeface="Calibri"/>
                <a:cs typeface="Arial"/>
              </a:rPr>
              <a:t>Later these botanists came across the research paper of Mendel and rediscovered it in 1900. Mendel’s original paper was republished in Flora, 89, 364 (1901). Bateson confirmed Mendel’s work by a series of hybridization experiments. </a:t>
            </a:r>
            <a:endParaRPr lang="en-US" dirty="0" smtClean="0">
              <a:solidFill>
                <a:prstClr val="black"/>
              </a:solidFill>
              <a:latin typeface="Calibri"/>
              <a:ea typeface="Calibri"/>
              <a:cs typeface="Arial"/>
            </a:endParaRPr>
          </a:p>
          <a:p>
            <a:pPr lvl="0" algn="just">
              <a:lnSpc>
                <a:spcPct val="115000"/>
              </a:lnSpc>
              <a:spcAft>
                <a:spcPts val="1000"/>
              </a:spcAft>
            </a:pPr>
            <a:r>
              <a:rPr lang="en-US" dirty="0">
                <a:solidFill>
                  <a:prstClr val="black"/>
                </a:solidFill>
                <a:latin typeface="Calibri"/>
                <a:ea typeface="Calibri"/>
                <a:cs typeface="Arial"/>
              </a:rPr>
              <a:t>and he is generally recognized today as the father of genetics.</a:t>
            </a:r>
          </a:p>
          <a:p>
            <a:pPr lvl="0" algn="just">
              <a:lnSpc>
                <a:spcPct val="115000"/>
              </a:lnSpc>
              <a:spcAft>
                <a:spcPts val="1000"/>
              </a:spcAft>
            </a:pPr>
            <a:endParaRPr lang="en-US" dirty="0">
              <a:solidFill>
                <a:prstClr val="black"/>
              </a:solidFill>
              <a:latin typeface="Calibri"/>
              <a:ea typeface="Calibri"/>
              <a:cs typeface="Arial"/>
            </a:endParaRPr>
          </a:p>
        </p:txBody>
      </p:sp>
    </p:spTree>
    <p:extLst>
      <p:ext uri="{BB962C8B-B14F-4D97-AF65-F5344CB8AC3E}">
        <p14:creationId xmlns:p14="http://schemas.microsoft.com/office/powerpoint/2010/main" xmlns="" val="1012020807"/>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01000" cy="1200329"/>
          </a:xfrm>
          <a:prstGeom prst="rect">
            <a:avLst/>
          </a:prstGeom>
        </p:spPr>
        <p:txBody>
          <a:bodyPr wrap="square">
            <a:spAutoFit/>
          </a:bodyPr>
          <a:lstStyle/>
          <a:p>
            <a:r>
              <a:rPr lang="en-US" b="1" dirty="0" smtClean="0">
                <a:latin typeface="Minion-Regular"/>
              </a:rPr>
              <a:t>Genetic terminology </a:t>
            </a:r>
          </a:p>
          <a:p>
            <a:r>
              <a:rPr lang="en-US" dirty="0" smtClean="0">
                <a:latin typeface="Minion-Regular"/>
              </a:rPr>
              <a:t>Before </a:t>
            </a:r>
            <a:r>
              <a:rPr lang="en-US" dirty="0">
                <a:latin typeface="Minion-Regular"/>
              </a:rPr>
              <a:t>we examine Mendel’s crosses and the </a:t>
            </a:r>
            <a:r>
              <a:rPr lang="en-US" dirty="0" smtClean="0">
                <a:latin typeface="Minion-Regular"/>
              </a:rPr>
              <a:t>conclusions that </a:t>
            </a:r>
            <a:r>
              <a:rPr lang="en-US" dirty="0">
                <a:latin typeface="Minion-Regular"/>
              </a:rPr>
              <a:t>he drew from them, a review of some terms </a:t>
            </a:r>
            <a:r>
              <a:rPr lang="en-US" dirty="0" smtClean="0">
                <a:latin typeface="Minion-Regular"/>
              </a:rPr>
              <a:t>commonly used </a:t>
            </a:r>
            <a:r>
              <a:rPr lang="en-US" dirty="0">
                <a:latin typeface="Minion-Regular"/>
              </a:rPr>
              <a:t>in genetics will be </a:t>
            </a:r>
            <a:r>
              <a:rPr lang="en-US" dirty="0" smtClean="0">
                <a:latin typeface="Minion-Regular"/>
              </a:rPr>
              <a:t>helpful</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676400"/>
            <a:ext cx="8456814"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3897200"/>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7873" y="457200"/>
            <a:ext cx="8610600" cy="6215035"/>
          </a:xfrm>
          <a:prstGeom prst="rect">
            <a:avLst/>
          </a:prstGeom>
        </p:spPr>
        <p:txBody>
          <a:bodyPr wrap="square">
            <a:spAutoFit/>
          </a:bodyPr>
          <a:lstStyle/>
          <a:p>
            <a:pPr marL="41910">
              <a:lnSpc>
                <a:spcPct val="115000"/>
              </a:lnSpc>
              <a:spcAft>
                <a:spcPts val="1000"/>
              </a:spcAft>
            </a:pPr>
            <a:r>
              <a:rPr lang="en-US" b="1" dirty="0">
                <a:latin typeface="Calibri"/>
                <a:ea typeface="Calibri"/>
                <a:cs typeface="Arial"/>
              </a:rPr>
              <a:t>MENDEL’S SELECTION OF THE EXPERIMENTAL PLANT</a:t>
            </a:r>
            <a:r>
              <a:rPr lang="ar-SA" dirty="0">
                <a:latin typeface="Calibri"/>
                <a:ea typeface="Calibri"/>
                <a:cs typeface="Arial"/>
              </a:rPr>
              <a:t>.</a:t>
            </a:r>
            <a:endParaRPr lang="en-US" dirty="0">
              <a:latin typeface="Calibri"/>
              <a:ea typeface="Calibri"/>
              <a:cs typeface="Arial"/>
            </a:endParaRPr>
          </a:p>
          <a:p>
            <a:pPr marL="41910">
              <a:lnSpc>
                <a:spcPct val="115000"/>
              </a:lnSpc>
              <a:spcAft>
                <a:spcPts val="1000"/>
              </a:spcAft>
            </a:pPr>
            <a:r>
              <a:rPr lang="en-US" dirty="0">
                <a:latin typeface="Calibri"/>
                <a:ea typeface="Calibri"/>
                <a:cs typeface="Arial"/>
              </a:rPr>
              <a:t>For his hybridization experiments Mendel had certain consideration in his mind about the choice of a suitable material. </a:t>
            </a:r>
            <a:r>
              <a:rPr lang="en-US" b="1" dirty="0">
                <a:latin typeface="Calibri"/>
                <a:ea typeface="Calibri"/>
                <a:cs typeface="Arial"/>
              </a:rPr>
              <a:t>Mendel’s considerations about the </a:t>
            </a:r>
            <a:r>
              <a:rPr lang="en-US" b="1" dirty="0" smtClean="0">
                <a:latin typeface="Calibri"/>
                <a:ea typeface="Calibri"/>
                <a:cs typeface="Arial"/>
              </a:rPr>
              <a:t>material were as follows </a:t>
            </a:r>
            <a:endParaRPr lang="en-US" dirty="0" smtClean="0">
              <a:latin typeface="Calibri"/>
              <a:ea typeface="Calibri"/>
              <a:cs typeface="Arial"/>
            </a:endParaRPr>
          </a:p>
          <a:p>
            <a:pPr marL="41910" algn="just">
              <a:lnSpc>
                <a:spcPct val="115000"/>
              </a:lnSpc>
              <a:spcAft>
                <a:spcPts val="1000"/>
              </a:spcAft>
            </a:pPr>
            <a:r>
              <a:rPr lang="en-US" b="1" dirty="0">
                <a:latin typeface="Calibri"/>
                <a:ea typeface="Calibri"/>
                <a:cs typeface="Arial"/>
              </a:rPr>
              <a:t>1-</a:t>
            </a:r>
            <a:r>
              <a:rPr lang="en-US" dirty="0">
                <a:latin typeface="Calibri"/>
                <a:ea typeface="Calibri"/>
                <a:cs typeface="Arial"/>
              </a:rPr>
              <a:t>  </a:t>
            </a:r>
            <a:r>
              <a:rPr lang="en-US" b="1" dirty="0">
                <a:latin typeface="Calibri"/>
                <a:ea typeface="Calibri"/>
                <a:cs typeface="Arial"/>
              </a:rPr>
              <a:t>Variation</a:t>
            </a:r>
            <a:r>
              <a:rPr lang="en-US" dirty="0">
                <a:latin typeface="Calibri"/>
                <a:ea typeface="Calibri"/>
                <a:cs typeface="Arial"/>
              </a:rPr>
              <a:t>. The organisms which are to be chosen for the </a:t>
            </a:r>
            <a:r>
              <a:rPr lang="en-US" dirty="0" err="1" smtClean="0">
                <a:latin typeface="Calibri"/>
                <a:ea typeface="Calibri"/>
                <a:cs typeface="Arial"/>
              </a:rPr>
              <a:t>genetical</a:t>
            </a:r>
            <a:r>
              <a:rPr lang="en-US" dirty="0" smtClean="0">
                <a:latin typeface="Calibri"/>
                <a:ea typeface="Calibri"/>
                <a:cs typeface="Arial"/>
              </a:rPr>
              <a:t> </a:t>
            </a:r>
            <a:r>
              <a:rPr lang="en-US" dirty="0">
                <a:latin typeface="Calibri"/>
                <a:ea typeface="Calibri"/>
                <a:cs typeface="Arial"/>
              </a:rPr>
              <a:t>experiments, should have a number of detectable differences and at a time only single detectable character should be considered.</a:t>
            </a:r>
          </a:p>
          <a:p>
            <a:pPr marL="41910">
              <a:lnSpc>
                <a:spcPct val="115000"/>
              </a:lnSpc>
              <a:spcAft>
                <a:spcPts val="1000"/>
              </a:spcAft>
            </a:pPr>
            <a:r>
              <a:rPr lang="en-US" b="1" dirty="0" smtClean="0">
                <a:latin typeface="Calibri"/>
                <a:ea typeface="Calibri"/>
                <a:cs typeface="Arial"/>
              </a:rPr>
              <a:t>2-</a:t>
            </a:r>
            <a:r>
              <a:rPr lang="ar-IQ" b="1" dirty="0" smtClean="0">
                <a:latin typeface="Calibri"/>
                <a:ea typeface="Calibri"/>
                <a:cs typeface="Arial"/>
              </a:rPr>
              <a:t>. </a:t>
            </a:r>
            <a:r>
              <a:rPr lang="en-US" b="1" dirty="0">
                <a:latin typeface="Calibri"/>
                <a:ea typeface="Calibri"/>
                <a:cs typeface="Arial"/>
              </a:rPr>
              <a:t>Reproduction. </a:t>
            </a:r>
            <a:r>
              <a:rPr lang="en-US" dirty="0">
                <a:latin typeface="Calibri"/>
                <a:ea typeface="Calibri"/>
                <a:cs typeface="Arial"/>
              </a:rPr>
              <a:t>The chosen organisms should be sexually reproducing</a:t>
            </a:r>
          </a:p>
          <a:p>
            <a:pPr marL="41910" algn="just">
              <a:lnSpc>
                <a:spcPct val="115000"/>
              </a:lnSpc>
              <a:spcAft>
                <a:spcPts val="1000"/>
              </a:spcAft>
            </a:pPr>
            <a:r>
              <a:rPr lang="en-US" b="1" dirty="0">
                <a:latin typeface="Calibri"/>
                <a:ea typeface="Calibri"/>
                <a:cs typeface="Arial"/>
              </a:rPr>
              <a:t>3-</a:t>
            </a:r>
            <a:r>
              <a:rPr lang="en-US" dirty="0">
                <a:latin typeface="Arial"/>
                <a:ea typeface="Calibri"/>
                <a:cs typeface="Arial"/>
              </a:rPr>
              <a:t> </a:t>
            </a:r>
            <a:r>
              <a:rPr lang="en-US" b="1" dirty="0">
                <a:latin typeface="Calibri"/>
                <a:ea typeface="Calibri"/>
                <a:cs typeface="Arial"/>
              </a:rPr>
              <a:t>Controlled mating. </a:t>
            </a:r>
            <a:endParaRPr lang="en-US" b="1" dirty="0" smtClean="0">
              <a:latin typeface="Calibri"/>
              <a:ea typeface="Calibri"/>
              <a:cs typeface="Arial"/>
            </a:endParaRPr>
          </a:p>
          <a:p>
            <a:pPr marL="41910" algn="just">
              <a:lnSpc>
                <a:spcPct val="115000"/>
              </a:lnSpc>
              <a:spcAft>
                <a:spcPts val="1000"/>
              </a:spcAft>
            </a:pPr>
            <a:r>
              <a:rPr lang="en-US" b="1" dirty="0" smtClean="0">
                <a:latin typeface="Calibri"/>
                <a:ea typeface="Calibri"/>
                <a:cs typeface="Arial"/>
              </a:rPr>
              <a:t>4-Short </a:t>
            </a:r>
            <a:r>
              <a:rPr lang="en-US" b="1" dirty="0">
                <a:latin typeface="Calibri"/>
                <a:ea typeface="Calibri"/>
                <a:cs typeface="Arial"/>
              </a:rPr>
              <a:t>life cycle</a:t>
            </a:r>
            <a:r>
              <a:rPr lang="en-US" dirty="0">
                <a:latin typeface="Calibri"/>
                <a:ea typeface="Calibri"/>
                <a:cs typeface="Arial"/>
              </a:rPr>
              <a:t>. </a:t>
            </a:r>
            <a:endParaRPr lang="en-US" dirty="0" smtClean="0">
              <a:latin typeface="Calibri"/>
              <a:ea typeface="Calibri"/>
              <a:cs typeface="Arial"/>
            </a:endParaRPr>
          </a:p>
          <a:p>
            <a:pPr marL="41910" algn="just">
              <a:lnSpc>
                <a:spcPct val="115000"/>
              </a:lnSpc>
              <a:spcAft>
                <a:spcPts val="1000"/>
              </a:spcAft>
            </a:pPr>
            <a:r>
              <a:rPr lang="en-US" b="1" dirty="0" smtClean="0">
                <a:latin typeface="Calibri"/>
                <a:ea typeface="Calibri"/>
                <a:cs typeface="Arial"/>
              </a:rPr>
              <a:t>5-Large </a:t>
            </a:r>
            <a:r>
              <a:rPr lang="en-US" b="1" dirty="0">
                <a:latin typeface="Calibri"/>
                <a:ea typeface="Calibri"/>
                <a:cs typeface="Arial"/>
              </a:rPr>
              <a:t>number of </a:t>
            </a:r>
            <a:r>
              <a:rPr lang="en-US" b="1" dirty="0" smtClean="0">
                <a:latin typeface="Calibri"/>
                <a:ea typeface="Calibri"/>
                <a:cs typeface="Arial"/>
              </a:rPr>
              <a:t>offspring.</a:t>
            </a:r>
          </a:p>
          <a:p>
            <a:pPr marL="41910" algn="just">
              <a:lnSpc>
                <a:spcPct val="115000"/>
              </a:lnSpc>
              <a:spcAft>
                <a:spcPts val="1000"/>
              </a:spcAft>
            </a:pPr>
            <a:r>
              <a:rPr lang="en-US" b="1" dirty="0" smtClean="0">
                <a:latin typeface="Calibri"/>
                <a:ea typeface="Calibri"/>
                <a:cs typeface="Arial"/>
              </a:rPr>
              <a:t>6-Convenience </a:t>
            </a:r>
            <a:r>
              <a:rPr lang="en-US" b="1" dirty="0">
                <a:latin typeface="Calibri"/>
                <a:ea typeface="Calibri"/>
                <a:cs typeface="Arial"/>
              </a:rPr>
              <a:t>in handling</a:t>
            </a:r>
            <a:r>
              <a:rPr lang="en-US" dirty="0">
                <a:latin typeface="Calibri"/>
                <a:ea typeface="Calibri"/>
                <a:cs typeface="Arial"/>
              </a:rPr>
              <a:t>. The experimental species should be of a type that can be raised and maintained conveniently and inexpensively in the laboratory. For instance, the elephant will prove entirely useless material for </a:t>
            </a:r>
            <a:r>
              <a:rPr lang="en-US" dirty="0" err="1">
                <a:latin typeface="Calibri"/>
                <a:ea typeface="Calibri"/>
                <a:cs typeface="Arial"/>
              </a:rPr>
              <a:t>genetical</a:t>
            </a:r>
            <a:r>
              <a:rPr lang="en-US" dirty="0">
                <a:latin typeface="Calibri"/>
                <a:ea typeface="Calibri"/>
                <a:cs typeface="Arial"/>
              </a:rPr>
              <a:t> experiments than the Drosophila, pea plants, tomato, rats, guinea pigs, etc., which have been generally used and are still used in hybridization experiment</a:t>
            </a:r>
          </a:p>
          <a:p>
            <a:pPr marL="41910">
              <a:lnSpc>
                <a:spcPct val="115000"/>
              </a:lnSpc>
              <a:spcAft>
                <a:spcPts val="1000"/>
              </a:spcAft>
            </a:pPr>
            <a:endParaRPr lang="en-US" dirty="0">
              <a:effectLst/>
              <a:latin typeface="Calibri"/>
              <a:ea typeface="Calibri"/>
              <a:cs typeface="Arial"/>
            </a:endParaRPr>
          </a:p>
        </p:txBody>
      </p:sp>
    </p:spTree>
    <p:extLst>
      <p:ext uri="{BB962C8B-B14F-4D97-AF65-F5344CB8AC3E}">
        <p14:creationId xmlns:p14="http://schemas.microsoft.com/office/powerpoint/2010/main" xmlns="" val="1499729617"/>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855" y="838200"/>
            <a:ext cx="8305800" cy="5447645"/>
          </a:xfrm>
          <a:prstGeom prst="rect">
            <a:avLst/>
          </a:prstGeom>
        </p:spPr>
        <p:txBody>
          <a:bodyPr wrap="square">
            <a:spAutoFit/>
          </a:bodyPr>
          <a:lstStyle/>
          <a:p>
            <a:r>
              <a:rPr lang="en-US" sz="2400" b="1" dirty="0">
                <a:latin typeface="Minion-Regular"/>
              </a:rPr>
              <a:t>Mendel’s success </a:t>
            </a:r>
          </a:p>
          <a:p>
            <a:pPr algn="just"/>
            <a:r>
              <a:rPr lang="en-US" dirty="0" smtClean="0">
                <a:latin typeface="Minion-Regular"/>
              </a:rPr>
              <a:t>Mendel’s </a:t>
            </a:r>
            <a:r>
              <a:rPr lang="en-US" dirty="0">
                <a:latin typeface="Minion-Regular"/>
              </a:rPr>
              <a:t>approach to the study of heredity was effective </a:t>
            </a:r>
            <a:r>
              <a:rPr lang="en-US" dirty="0" smtClean="0">
                <a:latin typeface="Minion-Regular"/>
              </a:rPr>
              <a:t>for several reasons</a:t>
            </a:r>
            <a:r>
              <a:rPr lang="en-US" dirty="0">
                <a:latin typeface="Minion-Regular"/>
              </a:rPr>
              <a:t>. Foremost was his choice of </a:t>
            </a:r>
            <a:r>
              <a:rPr lang="en-US" dirty="0" smtClean="0">
                <a:latin typeface="Minion-Regular"/>
              </a:rPr>
              <a:t>experimental subject</a:t>
            </a:r>
            <a:r>
              <a:rPr lang="en-US" dirty="0">
                <a:latin typeface="Minion-Regular"/>
              </a:rPr>
              <a:t>, the pea plant </a:t>
            </a:r>
            <a:r>
              <a:rPr lang="en-US" i="1" dirty="0" err="1">
                <a:latin typeface="Minion-Italic"/>
              </a:rPr>
              <a:t>Pisum</a:t>
            </a:r>
            <a:r>
              <a:rPr lang="en-US" i="1" dirty="0">
                <a:latin typeface="Minion-Italic"/>
              </a:rPr>
              <a:t> </a:t>
            </a:r>
            <a:r>
              <a:rPr lang="en-US" i="1" dirty="0" err="1">
                <a:latin typeface="Minion-Italic"/>
              </a:rPr>
              <a:t>sativum</a:t>
            </a:r>
            <a:r>
              <a:rPr lang="en-US" i="1" dirty="0">
                <a:latin typeface="Minion-Italic"/>
              </a:rPr>
              <a:t> </a:t>
            </a:r>
            <a:r>
              <a:rPr lang="en-US" dirty="0" smtClean="0">
                <a:latin typeface="Minion-Regular"/>
              </a:rPr>
              <a:t> which offered </a:t>
            </a:r>
            <a:r>
              <a:rPr lang="en-US" dirty="0">
                <a:latin typeface="Minion-Regular"/>
              </a:rPr>
              <a:t>clear advantages for genetic investigation. </a:t>
            </a:r>
            <a:r>
              <a:rPr lang="en-US" dirty="0" smtClean="0">
                <a:latin typeface="Minion-Regular"/>
              </a:rPr>
              <a:t>and Much </a:t>
            </a:r>
            <a:r>
              <a:rPr lang="en-US" dirty="0">
                <a:latin typeface="Minion-Regular"/>
              </a:rPr>
              <a:t>of Mendel’s success can be attributed to the </a:t>
            </a:r>
            <a:r>
              <a:rPr lang="en-US" dirty="0" smtClean="0">
                <a:latin typeface="Minion-Regular"/>
              </a:rPr>
              <a:t>seven characteristics </a:t>
            </a:r>
            <a:r>
              <a:rPr lang="en-US" dirty="0">
                <a:latin typeface="Minion-Regular"/>
              </a:rPr>
              <a:t>that he chose for </a:t>
            </a:r>
            <a:r>
              <a:rPr lang="en-US" dirty="0" smtClean="0">
                <a:latin typeface="Minion-Regular"/>
              </a:rPr>
              <a:t>study. He avoided </a:t>
            </a:r>
            <a:r>
              <a:rPr lang="en-US" dirty="0">
                <a:latin typeface="Minion-Regular"/>
              </a:rPr>
              <a:t>characteristics that display a range of </a:t>
            </a:r>
            <a:r>
              <a:rPr lang="en-US" dirty="0" smtClean="0">
                <a:latin typeface="Minion-Regular"/>
              </a:rPr>
              <a:t>variation; instead</a:t>
            </a:r>
            <a:r>
              <a:rPr lang="en-US" dirty="0">
                <a:latin typeface="Minion-Regular"/>
              </a:rPr>
              <a:t>, he focused his attention on those that exist in </a:t>
            </a:r>
            <a:r>
              <a:rPr lang="en-US" dirty="0" smtClean="0">
                <a:latin typeface="Minion-Regular"/>
              </a:rPr>
              <a:t>two easily </a:t>
            </a:r>
            <a:r>
              <a:rPr lang="en-US" dirty="0">
                <a:latin typeface="Minion-Regular"/>
              </a:rPr>
              <a:t>differentiated forms</a:t>
            </a:r>
            <a:r>
              <a:rPr lang="en-US" dirty="0" smtClean="0">
                <a:latin typeface="Minion-Regular"/>
              </a:rPr>
              <a:t>,</a:t>
            </a:r>
          </a:p>
          <a:p>
            <a:pPr marL="285750" indent="-285750" algn="just">
              <a:buFont typeface="Arial" panose="020B0604020202020204" pitchFamily="34" charset="0"/>
              <a:buChar char="•"/>
            </a:pPr>
            <a:endParaRPr lang="en-US" dirty="0" smtClean="0">
              <a:latin typeface="Minion-Regular"/>
            </a:endParaRPr>
          </a:p>
          <a:p>
            <a:pPr marL="285750" indent="-285750" algn="just">
              <a:buFont typeface="Arial" panose="020B0604020202020204" pitchFamily="34" charset="0"/>
              <a:buChar char="•"/>
            </a:pPr>
            <a:r>
              <a:rPr lang="en-US" dirty="0" smtClean="0">
                <a:latin typeface="Minion-Regular"/>
              </a:rPr>
              <a:t>stem </a:t>
            </a:r>
            <a:r>
              <a:rPr lang="en-US" dirty="0">
                <a:latin typeface="Minion-Regular"/>
              </a:rPr>
              <a:t>may be tall or dwarf,</a:t>
            </a:r>
          </a:p>
          <a:p>
            <a:pPr marL="285750" indent="-285750" algn="just">
              <a:buFont typeface="Arial" panose="020B0604020202020204" pitchFamily="34" charset="0"/>
              <a:buChar char="•"/>
            </a:pPr>
            <a:r>
              <a:rPr lang="en-US" dirty="0" smtClean="0">
                <a:latin typeface="Minion-Regular"/>
              </a:rPr>
              <a:t>cotyledons </a:t>
            </a:r>
            <a:r>
              <a:rPr lang="en-US" dirty="0">
                <a:latin typeface="Minion-Regular"/>
              </a:rPr>
              <a:t>may be green or yellow;</a:t>
            </a:r>
          </a:p>
          <a:p>
            <a:pPr marL="285750" indent="-285750" algn="just">
              <a:buFont typeface="Arial" panose="020B0604020202020204" pitchFamily="34" charset="0"/>
              <a:buChar char="•"/>
            </a:pPr>
            <a:r>
              <a:rPr lang="en-US" dirty="0" smtClean="0">
                <a:latin typeface="Minion-Regular"/>
              </a:rPr>
              <a:t>seeds </a:t>
            </a:r>
            <a:r>
              <a:rPr lang="en-US" dirty="0">
                <a:latin typeface="Minion-Regular"/>
              </a:rPr>
              <a:t>may be round or wrinkled, </a:t>
            </a:r>
          </a:p>
          <a:p>
            <a:pPr marL="285750" indent="-285750" algn="just">
              <a:buFont typeface="Arial" panose="020B0604020202020204" pitchFamily="34" charset="0"/>
              <a:buChar char="•"/>
            </a:pPr>
            <a:r>
              <a:rPr lang="en-US" dirty="0" smtClean="0">
                <a:latin typeface="Minion-Regular"/>
              </a:rPr>
              <a:t>seed </a:t>
            </a:r>
            <a:r>
              <a:rPr lang="en-US" dirty="0">
                <a:latin typeface="Minion-Regular"/>
              </a:rPr>
              <a:t>coat may be </a:t>
            </a:r>
            <a:r>
              <a:rPr lang="en-US" dirty="0" err="1">
                <a:latin typeface="Minion-Regular"/>
              </a:rPr>
              <a:t>coloured</a:t>
            </a:r>
            <a:r>
              <a:rPr lang="en-US" dirty="0">
                <a:latin typeface="Minion-Regular"/>
              </a:rPr>
              <a:t> or </a:t>
            </a:r>
            <a:r>
              <a:rPr lang="en-US" dirty="0" err="1">
                <a:latin typeface="Minion-Regular"/>
              </a:rPr>
              <a:t>colourless</a:t>
            </a:r>
            <a:r>
              <a:rPr lang="en-US" dirty="0">
                <a:latin typeface="Minion-Regular"/>
              </a:rPr>
              <a:t>;</a:t>
            </a:r>
          </a:p>
          <a:p>
            <a:pPr marL="285750" indent="-285750" algn="just">
              <a:buFont typeface="Arial" panose="020B0604020202020204" pitchFamily="34" charset="0"/>
              <a:buChar char="•"/>
            </a:pPr>
            <a:r>
              <a:rPr lang="en-US" dirty="0" smtClean="0">
                <a:latin typeface="Minion-Regular"/>
              </a:rPr>
              <a:t>the </a:t>
            </a:r>
            <a:r>
              <a:rPr lang="en-US" dirty="0">
                <a:latin typeface="Minion-Regular"/>
              </a:rPr>
              <a:t>unripe pods may be green or yellow;</a:t>
            </a:r>
          </a:p>
          <a:p>
            <a:pPr marL="285750" indent="-285750" algn="just">
              <a:buFont typeface="Arial" panose="020B0604020202020204" pitchFamily="34" charset="0"/>
              <a:buChar char="•"/>
            </a:pPr>
            <a:r>
              <a:rPr lang="en-US" dirty="0" smtClean="0">
                <a:latin typeface="Minion-Regular"/>
              </a:rPr>
              <a:t>the </a:t>
            </a:r>
            <a:r>
              <a:rPr lang="en-US" dirty="0">
                <a:latin typeface="Minion-Regular"/>
              </a:rPr>
              <a:t>ripe pods may be inflated or constricted between the seeds,</a:t>
            </a:r>
          </a:p>
          <a:p>
            <a:pPr marL="285750" indent="-285750" algn="just">
              <a:buFont typeface="Arial" panose="020B0604020202020204" pitchFamily="34" charset="0"/>
              <a:buChar char="•"/>
            </a:pPr>
            <a:r>
              <a:rPr lang="en-US" dirty="0" smtClean="0">
                <a:latin typeface="Minion-Regular"/>
              </a:rPr>
              <a:t>flowers </a:t>
            </a:r>
            <a:r>
              <a:rPr lang="en-US" dirty="0">
                <a:latin typeface="Minion-Regular"/>
              </a:rPr>
              <a:t>may have axial or terminal positions </a:t>
            </a:r>
          </a:p>
          <a:p>
            <a:pPr marL="285750" indent="-285750" algn="just">
              <a:buFont typeface="Arial" panose="020B0604020202020204" pitchFamily="34" charset="0"/>
              <a:buChar char="•"/>
            </a:pPr>
            <a:r>
              <a:rPr lang="en-US" dirty="0" smtClean="0">
                <a:latin typeface="Minion-Regular"/>
              </a:rPr>
              <a:t>and </a:t>
            </a:r>
            <a:r>
              <a:rPr lang="en-US" dirty="0">
                <a:latin typeface="Minion-Regular"/>
              </a:rPr>
              <a:t>the colors of flowers may be red or white. </a:t>
            </a:r>
            <a:endParaRPr lang="en-US" dirty="0" smtClean="0">
              <a:latin typeface="Minion-Regular"/>
            </a:endParaRPr>
          </a:p>
          <a:p>
            <a:pPr marL="285750" indent="-285750" algn="just">
              <a:buFont typeface="Arial" panose="020B0604020202020204" pitchFamily="34" charset="0"/>
              <a:buChar char="•"/>
            </a:pPr>
            <a:r>
              <a:rPr lang="en-US" dirty="0" smtClean="0">
                <a:latin typeface="Minion-Regular"/>
              </a:rPr>
              <a:t> Finally</a:t>
            </a:r>
            <a:r>
              <a:rPr lang="en-US" dirty="0">
                <a:latin typeface="Minion-Regular"/>
              </a:rPr>
              <a:t>, Mendel was successful because he </a:t>
            </a:r>
            <a:r>
              <a:rPr lang="en-US" dirty="0" smtClean="0">
                <a:latin typeface="Minion-Regular"/>
              </a:rPr>
              <a:t>adopted an </a:t>
            </a:r>
            <a:r>
              <a:rPr lang="en-US" dirty="0">
                <a:latin typeface="Minion-Regular"/>
              </a:rPr>
              <a:t>experimental approach and interpreted his results </a:t>
            </a:r>
            <a:r>
              <a:rPr lang="en-US" dirty="0" smtClean="0">
                <a:latin typeface="Minion-Regular"/>
              </a:rPr>
              <a:t>by using </a:t>
            </a:r>
            <a:r>
              <a:rPr lang="en-US" dirty="0">
                <a:latin typeface="Minion-Regular"/>
              </a:rPr>
              <a:t>mathematics. Unlike many earlier investigators </a:t>
            </a:r>
            <a:r>
              <a:rPr lang="en-US" dirty="0" smtClean="0">
                <a:latin typeface="Minion-Regular"/>
              </a:rPr>
              <a:t>who just </a:t>
            </a:r>
            <a:r>
              <a:rPr lang="en-US" dirty="0">
                <a:latin typeface="Minion-Regular"/>
              </a:rPr>
              <a:t>described the </a:t>
            </a:r>
            <a:r>
              <a:rPr lang="en-US" i="1" dirty="0">
                <a:latin typeface="Minion-Italic"/>
              </a:rPr>
              <a:t>results </a:t>
            </a:r>
            <a:r>
              <a:rPr lang="en-US" dirty="0">
                <a:latin typeface="Minion-Regular"/>
              </a:rPr>
              <a:t>of crosses,</a:t>
            </a:r>
            <a:endParaRPr lang="en-US" dirty="0"/>
          </a:p>
        </p:txBody>
      </p:sp>
    </p:spTree>
    <p:extLst>
      <p:ext uri="{BB962C8B-B14F-4D97-AF65-F5344CB8AC3E}">
        <p14:creationId xmlns:p14="http://schemas.microsoft.com/office/powerpoint/2010/main" xmlns="" val="2399713380"/>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794414"/>
            <a:ext cx="8880764" cy="2585323"/>
          </a:xfrm>
          <a:prstGeom prst="rect">
            <a:avLst/>
          </a:prstGeom>
        </p:spPr>
        <p:txBody>
          <a:bodyPr wrap="square">
            <a:spAutoFit/>
          </a:bodyPr>
          <a:lstStyle/>
          <a:p>
            <a:pPr>
              <a:buFont typeface="Arial"/>
              <a:buChar char="•"/>
            </a:pPr>
            <a:r>
              <a:rPr lang="en-US" dirty="0">
                <a:solidFill>
                  <a:srgbClr val="222222"/>
                </a:solidFill>
                <a:latin typeface="arial"/>
              </a:rPr>
              <a:t>Pea shape (round or wrinkled)</a:t>
            </a:r>
          </a:p>
          <a:p>
            <a:pPr>
              <a:buFont typeface="Arial"/>
              <a:buChar char="•"/>
            </a:pPr>
            <a:r>
              <a:rPr lang="en-US" dirty="0">
                <a:solidFill>
                  <a:srgbClr val="222222"/>
                </a:solidFill>
                <a:latin typeface="arial"/>
              </a:rPr>
              <a:t>Pea color (green or yellow)</a:t>
            </a:r>
          </a:p>
          <a:p>
            <a:pPr>
              <a:buFont typeface="Arial"/>
              <a:buChar char="•"/>
            </a:pPr>
            <a:r>
              <a:rPr lang="en-US" dirty="0">
                <a:solidFill>
                  <a:srgbClr val="222222"/>
                </a:solidFill>
                <a:latin typeface="arial"/>
              </a:rPr>
              <a:t>Pod shape (constricted or inflated)</a:t>
            </a:r>
          </a:p>
          <a:p>
            <a:pPr>
              <a:buFont typeface="Arial"/>
              <a:buChar char="•"/>
            </a:pPr>
            <a:r>
              <a:rPr lang="en-US" dirty="0">
                <a:solidFill>
                  <a:srgbClr val="222222"/>
                </a:solidFill>
                <a:latin typeface="arial"/>
              </a:rPr>
              <a:t>Pod color (green or yellow)</a:t>
            </a:r>
          </a:p>
          <a:p>
            <a:pPr>
              <a:buFont typeface="Arial"/>
              <a:buChar char="•"/>
            </a:pPr>
            <a:r>
              <a:rPr lang="en-US" dirty="0">
                <a:solidFill>
                  <a:srgbClr val="222222"/>
                </a:solidFill>
                <a:latin typeface="arial"/>
              </a:rPr>
              <a:t>Flower color (purple or white)</a:t>
            </a:r>
          </a:p>
          <a:p>
            <a:pPr>
              <a:buFont typeface="Arial"/>
              <a:buChar char="•"/>
            </a:pPr>
            <a:r>
              <a:rPr lang="en-US" dirty="0" smtClean="0">
                <a:solidFill>
                  <a:srgbClr val="222222"/>
                </a:solidFill>
                <a:latin typeface="arial"/>
              </a:rPr>
              <a:t>size </a:t>
            </a:r>
            <a:r>
              <a:rPr lang="en-US" dirty="0">
                <a:solidFill>
                  <a:srgbClr val="222222"/>
                </a:solidFill>
                <a:latin typeface="arial"/>
              </a:rPr>
              <a:t>(tall or dwarf)</a:t>
            </a:r>
          </a:p>
          <a:p>
            <a:pPr>
              <a:buFont typeface="Arial"/>
              <a:buChar char="•"/>
            </a:pPr>
            <a:r>
              <a:rPr lang="en-US" dirty="0">
                <a:solidFill>
                  <a:srgbClr val="222222"/>
                </a:solidFill>
                <a:latin typeface="arial"/>
              </a:rPr>
              <a:t>Position of flowers (axial or terminal)</a:t>
            </a:r>
          </a:p>
          <a:p>
            <a:r>
              <a:rPr lang="en-US" dirty="0">
                <a:solidFill>
                  <a:srgbClr val="222222"/>
                </a:solidFill>
                <a:latin typeface="arial"/>
              </a:rPr>
              <a:t/>
            </a:r>
            <a:br>
              <a:rPr lang="en-US" dirty="0">
                <a:solidFill>
                  <a:srgbClr val="222222"/>
                </a:solidFill>
                <a:latin typeface="arial"/>
              </a:rPr>
            </a:b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09600"/>
            <a:ext cx="8153400" cy="31848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04257727"/>
      </p:ext>
    </p:extLst>
  </p:cSld>
  <p:clrMapOvr>
    <a:masterClrMapping/>
  </p:clrMapOvr>
  <p:transition spd="med">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1642</TotalTime>
  <Words>2259</Words>
  <Application>Microsoft Office PowerPoint</Application>
  <PresentationFormat>On-screen Show (4:3)</PresentationFormat>
  <Paragraphs>83</Paragraphs>
  <Slides>21</Slides>
  <Notes>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Flow</vt:lpstr>
      <vt:lpstr>1_Flow</vt:lpstr>
      <vt:lpstr>2_Flow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uuee</dc:creator>
  <cp:lastModifiedBy>DR.Ahmed Saker 2O14</cp:lastModifiedBy>
  <cp:revision>46</cp:revision>
  <dcterms:created xsi:type="dcterms:W3CDTF">2006-08-16T00:00:00Z</dcterms:created>
  <dcterms:modified xsi:type="dcterms:W3CDTF">2019-03-12T20:27:48Z</dcterms:modified>
</cp:coreProperties>
</file>