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79" r:id="rId7"/>
    <p:sldId id="290" r:id="rId8"/>
    <p:sldId id="280" r:id="rId9"/>
    <p:sldId id="281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59" r:id="rId18"/>
    <p:sldId id="276" r:id="rId19"/>
    <p:sldId id="277" r:id="rId20"/>
    <p:sldId id="278" r:id="rId21"/>
    <p:sldId id="282" r:id="rId22"/>
    <p:sldId id="283" r:id="rId23"/>
    <p:sldId id="286" r:id="rId24"/>
    <p:sldId id="291" r:id="rId25"/>
    <p:sldId id="287" r:id="rId26"/>
    <p:sldId id="288" r:id="rId27"/>
    <p:sldId id="289" r:id="rId28"/>
    <p:sldId id="284" r:id="rId29"/>
    <p:sldId id="285" r:id="rId30"/>
    <p:sldId id="268" r:id="rId31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89767" autoAdjust="0"/>
  </p:normalViewPr>
  <p:slideViewPr>
    <p:cSldViewPr snapToGrid="0" showGuides="1">
      <p:cViewPr varScale="1">
        <p:scale>
          <a:sx n="63" d="100"/>
          <a:sy n="63" d="100"/>
        </p:scale>
        <p:origin x="90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E520D69-B2A6-4651-85F3-992158983495}" type="datetime1">
              <a:rPr lang="en-GB" smtClean="0"/>
              <a:t>01/04/2019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834459-7356-44BF-850D-8B30C4FB3B6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0B0BC-5F5A-4563-8D5F-5EBE8705E78B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Fourth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3C37BE-C303-496D-B5CD-85F2937540F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1" dirty="0"/>
              <a:t>NOTE:</a:t>
            </a:r>
          </a:p>
          <a:p>
            <a:r>
              <a:rPr lang="en-GB" i="1" dirty="0"/>
              <a:t>To change the image on this slide, select the picture and delete it. Then click the Pictures icon in the placeholder to insert your own image.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426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323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633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6021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668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10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474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421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298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724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26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355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3393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9353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336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4773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0738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7148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5209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243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819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515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335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238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775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927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0A3C37BE-C303-496D-B5CD-85F2937540FC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43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22B4CE67-49A1-4954-B535-D011B21685D9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A17A61D-7B9C-429F-ACCF-69D4850EF890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B0C9D9D-358B-4B6B-9CB9-B14223D14AA3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4F5FE40-BBFB-4CB9-AAA5-59BD3AE478A7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A2EB74-D6DB-40B9-8AC8-BA8DD588C21F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en-GB" sz="1200" b="1" i="1" noProof="0" dirty="0">
                <a:latin typeface="Arial" pitchFamily="34" charset="0"/>
                <a:cs typeface="Arial" pitchFamily="34" charset="0"/>
              </a:rPr>
              <a:t>NOTE:</a:t>
            </a:r>
          </a:p>
          <a:p>
            <a:pPr rtl="0"/>
            <a:r>
              <a:rPr lang="en-GB" sz="1200" i="1" noProof="0" dirty="0">
                <a:latin typeface="Arial" pitchFamily="34" charset="0"/>
                <a:cs typeface="Arial" pitchFamily="34" charset="0"/>
              </a:rPr>
              <a:t>To change the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noProof="0" dirty="0"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BF5231-8870-441E-8E82-3BE95C2D4F16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5344F-59C3-4858-8571-433797DFCF9E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7B145EF-5566-469D-AEC4-BEBCB09EDC55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E16BA12-8505-4D9F-A29D-C64373B3BF05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70D8CA9-C44B-4D4A-A5C1-973DB36DB758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224CF92-45F0-4F21-AF38-1A81E82CAE2B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n-US" noProof="0" smtClean="0"/>
              <a:t>Click to edit Master text styles</a:t>
            </a:r>
          </a:p>
          <a:p>
            <a:pPr lvl="1" rtl="0"/>
            <a:r>
              <a:rPr lang="en-US" noProof="0" smtClean="0"/>
              <a:t>Second level</a:t>
            </a:r>
          </a:p>
          <a:p>
            <a:pPr lvl="2" rtl="0"/>
            <a:r>
              <a:rPr lang="en-US" noProof="0" smtClean="0"/>
              <a:t>Third level</a:t>
            </a:r>
          </a:p>
          <a:p>
            <a:pPr lvl="3" rtl="0"/>
            <a:r>
              <a:rPr lang="en-US" noProof="0" smtClean="0"/>
              <a:t>Fourth level</a:t>
            </a:r>
          </a:p>
          <a:p>
            <a:pPr lvl="4" rtl="0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2FEB5231-77C7-46B6-AE08-DF88FFC67703}" type="datetime1">
              <a:rPr lang="en-GB" noProof="0" smtClean="0"/>
              <a:pPr/>
              <a:t>01/04/2019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 rtlCol="0" anchor="ctr"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Information </a:t>
            </a:r>
            <a:r>
              <a:rPr lang="en-US" b="1" dirty="0"/>
              <a:t>Systems Security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ctr"/>
            <a:r>
              <a:rPr lang="en-GB" b="1" dirty="0"/>
              <a:t>DR. Musaab Riyadh </a:t>
            </a:r>
            <a:r>
              <a:rPr lang="en-GB" b="1" dirty="0" err="1"/>
              <a:t>Abdulrazzaq</a:t>
            </a:r>
            <a:endParaRPr lang="en-GB" b="1" dirty="0"/>
          </a:p>
          <a:p>
            <a:pPr algn="ctr"/>
            <a:r>
              <a:rPr lang="en-GB" b="1" dirty="0" err="1"/>
              <a:t>Mustansiriyah</a:t>
            </a:r>
            <a:r>
              <a:rPr lang="en-GB" b="1" dirty="0"/>
              <a:t> University</a:t>
            </a:r>
          </a:p>
          <a:p>
            <a:pPr algn="ctr"/>
            <a:r>
              <a:rPr lang="en-GB" b="1" dirty="0"/>
              <a:t>College of Science- Computer Dept.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2" name="Rectangle 1"/>
          <p:cNvSpPr/>
          <p:nvPr/>
        </p:nvSpPr>
        <p:spPr>
          <a:xfrm>
            <a:off x="1432560" y="1158844"/>
            <a:ext cx="1569720" cy="848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Chapter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one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just" fontAlgn="base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Integrity</a:t>
            </a:r>
            <a:r>
              <a:rPr lang="en-US" sz="2400" b="1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information refers to protecting information from </a:t>
            </a:r>
            <a:r>
              <a:rPr lang="en-US" sz="2400" dirty="0" smtClean="0"/>
              <a:t>being </a:t>
            </a:r>
            <a:r>
              <a:rPr lang="en-US" sz="2400" dirty="0"/>
              <a:t>modified by unauthorized </a:t>
            </a:r>
            <a:r>
              <a:rPr lang="en-US" sz="2400" dirty="0" smtClean="0"/>
              <a:t>parties as illustrated by figure below:</a:t>
            </a:r>
          </a:p>
          <a:p>
            <a:pPr marL="0" indent="0" algn="just" fontAlgn="base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corruption </a:t>
            </a:r>
            <a:r>
              <a:rPr lang="en-US" sz="2400" dirty="0"/>
              <a:t>of data integrity are serious </a:t>
            </a:r>
            <a:r>
              <a:rPr lang="en-US" sz="2400" dirty="0" smtClean="0"/>
              <a:t>threats </a:t>
            </a:r>
            <a:r>
              <a:rPr lang="en-US" sz="2400" dirty="0"/>
              <a:t>to an </a:t>
            </a:r>
            <a:r>
              <a:rPr lang="en-US" sz="2400" dirty="0" smtClean="0"/>
              <a:t>organization, especially </a:t>
            </a:r>
            <a:r>
              <a:rPr lang="en-US" sz="2400" dirty="0"/>
              <a:t>if the data are critical to business operations</a:t>
            </a:r>
            <a:r>
              <a:rPr lang="en-US" sz="2400" dirty="0" smtClean="0"/>
              <a:t>.</a:t>
            </a:r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777240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20" y="2468881"/>
            <a:ext cx="5205487" cy="262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FF0000"/>
                </a:solidFill>
              </a:rPr>
              <a:t>Availability</a:t>
            </a:r>
            <a:r>
              <a:rPr lang="en-US" sz="2400" b="1" dirty="0"/>
              <a:t> </a:t>
            </a:r>
            <a:r>
              <a:rPr lang="en-US" sz="2400" dirty="0"/>
              <a:t>is a common term in everyday life. For example, you</a:t>
            </a:r>
            <a:br>
              <a:rPr lang="en-US" sz="2400" dirty="0"/>
            </a:br>
            <a:r>
              <a:rPr lang="en-US" sz="2400" dirty="0"/>
              <a:t>probably pay attention to the availability of </a:t>
            </a:r>
            <a:endParaRPr lang="en-US" sz="2400" dirty="0" smtClean="0"/>
          </a:p>
          <a:p>
            <a:pPr marL="457200" algn="just"/>
            <a:r>
              <a:rPr lang="en-US" sz="2400" dirty="0" smtClean="0"/>
              <a:t>your </a:t>
            </a:r>
            <a:r>
              <a:rPr lang="en-US" sz="2400" dirty="0"/>
              <a:t>Internet </a:t>
            </a:r>
            <a:r>
              <a:rPr lang="en-US" sz="2400" dirty="0" smtClean="0"/>
              <a:t>service.</a:t>
            </a:r>
          </a:p>
          <a:p>
            <a:pPr marL="457200" algn="just"/>
            <a:r>
              <a:rPr lang="en-US" sz="2400" dirty="0"/>
              <a:t>TV </a:t>
            </a:r>
            <a:r>
              <a:rPr lang="en-US" sz="2400" dirty="0" smtClean="0"/>
              <a:t>service</a:t>
            </a:r>
            <a:r>
              <a:rPr lang="en-US" sz="2400" dirty="0"/>
              <a:t>.</a:t>
            </a:r>
          </a:p>
          <a:p>
            <a:pPr marL="457200" algn="just"/>
            <a:r>
              <a:rPr lang="en-US" sz="2400" dirty="0"/>
              <a:t>cell phone service.</a:t>
            </a:r>
          </a:p>
          <a:p>
            <a:pPr marL="0" indent="0" algn="just">
              <a:buNone/>
            </a:pPr>
            <a:r>
              <a:rPr lang="en-US" sz="2400" dirty="0" smtClean="0"/>
              <a:t> </a:t>
            </a:r>
            <a:r>
              <a:rPr lang="en-US" sz="2400" dirty="0"/>
              <a:t>In the context of information security</a:t>
            </a:r>
            <a:r>
              <a:rPr lang="en-US" sz="2400" dirty="0" smtClean="0"/>
              <a:t>, </a:t>
            </a:r>
            <a:r>
              <a:rPr lang="en-US" sz="2400" dirty="0"/>
              <a:t>availability is generally expressed as the amount of time users </a:t>
            </a:r>
            <a:r>
              <a:rPr lang="en-US" sz="2400" dirty="0" smtClean="0"/>
              <a:t>can </a:t>
            </a:r>
            <a:r>
              <a:rPr lang="en-US" sz="2400" dirty="0"/>
              <a:t>use a system, application, and </a:t>
            </a:r>
            <a:r>
              <a:rPr lang="en-US" sz="2400" dirty="0" smtClean="0"/>
              <a:t>data:</a:t>
            </a:r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777240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Availability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5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30680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/>
              <a:t>What role do the three tenets of systems security play in a </a:t>
            </a:r>
            <a:r>
              <a:rPr lang="en-US" sz="2400" dirty="0" smtClean="0"/>
              <a:t>typical IT </a:t>
            </a:r>
            <a:r>
              <a:rPr lang="en-US" sz="2400" dirty="0"/>
              <a:t>infrastructure? </a:t>
            </a:r>
            <a:r>
              <a:rPr lang="en-US" sz="2400" dirty="0" smtClean="0"/>
              <a:t>First, let’s </a:t>
            </a:r>
            <a:r>
              <a:rPr lang="en-US" sz="2400" dirty="0"/>
              <a:t>review what a typical IT infrastructure looks like</a:t>
            </a:r>
            <a:r>
              <a:rPr lang="en-US" sz="2400" dirty="0" smtClean="0"/>
              <a:t>.</a:t>
            </a:r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0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Seven Domains of a Typical IT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476" y="2690312"/>
            <a:ext cx="6219048" cy="36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1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584960"/>
            <a:ext cx="9982200" cy="4572000"/>
          </a:xfrm>
        </p:spPr>
        <p:txBody>
          <a:bodyPr rtlCol="0">
            <a:noAutofit/>
          </a:bodyPr>
          <a:lstStyle/>
          <a:p>
            <a:pPr algn="just"/>
            <a:r>
              <a:rPr lang="en-US" sz="2400" dirty="0"/>
              <a:t>The User Domain defines the people who access an organization’s information system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User Domain is where you will find an acceptable use policy (AUP). An AUP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defines what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are allowed and not allowed to do with organization-owned IT assets. It’s like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rule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 that employees must follow. Violation of these rules can be grounds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dismissal. 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where the first layer of defense starts for a layered security strategy.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45316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Domain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1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10355580" cy="1096962"/>
          </a:xfrm>
        </p:spPr>
        <p:txBody>
          <a:bodyPr rtlCol="0"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threats, vulnerabilities, and mitigation plans for the User Domain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Content Placeholder 15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39475990"/>
              </p:ext>
            </p:extLst>
          </p:nvPr>
        </p:nvGraphicFramePr>
        <p:xfrm>
          <a:off x="1104900" y="1540040"/>
          <a:ext cx="9982200" cy="42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8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8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24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RISK, THREAT, OR VULNERABILITY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MITIGATION</a:t>
                      </a: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Lack of user awareness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Conduct security awareness training, display security awareness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posters,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etc.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User apathy toward policies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Conduct annual security awareness training, implement acceptable use policy,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etc.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Security policy violations</a:t>
                      </a:r>
                      <a:b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sz="140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Place employee on probation, review AUP and employee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manual.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User insertion of CDs and USB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drives with personal photos,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music, and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videos.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Disable internal CD drives and USB ports. Enable automatic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antivirus scans for inserted media drives, files, and email attachments.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User downloads of photos, music,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 videos</a:t>
                      </a:r>
                      <a:b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Enable </a:t>
                      </a:r>
                      <a:r>
                        <a:rPr lang="en-US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content filtering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 antivirus scanning for email attachments.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Content-filtering network devices are configured to permit or deny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specific domain names in accordance with AUP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definitions.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Attacks on the organization or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acts of sabotage by disgruntled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employees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Track and monitor abnormal employee behavior, erratic job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performance, and use of IT infrastructure during off-hours. Begin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IT access control lockout procedures based on AUP monitoring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 compliance.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39245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workstation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a desktop computer, a laptop computer, a special-purpose terminal, or any other device that connects to your network. Workstation computers are generally thin clients or thick clients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 client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software or an actual computer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no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drive that runs on a network and relies on a server to provide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applications, data,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all processing.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more fully featured hardware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drive and applications and processes data locally, going to the server mainly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file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storage. An ordinary PC is an example of a thick client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devices that can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considered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workstations 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digital assistants (PDAs)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smartphones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tablet PCs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7508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Workstation Domain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2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10614660" cy="1096962"/>
          </a:xfrm>
        </p:spPr>
        <p:txBody>
          <a:bodyPr rtlCol="0">
            <a:norm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  <a:r>
              <a: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threats, vulnerabilities, and mitigation plans for the </a:t>
            </a:r>
            <a:r>
              <a:rPr lang="en-US" sz="2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Workstation Domain.</a:t>
            </a:r>
            <a:endParaRPr lang="en-US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Content Placeholder 15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8897764"/>
              </p:ext>
            </p:extLst>
          </p:nvPr>
        </p:nvGraphicFramePr>
        <p:xfrm>
          <a:off x="1104900" y="1540040"/>
          <a:ext cx="9982200" cy="45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8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8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24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RISK, THREAT, OR VULNERABILITY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MITIGATION</a:t>
                      </a: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Unauthorized access to workstation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Enable password protection on workstations for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access. Enable auto screen lockout for inactive times.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Disable system admin rights for users.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algn="just" rtl="0"/>
                      <a:r>
                        <a:rPr lang="en-US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Unauthorized access to systems, applications, and data</a:t>
                      </a:r>
                      <a:endParaRPr lang="en-U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Define strict access control policies, standards, procedures, and guidelines. Implement a second level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layer of authentication to applications that contain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sensitive data (e.g., two-step authentication).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Desktop or laptop computer operating</a:t>
                      </a:r>
                      <a:r>
                        <a:rPr lang="en-US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system software vulnerabilities</a:t>
                      </a:r>
                      <a:endParaRPr sz="120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Define a workstation operating system vulnerability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 policy and standard. The vulnerability window is the gap in time a workstation is exposed to a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known vulnerability until patched. Perform frequent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vulnerability assessment scans as part of ongoing security operations.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Infection of a user’s workstation or laptop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by viruses, malicious code, or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malware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workstation antivirus and malicious code policies, standards, procedures, and guidelines. Enable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 automated antivirus protection solution that scans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updates individual workstations with proper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protection.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and users want to use their own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smartphone or tablets, driving the need to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 Bring Your Own Device (BYOD)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Develop a BYOD policy and procedure that allows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employees to use their personal smartphones or mobile devices. BYOD policies and procedures typically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permit the organization to data-wipe the user’s smartphone or mobile device if it is lost or the employee is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terminated.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78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39245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area network (LAN)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collection of computers connected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one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or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common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 medium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physical part of the LAN Domain consists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following: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interface card (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NIC).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Cabling.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switch.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Wireless access points (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WAPs).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server and print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server.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7508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Domain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34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51437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system administration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maintaining the master lists of user accounts and access rights. In the LAN Domain, two-step authentication might be required. Two-step authentication is like a gate whereby the user must confirm his or her identity a second time. This mitigates the risk of unauthorized physical access.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40744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Domain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49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Risks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threats, vulnerabilities, and mitigation plans for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Lan.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Content Placeholder 15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63237018"/>
              </p:ext>
            </p:extLst>
          </p:nvPr>
        </p:nvGraphicFramePr>
        <p:xfrm>
          <a:off x="1104900" y="1540040"/>
          <a:ext cx="9982200" cy="42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8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8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24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RISK, THREAT, OR VULNERABILITY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MITIGATION</a:t>
                      </a: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00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Unauthorized access to LAN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 sure wiring closets, data centers, and computer rooms are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secure. Do not allow anyone access without proper ID.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Unauthorized access to systems,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applications, and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Define strict access control policies, standards, procedures,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guidelines. Implement a second-level identity check to gain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sensitive systems, applications, and data. Restrict users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access to LAN folders and read/write/delete privileges on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 documents as needed.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Unauthorized access by rogue</a:t>
                      </a:r>
                      <a:r>
                        <a:rPr lang="en-US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users on WLANs</a:t>
                      </a:r>
                      <a:endParaRPr sz="120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WLAN network keys that require a password for wireless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access. Turn off broadcasting on WAPs. Require second-level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authentication prior to granting WLAN access.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Compromised confidentiality of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data transmissions via</a:t>
                      </a:r>
                      <a:r>
                        <a:rPr lang="en-US" sz="14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WLAN</a:t>
                      </a:r>
                      <a:br>
                        <a:rPr lang="en-US" sz="14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 encryption between workstation and WAP to maintain</a:t>
                      </a:r>
                    </a:p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confidentiality.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2240">
                <a:tc>
                  <a:txBody>
                    <a:bodyPr/>
                    <a:lstStyle/>
                    <a:p>
                      <a:pPr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 servers with different hardware, operating systems, and</a:t>
                      </a:r>
                    </a:p>
                    <a:p>
                      <a:pPr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software make them difficult to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 and troubleshoot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Implement LAN server and configuration standards, procedures,</a:t>
                      </a:r>
                    </a:p>
                    <a:p>
                      <a:pPr algn="just" rtl="0"/>
                      <a:r>
                        <a:rPr lang="en-US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guidelines.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8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594360"/>
            <a:ext cx="9980682" cy="960120"/>
          </a:xfrm>
        </p:spPr>
        <p:txBody>
          <a:bodyPr rtlCol="0"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Chapter </a:t>
            </a:r>
            <a:r>
              <a:rPr lang="en-US" b="1" dirty="0">
                <a:solidFill>
                  <a:srgbClr val="0070C0"/>
                </a:solidFill>
              </a:rPr>
              <a:t>1 Topics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chapter covers the following topics and concepts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unauthorized access and data breaches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information systems security is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the tenets of information systems security are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the seven domains of an IT infrastructure are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the weakest link in an IT infrastructure is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an IT security policy framework can reduce risk</a:t>
            </a:r>
          </a:p>
          <a:p>
            <a:pPr marL="4572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a data classification standard affects an IT infrastructure’s security needs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3817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user is the weakest link in security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error is a major risk and threat to any organization. No group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completely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any person’s behavior. For these reasons, every organization must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prepared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malicious users, untrained users, and careless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users.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strategies can help reduce risk: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the background of each job candidate carefully.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each staff member a regular evaluation.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Rotate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to sensitive systems, applications, and data among different staff positions.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sound application and software testing and review for quality.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Regularly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security plans throughout the seven domains of a typical IT system.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annual security control audits.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446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Weakest Link in the Security of an IT Infrastructure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6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3817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FF0000"/>
                </a:solidFill>
              </a:rPr>
              <a:t>Cyberspace</a:t>
            </a:r>
            <a:r>
              <a:rPr lang="en-US" sz="2400" dirty="0"/>
              <a:t> cannot continue to flourish without some assurances of user security. </a:t>
            </a:r>
            <a:r>
              <a:rPr lang="en-US" sz="2400" dirty="0" smtClean="0"/>
              <a:t>Several laws </a:t>
            </a:r>
            <a:r>
              <a:rPr lang="en-US" sz="2400" dirty="0"/>
              <a:t>now require organizations to keep personal data private. Businesses cannot </a:t>
            </a:r>
            <a:r>
              <a:rPr lang="en-US" sz="2400" dirty="0" smtClean="0"/>
              <a:t>operate </a:t>
            </a:r>
            <a:r>
              <a:rPr lang="en-US" sz="2400" dirty="0"/>
              <a:t>effectively on an Internet where anyone can steal their data. IT security is crucial to any</a:t>
            </a:r>
            <a:br>
              <a:rPr lang="en-US" sz="2400" dirty="0"/>
            </a:br>
            <a:r>
              <a:rPr lang="en-US" sz="2400" dirty="0"/>
              <a:t>organization’s ability to survive. This section introduces you to an </a:t>
            </a:r>
            <a:r>
              <a:rPr lang="en-US" sz="2400" dirty="0" smtClean="0"/>
              <a:t>IT security </a:t>
            </a:r>
            <a:r>
              <a:rPr lang="en-US" sz="2400" dirty="0"/>
              <a:t>policy framework. 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The </a:t>
            </a:r>
            <a:r>
              <a:rPr lang="en-US" sz="2400" dirty="0"/>
              <a:t>framework consists of </a:t>
            </a:r>
            <a:r>
              <a:rPr lang="en-US" sz="2400" dirty="0" smtClean="0"/>
              <a:t>policies, standards</a:t>
            </a:r>
            <a:r>
              <a:rPr lang="en-US" sz="2400" dirty="0"/>
              <a:t>, procedures, and guidelines that </a:t>
            </a:r>
            <a:r>
              <a:rPr lang="en-US" sz="2400" dirty="0" smtClean="0"/>
              <a:t>reduce risks </a:t>
            </a:r>
            <a:r>
              <a:rPr lang="en-US" sz="2400" dirty="0"/>
              <a:t>and threats</a:t>
            </a:r>
            <a:r>
              <a:rPr lang="en-US" sz="2400" dirty="0" smtClean="0"/>
              <a:t>.</a:t>
            </a:r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446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Security Policy Framework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1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38175"/>
            <a:ext cx="1026414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security policy framework contains four main components:</a:t>
            </a:r>
          </a:p>
          <a:p>
            <a:pPr marL="517525" algn="just">
              <a:tabLst>
                <a:tab pos="396875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is a short written statement that the people in charge of an organization have set as a course of action or direction. A policy comes from upper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applies to the entire organization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7525" algn="just">
              <a:tabLst>
                <a:tab pos="396875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is a detailed written definition for hardware and software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how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to be used. Standards ensure that consistent security controls 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throughout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</a:p>
          <a:p>
            <a:pPr marL="517525" algn="just">
              <a:tabLst>
                <a:tab pos="396875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Procedures: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written instructions for how to use policies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standards. They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include a plan of action, installation, testing, and auditing of security controls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7525" algn="just">
              <a:tabLst>
                <a:tab pos="396875" algn="l"/>
              </a:tabLst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Guidelines: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 is a suggested course of action for using the policy,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standards, 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procedures. Guidelines can be specific or flexible regarding use.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446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14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38175"/>
            <a:ext cx="1026414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Guidelines: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 is a suggested course of action for using the policy,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standards, 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procedures. Guidelines can be specific or flexible regarding use.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entire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organization. Standards are specific to a given policy. Procedures and guidelines help define use. Within each policy and standard, identify the impact for the seven domains of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 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infrastructure. This will help define the roles, responsibilities, and accountability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throughout.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446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2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38175"/>
            <a:ext cx="1026414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6875"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Acceptable use policy (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AUP):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AUP defines the actions that are and 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allowed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respect to the use of organization-owned IT assets. This policy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User Domain and mitigates risk between an organization and its employees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96875"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 awareness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defines how to ensure that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personnel 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 of the importance of security and behavioral expectations under the organization’s security policy. This policy is specific to the User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Domain.</a:t>
            </a:r>
          </a:p>
          <a:p>
            <a:pPr marL="168275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5446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Foundational IT Security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2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590575"/>
            <a:ext cx="9982200" cy="457200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goal and objective of a data classification standard is to provide a consistent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for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an organization should handle and secure different types of data. For businesses and organizations under recent compliance laws, data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standards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include the following major categories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9438"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people that must be kept private. Organizations must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proper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controls to be in compliance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9438" algn="just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Confidential: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information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data owned by the organization. Intellectual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property, 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lists, pricing information, and patents are examples of confidential data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77320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Classification Standards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3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575335"/>
            <a:ext cx="9982200" cy="4572000"/>
          </a:xfrm>
        </p:spPr>
        <p:txBody>
          <a:bodyPr rtlCol="0">
            <a:noAutofit/>
          </a:bodyPr>
          <a:lstStyle/>
          <a:p>
            <a:pPr marL="579438" algn="just"/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9438" algn="just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only: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or data shared internally by an organization. Although confidential information or data may not be included, communications are not intended to leave the organization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9438"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domain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data shared with the public such 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website content.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900" y="818924"/>
            <a:ext cx="9982200" cy="5791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Classification Standards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7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GB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502920"/>
            <a:ext cx="9980682" cy="1447800"/>
          </a:xfrm>
        </p:spPr>
        <p:txBody>
          <a:bodyPr rtlCol="0"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 Security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71500" indent="-342900" algn="just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defined as “protecting information and information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unauthorized access, use, disclosure, disruption, modification, 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,”according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US law.</a:t>
            </a:r>
          </a:p>
          <a:p>
            <a:pPr marL="457200" algn="just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attackers invading our networks, virus/worms, natural disasters,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adverse environmental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conditions, power failures,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theft,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other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undesirable states.</a:t>
            </a:r>
          </a:p>
          <a:p>
            <a:pPr marL="4572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of Things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now connecting personal devices, home devices,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vehicles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Internet, there are even more data to steal. All users must defend their information from attackers.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7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0"/>
            <a:ext cx="9980682" cy="1203960"/>
          </a:xfrm>
        </p:spPr>
        <p:txBody>
          <a:bodyPr rtlCol="0"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we securing?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40" y="1518588"/>
            <a:ext cx="6627277" cy="48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2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426720"/>
            <a:ext cx="9980682" cy="1447800"/>
          </a:xfrm>
        </p:spPr>
        <p:txBody>
          <a:bodyPr rtlCol="0"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nsecure </a:t>
            </a:r>
            <a:r>
              <a:rPr lang="en-US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quickly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items that would put us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insecure state:</a:t>
            </a:r>
          </a:p>
          <a:p>
            <a:pPr marL="746125" indent="-3429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patching our systems or not patching quickly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enough.</a:t>
            </a:r>
          </a:p>
          <a:p>
            <a:pPr marL="746125" indent="-3429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passwords such as “password” or “12345678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746125" indent="-3429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Downloading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infected programs from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</a:p>
          <a:p>
            <a:pPr marL="746125" indent="-3429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dangerous e-mail attachments from unknown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senders</a:t>
            </a:r>
          </a:p>
          <a:p>
            <a:pPr marL="746125" indent="-34290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wireless networks without encryption that can be monitored by anyone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426720"/>
            <a:ext cx="9980682" cy="1447800"/>
          </a:xfrm>
        </p:spPr>
        <p:txBody>
          <a:bodyPr rtlCol="0"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Threats, vulnerabilities, and </a:t>
            </a:r>
            <a:r>
              <a:rPr lang="en-US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71500" indent="-342900"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have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 to cause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harm to our assets.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Threats tend to be specific to certain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environments, particularly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world of information security. For example, although a virus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might pose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threat to a Windows operating system, the same virus will be unlikely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any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on a Linux operating system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342900"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Vulnerabilities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weaknesses that can be used to harm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assets.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vulnerability might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 specific operating system or application that we are running, a physical location where we have chosen to place our office building, a data center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populated over the capacity of its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air-conditioning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system, a lack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backup generators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other factors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342900" algn="just"/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8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487680"/>
            <a:ext cx="9980682" cy="1447800"/>
          </a:xfrm>
        </p:spPr>
        <p:txBody>
          <a:bodyPr rtlCol="0"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Tenets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Information Systems Security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of the primary concepts in information security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are: confidentiality, integrity,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availability, commonly known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Only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authorized users can view information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Only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authorized users can change information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defTabSz="903288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Information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accessible by authorized users whenever they request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information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3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487680"/>
            <a:ext cx="9980682" cy="1676400"/>
          </a:xfrm>
        </p:spPr>
        <p:txBody>
          <a:bodyPr rtlCol="0"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Confidentiality</a:t>
            </a:r>
            <a:r>
              <a:rPr lang="en-US" sz="2400" b="1" dirty="0" smtClean="0"/>
              <a:t> </a:t>
            </a:r>
            <a:r>
              <a:rPr lang="en-US" sz="2400" dirty="0" smtClean="0"/>
              <a:t>means </a:t>
            </a:r>
            <a:r>
              <a:rPr lang="en-US" sz="2400" dirty="0"/>
              <a:t>guarding information from everyone except </a:t>
            </a:r>
            <a:r>
              <a:rPr lang="en-US" sz="2400" dirty="0" smtClean="0"/>
              <a:t>those with </a:t>
            </a:r>
            <a:r>
              <a:rPr lang="en-US" sz="2400" dirty="0"/>
              <a:t>rights to it. Confidential information includes the following</a:t>
            </a:r>
            <a:r>
              <a:rPr lang="en-US" sz="2400" dirty="0" smtClean="0"/>
              <a:t>:</a:t>
            </a:r>
          </a:p>
          <a:p>
            <a:pPr marL="511175" indent="-342900">
              <a:lnSpc>
                <a:spcPct val="100000"/>
              </a:lnSpc>
            </a:pPr>
            <a:r>
              <a:rPr lang="en-US" sz="2400" dirty="0" smtClean="0"/>
              <a:t>Private </a:t>
            </a:r>
            <a:r>
              <a:rPr lang="en-US" sz="2400" dirty="0"/>
              <a:t>data of </a:t>
            </a:r>
            <a:r>
              <a:rPr lang="en-US" sz="2400" dirty="0" smtClean="0"/>
              <a:t>individuals</a:t>
            </a:r>
          </a:p>
          <a:p>
            <a:pPr marL="511175" indent="-342900">
              <a:lnSpc>
                <a:spcPct val="100000"/>
              </a:lnSpc>
            </a:pPr>
            <a:r>
              <a:rPr lang="en-US" sz="2400" dirty="0" smtClean="0"/>
              <a:t>Intellectual </a:t>
            </a:r>
            <a:r>
              <a:rPr lang="en-US" sz="2400" dirty="0"/>
              <a:t>property of </a:t>
            </a:r>
            <a:r>
              <a:rPr lang="en-US" sz="2400" dirty="0" smtClean="0"/>
              <a:t>businesses</a:t>
            </a:r>
          </a:p>
          <a:p>
            <a:pPr marL="511175" indent="-342900">
              <a:lnSpc>
                <a:spcPct val="100000"/>
              </a:lnSpc>
            </a:pPr>
            <a:r>
              <a:rPr lang="en-US" sz="2400" dirty="0" smtClean="0"/>
              <a:t>National </a:t>
            </a:r>
            <a:r>
              <a:rPr lang="en-US" sz="2400" dirty="0"/>
              <a:t>security for countries and governments</a:t>
            </a:r>
            <a:br>
              <a:rPr lang="en-US" sz="2400" dirty="0"/>
            </a:b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4900" y="609600"/>
            <a:ext cx="9980682" cy="1676400"/>
          </a:xfrm>
        </p:spPr>
        <p:txBody>
          <a:bodyPr rtlCol="0">
            <a:no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n-US" sz="2400" dirty="0" smtClean="0"/>
              <a:t>Protecting </a:t>
            </a:r>
            <a:r>
              <a:rPr lang="en-US" sz="2400" dirty="0"/>
              <a:t>private data is the process of ensuring data confidentiality. Organizations </a:t>
            </a:r>
            <a:r>
              <a:rPr lang="en-US" sz="2400" dirty="0" smtClean="0"/>
              <a:t>must use </a:t>
            </a:r>
            <a:r>
              <a:rPr lang="en-US" sz="2400" dirty="0"/>
              <a:t>proper security controls specific to </a:t>
            </a:r>
            <a:r>
              <a:rPr lang="en-US" sz="2400" dirty="0" smtClean="0"/>
              <a:t>this concern</a:t>
            </a:r>
            <a:r>
              <a:rPr lang="en-US" sz="2400" dirty="0"/>
              <a:t>. Some examples include the following</a:t>
            </a:r>
            <a:r>
              <a:rPr lang="en-US" sz="2400" dirty="0" smtClean="0"/>
              <a:t>:</a:t>
            </a:r>
          </a:p>
          <a:p>
            <a:pPr marL="396875" algn="just"/>
            <a:r>
              <a:rPr lang="en-US" sz="2400" dirty="0" smtClean="0"/>
              <a:t>Adopting </a:t>
            </a:r>
            <a:r>
              <a:rPr lang="en-US" sz="2400" dirty="0"/>
              <a:t>a </a:t>
            </a:r>
            <a:r>
              <a:rPr lang="en-US" sz="2400" b="1" dirty="0">
                <a:solidFill>
                  <a:srgbClr val="FF0000"/>
                </a:solidFill>
              </a:rPr>
              <a:t>data classification standard </a:t>
            </a:r>
            <a:r>
              <a:rPr lang="en-US" sz="2400" dirty="0"/>
              <a:t>that defines how to treat data throughout your IT infrastructure. </a:t>
            </a:r>
            <a:endParaRPr lang="en-US" sz="2400" dirty="0" smtClean="0"/>
          </a:p>
          <a:p>
            <a:pPr marL="396875" algn="just"/>
            <a:r>
              <a:rPr lang="en-US" sz="2400" dirty="0">
                <a:solidFill>
                  <a:srgbClr val="FF0000"/>
                </a:solidFill>
              </a:rPr>
              <a:t>Limiting access </a:t>
            </a:r>
            <a:r>
              <a:rPr lang="en-US" sz="2400" dirty="0"/>
              <a:t>to systems and applications that house confidential data to only </a:t>
            </a:r>
            <a:r>
              <a:rPr lang="en-US" sz="2400" dirty="0" smtClean="0"/>
              <a:t>those authorized </a:t>
            </a:r>
            <a:r>
              <a:rPr lang="en-US" sz="2400" dirty="0"/>
              <a:t>to use that data</a:t>
            </a:r>
            <a:r>
              <a:rPr lang="en-US" sz="2400" dirty="0" smtClean="0"/>
              <a:t>.</a:t>
            </a:r>
          </a:p>
          <a:p>
            <a:pPr marL="396875"/>
            <a:r>
              <a:rPr lang="en-US" sz="2400" dirty="0">
                <a:solidFill>
                  <a:srgbClr val="FF0000"/>
                </a:solidFill>
              </a:rPr>
              <a:t>Encrypting data </a:t>
            </a:r>
            <a:r>
              <a:rPr lang="en-US" sz="2400" dirty="0"/>
              <a:t>that cross the public Internet</a:t>
            </a:r>
            <a:r>
              <a:rPr lang="en-US" sz="2400" dirty="0" smtClean="0"/>
              <a:t>.</a:t>
            </a:r>
          </a:p>
          <a:p>
            <a:pPr marL="396875" algn="just"/>
            <a:r>
              <a:rPr lang="en-US" sz="2400" dirty="0"/>
              <a:t>Encrypting data that are stored within databases and </a:t>
            </a:r>
            <a:r>
              <a:rPr lang="en-US" sz="2400" dirty="0" smtClean="0"/>
              <a:t>storage devices.</a:t>
            </a:r>
          </a:p>
          <a:p>
            <a:pPr marL="396875" algn="just"/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85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2786043_TF03431380" id="{07BF4009-79A5-4904-9F0A-8BB88901F77F}" vid="{E001E2E9-9C41-4174-AA22-D51AC64C486F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TF03431380</Template>
  <TotalTime>0</TotalTime>
  <Words>2121</Words>
  <Application>Microsoft Office PowerPoint</Application>
  <PresentationFormat>Widescreen</PresentationFormat>
  <Paragraphs>219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Euphemia</vt:lpstr>
      <vt:lpstr>Plantagenet Cherokee</vt:lpstr>
      <vt:lpstr>Times New Roman</vt:lpstr>
      <vt:lpstr>Wingdings</vt:lpstr>
      <vt:lpstr>Academic Literature 16x9</vt:lpstr>
      <vt:lpstr> Information Systems Security  </vt:lpstr>
      <vt:lpstr>   Chapter 1 Topics </vt:lpstr>
      <vt:lpstr>   Information Systems Security  </vt:lpstr>
      <vt:lpstr> What are we securing?</vt:lpstr>
      <vt:lpstr>   Insecure state  </vt:lpstr>
      <vt:lpstr>   Threats, vulnerabilities, and risk  </vt:lpstr>
      <vt:lpstr>   Tenets of Information Systems Security  </vt:lpstr>
      <vt:lpstr>   Confidentiality   </vt:lpstr>
      <vt:lpstr>   Confidentiality   </vt:lpstr>
      <vt:lpstr>PowerPoint Presentation</vt:lpstr>
      <vt:lpstr>PowerPoint Presentation</vt:lpstr>
      <vt:lpstr>PowerPoint Presentation</vt:lpstr>
      <vt:lpstr>PowerPoint Presentation</vt:lpstr>
      <vt:lpstr>Risks, threats, vulnerabilities, and mitigation plans for the User Domain.</vt:lpstr>
      <vt:lpstr>PowerPoint Presentation</vt:lpstr>
      <vt:lpstr>Risks, threats, vulnerabilities, and mitigation plans for the Workstation Domain.</vt:lpstr>
      <vt:lpstr>PowerPoint Presentation</vt:lpstr>
      <vt:lpstr>PowerPoint Presentation</vt:lpstr>
      <vt:lpstr>Risks, threats, vulnerabilities, and mitigation plans for Lan.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2019-02-14T20:25:46Z</dcterms:created>
  <dcterms:modified xsi:type="dcterms:W3CDTF">2019-04-01T14:00:23Z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