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 lvl="0">
      <a:defRPr lang="en-US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F43DA38-DE47-4DF8-8B0A-E1C9F6F80255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431C7A4-A00E-4845-B094-C1CD17FDF319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13" Type="http://schemas.openxmlformats.org/officeDocument/2006/relationships/image" Target="../media/image22.png"/><Relationship Id="rId3" Type="http://schemas.openxmlformats.org/officeDocument/2006/relationships/audio" Target="../media/media10.wav"/><Relationship Id="rId7" Type="http://schemas.openxmlformats.org/officeDocument/2006/relationships/image" Target="../media/image230.png"/><Relationship Id="rId12" Type="http://schemas.openxmlformats.org/officeDocument/2006/relationships/image" Target="../media/image21.png"/><Relationship Id="rId2" Type="http://schemas.microsoft.com/office/2007/relationships/media" Target="../media/media10.wav"/><Relationship Id="rId16" Type="http://schemas.openxmlformats.org/officeDocument/2006/relationships/image" Target="../media/image2.png"/><Relationship Id="rId1" Type="http://schemas.openxmlformats.org/officeDocument/2006/relationships/tags" Target="../tags/tag10.xml"/><Relationship Id="rId6" Type="http://schemas.openxmlformats.org/officeDocument/2006/relationships/image" Target="../media/image220.png"/><Relationship Id="rId11" Type="http://schemas.openxmlformats.org/officeDocument/2006/relationships/image" Target="../media/image19.png"/><Relationship Id="rId5" Type="http://schemas.openxmlformats.org/officeDocument/2006/relationships/image" Target="../media/image210.png"/><Relationship Id="rId15" Type="http://schemas.openxmlformats.org/officeDocument/2006/relationships/image" Target="../media/image24.png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70.png"/><Relationship Id="rId1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media11.wav"/><Relationship Id="rId7" Type="http://schemas.openxmlformats.org/officeDocument/2006/relationships/image" Target="../media/image25.png"/><Relationship Id="rId2" Type="http://schemas.microsoft.com/office/2007/relationships/media" Target="../media/media11.wav"/><Relationship Id="rId1" Type="http://schemas.openxmlformats.org/officeDocument/2006/relationships/tags" Target="../tags/tag11.xml"/><Relationship Id="rId6" Type="http://schemas.openxmlformats.org/officeDocument/2006/relationships/image" Target="../media/image211.png"/><Relationship Id="rId11" Type="http://schemas.openxmlformats.org/officeDocument/2006/relationships/image" Target="../media/image2.png"/><Relationship Id="rId5" Type="http://schemas.openxmlformats.org/officeDocument/2006/relationships/image" Target="../media/image200.png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av"/><Relationship Id="rId2" Type="http://schemas.microsoft.com/office/2007/relationships/media" Target="../media/media12.wav"/><Relationship Id="rId1" Type="http://schemas.openxmlformats.org/officeDocument/2006/relationships/tags" Target="../tags/tag12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2.png"/><Relationship Id="rId2" Type="http://schemas.microsoft.com/office/2007/relationships/media" Target="../media/media5.wav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6.wav"/><Relationship Id="rId7" Type="http://schemas.openxmlformats.org/officeDocument/2006/relationships/image" Target="../media/image4.png"/><Relationship Id="rId2" Type="http://schemas.microsoft.com/office/2007/relationships/media" Target="../media/media6.wav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7" Type="http://schemas.openxmlformats.org/officeDocument/2006/relationships/image" Target="../media/image2.png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media8.wav"/><Relationship Id="rId7" Type="http://schemas.openxmlformats.org/officeDocument/2006/relationships/image" Target="../media/image13.png"/><Relationship Id="rId2" Type="http://schemas.microsoft.com/office/2007/relationships/media" Target="../media/media8.wav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av"/><Relationship Id="rId2" Type="http://schemas.microsoft.com/office/2007/relationships/media" Target="../media/media9.wav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0936"/>
            <a:ext cx="7283885" cy="638827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latin typeface="+mn-lt"/>
              </a:rPr>
              <a:t>Objectives of VBT </a:t>
            </a:r>
            <a:endParaRPr lang="en-US" sz="28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897660" cy="4467616"/>
          </a:xfrm>
        </p:spPr>
        <p:txBody>
          <a:bodyPr/>
          <a:lstStyle/>
          <a:p>
            <a:r>
              <a:rPr lang="en-US" b="1" dirty="0"/>
              <a:t>The specific objectives of this assignment are:</a:t>
            </a:r>
          </a:p>
          <a:p>
            <a:pPr lvl="2"/>
            <a:r>
              <a:rPr lang="en-US" sz="2400" dirty="0"/>
              <a:t>To explain the postulates and limitations of the Valence Bond Theory </a:t>
            </a:r>
          </a:p>
          <a:p>
            <a:pPr lvl="2"/>
            <a:r>
              <a:rPr lang="en-US" sz="2400" dirty="0"/>
              <a:t>To explain the formation of Sigma and Pi bonds</a:t>
            </a:r>
          </a:p>
          <a:p>
            <a:pPr lvl="2"/>
            <a:r>
              <a:rPr lang="en-US" sz="2400" dirty="0"/>
              <a:t>To use The Valence Bond Theory to determine the geometry of </a:t>
            </a:r>
            <a:r>
              <a:rPr lang="en-US" sz="2400" dirty="0" smtClean="0"/>
              <a:t>complexes, magnetic properties and spin-states.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3126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58"/>
    </mc:Choice>
    <mc:Fallback>
      <p:transition spd="slow" advTm="8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/>
                          </a:rPr>
                          <m:t>𝐝𝐬𝐩</m:t>
                        </m:r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b="1" dirty="0"/>
                  <a:t> Hybridization in square planar </a:t>
                </a:r>
                <a:r>
                  <a:rPr lang="en-US" b="1" dirty="0" smtClean="0"/>
                  <a:t>complexes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5"/>
                <a:stretch>
                  <a:fillRect t="-8000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57200" y="2362200"/>
                <a:ext cx="4040188" cy="685800"/>
              </a:xfrm>
            </p:spPr>
            <p:txBody>
              <a:bodyPr/>
              <a:lstStyle/>
              <a:p>
                <a:r>
                  <a:rPr lang="en-US" sz="2000" dirty="0"/>
                  <a:t>When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𝐍𝐢</m:t>
                                </m:r>
                                <m:r>
                                  <a:rPr lang="en-US" sz="200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000" i="1">
                                    <a:latin typeface="Cambria Math"/>
                                  </a:rPr>
                                  <m:t>𝐂𝐍</m:t>
                                </m:r>
                                <m:r>
                                  <a:rPr lang="en-US" sz="2000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2000" i="1">
                            <a:latin typeface="Cambria Math"/>
                          </a:rPr>
                          <m:t>𝟐</m:t>
                        </m:r>
                        <m:r>
                          <a:rPr lang="en-US" sz="2000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000" dirty="0"/>
                  <a:t> ion has tetrahedral geometry</a:t>
                </a:r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2362200"/>
                <a:ext cx="4040188" cy="685800"/>
              </a:xfrm>
              <a:blipFill rotWithShape="1">
                <a:blip r:embed="rId6"/>
                <a:stretch>
                  <a:fillRect l="-1508" t="-12500" b="-160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/>
              <p:cNvSpPr>
                <a:spLocks noGrp="1"/>
              </p:cNvSpPr>
              <p:nvPr>
                <p:ph type="body" sz="half" idx="3"/>
              </p:nvPr>
            </p:nvSpPr>
            <p:spPr>
              <a:xfrm>
                <a:off x="4541529" y="1981200"/>
                <a:ext cx="4041775" cy="685800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When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𝐍𝐢</m:t>
                                </m:r>
                                <m:r>
                                  <a:rPr lang="en-US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𝐂𝐍</m:t>
                                </m:r>
                                <m:r>
                                  <a:rPr lang="en-US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i="1">
                            <a:latin typeface="Cambria Math"/>
                          </a:rPr>
                          <m:t>𝟐</m:t>
                        </m:r>
                        <m:r>
                          <a:rPr lang="en-US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dirty="0"/>
                  <a:t> ion has a square planar geometry. </a:t>
                </a:r>
              </a:p>
            </p:txBody>
          </p:sp>
        </mc:Choice>
        <mc:Fallback xmlns="">
          <p:sp>
            <p:nvSpPr>
              <p:cNvPr id="6" name="Tex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3"/>
              </p:nvPr>
            </p:nvSpPr>
            <p:spPr>
              <a:xfrm>
                <a:off x="4541529" y="1981200"/>
                <a:ext cx="4041775" cy="685800"/>
              </a:xfrm>
              <a:blipFill rotWithShape="1">
                <a:blip r:embed="rId7"/>
                <a:stretch>
                  <a:fillRect l="-1508" t="-1770" b="-150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33400" y="1066800"/>
                <a:ext cx="8077200" cy="1145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b="1" dirty="0" smtClean="0"/>
                  <a:t>Example: Is tetracyanonickelate </a:t>
                </a:r>
                <a:r>
                  <a:rPr lang="en-US" b="1" dirty="0"/>
                  <a:t>(II) ion,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/>
                                  </a:rPr>
                                  <m:t>𝐍𝐢</m:t>
                                </m:r>
                                <m:r>
                                  <a:rPr lang="en-US" b="1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b="1" i="1">
                                    <a:latin typeface="Cambria Math"/>
                                  </a:rPr>
                                  <m:t>𝐂𝐍</m:t>
                                </m:r>
                                <m:r>
                                  <a:rPr lang="en-US" b="1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𝟐</m:t>
                        </m:r>
                        <m:r>
                          <a:rPr lang="en-US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/>
                          </a:rPr>
                          <m:t>𝒅𝒔𝒑</m:t>
                        </m:r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/>
                          </a:rPr>
                          <m:t>𝐬𝐩</m:t>
                        </m:r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/>
                  <a:t> </a:t>
                </a:r>
                <a:r>
                  <a:rPr lang="en-US" b="1" dirty="0" smtClean="0"/>
                  <a:t>hybrididized? </a:t>
                </a:r>
                <a:r>
                  <a:rPr lang="en-US" dirty="0" smtClean="0"/>
                  <a:t>Magnetic studies of this ion shown </a:t>
                </a:r>
                <a:r>
                  <a:rPr lang="en-US" dirty="0"/>
                  <a:t>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/>
                                  </a:rPr>
                                  <m:t>𝐍𝐢</m:t>
                                </m:r>
                                <m:r>
                                  <a:rPr lang="en-US" b="1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b="1" i="1">
                                    <a:latin typeface="Cambria Math"/>
                                  </a:rPr>
                                  <m:t>𝐂𝐍</m:t>
                                </m:r>
                                <m:r>
                                  <a:rPr lang="en-US" b="1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𝟐</m:t>
                        </m:r>
                        <m:r>
                          <a:rPr lang="en-US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ion has no unpaired electron (n = 0) and hence </a:t>
                </a:r>
                <a:r>
                  <a:rPr lang="en-US" dirty="0" smtClean="0"/>
                  <a:t>diamagnetic.</a:t>
                </a:r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066800"/>
                <a:ext cx="8077200" cy="1145185"/>
              </a:xfrm>
              <a:prstGeom prst="rect">
                <a:avLst/>
              </a:prstGeom>
              <a:blipFill rotWithShape="1">
                <a:blip r:embed="rId8"/>
                <a:stretch>
                  <a:fillRect l="-679" r="-604" b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33400" y="5220170"/>
                <a:ext cx="8077200" cy="1028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600" b="1" dirty="0" smtClean="0"/>
                  <a:t>Conclusion</a:t>
                </a:r>
                <a:r>
                  <a:rPr lang="en-US" sz="1600" dirty="0" smtClean="0"/>
                  <a:t>: </a:t>
                </a:r>
                <a:r>
                  <a:rPr lang="en-US" sz="1600" dirty="0"/>
                  <a:t>we have said above that experiments have shown that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b="1" i="1">
                                    <a:latin typeface="Cambria Math"/>
                                  </a:rPr>
                                  <m:t>𝐍𝐢</m:t>
                                </m:r>
                                <m:r>
                                  <a:rPr lang="en-US" sz="1600" b="1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1600" b="1" i="1">
                                    <a:latin typeface="Cambria Math"/>
                                  </a:rPr>
                                  <m:t>𝐂𝐍</m:t>
                                </m:r>
                                <m:r>
                                  <a:rPr lang="en-US" sz="1600" b="1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sz="1600" b="1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1600" b="1" i="1">
                            <a:latin typeface="Cambria Math"/>
                          </a:rPr>
                          <m:t>𝟐</m:t>
                        </m:r>
                        <m:r>
                          <a:rPr lang="en-US" sz="1600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1600" b="1" dirty="0"/>
                  <a:t> </a:t>
                </a:r>
                <a:r>
                  <a:rPr lang="en-US" sz="1600" dirty="0"/>
                  <a:t>ion has no unpaired electron (n = 0) and hence diamagnetic. This magnetic property confirms the fact that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600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600" b="1" i="1">
                                    <a:latin typeface="Cambria Math"/>
                                  </a:rPr>
                                  <m:t>𝐍𝐢</m:t>
                                </m:r>
                                <m:r>
                                  <a:rPr lang="en-US" sz="1600" b="1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1600" b="1" i="1">
                                    <a:latin typeface="Cambria Math"/>
                                  </a:rPr>
                                  <m:t>𝐂𝐍</m:t>
                                </m:r>
                                <m:r>
                                  <a:rPr lang="en-US" sz="1600" b="1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sz="1600" b="1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1600" b="1" i="1">
                            <a:latin typeface="Cambria Math"/>
                          </a:rPr>
                          <m:t>𝟐</m:t>
                        </m:r>
                        <m:r>
                          <a:rPr lang="en-US" sz="1600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1600" b="1" dirty="0"/>
                  <a:t> </a:t>
                </a:r>
                <a:r>
                  <a:rPr lang="en-US" sz="1600" dirty="0"/>
                  <a:t>ion has square planar geometry with (n = 0) and not tetrahedral geometry n = 2. 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5220170"/>
                <a:ext cx="8077200" cy="1028230"/>
              </a:xfrm>
              <a:prstGeom prst="rect">
                <a:avLst/>
              </a:prstGeom>
              <a:blipFill rotWithShape="1">
                <a:blip r:embed="rId9"/>
                <a:stretch>
                  <a:fillRect l="-453" r="-377" b="-3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3733800" cy="559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33788"/>
            <a:ext cx="403860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92" y="4267200"/>
            <a:ext cx="4014816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4" y="2895600"/>
            <a:ext cx="4343396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12107"/>
            <a:ext cx="4267200" cy="60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66032"/>
            <a:ext cx="4267200" cy="97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6982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58"/>
    </mc:Choice>
    <mc:Fallback>
      <p:transition spd="slow" advTm="33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build="p"/>
      <p:bldP spid="6" grpId="0" build="p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𝐬𝐩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dirty="0">
                    <a:latin typeface="+mn-lt"/>
                  </a:rPr>
                  <a:t> Hybridization in tetrahedral C</a:t>
                </a:r>
                <a:r>
                  <a:rPr lang="en-US" sz="2800" b="1" dirty="0" smtClean="0">
                    <a:latin typeface="+mn-lt"/>
                  </a:rPr>
                  <a:t>omplexes</a:t>
                </a:r>
                <a:endParaRPr 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5"/>
                <a:stretch>
                  <a:fillRect b="-17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33400" y="1295400"/>
                <a:ext cx="8229600" cy="12127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b="1" dirty="0"/>
                  <a:t>Example: sp</a:t>
                </a:r>
                <a:r>
                  <a:rPr lang="en-US" b="1" baseline="30000" dirty="0"/>
                  <a:t>3</a:t>
                </a:r>
                <a:r>
                  <a:rPr lang="en-US" b="1" dirty="0"/>
                  <a:t> </a:t>
                </a:r>
                <a:r>
                  <a:rPr lang="en-US" b="1" dirty="0" smtClean="0"/>
                  <a:t>Hybridization </a:t>
                </a:r>
                <a:r>
                  <a:rPr lang="en-US" b="1" dirty="0"/>
                  <a:t>in Tetrachloronickelate (II) </a:t>
                </a:r>
                <a:r>
                  <a:rPr lang="en-US" b="1" dirty="0" smtClean="0"/>
                  <a:t>ion,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/>
                                  </a:rPr>
                                  <m:t>𝐍𝐢𝐂𝐥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/>
                                  </a:rPr>
                                  <m:t>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𝟐</m:t>
                        </m:r>
                        <m:r>
                          <a:rPr lang="en-US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algn="just"/>
                <a:r>
                  <a:rPr lang="en-US" dirty="0" smtClean="0"/>
                  <a:t>Magnetic </a:t>
                </a:r>
                <a:r>
                  <a:rPr lang="en-US" dirty="0"/>
                  <a:t>measurements reveal that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>
                                    <a:latin typeface="Cambria Math"/>
                                  </a:rPr>
                                  <m:t>NiCl</m:t>
                                </m:r>
                              </m:e>
                              <m:sub>
                                <m:r>
                                  <a:rPr lang="en-US" b="0" i="0">
                                    <a:latin typeface="Cambria Math"/>
                                  </a:rPr>
                                  <m:t>4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0">
                            <a:latin typeface="Cambria Math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dirty="0" smtClean="0"/>
                  <a:t>ion </a:t>
                </a:r>
                <a:r>
                  <a:rPr lang="en-US" dirty="0"/>
                  <a:t>is paramagnetic and has two unpaired electron (n=2). This is possible only when this ion is formed by sp</a:t>
                </a:r>
                <a:r>
                  <a:rPr lang="en-US" baseline="30000" dirty="0"/>
                  <a:t>3</a:t>
                </a:r>
                <a:r>
                  <a:rPr lang="en-US" dirty="0"/>
                  <a:t> hybridization and has a tetrahedral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295400"/>
                <a:ext cx="8229600" cy="1212768"/>
              </a:xfrm>
              <a:prstGeom prst="rect">
                <a:avLst/>
              </a:prstGeom>
              <a:blipFill rotWithShape="1">
                <a:blip r:embed="rId6"/>
                <a:stretch>
                  <a:fillRect l="-667" t="-2020" r="-593" b="-70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667000"/>
            <a:ext cx="78581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3352800"/>
            <a:ext cx="7786688" cy="85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10050"/>
            <a:ext cx="77152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029200"/>
            <a:ext cx="78867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825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312"/>
    </mc:Choice>
    <mc:Fallback>
      <p:transition spd="slow" advTm="18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Limitations of the Valence Bond Theory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b="1" dirty="0"/>
              <a:t>There are many limitations of VBT theory hereunder are some of them</a:t>
            </a:r>
          </a:p>
          <a:p>
            <a:pPr lvl="2" algn="just"/>
            <a:r>
              <a:rPr lang="en-US" dirty="0"/>
              <a:t>Valence bond theory (VBT) cannot account for the relative stabilities for the different shapes and different coordination numbers in metal complexes e.g. it cannot explain satisfactorily as to why Co(+2) ( d</a:t>
            </a:r>
            <a:r>
              <a:rPr lang="en-US" baseline="30000" dirty="0"/>
              <a:t>8</a:t>
            </a:r>
            <a:r>
              <a:rPr lang="en-US" dirty="0"/>
              <a:t> system ) rarely forms tetrahedral complexes .  </a:t>
            </a:r>
          </a:p>
          <a:p>
            <a:pPr lvl="2" algn="just"/>
            <a:r>
              <a:rPr lang="en-US" dirty="0"/>
              <a:t>This theory cannot account for the relative rates of reactions of the analogous metal complexes. e.g. </a:t>
            </a:r>
            <a:r>
              <a:rPr lang="en-US" b="1" dirty="0"/>
              <a:t>[</a:t>
            </a:r>
            <a:r>
              <a:rPr lang="en-US" b="1" dirty="0" err="1"/>
              <a:t>Mn</a:t>
            </a:r>
            <a:r>
              <a:rPr lang="en-US" b="1" dirty="0"/>
              <a:t>(</a:t>
            </a:r>
            <a:r>
              <a:rPr lang="en-US" b="1" dirty="0" err="1"/>
              <a:t>phen</a:t>
            </a:r>
            <a:r>
              <a:rPr lang="en-US" b="1" dirty="0"/>
              <a:t>)</a:t>
            </a:r>
            <a:r>
              <a:rPr lang="en-US" b="1" baseline="-25000" dirty="0"/>
              <a:t>3</a:t>
            </a:r>
            <a:r>
              <a:rPr lang="en-US" b="1" dirty="0"/>
              <a:t>]</a:t>
            </a:r>
            <a:r>
              <a:rPr lang="en-US" b="1" baseline="30000" dirty="0"/>
              <a:t>2+</a:t>
            </a:r>
            <a:r>
              <a:rPr lang="en-US" dirty="0"/>
              <a:t> dissociates instantaneously in acidic aqueous solution while  </a:t>
            </a:r>
            <a:r>
              <a:rPr lang="en-US" b="1" dirty="0"/>
              <a:t>[Fe(</a:t>
            </a:r>
            <a:r>
              <a:rPr lang="en-US" b="1" dirty="0" err="1"/>
              <a:t>phen</a:t>
            </a:r>
            <a:r>
              <a:rPr lang="en-US" b="1" dirty="0"/>
              <a:t>)</a:t>
            </a:r>
            <a:r>
              <a:rPr lang="en-US" b="1" baseline="-25000" dirty="0"/>
              <a:t>3</a:t>
            </a:r>
            <a:r>
              <a:rPr lang="en-US" b="1" dirty="0"/>
              <a:t>]</a:t>
            </a:r>
            <a:r>
              <a:rPr lang="en-US" b="1" baseline="30000" dirty="0"/>
              <a:t>+2</a:t>
            </a:r>
            <a:r>
              <a:rPr lang="en-US" dirty="0"/>
              <a:t> dissociates at a slow rate .</a:t>
            </a:r>
          </a:p>
          <a:p>
            <a:pPr lvl="2" algn="just"/>
            <a:r>
              <a:rPr lang="en-US" dirty="0"/>
              <a:t>The classification of metal complexes on the basis of their magnetic behavior into a </a:t>
            </a:r>
            <a:r>
              <a:rPr lang="en-US" i="1" dirty="0"/>
              <a:t>covalent (inner-orbital) and ionic (outer-orbital) complexes </a:t>
            </a:r>
            <a:r>
              <a:rPr lang="en-US" dirty="0"/>
              <a:t>is not satisfactory and is often misleading.</a:t>
            </a:r>
          </a:p>
          <a:p>
            <a:pPr lvl="2" algn="just"/>
            <a:r>
              <a:rPr lang="en-US" dirty="0"/>
              <a:t>VBT cannot interpret the spectra (color) of the complexes.</a:t>
            </a:r>
          </a:p>
          <a:p>
            <a:pPr lvl="2" algn="just"/>
            <a:r>
              <a:rPr lang="en-US" dirty="0"/>
              <a:t>This theory does not predict the magnetic behaviors of complexes. This theory only predicts the number of unpaired electrons. </a:t>
            </a:r>
          </a:p>
          <a:p>
            <a:pPr algn="just"/>
            <a:endParaRPr lang="en-US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3323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563"/>
    </mc:Choice>
    <mc:Fallback>
      <p:transition spd="slow" advTm="87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>
                <a:latin typeface="+mn-lt"/>
              </a:rPr>
              <a:t>Important types of hybridization found in the first row transition metal complexes and the geometry of the </a:t>
            </a:r>
            <a:r>
              <a:rPr lang="en-US" sz="2800" b="1" dirty="0" smtClean="0">
                <a:latin typeface="+mn-lt"/>
              </a:rPr>
              <a:t>complexes </a:t>
            </a:r>
            <a:endParaRPr lang="en-US" sz="28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Content Placeholder 8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:p14="http://schemas.microsoft.com/office/powerpoint/2010/main" val="3418373816"/>
                  </p:ext>
                </p:extLst>
              </p:nvPr>
            </p:nvGraphicFramePr>
            <p:xfrm>
              <a:off x="381000" y="1298460"/>
              <a:ext cx="8534400" cy="50101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79621"/>
                    <a:gridCol w="3529262"/>
                    <a:gridCol w="1443791"/>
                    <a:gridCol w="2181726"/>
                  </a:tblGrid>
                  <a:tr h="110986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Coordination number of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Type of hybridization undergone by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Geometry of the complex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Examples of complexes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57905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2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sp(4s, 4p</a:t>
                          </a:r>
                          <a:r>
                            <a:rPr lang="en-US" sz="1400" b="1" baseline="-25000" dirty="0">
                              <a:effectLst/>
                            </a:rPr>
                            <a:t>x</a:t>
                          </a:r>
                          <a:r>
                            <a:rPr lang="en-US" sz="1400" b="1" dirty="0">
                              <a:effectLst/>
                            </a:rPr>
                            <a:t>)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Linear or diagonal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𝐂𝐮𝐂𝐥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𝐂𝐮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14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  <m:t>𝐍𝐇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  <m:t>𝟑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115811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3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𝐬𝐩</m:t>
                                  </m:r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𝟒𝐬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𝐱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𝐲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Trigonal planar or equilateral triangle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𝐂𝐮</m:t>
                                          </m:r>
                                        </m:e>
                                        <m:sup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+</m:t>
                                          </m:r>
                                        </m:sup>
                                      </m:sSup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𝐒</m:t>
                                      </m:r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𝐂</m:t>
                                      </m:r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𝐞𝐧</m:t>
                                      </m:r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)</m:t>
                                      </m:r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𝟑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>
                              <a:effectLst/>
                            </a:rPr>
                            <a:t>,</a:t>
                          </a:r>
                        </a:p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𝐂𝐮</m:t>
                                          </m:r>
                                        </m:e>
                                        <m:sup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+</m:t>
                                          </m:r>
                                        </m:sup>
                                      </m:s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𝐂</m:t>
                                      </m:r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𝐭𝐮</m:t>
                                      </m:r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𝟎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>
                              <a:effectLst/>
                            </a:rPr>
                            <a:t> (distorted trigonal planar) etc. 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57905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4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𝐝𝐬𝐩</m:t>
                                  </m:r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𝐝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𝐱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𝐲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,</m:t>
                                  </m:r>
                                </m:sub>
                              </m:sSub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𝟒𝐬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𝐱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𝐲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Square planar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𝐍𝐢</m:t>
                                          </m:r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𝐂𝐍</m:t>
                                          </m:r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𝐏𝐝𝐂𝐥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57905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4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𝐬𝐩</m:t>
                                  </m:r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𝐝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𝟒𝐬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𝐱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𝐲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𝟒𝐝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𝐱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𝐲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sub>
                              </m:sSub>
                            </m:oMath>
                          </a14:m>
                          <a:r>
                            <a:rPr lang="en-US" sz="1400" b="1">
                              <a:effectLst/>
                            </a:rPr>
                            <a:t>)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Square planar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𝐂𝐮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14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  <m:t>𝐍𝐇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  <m:t>𝟑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𝐏𝐭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14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  <m:t>𝐍𝐇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400" b="1" i="1">
                                                      <a:effectLst/>
                                                      <a:latin typeface="Cambria Math"/>
                                                    </a:rPr>
                                                    <m:t>𝟑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𝟐𝟒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86858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4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𝐬𝐩</m:t>
                                  </m:r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</m:sup>
                              </m:sSup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𝟒𝐬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𝐱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𝐲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𝟒𝐩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𝐳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400" b="1">
                              <a:effectLst/>
                            </a:rPr>
                            <a:t> 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 Tetrahedral 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𝐍𝐢𝐂𝐥</m:t>
                                          </m:r>
                                        </m:e>
                                        <m:sub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fr-FR" sz="1400" b="1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𝐂𝐮</m:t>
                                          </m:r>
                                          <m:r>
                                            <a:rPr lang="fr-FR" sz="1400" b="1">
                                              <a:effectLst/>
                                              <a:latin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𝐂𝐍</m:t>
                                          </m:r>
                                          <m:r>
                                            <a:rPr lang="fr-FR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fr-FR" sz="1400" b="1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fr-FR" sz="1400" b="1" i="1">
                                  <a:effectLst/>
                                  <a:latin typeface="Cambria Math"/>
                                </a:rPr>
                                <m:t>𝐍𝐢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𝐂𝐎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1400" b="1" dirty="0">
                              <a:effectLst/>
                            </a:rPr>
                            <a:t> etc.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Content Placeholder 8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:p14="http://schemas.microsoft.com/office/powerpoint/2010/main" val="3418373816"/>
                  </p:ext>
                </p:extLst>
              </p:nvPr>
            </p:nvGraphicFramePr>
            <p:xfrm>
              <a:off x="381000" y="1298460"/>
              <a:ext cx="8534400" cy="493951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79621"/>
                    <a:gridCol w="3529262"/>
                    <a:gridCol w="1443791"/>
                    <a:gridCol w="2181726"/>
                  </a:tblGrid>
                  <a:tr h="110986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Coordination number of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Type of hybridization undergone by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Geometry of the complex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Examples of complexes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6022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2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sp(4s, 4p</a:t>
                          </a:r>
                          <a:r>
                            <a:rPr lang="en-US" sz="1400" b="1" baseline="-25000" dirty="0">
                              <a:effectLst/>
                            </a:rPr>
                            <a:t>x</a:t>
                          </a:r>
                          <a:r>
                            <a:rPr lang="en-US" sz="1400" b="1" dirty="0">
                              <a:effectLst/>
                            </a:rPr>
                            <a:t>)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Linear or diagonal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1341" t="-189899" b="-535354"/>
                          </a:stretch>
                        </a:blipFill>
                      </a:tcPr>
                    </a:tc>
                  </a:tr>
                  <a:tr h="116579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3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39206" t="-150262" r="-102763" b="-1774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Trigonal planar or equilateral triangle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1341" t="-150262" b="-177487"/>
                          </a:stretch>
                        </a:blipFill>
                      </a:tcPr>
                    </a:tc>
                  </a:tr>
                  <a:tr h="57905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4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39206" t="-503158" r="-102763" b="-25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Square planar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1341" t="-503158" b="-256842"/>
                          </a:stretch>
                        </a:blipFill>
                      </a:tcPr>
                    </a:tc>
                  </a:tr>
                  <a:tr h="61391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4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39206" t="-567327" r="-102763" b="-1415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Square planar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1341" t="-567327" b="-141584"/>
                          </a:stretch>
                        </a:blipFill>
                      </a:tcPr>
                    </a:tc>
                  </a:tr>
                  <a:tr h="86858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4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39206" t="-474648" r="-102763" b="-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 Tetrahedral 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1341" t="-474648" b="-70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281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053"/>
    </mc:Choice>
    <mc:Fallback>
      <p:transition spd="slow" advTm="17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500" b="1" dirty="0">
                <a:latin typeface="+mn-lt"/>
              </a:rPr>
              <a:t>Important types of hybridization found in the first row transition metal complexes and the geometry of the </a:t>
            </a:r>
            <a:r>
              <a:rPr lang="en-US" sz="2500" b="1" dirty="0" smtClean="0">
                <a:latin typeface="+mn-lt"/>
              </a:rPr>
              <a:t>complexes cont..</a:t>
            </a:r>
            <a:endParaRPr lang="en-US" sz="25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:p14="http://schemas.microsoft.com/office/powerpoint/2010/main" val="3031217637"/>
                  </p:ext>
                </p:extLst>
              </p:nvPr>
            </p:nvGraphicFramePr>
            <p:xfrm>
              <a:off x="457200" y="1219200"/>
              <a:ext cx="8382000" cy="480060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95500"/>
                    <a:gridCol w="2095500"/>
                    <a:gridCol w="2095500"/>
                    <a:gridCol w="2095500"/>
                  </a:tblGrid>
                  <a:tr h="882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Coordination number of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Type of hybridization undergone by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Geometry of the complex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Examples of complexes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5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𝒅𝒔𝒑</m:t>
                                  </m:r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</m:sup>
                              </m:sSup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𝒅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𝒛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𝟒𝐬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𝒛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Trigonal bipyramidal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𝐅𝐞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𝐂𝐎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𝑪𝒖𝑪𝒍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𝟓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endParaRPr lang="en-US" sz="1400" b="1" dirty="0">
                            <a:effectLst/>
                          </a:endParaRPr>
                        </a:p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  <m:t>𝑵𝒊</m:t>
                                            </m:r>
                                          </m:e>
                                          <m:sup>
                                            <m: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  <m:t>𝟐</m:t>
                                            </m:r>
                                            <m:r>
                                              <a:rPr lang="en-US" sz="1400" b="1">
                                                <a:effectLst/>
                                                <a:latin typeface="Cambria Math"/>
                                              </a:rPr>
                                              <m:t>+</m:t>
                                            </m:r>
                                          </m:sup>
                                        </m:sSup>
                                        <m:r>
                                          <a:rPr lang="en-US" sz="1400" b="1">
                                            <a:effectLst/>
                                            <a:latin typeface="Cambria Math"/>
                                          </a:rPr>
                                          <m:t>(</m:t>
                                        </m:r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𝐭𝐫𝐢𝐚𝐫𝐬</m:t>
                                        </m:r>
                                        <m:r>
                                          <a:rPr lang="en-US" sz="1400" b="1">
                                            <a:effectLst/>
                                            <a:latin typeface="Cambria Math"/>
                                          </a:rPr>
                                          <m:t>)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  <m:t>𝑩𝒓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  <m:t>𝟐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𝟎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5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𝒅𝒔𝒑</m:t>
                                  </m:r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</m:sup>
                              </m:sSup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𝒅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𝒚</m:t>
                                      </m:r>
                                    </m:e>
                                    <m:sup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</a:rPr>
                                <m:t>𝟒𝐬</m:t>
                              </m:r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𝒛</m:t>
                                  </m:r>
                                </m:sub>
                              </m:sSub>
                              <m:r>
                                <a:rPr lang="en-US" sz="1400" b="1"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Square pyramidal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𝑪𝒐</m:t>
                                          </m:r>
                                        </m:e>
                                        <m:sup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+</m:t>
                                          </m:r>
                                        </m:sup>
                                      </m:sSup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  <m:t>𝐭𝐫𝐢𝐚𝐫𝐬</m:t>
                                      </m:r>
                                      <m:r>
                                        <a:rPr lang="en-US" sz="1400" b="1">
                                          <a:effectLst/>
                                          <a:latin typeface="Cambria Math"/>
                                        </a:rPr>
                                        <m:t>)</m:t>
                                      </m:r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𝑰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𝟎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,</a:t>
                          </a:r>
                        </a:p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𝐍𝐢</m:t>
                                          </m:r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𝐂𝐍</m:t>
                                          </m:r>
                                          <m:r>
                                            <a:rPr lang="en-US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𝟓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400" b="1" dirty="0">
                              <a:effectLst/>
                            </a:rPr>
                            <a:t>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6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𝒅</m:t>
                                    </m:r>
                                  </m:e>
                                  <m:sup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𝒔𝒑</m:t>
                                    </m:r>
                                  </m:e>
                                  <m:sup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𝒅</m:t>
                                    </m:r>
                                  </m:e>
                                  <m:sub>
                                    <m:sSup>
                                      <m:sSupPr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400" b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𝒅</m:t>
                                    </m:r>
                                  </m:e>
                                  <m:sub>
                                    <m:sSup>
                                      <m:sSupPr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𝒛</m:t>
                                        </m:r>
                                      </m:e>
                                      <m:sup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</a:rPr>
                                  <m:t>𝟒𝐬</m:t>
                                </m:r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𝒛</m:t>
                                    </m:r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Inner-orbital octahedral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𝐓𝐢</m:t>
                                          </m:r>
                                          <m:r>
                                            <a:rPr lang="fr-FR" sz="1400" b="1">
                                              <a:effectLst/>
                                              <a:latin typeface="Cambria Math"/>
                                            </a:rPr>
                                            <m:t>(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14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400" b="1" i="1">
                                                  <a:effectLst/>
                                                  <a:latin typeface="Cambria Math"/>
                                                </a:rPr>
                                                <m:t>𝑯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400" b="1" i="1">
                                                  <a:effectLst/>
                                                  <a:latin typeface="Cambria Math"/>
                                                </a:rPr>
                                                <m:t>𝟐</m:t>
                                              </m:r>
                                            </m:sub>
                                          </m:sSub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𝐎</m:t>
                                          </m:r>
                                          <m:r>
                                            <a:rPr lang="fr-FR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𝟔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fr-FR" sz="1400" b="1" dirty="0">
                              <a:effectLst/>
                            </a:rPr>
                            <a:t>,</a:t>
                          </a:r>
                          <a:endParaRPr lang="en-US" sz="1400" b="1" dirty="0">
                            <a:effectLst/>
                          </a:endParaRPr>
                        </a:p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𝐅𝐞</m:t>
                                          </m:r>
                                          <m:r>
                                            <a:rPr lang="fr-FR" sz="1400" b="1">
                                              <a:effectLst/>
                                              <a:latin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𝐂𝐍</m:t>
                                          </m:r>
                                          <m:r>
                                            <a:rPr lang="fr-FR" sz="1400" b="1">
                                              <a:effectLst/>
                                              <a:latin typeface="Cambria Math"/>
                                            </a:rPr>
                                            <m:t>)</m:t>
                                          </m:r>
                                        </m:e>
                                        <m:sub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𝟔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fr-FR" sz="1400" b="1" dirty="0">
                              <a:effectLst/>
                            </a:rPr>
                            <a:t>, etc.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6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𝒔𝒑</m:t>
                                    </m:r>
                                  </m:e>
                                  <m:sup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𝒅</m:t>
                                    </m:r>
                                  </m:e>
                                  <m:sup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(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</a:rPr>
                                  <m:t>𝟒𝐬</m:t>
                                </m:r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𝒛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𝒅</m:t>
                                    </m:r>
                                  </m:e>
                                  <m:sub>
                                    <m:sSup>
                                      <m:sSupPr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400" b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  <m:t>𝒅</m:t>
                                    </m:r>
                                  </m:e>
                                  <m:sub>
                                    <m:sSup>
                                      <m:sSupPr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𝒛</m:t>
                                        </m:r>
                                      </m:e>
                                      <m:sup>
                                        <m: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sub>
                                </m:sSub>
                                <m:r>
                                  <a:rPr lang="en-US" sz="1400" b="1"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Outer-orbital octahedral 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sz="14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400" b="1" i="1">
                                                <a:effectLst/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sSup>
                                              <m:sSupPr>
                                                <m:ctrlPr>
                                                  <a:rPr lang="en-US" sz="1400" b="1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en-US" sz="1400" b="1" i="1">
                                                    <a:effectLst/>
                                                    <a:latin typeface="Cambria Math"/>
                                                  </a:rPr>
                                                  <m:t>𝑭𝒆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en-US" sz="1400" b="1">
                                                    <a:effectLst/>
                                                    <a:latin typeface="Cambria Math"/>
                                                  </a:rPr>
                                                  <m:t>+</m:t>
                                                </m:r>
                                              </m:sup>
                                            </m:sSup>
                                            <m:d>
                                              <m:dPr>
                                                <m:ctrlPr>
                                                  <a:rPr lang="en-US" sz="1400" b="1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1400" b="1" i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fr-FR" sz="1400" b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  <m:t> </m:t>
                                                    </m:r>
                                                    <m:r>
                                                      <a:rPr lang="fr-FR" sz="1400" b="1" i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  <m:t>𝑵𝑶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fr-FR" sz="1400" b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  <m:t>+</m:t>
                                                    </m:r>
                                                  </m:sup>
                                                </m:sSup>
                                              </m:e>
                                            </m:d>
                                            <m:d>
                                              <m:dPr>
                                                <m:ctrlPr>
                                                  <a:rPr lang="en-US" sz="1400" b="1" i="1">
                                                    <a:effectLst/>
                                                    <a:latin typeface="Cambria Math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sz="1400" b="1" i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400" b="1" i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  <m:t>𝑯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fr-FR" sz="1400" b="1" i="1">
                                                        <a:effectLst/>
                                                        <a:latin typeface="Cambria Math"/>
                                                      </a:rPr>
                                                      <m:t>𝟐</m:t>
                                                    </m:r>
                                                  </m:sub>
                                                </m:sSub>
                                                <m:r>
                                                  <a:rPr lang="fr-FR" sz="1400" b="1" i="1">
                                                    <a:effectLst/>
                                                    <a:latin typeface="Cambria Math"/>
                                                  </a:rPr>
                                                  <m:t>𝑶</m:t>
                                                </m:r>
                                              </m:e>
                                            </m:d>
                                          </m:e>
                                          <m:sub>
                                            <m:r>
                                              <a:rPr lang="fr-FR" sz="1400" b="1" i="1">
                                                <a:effectLst/>
                                                <a:latin typeface="Cambria Math"/>
                                              </a:rPr>
                                              <m:t>𝟓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fr-FR" sz="1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fr-FR" sz="1400" b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b="1" dirty="0">
                            <a:effectLst/>
                          </a:endParaRPr>
                        </a:p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14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400" b="1" i="1">
                                              <a:effectLst/>
                                              <a:latin typeface="Cambria Math"/>
                                            </a:rPr>
                                            <m:t>𝑪𝒐𝑭</m:t>
                                          </m:r>
                                        </m:e>
                                        <m:sub>
                                          <m:r>
                                            <a:rPr lang="fr-FR" sz="1400" b="1" i="1">
                                              <a:effectLst/>
                                              <a:latin typeface="Cambria Math"/>
                                            </a:rPr>
                                            <m:t>𝟔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fr-FR" sz="14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fr-FR" sz="14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fr-FR" sz="1400" b="1" dirty="0">
                              <a:effectLst/>
                            </a:rPr>
                            <a:t>, etc. 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:p14="http://schemas.microsoft.com/office/powerpoint/2010/main" val="3031217637"/>
                  </p:ext>
                </p:extLst>
              </p:nvPr>
            </p:nvGraphicFramePr>
            <p:xfrm>
              <a:off x="457200" y="1219200"/>
              <a:ext cx="8382000" cy="480060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95500"/>
                    <a:gridCol w="2095500"/>
                    <a:gridCol w="2095500"/>
                    <a:gridCol w="2095500"/>
                  </a:tblGrid>
                  <a:tr h="8827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Coordination number of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Type of hybridization undergone by the central metal atom/ion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Geometry of the complex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Examples of complexes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5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100000" t="-93789" r="-199709" b="-2993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Trigonal bipyramidal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9709" t="-93789" b="-299379"/>
                          </a:stretch>
                        </a:blipFill>
                      </a:tcPr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5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100000" t="-195000" r="-199709" b="-2012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Square pyramidal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9709" t="-195000" b="-201250"/>
                          </a:stretch>
                        </a:blipFill>
                      </a:tcPr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6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100000" t="-293168" r="-19970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</a:rPr>
                            <a:t>Inner-orbital octahedral</a:t>
                          </a:r>
                          <a:endParaRPr lang="en-US" sz="1400" b="1" dirty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9709" t="-293168" b="-100000"/>
                          </a:stretch>
                        </a:blipFill>
                      </a:tcPr>
                    </a:tc>
                  </a:tr>
                  <a:tr h="97946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6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100000" t="-393168" r="-199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</a:rPr>
                            <a:t>Outer-orbital octahedral </a:t>
                          </a:r>
                          <a:endParaRPr lang="en-US" sz="1400" b="1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</a:txBody>
                      <a:tcPr marL="49703" marR="49703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703" marR="49703" marT="0" marB="0">
                        <a:blipFill rotWithShape="1">
                          <a:blip r:embed="rId5"/>
                          <a:stretch>
                            <a:fillRect l="-299709" t="-39316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468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645"/>
    </mc:Choice>
    <mc:Fallback>
      <p:transition spd="slow" advTm="23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>
                <a:latin typeface="+mn-lt"/>
              </a:rPr>
              <a:t>Geometry of 6-coordinate complex ions </a:t>
            </a:r>
            <a:br>
              <a:rPr lang="en-US" sz="2800" b="1" dirty="0">
                <a:latin typeface="+mn-lt"/>
              </a:rPr>
            </a:br>
            <a:endParaRPr lang="en-US" sz="28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533400" y="1676400"/>
                <a:ext cx="8229600" cy="2971800"/>
              </a:xfrm>
            </p:spPr>
            <p:txBody>
              <a:bodyPr/>
              <a:lstStyle/>
              <a:p>
                <a:pPr algn="just"/>
                <a:r>
                  <a:rPr lang="en-US" dirty="0" smtClean="0"/>
                  <a:t>Generally </a:t>
                </a:r>
                <a:r>
                  <a:rPr lang="en-US" dirty="0"/>
                  <a:t>the geometry of 6-coordinated complexes compounds/ions is octahedral, as indicated in the table 1, there are two possible hybridizations responsible for this type of geometry: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d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sp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 whose hybridized are called </a:t>
                </a:r>
                <a:r>
                  <a:rPr lang="en-US" i="1" dirty="0"/>
                  <a:t>inner-orbital octahedral complexes</a:t>
                </a:r>
                <a:r>
                  <a:rPr lang="en-US" dirty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sp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d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whose hybridized are called </a:t>
                </a:r>
                <a:r>
                  <a:rPr lang="en-US" i="1" dirty="0"/>
                  <a:t>outer-orbital octahedral complexes</a:t>
                </a:r>
                <a:r>
                  <a:rPr lang="en-US" dirty="0"/>
                  <a:t>.</a:t>
                </a:r>
              </a:p>
              <a:p>
                <a:pPr algn="just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533400" y="1676400"/>
                <a:ext cx="8229600" cy="2971800"/>
              </a:xfrm>
              <a:blipFill rotWithShape="1">
                <a:blip r:embed="rId5"/>
                <a:stretch>
                  <a:fillRect l="-667" t="-1844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2168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62"/>
    </mc:Choice>
    <mc:Fallback>
      <p:transition spd="slow" advTm="2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533400" y="152400"/>
                <a:ext cx="8229600" cy="990600"/>
              </a:xfrm>
            </p:spPr>
            <p:txBody>
              <a:bodyPr>
                <a:normAutofit fontScale="90000"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/>
                          </a:rPr>
                          <m:t>𝐬𝐩</m:t>
                        </m:r>
                      </m:e>
                      <m:sup>
                        <m:r>
                          <a:rPr lang="en-US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b="1" dirty="0"/>
                  <a:t> Hybridization in Inner-orbital Octahedral </a:t>
                </a:r>
                <a:r>
                  <a:rPr lang="en-US" b="1" dirty="0" smtClean="0"/>
                  <a:t>Complexes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3400" y="152400"/>
                <a:ext cx="8229600" cy="990600"/>
              </a:xfrm>
              <a:blipFill rotWithShape="1">
                <a:blip r:embed="rId5"/>
                <a:stretch>
                  <a:fillRect t="-4908" b="-16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/>
              <a:lstStyle/>
              <a:p>
                <a:pPr algn="just"/>
                <a:r>
                  <a:rPr lang="en-US" dirty="0"/>
                  <a:t>This type of hybridization takes place in those octahedral complexes which contain strong ligands. On the basis of the orientation of the lobes of d-orbitals in space, these orbitals have been classified into two sets: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𝐭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𝟐𝐠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sub>
                    </m:sSub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and</m:t>
                    </m:r>
                    <m:r>
                      <a:rPr lang="en-US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𝐠</m:t>
                        </m:r>
                      </m:sub>
                    </m:sSub>
                  </m:oMath>
                </a14:m>
                <a:r>
                  <a:rPr lang="en-US" b="1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𝐭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𝟐𝐠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dirty="0"/>
                  <a:t>set consist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𝐱𝐲</m:t>
                        </m:r>
                      </m:sub>
                    </m:sSub>
                    <m:r>
                      <a:rPr lang="en-US" b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𝐲𝐳</m:t>
                        </m:r>
                      </m:sub>
                    </m:sSub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and</m:t>
                    </m:r>
                    <m:r>
                      <a:rPr lang="en-US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𝐳𝐱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orbitals</a:t>
                </a:r>
                <a:r>
                  <a:rPr lang="en-US" b="1" dirty="0"/>
                  <a:t> </a:t>
                </a:r>
                <a:r>
                  <a:rPr lang="en-US" dirty="0"/>
                  <a:t>while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𝐠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set consist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sSup>
                          <m:sSupPr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𝐱</m:t>
                            </m:r>
                          </m:e>
                          <m:sup>
                            <m:r>
                              <a:rPr lang="en-US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b="1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sub>
                    </m:sSub>
                    <m:r>
                      <a:rPr lang="en-US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and</m:t>
                    </m:r>
                    <m:r>
                      <a:rPr lang="en-US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sSup>
                          <m:sSupPr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dirty="0"/>
                  <a:t> orbitals. In the formation of six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d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sp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hybrid orbitals, two (</a:t>
                </a:r>
                <a:r>
                  <a:rPr lang="en-US" i="1" dirty="0"/>
                  <a:t>n-1)d-orbitals </a:t>
                </a:r>
                <a:r>
                  <a:rPr lang="en-US" dirty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𝐠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set, one </a:t>
                </a:r>
                <a:r>
                  <a:rPr lang="en-US" i="1" dirty="0"/>
                  <a:t>ns and three np(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𝑛𝑝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𝑛𝑝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𝑦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</a:rPr>
                      <m:t>𝑎𝑛𝑑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𝑛𝑝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i="1" dirty="0"/>
                  <a:t>)</a:t>
                </a:r>
                <a:r>
                  <a:rPr lang="en-US" dirty="0"/>
                  <a:t> orbitals combine together and form six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d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sp</m:t>
                        </m:r>
                      </m:e>
                      <m:sup>
                        <m:r>
                          <a:rPr lang="en-US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 hybrid orbitals.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1">
                <a:blip r:embed="rId6"/>
                <a:stretch>
                  <a:fillRect l="-593" t="-1111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700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82"/>
    </mc:Choice>
    <mc:Fallback>
      <p:transition spd="slow" advTm="96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Autofit/>
              </a:bodyPr>
              <a:lstStyle/>
              <a:p>
                <a:pPr algn="ctr"/>
                <a:r>
                  <a:rPr lang="en-US" sz="2800" b="1" dirty="0">
                    <a:latin typeface="+mn-lt"/>
                  </a:rPr>
                  <a:t>Example: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𝐝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𝐬𝐩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dirty="0">
                    <a:latin typeface="+mn-lt"/>
                  </a:rPr>
                  <a:t> Hybridization of </a:t>
                </a:r>
                <a:r>
                  <a:rPr lang="en-US" sz="2800" b="1" dirty="0" smtClean="0">
                    <a:latin typeface="+mn-lt"/>
                  </a:rPr>
                  <a:t>Hexacyanoferrate </a:t>
                </a:r>
                <a:r>
                  <a:rPr lang="en-US" sz="2800" b="1" dirty="0">
                    <a:latin typeface="+mn-lt"/>
                  </a:rPr>
                  <a:t>(</a:t>
                </a:r>
                <a:r>
                  <a:rPr lang="en-US" sz="2800" b="1" dirty="0" smtClean="0">
                    <a:latin typeface="+mn-lt"/>
                  </a:rPr>
                  <a:t>III) </a:t>
                </a:r>
                <a:r>
                  <a:rPr lang="en-US" sz="2800" b="1" dirty="0">
                    <a:latin typeface="+mn-lt"/>
                  </a:rPr>
                  <a:t>ion,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𝐅𝐞</m:t>
                                </m:r>
                                <m:r>
                                  <a:rPr lang="en-US" sz="2800" b="1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𝐂</m:t>
                                </m:r>
                                <m:r>
                                  <a:rPr lang="en-US" sz="2800" b="1">
                                    <a:latin typeface="Cambria Math"/>
                                  </a:rPr>
                                  <m:t>𝐍</m:t>
                                </m:r>
                                <m:r>
                                  <a:rPr lang="en-US" sz="2800" b="1">
                                    <a:latin typeface="Cambria Math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sz="2800" b="1" i="1">
                                    <a:latin typeface="Cambria Math"/>
                                  </a:rPr>
                                  <m:t>𝟔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endParaRPr 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5"/>
                <a:stretch>
                  <a:fillRect t="-2454" b="-16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37712"/>
            <a:ext cx="6248400" cy="9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71800"/>
            <a:ext cx="6324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6200"/>
            <a:ext cx="632459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733498"/>
            <a:ext cx="6324600" cy="151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14478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The magnetic study of this ion has shown that this ion has one unpaired electron (n = 1) and hence paramagnetic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2189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69"/>
    </mc:Choice>
    <mc:Fallback>
      <p:transition spd="slow" advTm="15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𝐬𝐩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sup>
                    </m:sSup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𝐝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>
                    <a:latin typeface="+mn-lt"/>
                  </a:rPr>
                  <a:t> Hybridization in Outer-orbital Octahedral </a:t>
                </a:r>
                <a:r>
                  <a:rPr lang="en-US" sz="2800" b="1" dirty="0" smtClean="0">
                    <a:latin typeface="+mn-lt"/>
                  </a:rPr>
                  <a:t>Complexes</a:t>
                </a:r>
                <a:endParaRPr 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5"/>
                <a:stretch>
                  <a:fillRect t="-1227" r="-2593" b="-17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533400" y="1676400"/>
                <a:ext cx="8229600" cy="3124200"/>
              </a:xfrm>
            </p:spPr>
            <p:txBody>
              <a:bodyPr/>
              <a:lstStyle/>
              <a:p>
                <a:pPr algn="just"/>
                <a:r>
                  <a:rPr lang="en-US" dirty="0" smtClean="0"/>
                  <a:t>This </a:t>
                </a:r>
                <a:r>
                  <a:rPr lang="en-US" dirty="0"/>
                  <a:t>type of hybridization takes place in those octahedral complexes which contain weak ligands. Weak ligands are those which cannot force the electron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sSup>
                          <m:sSupPr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𝐱</m:t>
                            </m:r>
                          </m:e>
                          <m:sup>
                            <m:r>
                              <a:rPr lang="en-US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b="1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sub>
                    </m:sSub>
                    <m:r>
                      <a:rPr lang="en-US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and</m:t>
                    </m:r>
                    <m:r>
                      <a:rPr lang="en-US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sSup>
                          <m:sSupPr>
                            <m:ctrlPr>
                              <a:rPr lang="en-US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b="1" dirty="0"/>
                  <a:t> (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𝐠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set) of inner shell to occupy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𝐱𝐲</m:t>
                        </m:r>
                      </m:sub>
                    </m:sSub>
                    <m:r>
                      <a:rPr lang="en-US" b="1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𝐲𝐳</m:t>
                        </m:r>
                      </m:sub>
                    </m:sSub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and</m:t>
                    </m:r>
                    <m:r>
                      <a:rPr lang="en-US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𝐝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𝐳𝐱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orbitals</a:t>
                </a:r>
                <a:r>
                  <a:rPr lang="en-US" b="1" dirty="0"/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𝐭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𝟐𝐠</m:t>
                        </m:r>
                        <m:r>
                          <a:rPr lang="en-US" b="1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set</a:t>
                </a:r>
                <a:r>
                  <a:rPr lang="en-US" b="1" dirty="0"/>
                  <a:t>) </a:t>
                </a:r>
                <a:r>
                  <a:rPr lang="en-US" dirty="0"/>
                  <a:t>of the same shell.</a:t>
                </a:r>
                <a:r>
                  <a:rPr lang="en-US" b="1" dirty="0"/>
                  <a:t> </a:t>
                </a:r>
                <a:r>
                  <a:rPr lang="en-US" dirty="0"/>
                  <a:t>Thus in this hybridization (</a:t>
                </a:r>
                <a:r>
                  <a:rPr lang="en-US" i="1" dirty="0"/>
                  <a:t>n-1)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𝑑</m:t>
                        </m:r>
                      </m:e>
                      <m:sub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i="1" dirty="0"/>
                  <a:t> and (n-1)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𝑑</m:t>
                        </m:r>
                      </m:e>
                      <m:sub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dirty="0"/>
                  <a:t>are not available for hybridization. </a:t>
                </a:r>
              </a:p>
              <a:p>
                <a:pPr algn="just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533400" y="1676400"/>
                <a:ext cx="8229600" cy="3124200"/>
              </a:xfrm>
              <a:blipFill rotWithShape="1">
                <a:blip r:embed="rId6"/>
                <a:stretch>
                  <a:fillRect l="-667" t="-1754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079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05"/>
    </mc:Choice>
    <mc:Fallback>
      <p:transition spd="slow" advTm="8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pPr algn="ctr"/>
                <a:r>
                  <a:rPr lang="en-US" sz="2800" b="1" dirty="0">
                    <a:latin typeface="+mn-lt"/>
                  </a:rPr>
                  <a:t>Example: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𝐬𝐩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sup>
                    </m:sSup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𝐝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>
                    <a:latin typeface="+mn-lt"/>
                  </a:rPr>
                  <a:t> Hybridization of </a:t>
                </a:r>
                <a:r>
                  <a:rPr lang="en-US" sz="2800" b="1" dirty="0" smtClean="0">
                    <a:latin typeface="+mn-lt"/>
                  </a:rPr>
                  <a:t>Hexafluoroferrate </a:t>
                </a:r>
                <a:r>
                  <a:rPr lang="en-US" sz="2800" b="1" dirty="0">
                    <a:latin typeface="+mn-lt"/>
                  </a:rPr>
                  <a:t>(III) ion,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800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fr-FR" sz="2800" b="1" i="1">
                                    <a:latin typeface="Cambria Math"/>
                                  </a:rPr>
                                  <m:t>𝐅𝐞𝐅</m:t>
                                </m:r>
                              </m:e>
                              <m:sub>
                                <m:r>
                                  <a:rPr lang="fr-FR" sz="2800" b="1" i="1">
                                    <a:latin typeface="Cambria Math"/>
                                  </a:rPr>
                                  <m:t>𝟔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fr-FR" sz="2800" b="1" i="1">
                            <a:latin typeface="Cambria Math"/>
                          </a:rPr>
                          <m:t>𝟑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</m:sup>
                    </m:sSup>
                  </m:oMath>
                </a14:m>
                <a:endParaRPr lang="en-US" sz="2800" dirty="0">
                  <a:latin typeface="+mn-lt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5"/>
                <a:stretch>
                  <a:fillRect t="-2454" b="-16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" y="2607860"/>
            <a:ext cx="73247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581400"/>
            <a:ext cx="7239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99" y="4743450"/>
            <a:ext cx="73152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52500" y="1600200"/>
            <a:ext cx="6591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The magnetic studies of this ion has shown that this ion has five unpaired electrons  (n = 5) </a:t>
            </a:r>
            <a:endParaRPr lang="en-US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1006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815"/>
    </mc:Choice>
    <mc:Fallback>
      <p:transition spd="slow" advTm="168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Geometry of 4-coordinated complex </a:t>
            </a:r>
            <a:r>
              <a:rPr lang="en-US" b="1" dirty="0" smtClean="0"/>
              <a:t>ions</a:t>
            </a:r>
            <a:br>
              <a:rPr lang="en-US" b="1" dirty="0" smtClean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381000" y="1752600"/>
                <a:ext cx="8229600" cy="3962400"/>
              </a:xfrm>
            </p:spPr>
            <p:txBody>
              <a:bodyPr/>
              <a:lstStyle/>
              <a:p>
                <a:pPr algn="just"/>
                <a:r>
                  <a:rPr lang="en-US" dirty="0" smtClean="0"/>
                  <a:t>The </a:t>
                </a:r>
                <a:r>
                  <a:rPr lang="en-US" dirty="0"/>
                  <a:t>geometry of 4-coordinated complexes compounds/ions may be either </a:t>
                </a:r>
                <a:r>
                  <a:rPr lang="en-US" i="1" dirty="0">
                    <a:solidFill>
                      <a:srgbClr val="FF0000"/>
                    </a:solidFill>
                  </a:rPr>
                  <a:t>square planar </a:t>
                </a:r>
                <a:r>
                  <a:rPr lang="en-US" dirty="0"/>
                  <a:t>or </a:t>
                </a:r>
                <a:r>
                  <a:rPr lang="en-US" i="1" dirty="0">
                    <a:solidFill>
                      <a:srgbClr val="FF0000"/>
                    </a:solidFill>
                  </a:rPr>
                  <a:t>tetrahedral</a:t>
                </a:r>
                <a:r>
                  <a:rPr lang="en-US" dirty="0"/>
                  <a:t>, depending on whether the central atom/ion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𝑑𝑠𝑝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, 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𝑠𝑝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𝑑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</a:rPr>
                      <m:t>𝑜𝑟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𝑠𝑝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 hybridized. What type of hybridization (i.e.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𝑑𝑠𝑝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, 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𝑠𝑝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𝑑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</a:rPr>
                      <m:t>𝑜𝑟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𝑠𝑝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) the central metal atom/ion of a 4-coordinated complex undergo depends on the number of unpaired or paired electrons present in the complex </a:t>
                </a:r>
                <a:r>
                  <a:rPr lang="en-US" dirty="0" smtClean="0"/>
                  <a:t>ion</a:t>
                </a:r>
                <a:r>
                  <a:rPr lang="en-US" dirty="0"/>
                  <a:t> </a:t>
                </a:r>
                <a:r>
                  <a:rPr lang="en-US" dirty="0" smtClean="0"/>
                  <a:t>and this is revealed by the magnetic studies.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381000" y="1752600"/>
                <a:ext cx="8229600" cy="3962400"/>
              </a:xfrm>
              <a:blipFill rotWithShape="1">
                <a:blip r:embed="rId5"/>
                <a:stretch>
                  <a:fillRect l="-667" t="-1385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3735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137"/>
    </mc:Choice>
    <mc:Fallback>
      <p:transition spd="slow" advTm="13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0.7|0.5|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5.7|1.3|1.2|1.5|1.7|1.3|1.2|0.7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0.8|0.9|0.6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7.1|18.5|18.1|19.3|6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0.8|1.5|6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|1.2|1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1627</Words>
  <Application>Microsoft Office PowerPoint</Application>
  <PresentationFormat>On-screen Show (4:3)</PresentationFormat>
  <Paragraphs>83</Paragraphs>
  <Slides>12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Origin</vt:lpstr>
      <vt:lpstr>Objectives of VBT </vt:lpstr>
      <vt:lpstr>Important types of hybridization found in the first row transition metal complexes and the geometry of the complexes </vt:lpstr>
      <vt:lpstr>Important types of hybridization found in the first row transition metal complexes and the geometry of the complexes cont..</vt:lpstr>
      <vt:lpstr>Geometry of 6-coordinate complex ions  </vt:lpstr>
      <vt:lpstr>d^2 〖sp〗^3 Hybridization in Inner-orbital Octahedral Complexes</vt:lpstr>
      <vt:lpstr>Example: d^2 〖sp〗^3 Hybridization of Hexacyanoferrate (III) ion, [〖Fe(CN)〗_6 ]^(3-)</vt:lpstr>
      <vt:lpstr>〖sp〗^3 d^2 Hybridization in Outer-orbital Octahedral Complexes</vt:lpstr>
      <vt:lpstr>Example: 〖sp〗^3 d^2 Hybridization of Hexafluoroferrate (III) ion, [〖FeF〗_6 ]^(3-)</vt:lpstr>
      <vt:lpstr>Geometry of 4-coordinated complex ions </vt:lpstr>
      <vt:lpstr>〖dsp〗^2 Hybridization in square planar complexes</vt:lpstr>
      <vt:lpstr>〖sp〗^3 Hybridization in tetrahedral Complexes</vt:lpstr>
      <vt:lpstr>Limitations of the Valence Bond Theory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VALENCE BOND THEORY (VBT)</dc:title>
  <dc:creator>Wessal Al-Jubori</dc:creator>
  <cp:lastModifiedBy>DR.Ahmed Saker</cp:lastModifiedBy>
  <cp:revision>10</cp:revision>
  <dcterms:modified xsi:type="dcterms:W3CDTF">2020-03-14T12:44:45Z</dcterms:modified>
</cp:coreProperties>
</file>