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1"/>
  </p:notesMasterIdLst>
  <p:sldIdLst>
    <p:sldId id="256" r:id="rId2"/>
    <p:sldId id="311" r:id="rId3"/>
    <p:sldId id="312" r:id="rId4"/>
    <p:sldId id="313" r:id="rId5"/>
    <p:sldId id="314" r:id="rId6"/>
    <p:sldId id="300" r:id="rId7"/>
    <p:sldId id="315" r:id="rId8"/>
    <p:sldId id="267" r:id="rId9"/>
    <p:sldId id="266" r:id="rId10"/>
    <p:sldId id="295" r:id="rId11"/>
    <p:sldId id="297" r:id="rId12"/>
    <p:sldId id="298" r:id="rId13"/>
    <p:sldId id="309" r:id="rId14"/>
    <p:sldId id="306" r:id="rId15"/>
    <p:sldId id="299" r:id="rId16"/>
    <p:sldId id="302" r:id="rId17"/>
    <p:sldId id="316" r:id="rId18"/>
    <p:sldId id="303" r:id="rId19"/>
    <p:sldId id="317" r:id="rId20"/>
    <p:sldId id="304" r:id="rId21"/>
    <p:sldId id="305" r:id="rId22"/>
    <p:sldId id="268" r:id="rId23"/>
    <p:sldId id="307" r:id="rId24"/>
    <p:sldId id="269" r:id="rId25"/>
    <p:sldId id="308" r:id="rId26"/>
    <p:sldId id="272" r:id="rId27"/>
    <p:sldId id="273" r:id="rId28"/>
    <p:sldId id="276" r:id="rId29"/>
    <p:sldId id="296" r:id="rId3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E24E56D-6C51-450B-B735-B41C276CD9CF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2420EB-9D65-439A-82BD-912AD0B2F1B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420EB-9D65-439A-82BD-912AD0B2F1B6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CBFFF-11CF-4372-BDF9-182633AA66E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1B763BD-50EF-4DE6-AE5F-622FED15B5CE}" type="datetimeFigureOut">
              <a:rPr lang="ar-IQ" smtClean="0"/>
              <a:pPr/>
              <a:t>11/09/1441</a:t>
            </a:fld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89BEF3E-8AC7-4DF1-B686-F5EE129EF84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Applications of biosynthesis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>
                <a:solidFill>
                  <a:srgbClr val="FFFF00"/>
                </a:solidFill>
              </a:rPr>
              <a:t> in Medicine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Lec.4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25658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IN" dirty="0">
                <a:latin typeface="Arial" pitchFamily="34" charset="0"/>
              </a:rPr>
              <a:t>Novel </a:t>
            </a:r>
            <a:r>
              <a:rPr lang="en-IN" dirty="0">
                <a:solidFill>
                  <a:srgbClr val="FFFF00"/>
                </a:solidFill>
                <a:latin typeface="Arial" pitchFamily="34" charset="0"/>
              </a:rPr>
              <a:t>formulations</a:t>
            </a:r>
            <a:r>
              <a:rPr lang="en-IN" dirty="0">
                <a:latin typeface="Arial" pitchFamily="34" charset="0"/>
              </a:rPr>
              <a:t> are reported to </a:t>
            </a:r>
            <a:r>
              <a:rPr lang="en-IN" dirty="0" smtClean="0">
                <a:latin typeface="Arial" pitchFamily="34" charset="0"/>
              </a:rPr>
              <a:t>have</a:t>
            </a:r>
          </a:p>
          <a:p>
            <a:pPr algn="l" rtl="0">
              <a:buNone/>
            </a:pPr>
            <a:r>
              <a:rPr lang="en-IN" dirty="0" smtClean="0">
                <a:latin typeface="Arial" pitchFamily="34" charset="0"/>
              </a:rPr>
              <a:t>remarkable </a:t>
            </a:r>
            <a:r>
              <a:rPr lang="en-IN" dirty="0" smtClean="0">
                <a:solidFill>
                  <a:srgbClr val="FFFF00"/>
                </a:solidFill>
                <a:latin typeface="Arial" pitchFamily="34" charset="0"/>
              </a:rPr>
              <a:t>advantages</a:t>
            </a:r>
            <a:r>
              <a:rPr lang="en-IN" dirty="0">
                <a:latin typeface="Arial" pitchFamily="34" charset="0"/>
              </a:rPr>
              <a:t>  over conventional </a:t>
            </a:r>
            <a:endParaRPr lang="en-IN" dirty="0" smtClean="0">
              <a:latin typeface="Arial" pitchFamily="34" charset="0"/>
            </a:endParaRPr>
          </a:p>
          <a:p>
            <a:pPr algn="l" rtl="0">
              <a:buNone/>
            </a:pPr>
            <a:r>
              <a:rPr lang="en-IN" dirty="0" smtClean="0">
                <a:latin typeface="Arial" pitchFamily="34" charset="0"/>
              </a:rPr>
              <a:t>formulations</a:t>
            </a:r>
            <a:r>
              <a:rPr lang="en-IN" dirty="0">
                <a:latin typeface="Arial" pitchFamily="34" charset="0"/>
              </a:rPr>
              <a:t> </a:t>
            </a:r>
            <a:r>
              <a:rPr lang="en-IN" dirty="0" smtClean="0">
                <a:latin typeface="Arial" pitchFamily="34" charset="0"/>
              </a:rPr>
              <a:t>of plant</a:t>
            </a:r>
            <a:r>
              <a:rPr lang="en-IN" dirty="0">
                <a:latin typeface="Arial" pitchFamily="34" charset="0"/>
              </a:rPr>
              <a:t> </a:t>
            </a:r>
            <a:r>
              <a:rPr lang="en-IN" dirty="0" smtClean="0">
                <a:latin typeface="Arial" pitchFamily="34" charset="0"/>
              </a:rPr>
              <a:t>actives and</a:t>
            </a:r>
            <a:r>
              <a:rPr lang="en-IN" dirty="0">
                <a:latin typeface="Arial" pitchFamily="34" charset="0"/>
              </a:rPr>
              <a:t> extracts which </a:t>
            </a:r>
            <a:r>
              <a:rPr lang="en-IN" dirty="0" smtClean="0">
                <a:latin typeface="Arial" pitchFamily="34" charset="0"/>
              </a:rPr>
              <a:t>include: </a:t>
            </a:r>
            <a:r>
              <a:rPr lang="en-IN" dirty="0">
                <a:solidFill>
                  <a:srgbClr val="FFFF00"/>
                </a:solidFill>
                <a:latin typeface="Arial" pitchFamily="34" charset="0"/>
              </a:rPr>
              <a:t>enhancement of solubility, </a:t>
            </a:r>
            <a:endParaRPr lang="en-IN" dirty="0" smtClean="0">
              <a:solidFill>
                <a:srgbClr val="FFFF00"/>
              </a:solidFill>
              <a:latin typeface="Arial" pitchFamily="34" charset="0"/>
            </a:endParaRPr>
          </a:p>
          <a:p>
            <a:pPr algn="l" rtl="0"/>
            <a:r>
              <a:rPr lang="en-IN" dirty="0" smtClean="0">
                <a:solidFill>
                  <a:srgbClr val="FFFF00"/>
                </a:solidFill>
                <a:latin typeface="Arial" pitchFamily="34" charset="0"/>
              </a:rPr>
              <a:t>bioavailability</a:t>
            </a:r>
            <a:r>
              <a:rPr lang="en-IN" dirty="0">
                <a:solidFill>
                  <a:srgbClr val="FFFF00"/>
                </a:solidFill>
                <a:latin typeface="Arial" pitchFamily="34" charset="0"/>
              </a:rPr>
              <a:t>, </a:t>
            </a:r>
            <a:endParaRPr lang="en-IN" dirty="0" smtClean="0">
              <a:solidFill>
                <a:srgbClr val="FFFF00"/>
              </a:solidFill>
              <a:latin typeface="Arial" pitchFamily="34" charset="0"/>
            </a:endParaRPr>
          </a:p>
          <a:p>
            <a:pPr algn="l" rtl="0"/>
            <a:r>
              <a:rPr lang="en-IN" dirty="0" smtClean="0">
                <a:solidFill>
                  <a:srgbClr val="FFFF00"/>
                </a:solidFill>
                <a:latin typeface="Arial" pitchFamily="34" charset="0"/>
              </a:rPr>
              <a:t>protection </a:t>
            </a:r>
            <a:r>
              <a:rPr lang="en-IN" dirty="0">
                <a:solidFill>
                  <a:srgbClr val="FFFF00"/>
                </a:solidFill>
                <a:latin typeface="Arial" pitchFamily="34" charset="0"/>
              </a:rPr>
              <a:t>from toxicity, </a:t>
            </a:r>
            <a:endParaRPr lang="en-IN" dirty="0" smtClean="0">
              <a:solidFill>
                <a:srgbClr val="FFFF00"/>
              </a:solidFill>
              <a:latin typeface="Arial" pitchFamily="34" charset="0"/>
            </a:endParaRPr>
          </a:p>
          <a:p>
            <a:pPr algn="l" rtl="0"/>
            <a:r>
              <a:rPr lang="en-IN" dirty="0" smtClean="0">
                <a:solidFill>
                  <a:srgbClr val="FFFF00"/>
                </a:solidFill>
                <a:latin typeface="Arial" pitchFamily="34" charset="0"/>
              </a:rPr>
              <a:t>enhancement </a:t>
            </a:r>
            <a:r>
              <a:rPr lang="en-IN" dirty="0">
                <a:solidFill>
                  <a:srgbClr val="FFFF00"/>
                </a:solidFill>
                <a:latin typeface="Arial" pitchFamily="34" charset="0"/>
              </a:rPr>
              <a:t>of pharmacological activity, enhancement of stability</a:t>
            </a:r>
            <a:r>
              <a:rPr lang="en-IN" dirty="0" smtClean="0">
                <a:solidFill>
                  <a:srgbClr val="FFFF00"/>
                </a:solidFill>
                <a:latin typeface="Arial" pitchFamily="34" charset="0"/>
              </a:rPr>
              <a:t>,</a:t>
            </a:r>
          </a:p>
          <a:p>
            <a:pPr algn="l" rtl="0"/>
            <a:r>
              <a:rPr lang="en-IN" dirty="0" smtClean="0">
                <a:solidFill>
                  <a:srgbClr val="FFFF00"/>
                </a:solidFill>
                <a:latin typeface="Arial" pitchFamily="34" charset="0"/>
              </a:rPr>
              <a:t> and </a:t>
            </a:r>
            <a:r>
              <a:rPr lang="en-IN" dirty="0">
                <a:solidFill>
                  <a:srgbClr val="FFFF00"/>
                </a:solidFill>
                <a:latin typeface="Arial" pitchFamily="34" charset="0"/>
              </a:rPr>
              <a:t>protection from physical </a:t>
            </a:r>
            <a:r>
              <a:rPr lang="en-I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chemical degradation.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88640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LIPOSOMES FOR ANTIMICROBIAL DRUG DELIVERY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endParaRPr lang="ar-IQ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59741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Liposomes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FF00"/>
                </a:solidFill>
              </a:rPr>
              <a:t>spherical lipid vesicles </a:t>
            </a:r>
            <a:r>
              <a:rPr lang="en-US" dirty="0" smtClean="0"/>
              <a:t>with a </a:t>
            </a:r>
            <a:r>
              <a:rPr lang="en-US" dirty="0" err="1" smtClean="0">
                <a:solidFill>
                  <a:srgbClr val="FFFF00"/>
                </a:solidFill>
              </a:rPr>
              <a:t>bilayered</a:t>
            </a:r>
            <a:r>
              <a:rPr lang="en-US" dirty="0" smtClean="0">
                <a:solidFill>
                  <a:srgbClr val="FFFF00"/>
                </a:solidFill>
              </a:rPr>
              <a:t> membrane </a:t>
            </a:r>
            <a:r>
              <a:rPr lang="en-US" dirty="0" smtClean="0"/>
              <a:t>structure consisting of amphiphilic lipid molecules. </a:t>
            </a:r>
          </a:p>
          <a:p>
            <a:pPr algn="l" rtl="0"/>
            <a:r>
              <a:rPr lang="en-US" dirty="0" smtClean="0"/>
              <a:t>After </a:t>
            </a:r>
            <a:r>
              <a:rPr lang="en-US" dirty="0" smtClean="0">
                <a:solidFill>
                  <a:srgbClr val="FFFF00"/>
                </a:solidFill>
              </a:rPr>
              <a:t>extensive studies </a:t>
            </a:r>
            <a:r>
              <a:rPr lang="en-US" dirty="0" smtClean="0"/>
              <a:t>on their fundamental properties including lipid polymorphisms, lipid-protein and lipid-drug interactions,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and mechanisms of </a:t>
            </a:r>
            <a:r>
              <a:rPr lang="en-US" dirty="0" smtClean="0">
                <a:solidFill>
                  <a:srgbClr val="FFFF00"/>
                </a:solidFill>
              </a:rPr>
              <a:t>liposome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disposition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FF00"/>
                </a:solidFill>
              </a:rPr>
              <a:t>1980s,</a:t>
            </a:r>
            <a:r>
              <a:rPr lang="en-US" dirty="0" smtClean="0"/>
              <a:t> the application potential of </a:t>
            </a:r>
            <a:r>
              <a:rPr lang="en-US" dirty="0" err="1" smtClean="0"/>
              <a:t>liposomes</a:t>
            </a:r>
            <a:r>
              <a:rPr lang="en-US" dirty="0" smtClean="0"/>
              <a:t> as a </a:t>
            </a:r>
            <a:r>
              <a:rPr lang="en-US" dirty="0" smtClean="0">
                <a:solidFill>
                  <a:srgbClr val="FFFF00"/>
                </a:solidFill>
              </a:rPr>
              <a:t>drug delivery </a:t>
            </a:r>
            <a:r>
              <a:rPr lang="en-US" dirty="0" smtClean="0"/>
              <a:t>vehicle was thoroughly recognized and started being transferred to practice.</a:t>
            </a: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In 1995, </a:t>
            </a:r>
            <a:r>
              <a:rPr lang="en-US" dirty="0" err="1" smtClean="0">
                <a:solidFill>
                  <a:srgbClr val="FFFF00"/>
                </a:solidFill>
              </a:rPr>
              <a:t>Doxil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(doxorubicin </a:t>
            </a:r>
            <a:r>
              <a:rPr lang="en-US" dirty="0" err="1" smtClean="0"/>
              <a:t>liposomes</a:t>
            </a:r>
            <a:r>
              <a:rPr lang="en-US" dirty="0" smtClean="0"/>
              <a:t>) became the first liposomal delivery system approved by the Food and Drug Administration </a:t>
            </a:r>
            <a:r>
              <a:rPr lang="en-US" dirty="0" smtClean="0">
                <a:solidFill>
                  <a:srgbClr val="FFFF00"/>
                </a:solidFill>
              </a:rPr>
              <a:t>(FDA) </a:t>
            </a:r>
            <a:r>
              <a:rPr lang="en-US" dirty="0" smtClean="0"/>
              <a:t>to treat </a:t>
            </a:r>
            <a:r>
              <a:rPr lang="en-US" dirty="0" smtClean="0">
                <a:solidFill>
                  <a:srgbClr val="FFFF00"/>
                </a:solidFill>
              </a:rPr>
              <a:t>AIDS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Liposomal drug delivery system can be made of either </a:t>
            </a:r>
            <a:r>
              <a:rPr lang="en-US" dirty="0" smtClean="0">
                <a:solidFill>
                  <a:srgbClr val="FFFF00"/>
                </a:solidFill>
              </a:rPr>
              <a:t>natural or synthetic lipids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29600" cy="17330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Schematic illustration of four </a:t>
            </a:r>
            <a:r>
              <a:rPr lang="en-US" sz="2200" dirty="0" err="1" smtClean="0">
                <a:solidFill>
                  <a:srgbClr val="FFFF00"/>
                </a:solidFill>
              </a:rPr>
              <a:t>nanoparticle</a:t>
            </a:r>
            <a:r>
              <a:rPr lang="en-US" sz="2200" dirty="0" smtClean="0">
                <a:solidFill>
                  <a:srgbClr val="FFFF00"/>
                </a:solidFill>
              </a:rPr>
              <a:t> platforms for antimicrobial drug delivery: (</a:t>
            </a:r>
            <a:r>
              <a:rPr lang="en-US" sz="2200" b="1" dirty="0" smtClean="0">
                <a:solidFill>
                  <a:srgbClr val="FFFF00"/>
                </a:solidFill>
              </a:rPr>
              <a:t>a</a:t>
            </a:r>
            <a:r>
              <a:rPr lang="en-US" sz="2200" dirty="0" smtClean="0">
                <a:solidFill>
                  <a:srgbClr val="FFFF00"/>
                </a:solidFill>
              </a:rPr>
              <a:t>) liposome, (</a:t>
            </a:r>
            <a:r>
              <a:rPr lang="en-US" sz="2200" b="1" dirty="0" smtClean="0">
                <a:solidFill>
                  <a:srgbClr val="FFFF00"/>
                </a:solidFill>
              </a:rPr>
              <a:t>b</a:t>
            </a:r>
            <a:r>
              <a:rPr lang="en-US" sz="2200" dirty="0" smtClean="0">
                <a:solidFill>
                  <a:srgbClr val="FFFF00"/>
                </a:solidFill>
              </a:rPr>
              <a:t>) polymeric </a:t>
            </a:r>
            <a:r>
              <a:rPr lang="en-US" sz="2200" dirty="0" err="1" smtClean="0">
                <a:solidFill>
                  <a:srgbClr val="FFFF00"/>
                </a:solidFill>
              </a:rPr>
              <a:t>nanoparticle</a:t>
            </a:r>
            <a:r>
              <a:rPr lang="en-US" sz="2200" dirty="0" smtClean="0">
                <a:solidFill>
                  <a:srgbClr val="FFFF00"/>
                </a:solidFill>
              </a:rPr>
              <a:t>, (</a:t>
            </a:r>
            <a:r>
              <a:rPr lang="en-US" sz="2200" b="1" dirty="0" smtClean="0">
                <a:solidFill>
                  <a:srgbClr val="FFFF00"/>
                </a:solidFill>
              </a:rPr>
              <a:t>c</a:t>
            </a:r>
            <a:r>
              <a:rPr lang="en-US" sz="2200" dirty="0" smtClean="0">
                <a:solidFill>
                  <a:srgbClr val="FFFF00"/>
                </a:solidFill>
              </a:rPr>
              <a:t>) solid lipid </a:t>
            </a:r>
            <a:r>
              <a:rPr lang="en-US" sz="2200" dirty="0" err="1" smtClean="0">
                <a:solidFill>
                  <a:srgbClr val="FFFF00"/>
                </a:solidFill>
              </a:rPr>
              <a:t>nanoparticle</a:t>
            </a:r>
            <a:r>
              <a:rPr lang="en-US" sz="2200" dirty="0" smtClean="0">
                <a:solidFill>
                  <a:srgbClr val="FFFF00"/>
                </a:solidFill>
              </a:rPr>
              <a:t>, and (</a:t>
            </a:r>
            <a:r>
              <a:rPr lang="en-US" sz="2200" b="1" dirty="0" smtClean="0">
                <a:solidFill>
                  <a:srgbClr val="FFFF00"/>
                </a:solidFill>
              </a:rPr>
              <a:t>d</a:t>
            </a:r>
            <a:r>
              <a:rPr lang="en-US" sz="2200" dirty="0" smtClean="0">
                <a:solidFill>
                  <a:srgbClr val="FFFF00"/>
                </a:solidFill>
              </a:rPr>
              <a:t>) </a:t>
            </a:r>
            <a:r>
              <a:rPr lang="en-US" sz="2200" dirty="0" err="1" smtClean="0">
                <a:solidFill>
                  <a:srgbClr val="FFFF00"/>
                </a:solidFill>
              </a:rPr>
              <a:t>dendrimer</a:t>
            </a:r>
            <a:r>
              <a:rPr lang="en-US" sz="2200" dirty="0" smtClean="0">
                <a:solidFill>
                  <a:srgbClr val="FFFF00"/>
                </a:solidFill>
              </a:rPr>
              <a:t>. </a:t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Black circles represent hydrophobic drugs; black squares represent hydrophilic drugs; and black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triangles represent either hydrophobic or hydrophilic drugs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29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Nano</a:t>
            </a:r>
            <a:r>
              <a:rPr lang="en-US" b="1" dirty="0" smtClean="0">
                <a:solidFill>
                  <a:srgbClr val="FFFF00"/>
                </a:solidFill>
              </a:rPr>
              <a:t> robotics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dirty="0" smtClean="0"/>
              <a:t>are the technology of </a:t>
            </a:r>
            <a:r>
              <a:rPr lang="en-US" dirty="0" smtClean="0">
                <a:solidFill>
                  <a:srgbClr val="FFFF00"/>
                </a:solidFill>
              </a:rPr>
              <a:t>creating machines of robots</a:t>
            </a:r>
            <a:r>
              <a:rPr lang="en-US" dirty="0" smtClean="0"/>
              <a:t> at or close to the </a:t>
            </a:r>
            <a:r>
              <a:rPr lang="en-US" dirty="0" smtClean="0">
                <a:solidFill>
                  <a:srgbClr val="FFFF00"/>
                </a:solidFill>
              </a:rPr>
              <a:t>nanometer scale. </a:t>
            </a:r>
          </a:p>
          <a:p>
            <a:pPr lvl="0" algn="l" rtl="0"/>
            <a:r>
              <a:rPr lang="en-US" dirty="0" smtClean="0"/>
              <a:t>Using special bacterium-sized "</a:t>
            </a:r>
            <a:r>
              <a:rPr lang="en-US" dirty="0" smtClean="0">
                <a:solidFill>
                  <a:srgbClr val="FFFF00"/>
                </a:solidFill>
              </a:rPr>
              <a:t>assembler</a:t>
            </a:r>
            <a:r>
              <a:rPr lang="en-US" dirty="0" smtClean="0"/>
              <a:t>“ devices, nanotechnology would permit on a </a:t>
            </a:r>
            <a:r>
              <a:rPr lang="en-US" dirty="0" smtClean="0">
                <a:solidFill>
                  <a:srgbClr val="FFFF00"/>
                </a:solidFill>
              </a:rPr>
              <a:t>programmable basis </a:t>
            </a:r>
            <a:r>
              <a:rPr lang="en-US" dirty="0" smtClean="0"/>
              <a:t>exact </a:t>
            </a:r>
            <a:r>
              <a:rPr lang="en-US" dirty="0" smtClean="0">
                <a:solidFill>
                  <a:srgbClr val="FFFF00"/>
                </a:solidFill>
              </a:rPr>
              <a:t>control of molecular structures.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7" descr="robotsinbloo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3960440" cy="48901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6"/>
            <a:ext cx="41868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Dr.Neihaya Heikmat Zaki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Nanotechnology and Cancer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Nanotechnology has the potential to enable </a:t>
            </a:r>
          </a:p>
          <a:p>
            <a:pPr lvl="0" algn="l" rtl="0"/>
            <a:r>
              <a:rPr lang="en-US" dirty="0" smtClean="0">
                <a:solidFill>
                  <a:srgbClr val="FFFF00"/>
                </a:solidFill>
              </a:rPr>
              <a:t>cancer research</a:t>
            </a:r>
            <a:endParaRPr lang="en-US" dirty="0" smtClean="0"/>
          </a:p>
          <a:p>
            <a:pPr lvl="0" algn="l" rtl="0"/>
            <a:r>
              <a:rPr lang="en-US" dirty="0" smtClean="0">
                <a:solidFill>
                  <a:srgbClr val="FFFF00"/>
                </a:solidFill>
              </a:rPr>
              <a:t>improve molecular imaging, </a:t>
            </a:r>
          </a:p>
          <a:p>
            <a:pPr lvl="0" algn="l" rtl="0"/>
            <a:r>
              <a:rPr lang="en-US" dirty="0" smtClean="0">
                <a:solidFill>
                  <a:srgbClr val="FFFF00"/>
                </a:solidFill>
              </a:rPr>
              <a:t>early detection, </a:t>
            </a:r>
          </a:p>
          <a:p>
            <a:pPr lvl="0" algn="l" rtl="0"/>
            <a:r>
              <a:rPr lang="en-US" dirty="0" smtClean="0">
                <a:solidFill>
                  <a:srgbClr val="FFFF00"/>
                </a:solidFill>
              </a:rPr>
              <a:t>prevention, </a:t>
            </a:r>
          </a:p>
          <a:p>
            <a:pPr lvl="0" algn="l" rtl="0"/>
            <a:r>
              <a:rPr lang="en-US" dirty="0" smtClean="0">
                <a:solidFill>
                  <a:srgbClr val="FFFF00"/>
                </a:solidFill>
              </a:rPr>
              <a:t>and treatment of cancer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19" descr="http://www.saudicnt.org/images/upload/8f4c995c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Dr.Neihaya Heikmat Zaki</a:t>
            </a:r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9749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FF00"/>
                </a:solidFill>
              </a:rPr>
              <a:t>Nanomedicine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err="1" smtClean="0"/>
              <a:t>Nanomedicine</a:t>
            </a:r>
            <a:r>
              <a:rPr lang="en-US" dirty="0" smtClean="0"/>
              <a:t> is defined as the application of nanotechnology to health, and is virtually synonymous with </a:t>
            </a:r>
            <a:r>
              <a:rPr lang="en-US" dirty="0" err="1" smtClean="0">
                <a:solidFill>
                  <a:srgbClr val="FFFF00"/>
                </a:solidFill>
              </a:rPr>
              <a:t>Nanobiotechnology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quantitative </a:t>
            </a:r>
            <a:r>
              <a:rPr lang="en-US" dirty="0" smtClean="0">
                <a:solidFill>
                  <a:srgbClr val="FFFF00"/>
                </a:solidFill>
              </a:rPr>
              <a:t>detection devices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FF00"/>
                </a:solidFill>
              </a:rPr>
              <a:t>early diagnosis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for </a:t>
            </a:r>
            <a:r>
              <a:rPr lang="en-US" dirty="0" smtClean="0">
                <a:solidFill>
                  <a:srgbClr val="FFFF00"/>
                </a:solidFill>
              </a:rPr>
              <a:t>therapy monitoring </a:t>
            </a:r>
            <a:r>
              <a:rPr lang="en-US" dirty="0" smtClean="0"/>
              <a:t>will have a wide influence in patient management, in improving patient’s quality of life and in </a:t>
            </a:r>
            <a:r>
              <a:rPr lang="en-US" dirty="0" smtClean="0">
                <a:solidFill>
                  <a:srgbClr val="FFFF00"/>
                </a:solidFill>
              </a:rPr>
              <a:t>lowering mortality rates</a:t>
            </a:r>
            <a:r>
              <a:rPr lang="en-US" dirty="0" smtClean="0"/>
              <a:t>, in diseases like </a:t>
            </a:r>
            <a:r>
              <a:rPr lang="en-US" dirty="0" smtClean="0">
                <a:solidFill>
                  <a:srgbClr val="FFFF00"/>
                </a:solidFill>
              </a:rPr>
              <a:t>cancer and Alzheimer’s disease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Dr.Neihaya Heikmat Zaki</a:t>
            </a:r>
            <a:endParaRPr lang="ar-IQ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 descr="http://www.saudicnt.org/images/upload/5e4975c8a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Prostheses and implants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Nanotechnology also has applications in </a:t>
            </a:r>
            <a:r>
              <a:rPr lang="en-US" dirty="0" smtClean="0">
                <a:solidFill>
                  <a:srgbClr val="FFFF00"/>
                </a:solidFill>
              </a:rPr>
              <a:t>tissue engineering </a:t>
            </a:r>
            <a:r>
              <a:rPr lang="en-US" dirty="0" smtClean="0"/>
              <a:t>to help a person who needs new </a:t>
            </a:r>
            <a:r>
              <a:rPr lang="en-US" dirty="0" smtClean="0">
                <a:solidFill>
                  <a:srgbClr val="FFFF00"/>
                </a:solidFill>
              </a:rPr>
              <a:t>bones, teeth, or other tissues</a:t>
            </a:r>
            <a:r>
              <a:rPr lang="en-US" dirty="0" smtClean="0"/>
              <a:t>. That technique based on biological </a:t>
            </a:r>
            <a:r>
              <a:rPr lang="en-US" dirty="0" smtClean="0">
                <a:solidFill>
                  <a:srgbClr val="FFFF00"/>
                </a:solidFill>
              </a:rPr>
              <a:t>nanostructures</a:t>
            </a:r>
            <a:r>
              <a:rPr lang="en-US" dirty="0" smtClean="0"/>
              <a:t> is workable.</a:t>
            </a:r>
          </a:p>
          <a:p>
            <a:pPr lvl="0" algn="l" rtl="0"/>
            <a:r>
              <a:rPr lang="en-US" dirty="0" err="1" smtClean="0">
                <a:solidFill>
                  <a:srgbClr val="FFFF00"/>
                </a:solidFill>
              </a:rPr>
              <a:t>Biomimetic</a:t>
            </a:r>
            <a:r>
              <a:rPr lang="en-US" dirty="0" smtClean="0">
                <a:solidFill>
                  <a:srgbClr val="FFFF00"/>
                </a:solidFill>
              </a:rPr>
              <a:t> nanostructures </a:t>
            </a:r>
            <a:r>
              <a:rPr lang="en-US" dirty="0" smtClean="0"/>
              <a:t>start with a predefined </a:t>
            </a:r>
            <a:r>
              <a:rPr lang="en-US" dirty="0" err="1" smtClean="0"/>
              <a:t>nanochemical</a:t>
            </a:r>
            <a:r>
              <a:rPr lang="en-US" dirty="0" smtClean="0"/>
              <a:t> or physical structure.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OPPORTUNITY FOR NANOTECHNOLOGY BASED TRADITIONAL MEDICINES</a:t>
            </a:r>
            <a:endParaRPr lang="en-IN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96944" cy="5292824"/>
          </a:xfrm>
        </p:spPr>
        <p:txBody>
          <a:bodyPr>
            <a:norm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Curcumin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rtl="0"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rtl="0"/>
            <a:r>
              <a:rPr lang="en-US" dirty="0" smtClean="0">
                <a:latin typeface="Arial" pitchFamily="34" charset="0"/>
              </a:rPr>
              <a:t>It is commonly used as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spice and nutritional supplement</a:t>
            </a:r>
            <a:r>
              <a:rPr lang="en-US" dirty="0" smtClean="0">
                <a:latin typeface="Arial" pitchFamily="34" charset="0"/>
              </a:rPr>
              <a:t>,</a:t>
            </a:r>
          </a:p>
          <a:p>
            <a:pPr algn="just" rtl="0"/>
            <a:r>
              <a:rPr lang="en-US" dirty="0" smtClean="0">
                <a:latin typeface="Arial" pitchFamily="34" charset="0"/>
              </a:rPr>
              <a:t> </a:t>
            </a:r>
          </a:p>
          <a:p>
            <a:pPr algn="just" rtl="0"/>
            <a:r>
              <a:rPr lang="en-US" dirty="0" smtClean="0">
                <a:latin typeface="Arial" pitchFamily="34" charset="0"/>
              </a:rPr>
              <a:t>Used as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antioxidant, anti-inflammatory, antiviral, antibacterial, antifungal, anticancer</a:t>
            </a:r>
            <a:r>
              <a:rPr lang="en-US" dirty="0" smtClean="0">
                <a:latin typeface="Arial" pitchFamily="34" charset="0"/>
              </a:rPr>
              <a:t> activities and potentially acts against various malignant diseases,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diabetes, allergies, arthritis </a:t>
            </a:r>
            <a:r>
              <a:rPr lang="en-US" dirty="0" smtClean="0">
                <a:latin typeface="Arial" pitchFamily="34" charset="0"/>
              </a:rPr>
              <a:t>and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Alzheimer's disease </a:t>
            </a:r>
            <a:r>
              <a:rPr lang="en-US" dirty="0" smtClean="0">
                <a:latin typeface="Arial" pitchFamily="34" charset="0"/>
              </a:rPr>
              <a:t>etc. </a:t>
            </a:r>
          </a:p>
          <a:p>
            <a:pPr algn="just" rtl="0"/>
            <a:endParaRPr lang="en-US" dirty="0" smtClean="0">
              <a:latin typeface="Arial" pitchFamily="34" charset="0"/>
            </a:endParaRPr>
          </a:p>
          <a:p>
            <a:pPr algn="just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CB44D-796B-49F4-B651-780C117B69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25282" name="Picture 2" descr="C:\Users\Dr.B.B.Barik\Desktop\Madrid Conf\Curcumin_Extract_201282115247417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052736"/>
            <a:ext cx="991801" cy="10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>
                <a:latin typeface="Arial" pitchFamily="34" charset="0"/>
              </a:rPr>
              <a:t>Major problems associated with its use are its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low solubility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bioavailability</a:t>
            </a:r>
            <a:r>
              <a:rPr lang="en-US" dirty="0" smtClean="0">
                <a:latin typeface="Arial" pitchFamily="34" charset="0"/>
              </a:rPr>
              <a:t> and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stability</a:t>
            </a:r>
            <a:r>
              <a:rPr lang="en-US" dirty="0" smtClean="0">
                <a:latin typeface="Arial" pitchFamily="34" charset="0"/>
              </a:rPr>
              <a:t>. </a:t>
            </a:r>
          </a:p>
          <a:p>
            <a:pPr algn="just" rtl="0"/>
            <a:r>
              <a:rPr lang="en-US" dirty="0" err="1" smtClean="0">
                <a:latin typeface="Arial" pitchFamily="34" charset="0"/>
              </a:rPr>
              <a:t>Curcumin</a:t>
            </a:r>
            <a:r>
              <a:rPr lang="en-US" dirty="0" smtClean="0">
                <a:latin typeface="Arial" pitchFamily="34" charset="0"/>
              </a:rPr>
              <a:t> is reported to be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unstable in the gut</a:t>
            </a:r>
            <a:r>
              <a:rPr lang="en-US" dirty="0" smtClean="0">
                <a:latin typeface="Arial" pitchFamily="34" charset="0"/>
              </a:rPr>
              <a:t>, and little amounts of </a:t>
            </a:r>
            <a:r>
              <a:rPr lang="en-US" dirty="0" err="1" smtClean="0">
                <a:latin typeface="Arial" pitchFamily="34" charset="0"/>
              </a:rPr>
              <a:t>curcumin</a:t>
            </a:r>
            <a:r>
              <a:rPr lang="en-US" dirty="0" smtClean="0">
                <a:latin typeface="Arial" pitchFamily="34" charset="0"/>
              </a:rPr>
              <a:t> that pass through the GI tract are rapidly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degraded</a:t>
            </a:r>
            <a:r>
              <a:rPr lang="en-US" dirty="0" smtClean="0">
                <a:latin typeface="Arial" pitchFamily="34" charset="0"/>
              </a:rPr>
              <a:t>.</a:t>
            </a:r>
          </a:p>
          <a:p>
            <a:pPr algn="just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Nanotechnology</a:t>
            </a:r>
            <a:r>
              <a:rPr lang="en-US" dirty="0" smtClean="0">
                <a:latin typeface="Arial" pitchFamily="34" charset="0"/>
              </a:rPr>
              <a:t> has been successfully utilized here and has proven to be very effective in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solving these problems</a:t>
            </a:r>
            <a:r>
              <a:rPr lang="en-US" dirty="0" smtClean="0">
                <a:latin typeface="Arial" pitchFamily="34" charset="0"/>
              </a:rPr>
              <a:t>.</a:t>
            </a:r>
            <a:endParaRPr lang="en-IN" dirty="0" smtClean="0">
              <a:latin typeface="Arial" pitchFamily="34" charset="0"/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---- </a:t>
            </a:r>
            <a:r>
              <a:rPr lang="en-US" dirty="0" err="1" smtClean="0"/>
              <a:t>Contd</a:t>
            </a:r>
            <a:r>
              <a:rPr lang="en-US" dirty="0" smtClean="0"/>
              <a:t> ----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7992888" cy="4884208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i="1" dirty="0" smtClean="0">
                <a:latin typeface="Arial" pitchFamily="34" charset="0"/>
                <a:cs typeface="Arial" pitchFamily="34" charset="0"/>
              </a:rPr>
              <a:t>In vitro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therapeutic efficacy of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formulated</a:t>
            </a:r>
          </a:p>
          <a:p>
            <a:pPr algn="just" rtl="0"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curcumin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free curcumin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against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panel of </a:t>
            </a:r>
          </a:p>
          <a:p>
            <a:pPr algn="just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human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pancreatic cancer cell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lines showed comparable results.</a:t>
            </a:r>
          </a:p>
          <a:p>
            <a:pPr algn="just" rtl="0"/>
            <a:r>
              <a:rPr lang="en-US" dirty="0" smtClean="0">
                <a:latin typeface="Arial" pitchFamily="34" charset="0"/>
                <a:cs typeface="Arial" pitchFamily="34" charset="0"/>
              </a:rPr>
              <a:t>Novel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polymeric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amphiphile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conjugates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hydrophilic and hydrophobic segments showed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minimal toxicity on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HeLa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cells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CB44D-796B-49F4-B651-780C117B69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24258" name="Picture 2" descr="C:\Users\Dr.B.B.Barik\Desktop\Madrid Conf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2196000" cy="1278386"/>
          </a:xfrm>
          <a:prstGeom prst="rect">
            <a:avLst/>
          </a:prstGeom>
          <a:noFill/>
        </p:spPr>
      </p:pic>
      <p:pic>
        <p:nvPicPr>
          <p:cNvPr id="224259" name="Picture 3" descr="C:\Users\Dr.B.B.Barik\Desktop\Madrid Conf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61967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Nanocrystal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solid dispersion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curcumin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nanoemulsion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exhibited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marked improvement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dissolution behavior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when compared with crystalline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curcumin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significant improvement in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pharmacokinetic behavior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IN" b="1" i="1" dirty="0" smtClean="0"/>
              <a:t/>
            </a:r>
            <a:br>
              <a:rPr lang="en-IN" b="1" i="1" dirty="0" smtClean="0"/>
            </a:br>
            <a:r>
              <a:rPr lang="en-IN" b="1" i="1" dirty="0" smtClean="0"/>
              <a:t/>
            </a:r>
            <a:br>
              <a:rPr lang="en-IN" b="1" i="1" dirty="0" smtClean="0"/>
            </a:br>
            <a:r>
              <a:rPr lang="en-IN" b="1" i="1" dirty="0" smtClean="0"/>
              <a:t> </a:t>
            </a:r>
            <a:br>
              <a:rPr lang="en-IN" b="1" i="1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b="1" i="1" dirty="0" smtClean="0">
                <a:solidFill>
                  <a:srgbClr val="FFFF00"/>
                </a:solidFill>
              </a:rPr>
              <a:t> Ginkgo </a:t>
            </a:r>
            <a:r>
              <a:rPr lang="en-IN" b="1" i="1" dirty="0" err="1" smtClean="0">
                <a:solidFill>
                  <a:srgbClr val="FFFF00"/>
                </a:solidFill>
              </a:rPr>
              <a:t>biloba</a:t>
            </a:r>
            <a:r>
              <a:rPr lang="en-IN" b="1" i="1" dirty="0" smtClean="0">
                <a:solidFill>
                  <a:srgbClr val="FFFF00"/>
                </a:solidFill>
              </a:rPr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1700808"/>
            <a:ext cx="8605464" cy="460851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Sources: G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rape seed, hawthorn, milk thistle, green tea, and ginseng.</a:t>
            </a:r>
          </a:p>
          <a:p>
            <a:pPr algn="l" rtl="0"/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 rtl="0"/>
            <a:r>
              <a:rPr lang="en-US" dirty="0" smtClean="0">
                <a:latin typeface="Arial" pitchFamily="34" charset="0"/>
                <a:cs typeface="Arial" pitchFamily="34" charset="0"/>
              </a:rPr>
              <a:t>Active Component: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Flavonoid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terpenoids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rtl="0"/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 rtl="0"/>
            <a:r>
              <a:rPr lang="en-I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Drugs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en-I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embedded or dissolved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I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and can also be </a:t>
            </a:r>
            <a:r>
              <a:rPr lang="en-I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adsorbed or coupled on the surface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rtl="0"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rtl="0"/>
            <a:r>
              <a:rPr lang="en-I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Encapsulating drugs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within NPs can </a:t>
            </a:r>
            <a:r>
              <a:rPr lang="en-I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improve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I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solubility and pharmacokinetics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of drugs. </a:t>
            </a:r>
          </a:p>
          <a:p>
            <a:pPr algn="just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CB44D-796B-49F4-B651-780C117B69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58054" name="Picture 6" descr="https://upload.wikimedia.org/wikipedia/commons/b/b8/Panax_quinquefol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239000" y="152397"/>
            <a:ext cx="1524000" cy="1295401"/>
          </a:xfrm>
          <a:prstGeom prst="rect">
            <a:avLst/>
          </a:prstGeom>
          <a:noFill/>
        </p:spPr>
      </p:pic>
      <p:pic>
        <p:nvPicPr>
          <p:cNvPr id="258056" name="Picture 8" descr="http://www.medthical.com/uploads/2/3/7/3/23733606/247061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"/>
            <a:ext cx="1371600" cy="1295400"/>
          </a:xfrm>
          <a:prstGeom prst="rect">
            <a:avLst/>
          </a:prstGeom>
          <a:noFill/>
        </p:spPr>
      </p:pic>
      <p:pic>
        <p:nvPicPr>
          <p:cNvPr id="258058" name="Picture 10" descr="http://www.ahlinyaobatherbal.com/wp-content/uploads/2015/06/Ginkgo-Bilob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1"/>
            <a:ext cx="1583924" cy="137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24600" y="137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Ginseng</a:t>
            </a:r>
            <a:endParaRPr lang="en-IN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-- Contd. ---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8856000" cy="4389120"/>
          </a:xfrm>
        </p:spPr>
        <p:txBody>
          <a:bodyPr>
            <a:normAutofit fontScale="92500" lnSpcReduction="20000"/>
          </a:bodyPr>
          <a:lstStyle/>
          <a:p>
            <a:pPr algn="just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leaf extract of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Ginko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biloba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has been widely used for brain cell activation properties. The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sized </a:t>
            </a:r>
            <a:r>
              <a:rPr lang="en-US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biloba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extract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expected to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activate the brain cell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work on the treatment of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Alzheimer's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dimentia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(like loss of memory, thinking, language,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judgement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behaviour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better than pure extract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CB44D-796B-49F4-B651-780C117B69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31426" name="Picture 2" descr="http://www.allnaturaldynamics.com/english/images/ginkgo-biloba-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2438400" cy="1291018"/>
          </a:xfrm>
          <a:prstGeom prst="rect">
            <a:avLst/>
          </a:prstGeom>
          <a:noFill/>
        </p:spPr>
      </p:pic>
      <p:sp>
        <p:nvSpPr>
          <p:cNvPr id="231428" name="AutoShape 4" descr="data:image/jpeg;base64,/9j/4AAQSkZJRgABAQAAAQABAAD/2wCEAAkGBxMTEhUTExMVFhUXGRgYGBcXFxoaHhkbHRoYGhodHR8eHyggHSIlGxoaIjEiJSorLi4uHR8zODMtNygtLisBCgoKDg0OGxAQGzcmICUtLS0yLS0tLS0wLTAvLS0tLy0tLS0tLS0tLS0tLystLS8tLS0tLS0tLS0tLS0tLS0tLf/AABEIALgBEgMBIgACEQEDEQH/xAAbAAACAgMBAAAAAAAAAAAAAAAEBQMGAAECB//EAEAQAAIBAgQEBAMGBQIFBAMAAAECEQADBBIhMQVBUWEGInGBE5GhMkKxwdHwFCNScuEVYgczstLxFoKSoiRTwv/EABoBAAMBAQEBAAAAAAAAAAAAAAIDBAEFAAb/xAAwEQACAgEDAgQFBAMAAwAAAAABAgARAxIhMQRBEyJRYQVxgcHwFDKRoVKx8SPR4f/aAAwDAQACEQMRAD8AQs0fvavTv+H/AITFkDEX1/msPIpH/LU8yP6yN+g05mqd4YwqLcF26AcplFP9Q2Yjty768tfReG+KELZbmgPP9a4RY3pEVgQDzGD+LcGgKsujdu1CcK4wQMrrPerJxjhyXlDq2o5g6EVS8YwtHX8aYqMPLDyc3D8Vi7Rk6VXrrqZdDrrMdT+dB47iamYM+lAcEvBjcA3OWNR1Ij5mrsWP1krtttB+MXyBBYkt1JOg/Ux8jQ3BuFHENqSLY3PNj0H5n9ia5h/iXSzmEmAOoGnsDqff3pib/wAPS3EkadB39B0odB/dPKKE1xlwtxkRQAIhQICiNPaOXOl9tYm5d1UbCYztyXTYDcnkNOYqU3lIIG4MljuZ3J6mf3A03wnBjE3ouEJaRSQCSBuIEjXUmSR0qVx4V2OIGnzVHmCxp+HaZ4LOHuOdtBcc6xyCqI6wRQ+CxyksbqFmzZpJkCSTAU6Agk6761zctFBsAGVQoHJV8xETyGWf7n70HaeRI50C5itaff0Pf/sPLd0fQf6low/HLYUHIADG5HQHp3oXFeNggZbRtq2sEgtB77fvrVfv2RcQKdACe23+PypYOGNnjTXr/jaugerzEC2/ofYQAoEB47xfiOIV2uYtyg82VWFvcwBCgZufXanvg/jWe38O4VdsoBBEFguq6nmup01kk0m8TcFK2g6TlmHBMnY6zA05e9VzC3mBDA6jUb7iOhnlHoT2NVKdS2JSaK2J6ngMWPiSbZZB11dfQ/fHY+b+40Vj8Lh77jWA2xBiarnD8azJMQG1GoOh1Go0OnMaURh7jgzoRMwdp69j3+cxXhk0jzRFsIThPDzRfS28lbpCd1yW2VZ/9xHrSnhKg3ROoC3CRz/5bfqD7U4s4ogllkgnWNwYAhh7b7Gk2MuMt+6UlfiJCkbhrjBCR6STUTrjZlZRW+/2mgcGSph834x/iibWC9faiLzIvmAI6L09+lbsY1XOWCrQYnVTAk7QdhO1dLUgEnKtdQjC4Sdx9KYmybSgqxkmSO0HQ+ulLMKbgOcjMf6VJjaNq4x+MvvpbtH/AOSr/wBRFTZMlHcVGIknxN+5cPkUBhTfi3EowwsouVmEMTyHP1pPhGvIQ0KTzEj84B9jUuKx38QchQqV+0SIy+vT03pBxjINXcR4yWN4u4fgQQ3nMDcjvyHemnxgAANANAJJ5b9AT1AFRW7RIhVIUfXqSdpOlTWrJ+yPhk9M6k/IGSaA7ACJ1seJwtydq5bjD2boRSZygkagakx9I/YosI42gUHxbDzbzsrOwnVRqF35axv6a1uPUjgzEIh44+H0vjQDUiucT4XTEIr2rsTy0NV44hMkxp3rMFx02llCd9Byq1OpRnrIPrCNjaG4zwndsAu3m7igcdih5Rl1qx4DxS18rZuEBT9ai8ScHkF7QkjXSjfpQ41oZ6+0q38ADyrK5yX+h+VZUfh+xntJgj8QIMyaIw/HY1JoTH8NlpXY8uh50sx9jKu9UIqZED1zHhrl6wPjkqpSdOVT4LFi+pdoaSR6V5A1wg71cP8Ah9i2f+JVhKJbV9yPPnUAaawROnapOr6bTiJTaGVJFXLji8OioxVQsrqR0iqvwKzroTJmOv7ijLmKutmliQ286j5bVzhbnwwcqoJ3JB/7qVgcItMd5PcMfDiGZyIHcT0iN5nStXsELQ87pJGoDBiO0DXSfz50ru3S7TuAfKOrdfbr9dKlXDwP3vVasW3glzDeF8KbEsFtg5dSZgbaSx2A/e5ptd4QLJKhllhrEmFB83IbkqIHfpQvAMebSPb/AKmB9SBEd99B61PjLsSW+8yoBpMA/qWbsFOhqXM/nKEbDcmUrjU4tV7nYCauWLjgG2JAUKCSoiJnc9+U8qAxWEe1BuIVB2O4aOhEqfSasvDsLmQEew/e570n8SYkojKNuanUGNtOoPPcVzEzozVR9pa/w4lLJ839RdcXOFgED7UwY3YQY22nXSisPhyVzQJAJJ5QCBM89SBp1rjAZzaVl2dQR6HX862mIa0xlo09j6jnXYfGSKB3rackGmoxfxDEFgUIBGo1nmI5QaX2+CWmWJK/2we+ubNp2EVceJcIUgXLeqOMynqDr8xsRuCKW28HlOtL6fqNt5rlkNTnD4chAofPAgSirAnQDKIjzEa8gutYzBSFbQHr+9aZWrIpjhb62xGUN66j5bVcqeKbuK8Q95WsJCywOssPbMYnroBU1/AtedLg0C6kbSYIEdRqfTvVjTEIDKWbSN1W2gM84IH4UNirjNJ5/lRp0wX9x2meIBxK9ikkwZnrM0rx2PWywtjV2EmNCFI68p5nftEzP4p8T27YNuyme5tnI8ix0/rP/wBe52qrWsQzsbjyXaCSdDoAAIGgAAAgUnqXo7Q0U8mP8Pj3bQtA6Cfr1qycLbbaqpw21JFW/huG1EVD4jE2YLCMzZ7j9+1IvE3iQW2Nq1lYrKlyDlQgQQAQAWkak6ac+VncAIzvMKrMeZhQSY7wK8/vYJhda8To7NcYRoSzTEdMxjXcU6+flGY0sEmCnElzLvmb/cSfx/CibRHIj60U4F/S6dfuOTqDyUn+nlrOXQjmCvbh2+VjpIKvoQRoRI5+oFTri18TxG1y9cDvl7SkkEglSQZ22nmNCBrTmzcUbg+1UnwZiRauNbcHzgZVjcrOx5mCdOdWm/xKyBIzaGDEafhV/TtSfKLPMS+JsGuqovlJz7RAMmNOh09qqLYdgJA9ulXrGYoOM0eUxE9gB+IqvNiRmZQBpS0pmoH3jNe0UcNtZnGZspnfpV7PFvgIApzLGprzbiF8q0imOA4sXssCCDsJq7E5VTU8ovcy3fx9k65hrr86yqOrNArKH9SPSHoPrLv4W4GuMzrmhlgxPI6fiKc3f+Flt/tv+NUzwfxg4XHI0ymY2n/tYjX2YA/OvbMTjwFJDRpM1zlZlAUsQO0LGUC2eZ5lxXwXg8K4XIHJGsiiuG8Dsrgr720CuGAblKyCPqfxqHHcSF27JMksBmPrHsBR62WVGXM0NObMd9CBI2gToKPqUKrpu4pMxLE9pSrgihLhJ0GnfoKMxnP6Vxh7HlDbzuekEiPz9xU6VyZlzjCYbWQNtp5DvTRLAjXX9/OtWrcCRqPw7VJPOnh73gzQ00XT0/c0u41j1S8lrMJRZPq2g9wsn/3mjMW5Rcw+192dQDyJ9ACfUCjsImF+GgK22u5RnLIAXc6vqRrLE0GU7Ue8ZhfQ2r0g/B+NFAZOn50m8WcZUox5nYDrXHE8PbDEKXQdJ27aiaFS1h8jKyli27MdRGsg7CInQctakHRU+onadFviOpaAjnhOMZLKWyNQoUba5VAJ9NvmKheWJICnq7bDsAdPnM0vucQJZmOkgKqdFEnzcxmmcu5gTGlRJjGc5VOpB6AAcyeQAG5rpC5zCN7jnCvfsec3AFYq2QKqqwiZYAAnygiTkIqfhviC1ibjILZtEvls5mkXRrOUhRG22syNZ0pVx5c38xyfg6lRzuGSsdh5fYdzpV8SxutmaOw5KBsB8qlNOSx5/P5/Kl/hKw0iep28I2+Vo9KnFs86oXBOEtew90h2V8823DMDmAGYEzqD5QfTtS/BcavWrhW5iLyFTlINx4zK0MNCRyIk1dgLVJcnSVuDPUHyopdjCjcn96+g1pBxLi7P5LPlQ6F9QzDtIlR9fTakOI8TMb8oWYKF+IrPnD6uND93VhtoCoMRpTzhWLtYnObYg2yFdTEidQdN1OomBsdBRHMyPTDaKOHSuqIb+AEzGv4elDLgTNWj+GGcimGHwK8wKn6ghuIAYxJgMFBgiKtGBsxFcDC8ufKmHDbWsfSpsYpqmGFMQEM7ZTJPIQdT2qmeIGtrbXIZLsB6KASfrlqyeI8QVQ20VXYkBlLBSBOoB5N7GOY1rzHF4o59RlAmAWzEbTJheg5Db3JlGdrHEvxMEwstbn+o7sWp5Uw+GYDZZaQunMQYJ9IiemXprX8PxJdPMPerHw3iIjIxhTHmH3TyPcdfnyrFtGBkZEL/ANPVozmNjC/r+nzpzw+1bQAIgH4/MyT70Alog6gmOhB/AbUaLqKpZ5VVEkknb05+nMwKcb5MWCeIp8S8WtP/AC7fmdWIZhsI0y946/KqijqbjZjlH403xGMVyzLbylmZvSST+dR4uxa8rutaMRJ2MsGRBW1xHdvKM3McqDw99m0y5R1qwI2GM9elLcTjQTlCadYp+6bcwWNkmpyLi/1VlFrwJSJzb+lZS7xf5T3hGelcV8N4e+oYjJcAAzrpOnMc6XjE3crhrhIAyxHTSa7tcQtsxQXRmGkTFI+L33S4Y0A/GkdOPN5t5O91OLIAJq18PDZAGIJEARp5YGWe429h1qmpilYgjTUBx0nn6GnuP4kbBVlUMNQRMctNdecVVny7qBxBVdjK9xoZXuabEgfOKA4TbufFUAiCYYZtCO45/rFZx7jDXmUsqoQCGyz5jJ1120gRJ59YGuF2ZKk6cx7az/moThAG5jBC8RZu2bxcAsk8j9peh6flvTjDOrgMhlSYnp2PQ0oxOLN05R9n8e/+Ka2ri4e2DkktInYadf3yqhlC4yxPEw81NcQB+yBMhifZWP00+tI8RdCwSasGG8S2E1ayQSCGIIaQRBiYj2pLwvhLXTmYgAakz5VHLU6eg5UHT4P1L3fEwxbirl26RptoABqR0JoNzAgb8239geY7/wDmn3ErqsMlkfyzvc53Oy9E77t/b9pVdwhjY1RlCBqSGpoRfbsMzBVBLMYA6n96ye9MrmAyTakogAa9dIIzDkFndZ+yPvGSdBAktYRlUqNGcQzf0qd1B78/YdZt9zCLjLClmY4lGAVCIXKoMGPQFiTz8vSg9oWqU7F3ld0QhkVbYgHWAB5iT2gjvHehLOBF55Q5VP0HIDvHOrXds2WIza+RLc/1FQJ9p+dDYrDhNFyr70lQoQFtrjvF0tXacNiwiratiFXb8z7mkXjjAWluO6IFZoJXIAs5dYgzJIJmIk0/wxsqc1w5o5AEz76D3JpVjrpxV2EUB3IULMhRIC8tdyT3qjHkUbkiZ4hLCpXcbjbi4dSTL3jmJgA5E0XYddfftVp/4dKg8reW5cDBLoBBBLSyaGWk2xHXUDnVe8TYYDE3VSTbsjIOWqrl5f72j2NP/BlxbuHe0zRcUygAMroCpB2nMGPsZoQPEx6u53/PptKsh07DjiPrOLm8yv5dfKSZDKdVM8wREH59rDYsNqIPcVW8V/OtfFIi4JDrB0YfbHoT5x/c3SlVu9En2n8ppGIHLzt9pJkxLq2/7PQbdhjpB7aa1WuPeI1yG1h3cNnIdwCugkQpkHU7mNhvrSPE4xysF3IO4LEg+0xS+64MAaUxcOlt55MYBjbhbZUUepPqT+gFQ43JnLBFJJJJYAn66D2oW0SI1I31/frWmmZnN9KpWrk72GO8Z4NlbMCoOYZWMCSNoka1L/B2rd22FJVHlWCsfI2mUg7a66GdjQGGVm0+g/f40xOHUhUkAhgx000nSfc0HVFFxksavaexsbo8R3YxK2fLdfMo2cDVR0I+8O417dI+K8TsNZZEuh80TAcQAc33gNZA270uxl5TJLA9JBgUoxIUjSJ5kbH0qPo31IATZmqpYybBtJZhsK6IzxmYVNdsizhwv3m3/OgsNh3KZo2610HQgaV5jSgsbwPFYYWyYG9bSwchMVhuktLbCmVppUnSKQACtMIzKN6SIxjT0rKLNy10rKR4Qmasku/iLwLiHvPeUoFOtI7GGvok3AtxDMSddNNDXo+N405tmV+0vLuKqniLgV9ks/BGwJyTvW4PKdV/SJyBeBK2MRbzALaIY6atO9TcbJZQVM/D0YU34PwI2lN2+sP0PIVWcDiCmKfOp+BdYqe06A08MzeY8fKLFDiBgsqB4GUkjNAOvTtTrgWB+JaNzdmJHoBH4n8Kk4RhVVMRZuQVV9QeYI0I+lH+FSbY+DErmY+kjT8qmZNL3N5ucYbhMHaluP4wHYpbZDagCdDmI5g7ATOtNfF2Ma2mS02VnBDGASFiIHQmZnQjTrVQt2AAOQHKiytq2hKtCzJL1qd3tn1OvyVpPyovDeIVFy0l9S2GtkEooUm5AgZgxEiYME666QYpY9+TESB8vftRFvBq3mOs7nrS8TOmyT3EsWN4xhLjlrLnKdYa24IPMfZg+xNDYjiluITl9oxAHuRJMdPbWlOUKIVQPn/4rlwQsz5iSojkAPNHSZUacgw2JpwbzWRMCXDLmPMAyf8AYBp1ExQrY65sXboYMb7gxvQBxWkAkx5Zme/4mubbVYzAjfmYFl0xFm25UglSFGUAaHSYn0rn+CM+c1F4c4mwTJmIK7a7j/H6UVirzkFgOcTsJgH8DXN6fIiE4m5HrLerxh1GZBsefnKzxuxdJISCo5c/80w8G2GtC5cZdVUses7KPxPtU1hQdGbXnpNPBYt27Sgy4uGT90kASNp002/3UPU5MQSr52+h5/qK6dHvWRsN/wCOP7qVS5gWBVmMW3zZy0RqCLnIn7JZoOkr3FKuBZ7F45FY+Uyh1O2vyPrVk4ofiALlWFnLpqN+9JuEYQtdBJIylSYmTBGkmDMgddKswZhkWxGIQVNy0cGxOa9niPigC4sz5hs252GhG0QKOxviFTba1dQIoJRkbQabwOoO2WeopNxe2SDJ1bLtyjXcd49KS3SWbckAACd9tZ96DdSSDsYjXt8pl1kAIF1SORIcact16UCcNcuOFTzAwS6zABJGpIHSaYC0Oaj5VFjuI/BX4asSd45LIBP75a8zNGcjn9oszUYk7QzjFtmZUt6raGWe+mg76a+tB21y6n6/ua6sXbmQMo0PKjrPF10+Ja12kafv50vpm0AjJt78xTq3cQdseVtlgRpC6ciZ1+hrVm6QisDpt+/nXfHMSjgILeUA5gxaSdOWg02+QpbjrjIwQahRBHc6n99qzMq5/LcagVk094TdxIIJYwB9TUeGb4jqOUgVxw/hlzEv8IaKpl3I2nl3Neh8O4LZtpkFtTpGYgEz1k851ounxeGkzWqbSveJNCiAbDelxLsAmaB0FN+M8EvqJRvijbT7QHpz9qUoqKwAJze8zTsmYhrHeGgD9+IPjeGldQdq44TjlJ+G4OtSYzGOrZCD7iKn4HgEdj13FTDLrsHYSjNWJQV7xh/pFv8AprKYfCbvWV7w29ZzfFPrLNh2ZktlWE5V0j7o/WisVxNhqVUBZMk7aelVTgPHFbC/Ez5YkGBJ0JqLiGK+JZzhlKsOZOYmdYBpy4HWn+s1gRtHV7xBaNklst2ZACnNrykATVCw3hzE37uVjkQmZnQA9BUtgNbbOpyxzJinf/qlcsRJIg9j1B0NLJSzrap5doZ/CW7Nu4QSbhygknfkDXGEOW58PNozQpnzAwCfUUlsn4ozW4zqQSHJ110IMwR2qJ+EX2YXPihHBkFS0g9iIij1AU+ETxrgmNPEtj7Egz5mM94Gv/xqqY5WABAMEkT1IifxFXLiqPcNpWPn+EhdiAATBJaBtJ1jvQX+nObQt6Z7RLkHZwd49dPTWpPOdRA7w9QG0ruA4cTqdqdrhtNRTHBYRcsgyP068we1SvYMSR6DpTUYabExjEF6zzoHjtt8hZd1UD1ESwHpm+VWO7Y0P1/KtcXsp/BBXBRlf4iuIOZiAMpHcAfKtxnU1zA1Tz+ykDvTDCpXVrDWywzFlWdSBMd/anT4OyVNvDsTdXUF9ro3OUaajpzrVyiGTBsIckN25d6eWPiKSrAjWSumh2G/TSgcNhAMNaxBcuUu/DuhgoCtuhAUDSJGs6zV2OC+JdaBpoSQOoB+tYuEZGNiyQPvPPmKoEHrKY+BvPfcryXNmbQEgAKBvJJgRy1O1Wbg/BYRfiEOV7eXXfQ7+9ccYf4b2wFCIMwHUnQye+lFYPiem/8AiuV16nFl8PsO/wCek+g+GKr9PZ3J7Gd43BWIPkUMJggR6yBoRSSzglScu53PX9B2/wDNTcY4mVErE949996qF3xXftG47J8a0HAPmIZJAnWCCCdh1nrVfw3K7IVPrJPimBdQKUJZb1jTWlt7B6nTSucB4yw91WLzZCrmJbzKddgQMxMa6qOcTGre5aVgPMpzKGEMPMp2Ya6gjYjersk45xsvIinD4SXURIkfIb/SaX/+n5zNdzPcY5s+UrBO+kkb9qsSMttipLBjzCgqNQdWaFnSIn5UWrljlAuq3KGKfQuwPtArMSM/B3ntZXiV6/h8qgLqAIFDO0gKY571eTwsafExGTMQAL6gSx2ClvKx7KTRL+BEb/mso/tQqf8Aqj6U9umZlojeALnnuEUSFZZVZbXdY1+UxpQN3BuzZh59SZH3ucRyJOnvXq9rwPh1UqXusD1K/wDbQ48FWUnJcuCdz5SY6TGlCvRuu4MJWKyt8KizaVBGbdz/AFMdW9uQ7AUacd3J9Knu+Grf3cT21KHXpoRQ9zhXw93Rv7WBPymaY18QK7zTcTZRKj60sw+GUO1zmxJJ6SZgdqYtwN3O4A7zNQtYVGKlttI25d6QQ17x3hsqXIcdh1uJmI1tgkHtuwNLMFigLgKCY6VYcO6SKS8Hwh+O7IAEgtr92SdPal7A135mA2puPxih0rKWti0BiTWVL4wmaDK1wbjd21mt3rQyPJzFB5WgwQw/Oh8RxdpCqxA2AJE9eVXm4iN5Ss+q/rSfjPhrDkSlrLdP2ckanqw2jvXRyaslBjtN8ZWbcVEHErWJthGe25V9FbcenUUEL7THOmWFxeMtkXHbL8N8oAb2MTM1Fatl2LtqzEk+9Iy48S/tEMgCMuA4bzZjM1agg70gs4gWUDETJgD8TTnF40JbZwMwCyBMTVOFl06fSIbczn+Kb4uU2yVgANPMAD8K5xaG0ty9ddZiUAOwHInv0qrXPEBP2+sjkB2kdO8004Xibd1P5ktZeQREz111H4URxqdJUfOOVAN2lh4Txm1ftKyKYgEwC0n161PcuqxYDyxAIYRv060uGDwlm0PgOQAcpQjUDrpuO9KeH49bt10tt9kgGZBPLQNvU7Y/MVP8zXQkalEb8XxFu0ua42nRdSew5etU/FcUuYhs1xoVQQq8h+pPWiOMqzMc09I6UG+CKojciWjudvpNKx0FJEWPeQXgY0qRVYKTJ01GuoI1BHSp8PhSSABrTDhuRrotC4c5kSokDrJOg07GlriPHebcL4XjVvYbFBoFxrYZl5OyMCrjvEg/OrDbxZ+HbgnzW7ZgE/0gUDw/h6W3dralsysqgwFaCuc9hH40Hd4s6Mtp7SWEVCEckkkKYMHnuIqlUyAHUONvz87zGx6gSDCsfdXKymIjzE7L/mkuGx937gmWhROp3IkHTYfhprUfEuIqw01Xl/uP6fjWYW4LVgXj9ol8v9zEID7KrGpcpV2VSPb7x/SO+MEqfev6gzYm7eLAAwpytz1JA5aUdhOHpct3bBA8yFhI6T7/AHQdNdKn4NZCHLbIjLbc6zrLTPsBUbk28Wxn7LA+0GRWoAn7duD/AL/+Q2ytk3PqftX3nneKtXLZuWbmjaAx0En8I9jTvwdkS4ZDZjoIAg9J102ovxbwly5v24KRM9I0hu+wnn8wEGCDR8TKTE766710FYOtjgxjAsm89JtY0ncQdiDQeL4lessFtgZdyG+yZ6Rqp7iO80fwFHxCAZ5jKQzqTlG7KIKkjXn051NjcNYDMMRcFl1ufCVfhuQQc2U5pI5CTyNN/TFjYM5wxEHac3/HGIuWmtEocwKslxAQwO40Khhyjy+9ADjF7KpS7eB2+H/MKLHJZn4Y5cxRNvw/bzOLzZFXKUuyAl3QEqs+aQZGgiknFcLlulkEA7/gazOhSr3uGL7yx2+IXWy/zLiwZZfisdQNNQTpP4d6KF24wh7jsOYYsQeexNIuHXgYkRPyqxYRIGkik494BE7SzP3vpQ+HtIlxzl1J1I68/TWaZBD60gRhbusiwADAA2AOoHttXtOk2I1Go2ZZbF9TzNVniOMW5fYqWgeSSBqVJBjtUvG8Qi28gn4lxWChJB2gsY0AE7mluBwwUAbabCP/AB8qDI47yjPltQsY2NdAy/Kl/GcNee5ktsyeUBmAEEySZ1naB7UdZwqk7H2I/wC2h8c3w7pEkg+fvBneosuUggqJOhqYnDbgA1t7daytf6uOtbqT/wA3+P8ARm6oJwzi7OoDKS40BGxpglxgDmMTqx5n99Kl4fgltr3qTElAjM0CBzruMPeSEgnaVzFIXjTTMY99ZNGYHBdqZ2sJGUkCQN6A4iXdstryhvIzcp1IA77ifalsABdQw17RFxfGBm02Gg9P80J/qb5fhliVGwmIqfivBXQSGmPtafhSyyRyBPcChwJvZO8oraGtdBH8tAu/muefp1hV+VSriLtoyQbrNp/sX0FB/BZt9B0ozCJyqjSw3mh9ML4gzOqZQMxQZtYgkmRpSK5wu5bvowd1QQAwbWYPvvVltWtqU+Irb3WhYi3oO5MTNKVtBFxyZGyNLccKHVGOrAZSTzI0HuQQaKxa/EW3bgBbSwOp5knuaT+CMBfS0z3pAfVUPIDZj0Jn5Uya+TGg25TWpj8PUfXiSPQaobwfg9uGuOSsRlAiTO++g0rjF8EwqJdfDy4YZXddZDSCoE7zGtVziHCxdibl4AQAucldBEwedFcL8LyCc4WOZAE/XWqUyBQFVb94S0TtA7OER30vXB8OGAbMGbScsSOwMb03Ul8jAsZ1gxKka5ZJjaZjlUPFcE9i21z46i2qjNnMakxAEQeX1qsXeOB3C2rsIpWbmwMxpHKdoiiL3tVRikvxL4PCKXWN0uSqiWUiCx3hSNPkarPioJnW1aWLduYWZ1J1nvM1d8PjzkFtTEL5ROsAEzH7k1V+OYTzqBu0LPTn+H4Vxm6jGzAhNI3N/SX/AKPSp0mztf1gNuyFQXVuKjBI+xmBCgZtzGaHb5Ct8cZg5ugTMTtp5RuOlPsL4fTINJIG8nT0pJxfAPq6tB5AiRHL9aXl63Hl01tRr53/AMj1+HuikNvte3tX/uIl4sQ3/NyHbXTvudPajLNxCrHN8Mja6NFQyCJQkI0kRtOumtK+GWM7eZtQTJP9RMe55CO9OrXDLdwgt8SF2tyAOhJ0kn5e1My1i3Br8/OZCMb1Y4heC4o6MbRhyNQVAIfmDmB1+X1p6OMWbynD3ryBirs8NJBH2VCgaQDvpOtLeG2rNsylnIVnWW57kyx6Ckl/hIu4pGtksjNLNIBA+04IAggkRI6j1qvpevXJa0bH8TGXSNXEsGBuFrKZg+ZgDlutnyGdxJMSIjpXF/DzPzpn8DWtfBpmRy53kTMSbiexhyOWnQ0+wB0ifnvQ1yxzojDCKWpozIzQVV8SCL1w6GXbWB19OW3tR3ibxTZwVsyQ19h5LQOvZn/pXfueXOknhTiZxNol9bgYz3BMg/l7d6YfMLhlCF1Qy6STJMnrH6dKltq3LLU+Qg7aURbuLsQKScQMVqkdlyN1+VC4i1DG4Y33Jn0n/NNUs2zyj2qb+HGRhAOmx6yI37xSMnTiNQk7RB/EDoPrWU6/hG/2fOt0rwI7wcn+J/iUXGY682ucx0XSKCtOXaGJI1Op7TRmPb4bRBLnYQf37UTw7gZIzPIaDA6Hv+ldjOFUGpMpA5iu5xrEIpVLkDYTrl9JrVrj+Jy5S6sNDqg0gyIiOdcXMPqQ0iJ+dRm2OoAG5qBcnvG0PSGHF378yxPZdJ7VzgsM0FW0g7HTelf+ovnHwiVUaDv1Jo9LzuCCdTzG9HkDKwKR+MYQPPcbYbAltAJFdtgiusbUts4G5tbuss8uX+KCu272bK9x9DtP6b1Wc6aePz+JL4dnYy0YK3JgETvB1qq8Vu3LV9kEsDB1OpJ32pvw8G2Cdp5k6mpsJw5MQ/xWM5TAH1rmrlZ8xA4l7IuHAGPMrmN4hftm2ly42QshyhyVChgTImK9BYRMUg8V8HTL8ZQJGjd658O8dzj4TjzKPKeoHL1FVldMhY+ItiWQWoVe4k/M/lUJtDp8hRNjG2zbOdlUrOh3K6RA3bWRp2roINwZjTY7wDqCOhFQZDbkzwBqAG3rpp++1crg0BzZLeYbNkUsO4bLI+dGsBW8OmsmtQEmp66ktvDwpLE5m59KDV2e4ob7QOk9dp7aH3+UN7i6Ur4oTZtteAlhAA/3EwPlqfY1T1BUjw1+U3CzK4YQocZCWydfTn6RSDxBxNVWOcCO+g/KgviEiOUQB0rtcKlyC6+YAgMNx+R96iT4cABvwbnVPxUlySNqqa/4f3LGYC6SLhuZVEkAs7wPf9asvibh+RviLtufzqnYrw1fUZ8M2Zgyuo0BBWSCCTBIMHWNq9Pw+KGMw4uFCjkRctkQbdwRmU9tZB5qVPOs6tdILA94OLN4goGUDiWNlMg3bQn/AG8/yHuaj4TjhZYMwJUgqYAkegJA3A9preOwhS8yt7Dt/wCZrv8AggwiKr6bBWMae+8i6jJb79to8PiG0YyK7E8mhfXr86JwXEhcBy2WGQxOYHPt2GXn1pCnDxbRiNDHYa8h86Cw/iM2lZBpMgEjY9T1q0YNpPdnaNrnio5riDCOcpiVuCO8nJpp0n2oDFeOGQeTCyQNWa4Yn+0INPegH4vlQKp01M9Sdz60txOLJOu/TnUWu2IqdFMCFATyYw4bdGIW5dvKjO7lj5euwE8gIA12AoXh2LOEvMyWz8M6lMwlR96OWsDTqo7gkYXCMtrOBAbUKKMvYBWS3KgOSG9ANdf3zqldhZ4kVgMbOxNS14a6txFuW2zKwkHqO43B7VItiarF3H3LA/lnTSNJB7EfmKjteMsQzZRYtIMsEkufNr5hqNNvL/8AavNvFJj1CxLlYUT9oCN9Rp1npXnHi/H4rEMRlKWl0CJclSQTDsRGY8wYgaRzJb8H4ALl/wCNdul3JliQonSOW1PeIYa3qFXSjxYyTvGl1xG13nm1vimOgf8A5DbDkv6VlXI8OHSspvhewhfr39ZbzbtsM0CaXXFMkgaUtuYtpI2oixjPLB51PkPtOfUVXbPxr6ogUBj5nInQSWIG2wO/OrDfwtgoLRtIyAQFZQfeY+0f6hBnpUOAw4RHZSYOQeg837/YqJmM1GQQeJUG22iXG+F0U5rMkc0OpH9p3Ydjr3NC2sMOVWY3ajGTNnZSQJLADU6E6Dr+NMTJq2ae1EwPA4aSOVScawNsiROfQT6CuOA8Zt3yYU2zJyq25A9NAe1NOOXrHw8rsEP/ANp7KNfyrciLpOo16TVcrkG0o923dJymY7c6kwvFRZ0gmdCBpttUrYsgE25EDVz9rXSf9g15axOppFcHmImY50rCGBuWZsmPIukCPcXxxrqFMoCmOcmoOC8MLXQV0GsnppBobC2dJ5U94Zj2VQiqsTG2pPrTVcsSG4khBApRHeDYLb0Gsa9cw3HzpioVtVOkxA5dj31qG5w1lhy4E/aAGmYD8xPyFADGvYIXynOwGoPMwNjvrUr5kcjRwB+faWL0DIh1fu9PT83jC7Z1rtcq6sQqjUsxAAHUk6ChLnGIIBsZjOsXMojqPKTPb68qT+LuIo+W1lYISHcHSY+yog6gHX1C9KFAdUlCg94di/GuHUsltLl1lJAIyi2x7NmLETzymeWkGkWK4hexDBrxACzlRRCiecEkz3JJqLB4eVVgsLGntoaJt4Ynaqg6DeeJ7Cc2bRPKmeEw/WusHhjB7R+NGYWwSe+p/X0om6lQsUQYThbJprZxK2tXIAbT17+gmSeneKS3uMpbDZAHKyWYyFEbxBBb6D1pbdx1xoa4PMdwNl55QOg+upOppRxtkUgiEj+G1jkQvxogtlb2mhyn3mCfkaH4LcFzfI39t21PoQziKF4m64hFtOSAjZgRvsQAZ/uP0pPe8OsuzAgeZdNT2qnpNXToFaOysmZrX0ll4vxPDWhlDC4xGqoVYCdwxBgEdNapjWRd82Yzzjn39eRo1MAoeWn07ij2w4UaADST2HU109DZDcnsLxE2G4WTOQ+aCQGOlR4Hhtz4kP5es/lTbDYlFJLkqTsIO3tRAw4JFwGekVHkCFoYzOoMYYW3oAfsjQCgLgLXCQe3tz+tT3GyqTPp3NR27qIQJ96FtwYhORIcQCAZGhpfgsDJiD7aGn2IdCPtr861ae2CCG+n4ULMTDG04GM/hQDBfNI1jQaa96D4z4ibQW9iOQ1rfGr3xD5ew9hS04c+8aHmKU2Rl8pMPSp3kPxcWdZPzrdb+Fe//YflWUV44VfKeiWksEaqT3zEH6UtOGy3GE6AkfI0PaxPKjxjJHmhtZhtYqReoIO8QVBhdm1HmSIiGB2K8x2235RS29j/ADHJh7uWdGLAA9xmUUX8U228v2WGYdp5e1c4i893QQO9WsAy6gYAJXaoJfuEataeOqsjR9QfpSFvEY+5aAPV7hb5BQv4mnGPwl0W7i/eynL30qophlQZef3p60jwweY9N4wfjdwmQFVtfMo8wnoxJYexFClidSd6GyxUlt+ugmhKCMqOrOHH8NcLPbQv5VNwkLH90GJPXpvSm3wTEBxNowdnBDIfRlJU/OiuKt8W0qqVVQR9oxtTnwribaWsiMCw+0UMCe8xPypoAI0gwbKrc3hPDpcKoYA7sTrG2w5ntp6ijG8O3LbBkKuAZ5IdOoJj5E+1MuDvLNIWREldJmdxty5Uffufv9+leGMb7QQ5FGQ4r4rW8oy7iQT0100ImQNzHeqrx+6Uv2c6lZdInY+YAwecTVst3ah4zgLV22fiqvkV2ViJKHLOYHfTKDA3yikDpEQWvaWD4hkdiH77Ssve8xoLj9ssto6xL/8A8fv3qBcVLk9dfnrTu+pe3bEf1NPSYUfUN8qUF0kGT41tqibgbpbZlYkB4hmJgEToeQBnflAnTaxA2gDN6ysbzdtiPm3p8644ZwO3eQrobinzA6MP8VQuM4XLintH7NksWOnZj76gR1rcapnYgHcSl+noarsQnxJxpjjLRsOQtkQrADdh5zDAiCsCCNuVNP8A1VcZfhkII0ZlEFx31gdYUAdqqKWmM3GBljO3Wp8QpS4yk7HWqGRbAA4/PvHKqaN5dLA+Ibars7ZiOya/9RWnZw5J1iqR4U4jF6SNgQvvB+sD5Vbr+IJMzvTgobnmczMigmS3LNpTqRNC41bhj4YUwP3vQ1xv5up0AFMsRilCQNO9c/rOqcMUradj4f0+MIMneBYXDggk/anTtFcXiMjeUGBMfvvQ9vFGHIk6xQj8QJDQsED105n51emVnWzz6TkZcVZWA4uKLvES2jgR6belFcL4hlMfdO/60I1pT3qd+Fu6qLKzczAAAgTOm5IHzNbzDAHEbYnGrcdUUEc59tIrgYUlgTsCKgscHxIZA1i4HOxAzA6wfMsjfvz7irjwpCwgow0B1UjQ7GI270jqOoZBWmyZR0vRh23NASrXMKCSQZ1NauWjGlWjimELKWtIWifsxOkE6bnQjYc6Q/wV9wSLZ0QudQPLrrqex03pvS5TlxgkV84vrenOLLS7g/lSHDWZHU1IbdZhcNiFbSxcPUFSNNzJIgadaJvAZspBViJysIMTEjqNDqJFDkUhr7RCg1AstZRBHat1lT0jS5R+H1IArVZUJG8GEYjEAnQ6AAabGB+tQ4K+wZwYiAR86ysq1hSbT1Rk9/8AlqSdiVHymqRxZf5rx1rKytQ+QTcY8xg9q2TyprgOEy6Z9jmGvWJE+wasrKoTEpIv2/3NyMRxGmO4TbbR2KoilmK/agCTHeAar/B3KZsgPnPlB1YCdB0J71lZSnNE1CTdd5a/Dko9wMDJA1O0rPPY/apliL3139Kysrwclbim5kK3qmxNlb9trbFgraErHt8jrH6CMrKWp1GjPDbcSm3uGNZuG25PlA85EAqB9r0gE+xG4NR4Xj7KWKqMuwncDYdRMfWsrKIqDsY9SR5u8ZJx5SmdWKXwMs5ep1Iy6aCYnnFIrNgTlG51ZubGSdfea1WVuHCqAkd4bZC0d4LAg+V1BB203qr+JbNsYl1ttmG7nkH1zAHmBp7yOVZWUGonIfYTcY8sl4PZ/mLAmdP0PsatL5gxB11MR0rKylHIytsYrJuN5KlgMQSD8/0iiW4WH+8w68/xrKyksxZrMxMjKKB2izjgGFVVKeRjAII5QT3nWaVhAG3EMCJ30NZWVUCSgb6QlUAQS1Z80aCNwf3rTnBuRBBiOYrdZW69LVPVtcWXcRiLBCLcOQEm2SAYJ3IkHWCQTvBYbMZIwfiRgJZoaMp0A0kk7dSzSRqcx11NbrK3INY5lGDKVMnbi9y8GaSRmYsR1cQx9xpRo4m+WQxkiMx3Hp0M8xqK1WU8KMWNdPeJzu2R7Jgt7i17MzfEYswUEkLrlzFdIjQsxHrQwxd244u3LhbIuWTGijl+9a3WUa7mjBBPE4/1of0j5msrKyptIh+G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1430" name="AutoShape 6" descr="data:image/jpeg;base64,/9j/4AAQSkZJRgABAQAAAQABAAD/2wCEAAkGBxMTEhUTExMVFhUXGRgYGBcXFxoaHhkbHRoYGhodHR8eHyggHSIlGxoaIjEiJSorLi4uHR8zODMtNygtLisBCgoKDg0OGxAQGzcmICUtLS0yLS0tLS0wLTAvLS0tLy0tLS0tLS0tLS0tLystLS8tLS0tLS0tLS0tLS0tLS0tLf/AABEIALgBEgMBIgACEQEDEQH/xAAbAAACAgMBAAAAAAAAAAAAAAAEBQMGAAECB//EAEAQAAIBAgQEBAMGBQIFBAMAAAECEQADBBIhMQVBUWEGInGBE5GhMkKxwdHwFCNScuEVYgczstLxFoKSoiRTwv/EABoBAAMBAQEBAAAAAAAAAAAAAAIDBAEFAAb/xAAwEQACAgEDAgQFBAMAAwAAAAABAgARAxIhMQRBEyJRYQVxgcHwFDKRoVKx8SPR4f/aAAwDAQACEQMRAD8AQs0fvavTv+H/AITFkDEX1/msPIpH/LU8yP6yN+g05mqd4YwqLcF26AcplFP9Q2Yjty768tfReG+KELZbmgPP9a4RY3pEVgQDzGD+LcGgKsujdu1CcK4wQMrrPerJxjhyXlDq2o5g6EVS8YwtHX8aYqMPLDyc3D8Vi7Rk6VXrrqZdDrrMdT+dB47iamYM+lAcEvBjcA3OWNR1Ij5mrsWP1krtttB+MXyBBYkt1JOg/Ux8jQ3BuFHENqSLY3PNj0H5n9ia5h/iXSzmEmAOoGnsDqff3pib/wAPS3EkadB39B0odB/dPKKE1xlwtxkRQAIhQICiNPaOXOl9tYm5d1UbCYztyXTYDcnkNOYqU3lIIG4MljuZ3J6mf3A03wnBjE3ouEJaRSQCSBuIEjXUmSR0qVx4V2OIGnzVHmCxp+HaZ4LOHuOdtBcc6xyCqI6wRQ+CxyksbqFmzZpJkCSTAU6Agk6761zctFBsAGVQoHJV8xETyGWf7n70HaeRI50C5itaff0Pf/sPLd0fQf6low/HLYUHIADG5HQHp3oXFeNggZbRtq2sEgtB77fvrVfv2RcQKdACe23+PypYOGNnjTXr/jaugerzEC2/ofYQAoEB47xfiOIV2uYtyg82VWFvcwBCgZufXanvg/jWe38O4VdsoBBEFguq6nmup01kk0m8TcFK2g6TlmHBMnY6zA05e9VzC3mBDA6jUb7iOhnlHoT2NVKdS2JSaK2J6ngMWPiSbZZB11dfQ/fHY+b+40Vj8Lh77jWA2xBiarnD8azJMQG1GoOh1Go0OnMaURh7jgzoRMwdp69j3+cxXhk0jzRFsIThPDzRfS28lbpCd1yW2VZ/9xHrSnhKg3ROoC3CRz/5bfqD7U4s4ogllkgnWNwYAhh7b7Gk2MuMt+6UlfiJCkbhrjBCR6STUTrjZlZRW+/2mgcGSph834x/iibWC9faiLzIvmAI6L09+lbsY1XOWCrQYnVTAk7QdhO1dLUgEnKtdQjC4Sdx9KYmybSgqxkmSO0HQ+ulLMKbgOcjMf6VJjaNq4x+MvvpbtH/AOSr/wBRFTZMlHcVGIknxN+5cPkUBhTfi3EowwsouVmEMTyHP1pPhGvIQ0KTzEj84B9jUuKx38QchQqV+0SIy+vT03pBxjINXcR4yWN4u4fgQQ3nMDcjvyHemnxgAANANAJJ5b9AT1AFRW7RIhVIUfXqSdpOlTWrJ+yPhk9M6k/IGSaA7ACJ1seJwtydq5bjD2boRSZygkagakx9I/YosI42gUHxbDzbzsrOwnVRqF35axv6a1uPUjgzEIh44+H0vjQDUiucT4XTEIr2rsTy0NV44hMkxp3rMFx02llCd9Byq1OpRnrIPrCNjaG4zwndsAu3m7igcdih5Rl1qx4DxS18rZuEBT9ai8ScHkF7QkjXSjfpQ41oZ6+0q38ADyrK5yX+h+VZUfh+xntJgj8QIMyaIw/HY1JoTH8NlpXY8uh50sx9jKu9UIqZED1zHhrl6wPjkqpSdOVT4LFi+pdoaSR6V5A1wg71cP8Ah9i2f+JVhKJbV9yPPnUAaawROnapOr6bTiJTaGVJFXLji8OioxVQsrqR0iqvwKzroTJmOv7ijLmKutmliQ286j5bVzhbnwwcqoJ3JB/7qVgcItMd5PcMfDiGZyIHcT0iN5nStXsELQ87pJGoDBiO0DXSfz50ru3S7TuAfKOrdfbr9dKlXDwP3vVasW3glzDeF8KbEsFtg5dSZgbaSx2A/e5ptd4QLJKhllhrEmFB83IbkqIHfpQvAMebSPb/AKmB9SBEd99B61PjLsSW+8yoBpMA/qWbsFOhqXM/nKEbDcmUrjU4tV7nYCauWLjgG2JAUKCSoiJnc9+U8qAxWEe1BuIVB2O4aOhEqfSasvDsLmQEew/e570n8SYkojKNuanUGNtOoPPcVzEzozVR9pa/w4lLJ839RdcXOFgED7UwY3YQY22nXSisPhyVzQJAJJ5QCBM89SBp1rjAZzaVl2dQR6HX862mIa0xlo09j6jnXYfGSKB3rackGmoxfxDEFgUIBGo1nmI5QaX2+CWmWJK/2we+ubNp2EVceJcIUgXLeqOMynqDr8xsRuCKW28HlOtL6fqNt5rlkNTnD4chAofPAgSirAnQDKIjzEa8gutYzBSFbQHr+9aZWrIpjhb62xGUN66j5bVcqeKbuK8Q95WsJCywOssPbMYnroBU1/AtedLg0C6kbSYIEdRqfTvVjTEIDKWbSN1W2gM84IH4UNirjNJ5/lRp0wX9x2meIBxK9ikkwZnrM0rx2PWywtjV2EmNCFI68p5nftEzP4p8T27YNuyme5tnI8ix0/rP/wBe52qrWsQzsbjyXaCSdDoAAIGgAAAgUnqXo7Q0U8mP8Pj3bQtA6Cfr1qycLbbaqpw21JFW/huG1EVD4jE2YLCMzZ7j9+1IvE3iQW2Nq1lYrKlyDlQgQQAQAWkak6ac+VncAIzvMKrMeZhQSY7wK8/vYJhda8To7NcYRoSzTEdMxjXcU6+flGY0sEmCnElzLvmb/cSfx/CibRHIj60U4F/S6dfuOTqDyUn+nlrOXQjmCvbh2+VjpIKvoQRoRI5+oFTri18TxG1y9cDvl7SkkEglSQZ22nmNCBrTmzcUbg+1UnwZiRauNbcHzgZVjcrOx5mCdOdWm/xKyBIzaGDEafhV/TtSfKLPMS+JsGuqovlJz7RAMmNOh09qqLYdgJA9ulXrGYoOM0eUxE9gB+IqvNiRmZQBpS0pmoH3jNe0UcNtZnGZspnfpV7PFvgIApzLGprzbiF8q0imOA4sXssCCDsJq7E5VTU8ovcy3fx9k65hrr86yqOrNArKH9SPSHoPrLv4W4GuMzrmhlgxPI6fiKc3f+Flt/tv+NUzwfxg4XHI0ymY2n/tYjX2YA/OvbMTjwFJDRpM1zlZlAUsQO0LGUC2eZ5lxXwXg8K4XIHJGsiiuG8Dsrgr720CuGAblKyCPqfxqHHcSF27JMksBmPrHsBR62WVGXM0NObMd9CBI2gToKPqUKrpu4pMxLE9pSrgihLhJ0GnfoKMxnP6Vxh7HlDbzuekEiPz9xU6VyZlzjCYbWQNtp5DvTRLAjXX9/OtWrcCRqPw7VJPOnh73gzQ00XT0/c0u41j1S8lrMJRZPq2g9wsn/3mjMW5Rcw+192dQDyJ9ACfUCjsImF+GgK22u5RnLIAXc6vqRrLE0GU7Ue8ZhfQ2r0g/B+NFAZOn50m8WcZUox5nYDrXHE8PbDEKXQdJ27aiaFS1h8jKyli27MdRGsg7CInQctakHRU+onadFviOpaAjnhOMZLKWyNQoUba5VAJ9NvmKheWJICnq7bDsAdPnM0vucQJZmOkgKqdFEnzcxmmcu5gTGlRJjGc5VOpB6AAcyeQAG5rpC5zCN7jnCvfsec3AFYq2QKqqwiZYAAnygiTkIqfhviC1ibjILZtEvls5mkXRrOUhRG22syNZ0pVx5c38xyfg6lRzuGSsdh5fYdzpV8SxutmaOw5KBsB8qlNOSx5/P5/Kl/hKw0iep28I2+Vo9KnFs86oXBOEtew90h2V8823DMDmAGYEzqD5QfTtS/BcavWrhW5iLyFTlINx4zK0MNCRyIk1dgLVJcnSVuDPUHyopdjCjcn96+g1pBxLi7P5LPlQ6F9QzDtIlR9fTakOI8TMb8oWYKF+IrPnD6uND93VhtoCoMRpTzhWLtYnObYg2yFdTEidQdN1OomBsdBRHMyPTDaKOHSuqIb+AEzGv4elDLgTNWj+GGcimGHwK8wKn6ghuIAYxJgMFBgiKtGBsxFcDC8ufKmHDbWsfSpsYpqmGFMQEM7ZTJPIQdT2qmeIGtrbXIZLsB6KASfrlqyeI8QVQ20VXYkBlLBSBOoB5N7GOY1rzHF4o59RlAmAWzEbTJheg5Db3JlGdrHEvxMEwstbn+o7sWp5Uw+GYDZZaQunMQYJ9IiemXprX8PxJdPMPerHw3iIjIxhTHmH3TyPcdfnyrFtGBkZEL/ANPVozmNjC/r+nzpzw+1bQAIgH4/MyT70Alog6gmOhB/AbUaLqKpZ5VVEkknb05+nMwKcb5MWCeIp8S8WtP/AC7fmdWIZhsI0y946/KqijqbjZjlH403xGMVyzLbylmZvSST+dR4uxa8rutaMRJ2MsGRBW1xHdvKM3McqDw99m0y5R1qwI2GM9elLcTjQTlCadYp+6bcwWNkmpyLi/1VlFrwJSJzb+lZS7xf5T3hGelcV8N4e+oYjJcAAzrpOnMc6XjE3crhrhIAyxHTSa7tcQtsxQXRmGkTFI+L33S4Y0A/GkdOPN5t5O91OLIAJq18PDZAGIJEARp5YGWe429h1qmpilYgjTUBx0nn6GnuP4kbBVlUMNQRMctNdecVVny7qBxBVdjK9xoZXuabEgfOKA4TbufFUAiCYYZtCO45/rFZx7jDXmUsqoQCGyz5jJ1120gRJ59YGuF2ZKk6cx7az/moThAG5jBC8RZu2bxcAsk8j9peh6flvTjDOrgMhlSYnp2PQ0oxOLN05R9n8e/+Ka2ri4e2DkktInYadf3yqhlC4yxPEw81NcQB+yBMhifZWP00+tI8RdCwSasGG8S2E1ayQSCGIIaQRBiYj2pLwvhLXTmYgAakz5VHLU6eg5UHT4P1L3fEwxbirl26RptoABqR0JoNzAgb8239geY7/wDmn3ErqsMlkfyzvc53Oy9E77t/b9pVdwhjY1RlCBqSGpoRfbsMzBVBLMYA6n96ye9MrmAyTakogAa9dIIzDkFndZ+yPvGSdBAktYRlUqNGcQzf0qd1B78/YdZt9zCLjLClmY4lGAVCIXKoMGPQFiTz8vSg9oWqU7F3ld0QhkVbYgHWAB5iT2gjvHehLOBF55Q5VP0HIDvHOrXds2WIza+RLc/1FQJ9p+dDYrDhNFyr70lQoQFtrjvF0tXacNiwiratiFXb8z7mkXjjAWluO6IFZoJXIAs5dYgzJIJmIk0/wxsqc1w5o5AEz76D3JpVjrpxV2EUB3IULMhRIC8tdyT3qjHkUbkiZ4hLCpXcbjbi4dSTL3jmJgA5E0XYddfftVp/4dKg8reW5cDBLoBBBLSyaGWk2xHXUDnVe8TYYDE3VSTbsjIOWqrl5f72j2NP/BlxbuHe0zRcUygAMroCpB2nMGPsZoQPEx6u53/PptKsh07DjiPrOLm8yv5dfKSZDKdVM8wREH59rDYsNqIPcVW8V/OtfFIi4JDrB0YfbHoT5x/c3SlVu9En2n8ppGIHLzt9pJkxLq2/7PQbdhjpB7aa1WuPeI1yG1h3cNnIdwCugkQpkHU7mNhvrSPE4xysF3IO4LEg+0xS+64MAaUxcOlt55MYBjbhbZUUepPqT+gFQ43JnLBFJJJJYAn66D2oW0SI1I31/frWmmZnN9KpWrk72GO8Z4NlbMCoOYZWMCSNoka1L/B2rd22FJVHlWCsfI2mUg7a66GdjQGGVm0+g/f40xOHUhUkAhgx000nSfc0HVFFxksavaexsbo8R3YxK2fLdfMo2cDVR0I+8O417dI+K8TsNZZEuh80TAcQAc33gNZA270uxl5TJLA9JBgUoxIUjSJ5kbH0qPo31IATZmqpYybBtJZhsK6IzxmYVNdsizhwv3m3/OgsNh3KZo2610HQgaV5jSgsbwPFYYWyYG9bSwchMVhuktLbCmVppUnSKQACtMIzKN6SIxjT0rKLNy10rKR4Qmasku/iLwLiHvPeUoFOtI7GGvok3AtxDMSddNNDXo+N405tmV+0vLuKqniLgV9ks/BGwJyTvW4PKdV/SJyBeBK2MRbzALaIY6atO9TcbJZQVM/D0YU34PwI2lN2+sP0PIVWcDiCmKfOp+BdYqe06A08MzeY8fKLFDiBgsqB4GUkjNAOvTtTrgWB+JaNzdmJHoBH4n8Kk4RhVVMRZuQVV9QeYI0I+lH+FSbY+DErmY+kjT8qmZNL3N5ucYbhMHaluP4wHYpbZDagCdDmI5g7ATOtNfF2Ma2mS02VnBDGASFiIHQmZnQjTrVQt2AAOQHKiytq2hKtCzJL1qd3tn1OvyVpPyovDeIVFy0l9S2GtkEooUm5AgZgxEiYME666QYpY9+TESB8vftRFvBq3mOs7nrS8TOmyT3EsWN4xhLjlrLnKdYa24IPMfZg+xNDYjiluITl9oxAHuRJMdPbWlOUKIVQPn/4rlwQsz5iSojkAPNHSZUacgw2JpwbzWRMCXDLmPMAyf8AYBp1ExQrY65sXboYMb7gxvQBxWkAkx5Zme/4mubbVYzAjfmYFl0xFm25UglSFGUAaHSYn0rn+CM+c1F4c4mwTJmIK7a7j/H6UVirzkFgOcTsJgH8DXN6fIiE4m5HrLerxh1GZBsefnKzxuxdJISCo5c/80w8G2GtC5cZdVUses7KPxPtU1hQdGbXnpNPBYt27Sgy4uGT90kASNp002/3UPU5MQSr52+h5/qK6dHvWRsN/wCOP7qVS5gWBVmMW3zZy0RqCLnIn7JZoOkr3FKuBZ7F45FY+Uyh1O2vyPrVk4ofiALlWFnLpqN+9JuEYQtdBJIylSYmTBGkmDMgddKswZhkWxGIQVNy0cGxOa9niPigC4sz5hs252GhG0QKOxviFTba1dQIoJRkbQabwOoO2WeopNxe2SDJ1bLtyjXcd49KS3SWbckAACd9tZ96DdSSDsYjXt8pl1kAIF1SORIcact16UCcNcuOFTzAwS6zABJGpIHSaYC0Oaj5VFjuI/BX4asSd45LIBP75a8zNGcjn9oszUYk7QzjFtmZUt6raGWe+mg76a+tB21y6n6/ua6sXbmQMo0PKjrPF10+Ja12kafv50vpm0AjJt78xTq3cQdseVtlgRpC6ciZ1+hrVm6QisDpt+/nXfHMSjgILeUA5gxaSdOWg02+QpbjrjIwQahRBHc6n99qzMq5/LcagVk094TdxIIJYwB9TUeGb4jqOUgVxw/hlzEv8IaKpl3I2nl3Neh8O4LZtpkFtTpGYgEz1k851ounxeGkzWqbSveJNCiAbDelxLsAmaB0FN+M8EvqJRvijbT7QHpz9qUoqKwAJze8zTsmYhrHeGgD9+IPjeGldQdq44TjlJ+G4OtSYzGOrZCD7iKn4HgEdj13FTDLrsHYSjNWJQV7xh/pFv8AprKYfCbvWV7w29ZzfFPrLNh2ZktlWE5V0j7o/WisVxNhqVUBZMk7aelVTgPHFbC/Ez5YkGBJ0JqLiGK+JZzhlKsOZOYmdYBpy4HWn+s1gRtHV7xBaNklst2ZACnNrykATVCw3hzE37uVjkQmZnQA9BUtgNbbOpyxzJinf/qlcsRJIg9j1B0NLJSzrap5doZ/CW7Nu4QSbhygknfkDXGEOW58PNozQpnzAwCfUUlsn4ozW4zqQSHJ110IMwR2qJ+EX2YXPihHBkFS0g9iIij1AU+ETxrgmNPEtj7Egz5mM94Gv/xqqY5WABAMEkT1IifxFXLiqPcNpWPn+EhdiAATBJaBtJ1jvQX+nObQt6Z7RLkHZwd49dPTWpPOdRA7w9QG0ruA4cTqdqdrhtNRTHBYRcsgyP068we1SvYMSR6DpTUYabExjEF6zzoHjtt8hZd1UD1ESwHpm+VWO7Y0P1/KtcXsp/BBXBRlf4iuIOZiAMpHcAfKtxnU1zA1Tz+ykDvTDCpXVrDWywzFlWdSBMd/anT4OyVNvDsTdXUF9ro3OUaajpzrVyiGTBsIckN25d6eWPiKSrAjWSumh2G/TSgcNhAMNaxBcuUu/DuhgoCtuhAUDSJGs6zV2OC+JdaBpoSQOoB+tYuEZGNiyQPvPPmKoEHrKY+BvPfcryXNmbQEgAKBvJJgRy1O1Wbg/BYRfiEOV7eXXfQ7+9ccYf4b2wFCIMwHUnQye+lFYPiem/8AiuV16nFl8PsO/wCek+g+GKr9PZ3J7Gd43BWIPkUMJggR6yBoRSSzglScu53PX9B2/wDNTcY4mVErE949996qF3xXftG47J8a0HAPmIZJAnWCCCdh1nrVfw3K7IVPrJPimBdQKUJZb1jTWlt7B6nTSucB4yw91WLzZCrmJbzKddgQMxMa6qOcTGre5aVgPMpzKGEMPMp2Ya6gjYjersk45xsvIinD4SXURIkfIb/SaX/+n5zNdzPcY5s+UrBO+kkb9qsSMttipLBjzCgqNQdWaFnSIn5UWrljlAuq3KGKfQuwPtArMSM/B3ntZXiV6/h8qgLqAIFDO0gKY571eTwsafExGTMQAL6gSx2ClvKx7KTRL+BEb/mso/tQqf8Aqj6U9umZlojeALnnuEUSFZZVZbXdY1+UxpQN3BuzZh59SZH3ucRyJOnvXq9rwPh1UqXusD1K/wDbQ48FWUnJcuCdz5SY6TGlCvRuu4MJWKyt8KizaVBGbdz/AFMdW9uQ7AUacd3J9Knu+Grf3cT21KHXpoRQ9zhXw93Rv7WBPymaY18QK7zTcTZRKj60sw+GUO1zmxJJ6SZgdqYtwN3O4A7zNQtYVGKlttI25d6QQ17x3hsqXIcdh1uJmI1tgkHtuwNLMFigLgKCY6VYcO6SKS8Hwh+O7IAEgtr92SdPal7A135mA2puPxih0rKWti0BiTWVL4wmaDK1wbjd21mt3rQyPJzFB5WgwQw/Oh8RxdpCqxA2AJE9eVXm4iN5Ss+q/rSfjPhrDkSlrLdP2ckanqw2jvXRyaslBjtN8ZWbcVEHErWJthGe25V9FbcenUUEL7THOmWFxeMtkXHbL8N8oAb2MTM1Fatl2LtqzEk+9Iy48S/tEMgCMuA4bzZjM1agg70gs4gWUDETJgD8TTnF40JbZwMwCyBMTVOFl06fSIbczn+Kb4uU2yVgANPMAD8K5xaG0ty9ddZiUAOwHInv0qrXPEBP2+sjkB2kdO8004Xibd1P5ktZeQREz111H4URxqdJUfOOVAN2lh4Txm1ftKyKYgEwC0n161PcuqxYDyxAIYRv060uGDwlm0PgOQAcpQjUDrpuO9KeH49bt10tt9kgGZBPLQNvU7Y/MVP8zXQkalEb8XxFu0ua42nRdSew5etU/FcUuYhs1xoVQQq8h+pPWiOMqzMc09I6UG+CKojciWjudvpNKx0FJEWPeQXgY0qRVYKTJ01GuoI1BHSp8PhSSABrTDhuRrotC4c5kSokDrJOg07GlriPHebcL4XjVvYbFBoFxrYZl5OyMCrjvEg/OrDbxZ+HbgnzW7ZgE/0gUDw/h6W3dralsysqgwFaCuc9hH40Hd4s6Mtp7SWEVCEckkkKYMHnuIqlUyAHUONvz87zGx6gSDCsfdXKymIjzE7L/mkuGx937gmWhROp3IkHTYfhprUfEuIqw01Xl/uP6fjWYW4LVgXj9ol8v9zEID7KrGpcpV2VSPb7x/SO+MEqfev6gzYm7eLAAwpytz1JA5aUdhOHpct3bBA8yFhI6T7/AHQdNdKn4NZCHLbIjLbc6zrLTPsBUbk28Wxn7LA+0GRWoAn7duD/AL/+Q2ytk3PqftX3nneKtXLZuWbmjaAx0En8I9jTvwdkS4ZDZjoIAg9J102ovxbwly5v24KRM9I0hu+wnn8wEGCDR8TKTE766710FYOtjgxjAsm89JtY0ncQdiDQeL4lessFtgZdyG+yZ6Rqp7iO80fwFHxCAZ5jKQzqTlG7KIKkjXn051NjcNYDMMRcFl1ufCVfhuQQc2U5pI5CTyNN/TFjYM5wxEHac3/HGIuWmtEocwKslxAQwO40Khhyjy+9ADjF7KpS7eB2+H/MKLHJZn4Y5cxRNvw/bzOLzZFXKUuyAl3QEqs+aQZGgiknFcLlulkEA7/gazOhSr3uGL7yx2+IXWy/zLiwZZfisdQNNQTpP4d6KF24wh7jsOYYsQeexNIuHXgYkRPyqxYRIGkik494BE7SzP3vpQ+HtIlxzl1J1I68/TWaZBD60gRhbusiwADAA2AOoHttXtOk2I1Go2ZZbF9TzNVniOMW5fYqWgeSSBqVJBjtUvG8Qi28gn4lxWChJB2gsY0AE7mluBwwUAbabCP/AB8qDI47yjPltQsY2NdAy/Kl/GcNee5ktsyeUBmAEEySZ1naB7UdZwqk7H2I/wC2h8c3w7pEkg+fvBneosuUggqJOhqYnDbgA1t7daytf6uOtbqT/wA3+P8ARm6oJwzi7OoDKS40BGxpglxgDmMTqx5n99Kl4fgltr3qTElAjM0CBzruMPeSEgnaVzFIXjTTMY99ZNGYHBdqZ2sJGUkCQN6A4iXdstryhvIzcp1IA77ifalsABdQw17RFxfGBm02Gg9P80J/qb5fhliVGwmIqfivBXQSGmPtafhSyyRyBPcChwJvZO8oraGtdBH8tAu/muefp1hV+VSriLtoyQbrNp/sX0FB/BZt9B0ozCJyqjSw3mh9ML4gzOqZQMxQZtYgkmRpSK5wu5bvowd1QQAwbWYPvvVltWtqU+Irb3WhYi3oO5MTNKVtBFxyZGyNLccKHVGOrAZSTzI0HuQQaKxa/EW3bgBbSwOp5knuaT+CMBfS0z3pAfVUPIDZj0Jn5Uya+TGg25TWpj8PUfXiSPQaobwfg9uGuOSsRlAiTO++g0rjF8EwqJdfDy4YZXddZDSCoE7zGtVziHCxdibl4AQAucldBEwedFcL8LyCc4WOZAE/XWqUyBQFVb94S0TtA7OER30vXB8OGAbMGbScsSOwMb03Ul8jAsZ1gxKka5ZJjaZjlUPFcE9i21z46i2qjNnMakxAEQeX1qsXeOB3C2rsIpWbmwMxpHKdoiiL3tVRikvxL4PCKXWN0uSqiWUiCx3hSNPkarPioJnW1aWLduYWZ1J1nvM1d8PjzkFtTEL5ROsAEzH7k1V+OYTzqBu0LPTn+H4Vxm6jGzAhNI3N/SX/AKPSp0mztf1gNuyFQXVuKjBI+xmBCgZtzGaHb5Ct8cZg5ugTMTtp5RuOlPsL4fTINJIG8nT0pJxfAPq6tB5AiRHL9aXl63Hl01tRr53/AMj1+HuikNvte3tX/uIl4sQ3/NyHbXTvudPajLNxCrHN8Mja6NFQyCJQkI0kRtOumtK+GWM7eZtQTJP9RMe55CO9OrXDLdwgt8SF2tyAOhJ0kn5e1My1i3Br8/OZCMb1Y4heC4o6MbRhyNQVAIfmDmB1+X1p6OMWbynD3ryBirs8NJBH2VCgaQDvpOtLeG2rNsylnIVnWW57kyx6Ckl/hIu4pGtksjNLNIBA+04IAggkRI6j1qvpevXJa0bH8TGXSNXEsGBuFrKZg+ZgDlutnyGdxJMSIjpXF/DzPzpn8DWtfBpmRy53kTMSbiexhyOWnQ0+wB0ifnvQ1yxzojDCKWpozIzQVV8SCL1w6GXbWB19OW3tR3ibxTZwVsyQ19h5LQOvZn/pXfueXOknhTiZxNol9bgYz3BMg/l7d6YfMLhlCF1Qy6STJMnrH6dKltq3LLU+Qg7aURbuLsQKScQMVqkdlyN1+VC4i1DG4Y33Jn0n/NNUs2zyj2qb+HGRhAOmx6yI37xSMnTiNQk7RB/EDoPrWU6/hG/2fOt0rwI7wcn+J/iUXGY682ucx0XSKCtOXaGJI1Op7TRmPb4bRBLnYQf37UTw7gZIzPIaDA6Hv+ldjOFUGpMpA5iu5xrEIpVLkDYTrl9JrVrj+Jy5S6sNDqg0gyIiOdcXMPqQ0iJ+dRm2OoAG5qBcnvG0PSGHF378yxPZdJ7VzgsM0FW0g7HTelf+ovnHwiVUaDv1Jo9LzuCCdTzG9HkDKwKR+MYQPPcbYbAltAJFdtgiusbUts4G5tbuss8uX+KCu272bK9x9DtP6b1Wc6aePz+JL4dnYy0YK3JgETvB1qq8Vu3LV9kEsDB1OpJ32pvw8G2Cdp5k6mpsJw5MQ/xWM5TAH1rmrlZ8xA4l7IuHAGPMrmN4hftm2ly42QshyhyVChgTImK9BYRMUg8V8HTL8ZQJGjd658O8dzj4TjzKPKeoHL1FVldMhY+ItiWQWoVe4k/M/lUJtDp8hRNjG2zbOdlUrOh3K6RA3bWRp2roINwZjTY7wDqCOhFQZDbkzwBqAG3rpp++1crg0BzZLeYbNkUsO4bLI+dGsBW8OmsmtQEmp66ktvDwpLE5m59KDV2e4ob7QOk9dp7aH3+UN7i6Ur4oTZtteAlhAA/3EwPlqfY1T1BUjw1+U3CzK4YQocZCWydfTn6RSDxBxNVWOcCO+g/KgviEiOUQB0rtcKlyC6+YAgMNx+R96iT4cABvwbnVPxUlySNqqa/4f3LGYC6SLhuZVEkAs7wPf9asvibh+RviLtufzqnYrw1fUZ8M2Zgyuo0BBWSCCTBIMHWNq9Pw+KGMw4uFCjkRctkQbdwRmU9tZB5qVPOs6tdILA94OLN4goGUDiWNlMg3bQn/AG8/yHuaj4TjhZYMwJUgqYAkegJA3A9preOwhS8yt7Dt/wCZrv8AggwiKr6bBWMae+8i6jJb79to8PiG0YyK7E8mhfXr86JwXEhcBy2WGQxOYHPt2GXn1pCnDxbRiNDHYa8h86Cw/iM2lZBpMgEjY9T1q0YNpPdnaNrnio5riDCOcpiVuCO8nJpp0n2oDFeOGQeTCyQNWa4Yn+0INPegH4vlQKp01M9Sdz60txOLJOu/TnUWu2IqdFMCFATyYw4bdGIW5dvKjO7lj5euwE8gIA12AoXh2LOEvMyWz8M6lMwlR96OWsDTqo7gkYXCMtrOBAbUKKMvYBWS3KgOSG9ANdf3zqldhZ4kVgMbOxNS14a6txFuW2zKwkHqO43B7VItiarF3H3LA/lnTSNJB7EfmKjteMsQzZRYtIMsEkufNr5hqNNvL/8AavNvFJj1CxLlYUT9oCN9Rp1npXnHi/H4rEMRlKWl0CJclSQTDsRGY8wYgaRzJb8H4ALl/wCNdul3JliQonSOW1PeIYa3qFXSjxYyTvGl1xG13nm1vimOgf8A5DbDkv6VlXI8OHSspvhewhfr39ZbzbtsM0CaXXFMkgaUtuYtpI2oixjPLB51PkPtOfUVXbPxr6ogUBj5nInQSWIG2wO/OrDfwtgoLRtIyAQFZQfeY+0f6hBnpUOAw4RHZSYOQeg837/YqJmM1GQQeJUG22iXG+F0U5rMkc0OpH9p3Ydjr3NC2sMOVWY3ajGTNnZSQJLADU6E6Dr+NMTJq2ae1EwPA4aSOVScawNsiROfQT6CuOA8Zt3yYU2zJyq25A9NAe1NOOXrHw8rsEP/ANp7KNfyrciLpOo16TVcrkG0o923dJymY7c6kwvFRZ0gmdCBpttUrYsgE25EDVz9rXSf9g15axOppFcHmImY50rCGBuWZsmPIukCPcXxxrqFMoCmOcmoOC8MLXQV0GsnppBobC2dJ5U94Zj2VQiqsTG2pPrTVcsSG4khBApRHeDYLb0Gsa9cw3HzpioVtVOkxA5dj31qG5w1lhy4E/aAGmYD8xPyFADGvYIXynOwGoPMwNjvrUr5kcjRwB+faWL0DIh1fu9PT83jC7Z1rtcq6sQqjUsxAAHUk6ChLnGIIBsZjOsXMojqPKTPb68qT+LuIo+W1lYISHcHSY+yog6gHX1C9KFAdUlCg94di/GuHUsltLl1lJAIyi2x7NmLETzymeWkGkWK4hexDBrxACzlRRCiecEkz3JJqLB4eVVgsLGntoaJt4Ynaqg6DeeJ7Cc2bRPKmeEw/WusHhjB7R+NGYWwSe+p/X0om6lQsUQYThbJprZxK2tXIAbT17+gmSeneKS3uMpbDZAHKyWYyFEbxBBb6D1pbdx1xoa4PMdwNl55QOg+upOppRxtkUgiEj+G1jkQvxogtlb2mhyn3mCfkaH4LcFzfI39t21PoQziKF4m64hFtOSAjZgRvsQAZ/uP0pPe8OsuzAgeZdNT2qnpNXToFaOysmZrX0ll4vxPDWhlDC4xGqoVYCdwxBgEdNapjWRd82Yzzjn39eRo1MAoeWn07ij2w4UaADST2HU109DZDcnsLxE2G4WTOQ+aCQGOlR4Hhtz4kP5es/lTbDYlFJLkqTsIO3tRAw4JFwGekVHkCFoYzOoMYYW3oAfsjQCgLgLXCQe3tz+tT3GyqTPp3NR27qIQJ96FtwYhORIcQCAZGhpfgsDJiD7aGn2IdCPtr861ae2CCG+n4ULMTDG04GM/hQDBfNI1jQaa96D4z4ibQW9iOQ1rfGr3xD5ew9hS04c+8aHmKU2Rl8pMPSp3kPxcWdZPzrdb+Fe//YflWUV44VfKeiWksEaqT3zEH6UtOGy3GE6AkfI0PaxPKjxjJHmhtZhtYqReoIO8QVBhdm1HmSIiGB2K8x2235RS29j/ADHJh7uWdGLAA9xmUUX8U228v2WGYdp5e1c4i893QQO9WsAy6gYAJXaoJfuEataeOqsjR9QfpSFvEY+5aAPV7hb5BQv4mnGPwl0W7i/eynL30qophlQZef3p60jwweY9N4wfjdwmQFVtfMo8wnoxJYexFClidSd6GyxUlt+ugmhKCMqOrOHH8NcLPbQv5VNwkLH90GJPXpvSm3wTEBxNowdnBDIfRlJU/OiuKt8W0qqVVQR9oxtTnwribaWsiMCw+0UMCe8xPypoAI0gwbKrc3hPDpcKoYA7sTrG2w5ntp6ijG8O3LbBkKuAZ5IdOoJj5E+1MuDvLNIWREldJmdxty5Uffufv9+leGMb7QQ5FGQ4r4rW8oy7iQT0100ImQNzHeqrx+6Uv2c6lZdInY+YAwecTVst3ah4zgLV22fiqvkV2ViJKHLOYHfTKDA3yikDpEQWvaWD4hkdiH77Ssve8xoLj9ssto6xL/8A8fv3qBcVLk9dfnrTu+pe3bEf1NPSYUfUN8qUF0kGT41tqibgbpbZlYkB4hmJgEToeQBnflAnTaxA2gDN6ysbzdtiPm3p8644ZwO3eQrobinzA6MP8VQuM4XLintH7NksWOnZj76gR1rcapnYgHcSl+noarsQnxJxpjjLRsOQtkQrADdh5zDAiCsCCNuVNP8A1VcZfhkII0ZlEFx31gdYUAdqqKWmM3GBljO3Wp8QpS4yk7HWqGRbAA4/PvHKqaN5dLA+Ibars7ZiOya/9RWnZw5J1iqR4U4jF6SNgQvvB+sD5Vbr+IJMzvTgobnmczMigmS3LNpTqRNC41bhj4YUwP3vQ1xv5up0AFMsRilCQNO9c/rOqcMUradj4f0+MIMneBYXDggk/anTtFcXiMjeUGBMfvvQ9vFGHIk6xQj8QJDQsED105n51emVnWzz6TkZcVZWA4uKLvES2jgR6belFcL4hlMfdO/60I1pT3qd+Fu6qLKzczAAAgTOm5IHzNbzDAHEbYnGrcdUUEc59tIrgYUlgTsCKgscHxIZA1i4HOxAzA6wfMsjfvz7irjwpCwgow0B1UjQ7GI270jqOoZBWmyZR0vRh23NASrXMKCSQZ1NauWjGlWjimELKWtIWifsxOkE6bnQjYc6Q/wV9wSLZ0QudQPLrrqex03pvS5TlxgkV84vrenOLLS7g/lSHDWZHU1IbdZhcNiFbSxcPUFSNNzJIgadaJvAZspBViJysIMTEjqNDqJFDkUhr7RCg1AstZRBHat1lT0jS5R+H1IArVZUJG8GEYjEAnQ6AAabGB+tQ4K+wZwYiAR86ysq1hSbT1Rk9/8AlqSdiVHymqRxZf5rx1rKytQ+QTcY8xg9q2TyprgOEy6Z9jmGvWJE+wasrKoTEpIv2/3NyMRxGmO4TbbR2KoilmK/agCTHeAar/B3KZsgPnPlB1YCdB0J71lZSnNE1CTdd5a/Dko9wMDJA1O0rPPY/apliL3139Kysrwclbim5kK3qmxNlb9trbFgraErHt8jrH6CMrKWp1GjPDbcSm3uGNZuG25PlA85EAqB9r0gE+xG4NR4Xj7KWKqMuwncDYdRMfWsrKIqDsY9SR5u8ZJx5SmdWKXwMs5ep1Iy6aCYnnFIrNgTlG51ZubGSdfea1WVuHCqAkd4bZC0d4LAg+V1BB203qr+JbNsYl1ttmG7nkH1zAHmBp7yOVZWUGonIfYTcY8sl4PZ/mLAmdP0PsatL5gxB11MR0rKylHIytsYrJuN5KlgMQSD8/0iiW4WH+8w68/xrKyksxZrMxMjKKB2izjgGFVVKeRjAII5QT3nWaVhAG3EMCJ30NZWVUCSgb6QlUAQS1Z80aCNwf3rTnBuRBBiOYrdZW69LVPVtcWXcRiLBCLcOQEm2SAYJ3IkHWCQTvBYbMZIwfiRgJZoaMp0A0kk7dSzSRqcx11NbrK3INY5lGDKVMnbi9y8GaSRmYsR1cQx9xpRo4m+WQxkiMx3Hp0M8xqK1WU8KMWNdPeJzu2R7Jgt7i17MzfEYswUEkLrlzFdIjQsxHrQwxd244u3LhbIuWTGijl+9a3WUa7mjBBPE4/1of0j5msrKyptIh+G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1432" name="AutoShape 8" descr="data:image/jpeg;base64,/9j/4AAQSkZJRgABAQAAAQABAAD/2wCEAAkGBxMTEhUTExMVFhUXGRgYGBcXFxoaHhkbHRoYGhodHR8eHyggHSIlGxoaIjEiJSorLi4uHR8zODMtNygtLisBCgoKDg0OGxAQGzcmICUtLS0yLS0tLS0wLTAvLS0tLy0tLS0tLS0tLS0tLystLS8tLS0tLS0tLS0tLS0tLS0tLf/AABEIALgBEgMBIgACEQEDEQH/xAAbAAACAgMBAAAAAAAAAAAAAAAEBQMGAAECB//EAEAQAAIBAgQEBAMGBQIFBAMAAAECEQADBBIhMQVBUWEGInGBE5GhMkKxwdHwFCNScuEVYgczstLxFoKSoiRTwv/EABoBAAMBAQEBAAAAAAAAAAAAAAIDBAEFAAb/xAAwEQACAgEDAgQFBAMAAwAAAAABAgARAxIhMQRBEyJRYQVxgcHwFDKRoVKx8SPR4f/aAAwDAQACEQMRAD8AQs0fvavTv+H/AITFkDEX1/msPIpH/LU8yP6yN+g05mqd4YwqLcF26AcplFP9Q2Yjty768tfReG+KELZbmgPP9a4RY3pEVgQDzGD+LcGgKsujdu1CcK4wQMrrPerJxjhyXlDq2o5g6EVS8YwtHX8aYqMPLDyc3D8Vi7Rk6VXrrqZdDrrMdT+dB47iamYM+lAcEvBjcA3OWNR1Ij5mrsWP1krtttB+MXyBBYkt1JOg/Ux8jQ3BuFHENqSLY3PNj0H5n9ia5h/iXSzmEmAOoGnsDqff3pib/wAPS3EkadB39B0odB/dPKKE1xlwtxkRQAIhQICiNPaOXOl9tYm5d1UbCYztyXTYDcnkNOYqU3lIIG4MljuZ3J6mf3A03wnBjE3ouEJaRSQCSBuIEjXUmSR0qVx4V2OIGnzVHmCxp+HaZ4LOHuOdtBcc6xyCqI6wRQ+CxyksbqFmzZpJkCSTAU6Agk6761zctFBsAGVQoHJV8xETyGWf7n70HaeRI50C5itaff0Pf/sPLd0fQf6low/HLYUHIADG5HQHp3oXFeNggZbRtq2sEgtB77fvrVfv2RcQKdACe23+PypYOGNnjTXr/jaugerzEC2/ofYQAoEB47xfiOIV2uYtyg82VWFvcwBCgZufXanvg/jWe38O4VdsoBBEFguq6nmup01kk0m8TcFK2g6TlmHBMnY6zA05e9VzC3mBDA6jUb7iOhnlHoT2NVKdS2JSaK2J6ngMWPiSbZZB11dfQ/fHY+b+40Vj8Lh77jWA2xBiarnD8azJMQG1GoOh1Go0OnMaURh7jgzoRMwdp69j3+cxXhk0jzRFsIThPDzRfS28lbpCd1yW2VZ/9xHrSnhKg3ROoC3CRz/5bfqD7U4s4ogllkgnWNwYAhh7b7Gk2MuMt+6UlfiJCkbhrjBCR6STUTrjZlZRW+/2mgcGSph834x/iibWC9faiLzIvmAI6L09+lbsY1XOWCrQYnVTAk7QdhO1dLUgEnKtdQjC4Sdx9KYmybSgqxkmSO0HQ+ulLMKbgOcjMf6VJjaNq4x+MvvpbtH/AOSr/wBRFTZMlHcVGIknxN+5cPkUBhTfi3EowwsouVmEMTyHP1pPhGvIQ0KTzEj84B9jUuKx38QchQqV+0SIy+vT03pBxjINXcR4yWN4u4fgQQ3nMDcjvyHemnxgAANANAJJ5b9AT1AFRW7RIhVIUfXqSdpOlTWrJ+yPhk9M6k/IGSaA7ACJ1seJwtydq5bjD2boRSZygkagakx9I/YosI42gUHxbDzbzsrOwnVRqF35axv6a1uPUjgzEIh44+H0vjQDUiucT4XTEIr2rsTy0NV44hMkxp3rMFx02llCd9Byq1OpRnrIPrCNjaG4zwndsAu3m7igcdih5Rl1qx4DxS18rZuEBT9ai8ScHkF7QkjXSjfpQ41oZ6+0q38ADyrK5yX+h+VZUfh+xntJgj8QIMyaIw/HY1JoTH8NlpXY8uh50sx9jKu9UIqZED1zHhrl6wPjkqpSdOVT4LFi+pdoaSR6V5A1wg71cP8Ah9i2f+JVhKJbV9yPPnUAaawROnapOr6bTiJTaGVJFXLji8OioxVQsrqR0iqvwKzroTJmOv7ijLmKutmliQ286j5bVzhbnwwcqoJ3JB/7qVgcItMd5PcMfDiGZyIHcT0iN5nStXsELQ87pJGoDBiO0DXSfz50ru3S7TuAfKOrdfbr9dKlXDwP3vVasW3glzDeF8KbEsFtg5dSZgbaSx2A/e5ptd4QLJKhllhrEmFB83IbkqIHfpQvAMebSPb/AKmB9SBEd99B61PjLsSW+8yoBpMA/qWbsFOhqXM/nKEbDcmUrjU4tV7nYCauWLjgG2JAUKCSoiJnc9+U8qAxWEe1BuIVB2O4aOhEqfSasvDsLmQEew/e570n8SYkojKNuanUGNtOoPPcVzEzozVR9pa/w4lLJ839RdcXOFgED7UwY3YQY22nXSisPhyVzQJAJJ5QCBM89SBp1rjAZzaVl2dQR6HX862mIa0xlo09j6jnXYfGSKB3rackGmoxfxDEFgUIBGo1nmI5QaX2+CWmWJK/2we+ubNp2EVceJcIUgXLeqOMynqDr8xsRuCKW28HlOtL6fqNt5rlkNTnD4chAofPAgSirAnQDKIjzEa8gutYzBSFbQHr+9aZWrIpjhb62xGUN66j5bVcqeKbuK8Q95WsJCywOssPbMYnroBU1/AtedLg0C6kbSYIEdRqfTvVjTEIDKWbSN1W2gM84IH4UNirjNJ5/lRp0wX9x2meIBxK9ikkwZnrM0rx2PWywtjV2EmNCFI68p5nftEzP4p8T27YNuyme5tnI8ix0/rP/wBe52qrWsQzsbjyXaCSdDoAAIGgAAAgUnqXo7Q0U8mP8Pj3bQtA6Cfr1qycLbbaqpw21JFW/huG1EVD4jE2YLCMzZ7j9+1IvE3iQW2Nq1lYrKlyDlQgQQAQAWkak6ac+VncAIzvMKrMeZhQSY7wK8/vYJhda8To7NcYRoSzTEdMxjXcU6+flGY0sEmCnElzLvmb/cSfx/CibRHIj60U4F/S6dfuOTqDyUn+nlrOXQjmCvbh2+VjpIKvoQRoRI5+oFTri18TxG1y9cDvl7SkkEglSQZ22nmNCBrTmzcUbg+1UnwZiRauNbcHzgZVjcrOx5mCdOdWm/xKyBIzaGDEafhV/TtSfKLPMS+JsGuqovlJz7RAMmNOh09qqLYdgJA9ulXrGYoOM0eUxE9gB+IqvNiRmZQBpS0pmoH3jNe0UcNtZnGZspnfpV7PFvgIApzLGprzbiF8q0imOA4sXssCCDsJq7E5VTU8ovcy3fx9k65hrr86yqOrNArKH9SPSHoPrLv4W4GuMzrmhlgxPI6fiKc3f+Flt/tv+NUzwfxg4XHI0ymY2n/tYjX2YA/OvbMTjwFJDRpM1zlZlAUsQO0LGUC2eZ5lxXwXg8K4XIHJGsiiuG8Dsrgr720CuGAblKyCPqfxqHHcSF27JMksBmPrHsBR62WVGXM0NObMd9CBI2gToKPqUKrpu4pMxLE9pSrgihLhJ0GnfoKMxnP6Vxh7HlDbzuekEiPz9xU6VyZlzjCYbWQNtp5DvTRLAjXX9/OtWrcCRqPw7VJPOnh73gzQ00XT0/c0u41j1S8lrMJRZPq2g9wsn/3mjMW5Rcw+192dQDyJ9ACfUCjsImF+GgK22u5RnLIAXc6vqRrLE0GU7Ue8ZhfQ2r0g/B+NFAZOn50m8WcZUox5nYDrXHE8PbDEKXQdJ27aiaFS1h8jKyli27MdRGsg7CInQctakHRU+onadFviOpaAjnhOMZLKWyNQoUba5VAJ9NvmKheWJICnq7bDsAdPnM0vucQJZmOkgKqdFEnzcxmmcu5gTGlRJjGc5VOpB6AAcyeQAG5rpC5zCN7jnCvfsec3AFYq2QKqqwiZYAAnygiTkIqfhviC1ibjILZtEvls5mkXRrOUhRG22syNZ0pVx5c38xyfg6lRzuGSsdh5fYdzpV8SxutmaOw5KBsB8qlNOSx5/P5/Kl/hKw0iep28I2+Vo9KnFs86oXBOEtew90h2V8823DMDmAGYEzqD5QfTtS/BcavWrhW5iLyFTlINx4zK0MNCRyIk1dgLVJcnSVuDPUHyopdjCjcn96+g1pBxLi7P5LPlQ6F9QzDtIlR9fTakOI8TMb8oWYKF+IrPnD6uND93VhtoCoMRpTzhWLtYnObYg2yFdTEidQdN1OomBsdBRHMyPTDaKOHSuqIb+AEzGv4elDLgTNWj+GGcimGHwK8wKn6ghuIAYxJgMFBgiKtGBsxFcDC8ufKmHDbWsfSpsYpqmGFMQEM7ZTJPIQdT2qmeIGtrbXIZLsB6KASfrlqyeI8QVQ20VXYkBlLBSBOoB5N7GOY1rzHF4o59RlAmAWzEbTJheg5Db3JlGdrHEvxMEwstbn+o7sWp5Uw+GYDZZaQunMQYJ9IiemXprX8PxJdPMPerHw3iIjIxhTHmH3TyPcdfnyrFtGBkZEL/ANPVozmNjC/r+nzpzw+1bQAIgH4/MyT70Alog6gmOhB/AbUaLqKpZ5VVEkknb05+nMwKcb5MWCeIp8S8WtP/AC7fmdWIZhsI0y946/KqijqbjZjlH403xGMVyzLbylmZvSST+dR4uxa8rutaMRJ2MsGRBW1xHdvKM3McqDw99m0y5R1qwI2GM9elLcTjQTlCadYp+6bcwWNkmpyLi/1VlFrwJSJzb+lZS7xf5T3hGelcV8N4e+oYjJcAAzrpOnMc6XjE3crhrhIAyxHTSa7tcQtsxQXRmGkTFI+L33S4Y0A/GkdOPN5t5O91OLIAJq18PDZAGIJEARp5YGWe429h1qmpilYgjTUBx0nn6GnuP4kbBVlUMNQRMctNdecVVny7qBxBVdjK9xoZXuabEgfOKA4TbufFUAiCYYZtCO45/rFZx7jDXmUsqoQCGyz5jJ1120gRJ59YGuF2ZKk6cx7az/moThAG5jBC8RZu2bxcAsk8j9peh6flvTjDOrgMhlSYnp2PQ0oxOLN05R9n8e/+Ka2ri4e2DkktInYadf3yqhlC4yxPEw81NcQB+yBMhifZWP00+tI8RdCwSasGG8S2E1ayQSCGIIaQRBiYj2pLwvhLXTmYgAakz5VHLU6eg5UHT4P1L3fEwxbirl26RptoABqR0JoNzAgb8239geY7/wDmn3ErqsMlkfyzvc53Oy9E77t/b9pVdwhjY1RlCBqSGpoRfbsMzBVBLMYA6n96ye9MrmAyTakogAa9dIIzDkFndZ+yPvGSdBAktYRlUqNGcQzf0qd1B78/YdZt9zCLjLClmY4lGAVCIXKoMGPQFiTz8vSg9oWqU7F3ld0QhkVbYgHWAB5iT2gjvHehLOBF55Q5VP0HIDvHOrXds2WIza+RLc/1FQJ9p+dDYrDhNFyr70lQoQFtrjvF0tXacNiwiratiFXb8z7mkXjjAWluO6IFZoJXIAs5dYgzJIJmIk0/wxsqc1w5o5AEz76D3JpVjrpxV2EUB3IULMhRIC8tdyT3qjHkUbkiZ4hLCpXcbjbi4dSTL3jmJgA5E0XYddfftVp/4dKg8reW5cDBLoBBBLSyaGWk2xHXUDnVe8TYYDE3VSTbsjIOWqrl5f72j2NP/BlxbuHe0zRcUygAMroCpB2nMGPsZoQPEx6u53/PptKsh07DjiPrOLm8yv5dfKSZDKdVM8wREH59rDYsNqIPcVW8V/OtfFIi4JDrB0YfbHoT5x/c3SlVu9En2n8ppGIHLzt9pJkxLq2/7PQbdhjpB7aa1WuPeI1yG1h3cNnIdwCugkQpkHU7mNhvrSPE4xysF3IO4LEg+0xS+64MAaUxcOlt55MYBjbhbZUUepPqT+gFQ43JnLBFJJJJYAn66D2oW0SI1I31/frWmmZnN9KpWrk72GO8Z4NlbMCoOYZWMCSNoka1L/B2rd22FJVHlWCsfI2mUg7a66GdjQGGVm0+g/f40xOHUhUkAhgx000nSfc0HVFFxksavaexsbo8R3YxK2fLdfMo2cDVR0I+8O417dI+K8TsNZZEuh80TAcQAc33gNZA270uxl5TJLA9JBgUoxIUjSJ5kbH0qPo31IATZmqpYybBtJZhsK6IzxmYVNdsizhwv3m3/OgsNh3KZo2610HQgaV5jSgsbwPFYYWyYG9bSwchMVhuktLbCmVppUnSKQACtMIzKN6SIxjT0rKLNy10rKR4Qmasku/iLwLiHvPeUoFOtI7GGvok3AtxDMSddNNDXo+N405tmV+0vLuKqniLgV9ks/BGwJyTvW4PKdV/SJyBeBK2MRbzALaIY6atO9TcbJZQVM/D0YU34PwI2lN2+sP0PIVWcDiCmKfOp+BdYqe06A08MzeY8fKLFDiBgsqB4GUkjNAOvTtTrgWB+JaNzdmJHoBH4n8Kk4RhVVMRZuQVV9QeYI0I+lH+FSbY+DErmY+kjT8qmZNL3N5ucYbhMHaluP4wHYpbZDagCdDmI5g7ATOtNfF2Ma2mS02VnBDGASFiIHQmZnQjTrVQt2AAOQHKiytq2hKtCzJL1qd3tn1OvyVpPyovDeIVFy0l9S2GtkEooUm5AgZgxEiYME666QYpY9+TESB8vftRFvBq3mOs7nrS8TOmyT3EsWN4xhLjlrLnKdYa24IPMfZg+xNDYjiluITl9oxAHuRJMdPbWlOUKIVQPn/4rlwQsz5iSojkAPNHSZUacgw2JpwbzWRMCXDLmPMAyf8AYBp1ExQrY65sXboYMb7gxvQBxWkAkx5Zme/4mubbVYzAjfmYFl0xFm25UglSFGUAaHSYn0rn+CM+c1F4c4mwTJmIK7a7j/H6UVirzkFgOcTsJgH8DXN6fIiE4m5HrLerxh1GZBsefnKzxuxdJISCo5c/80w8G2GtC5cZdVUses7KPxPtU1hQdGbXnpNPBYt27Sgy4uGT90kASNp002/3UPU5MQSr52+h5/qK6dHvWRsN/wCOP7qVS5gWBVmMW3zZy0RqCLnIn7JZoOkr3FKuBZ7F45FY+Uyh1O2vyPrVk4ofiALlWFnLpqN+9JuEYQtdBJIylSYmTBGkmDMgddKswZhkWxGIQVNy0cGxOa9niPigC4sz5hs252GhG0QKOxviFTba1dQIoJRkbQabwOoO2WeopNxe2SDJ1bLtyjXcd49KS3SWbckAACd9tZ96DdSSDsYjXt8pl1kAIF1SORIcact16UCcNcuOFTzAwS6zABJGpIHSaYC0Oaj5VFjuI/BX4asSd45LIBP75a8zNGcjn9oszUYk7QzjFtmZUt6raGWe+mg76a+tB21y6n6/ua6sXbmQMo0PKjrPF10+Ja12kafv50vpm0AjJt78xTq3cQdseVtlgRpC6ciZ1+hrVm6QisDpt+/nXfHMSjgILeUA5gxaSdOWg02+QpbjrjIwQahRBHc6n99qzMq5/LcagVk094TdxIIJYwB9TUeGb4jqOUgVxw/hlzEv8IaKpl3I2nl3Neh8O4LZtpkFtTpGYgEz1k851ounxeGkzWqbSveJNCiAbDelxLsAmaB0FN+M8EvqJRvijbT7QHpz9qUoqKwAJze8zTsmYhrHeGgD9+IPjeGldQdq44TjlJ+G4OtSYzGOrZCD7iKn4HgEdj13FTDLrsHYSjNWJQV7xh/pFv8AprKYfCbvWV7w29ZzfFPrLNh2ZktlWE5V0j7o/WisVxNhqVUBZMk7aelVTgPHFbC/Ez5YkGBJ0JqLiGK+JZzhlKsOZOYmdYBpy4HWn+s1gRtHV7xBaNklst2ZACnNrykATVCw3hzE37uVjkQmZnQA9BUtgNbbOpyxzJinf/qlcsRJIg9j1B0NLJSzrap5doZ/CW7Nu4QSbhygknfkDXGEOW58PNozQpnzAwCfUUlsn4ozW4zqQSHJ110IMwR2qJ+EX2YXPihHBkFS0g9iIij1AU+ETxrgmNPEtj7Egz5mM94Gv/xqqY5WABAMEkT1IifxFXLiqPcNpWPn+EhdiAATBJaBtJ1jvQX+nObQt6Z7RLkHZwd49dPTWpPOdRA7w9QG0ruA4cTqdqdrhtNRTHBYRcsgyP068we1SvYMSR6DpTUYabExjEF6zzoHjtt8hZd1UD1ESwHpm+VWO7Y0P1/KtcXsp/BBXBRlf4iuIOZiAMpHcAfKtxnU1zA1Tz+ykDvTDCpXVrDWywzFlWdSBMd/anT4OyVNvDsTdXUF9ro3OUaajpzrVyiGTBsIckN25d6eWPiKSrAjWSumh2G/TSgcNhAMNaxBcuUu/DuhgoCtuhAUDSJGs6zV2OC+JdaBpoSQOoB+tYuEZGNiyQPvPPmKoEHrKY+BvPfcryXNmbQEgAKBvJJgRy1O1Wbg/BYRfiEOV7eXXfQ7+9ccYf4b2wFCIMwHUnQye+lFYPiem/8AiuV16nFl8PsO/wCek+g+GKr9PZ3J7Gd43BWIPkUMJggR6yBoRSSzglScu53PX9B2/wDNTcY4mVErE949996qF3xXftG47J8a0HAPmIZJAnWCCCdh1nrVfw3K7IVPrJPimBdQKUJZb1jTWlt7B6nTSucB4yw91WLzZCrmJbzKddgQMxMa6qOcTGre5aVgPMpzKGEMPMp2Ya6gjYjersk45xsvIinD4SXURIkfIb/SaX/+n5zNdzPcY5s+UrBO+kkb9qsSMttipLBjzCgqNQdWaFnSIn5UWrljlAuq3KGKfQuwPtArMSM/B3ntZXiV6/h8qgLqAIFDO0gKY571eTwsafExGTMQAL6gSx2ClvKx7KTRL+BEb/mso/tQqf8Aqj6U9umZlojeALnnuEUSFZZVZbXdY1+UxpQN3BuzZh59SZH3ucRyJOnvXq9rwPh1UqXusD1K/wDbQ48FWUnJcuCdz5SY6TGlCvRuu4MJWKyt8KizaVBGbdz/AFMdW9uQ7AUacd3J9Knu+Grf3cT21KHXpoRQ9zhXw93Rv7WBPymaY18QK7zTcTZRKj60sw+GUO1zmxJJ6SZgdqYtwN3O4A7zNQtYVGKlttI25d6QQ17x3hsqXIcdh1uJmI1tgkHtuwNLMFigLgKCY6VYcO6SKS8Hwh+O7IAEgtr92SdPal7A135mA2puPxih0rKWti0BiTWVL4wmaDK1wbjd21mt3rQyPJzFB5WgwQw/Oh8RxdpCqxA2AJE9eVXm4iN5Ss+q/rSfjPhrDkSlrLdP2ckanqw2jvXRyaslBjtN8ZWbcVEHErWJthGe25V9FbcenUUEL7THOmWFxeMtkXHbL8N8oAb2MTM1Fatl2LtqzEk+9Iy48S/tEMgCMuA4bzZjM1agg70gs4gWUDETJgD8TTnF40JbZwMwCyBMTVOFl06fSIbczn+Kb4uU2yVgANPMAD8K5xaG0ty9ddZiUAOwHInv0qrXPEBP2+sjkB2kdO8004Xibd1P5ktZeQREz111H4URxqdJUfOOVAN2lh4Txm1ftKyKYgEwC0n161PcuqxYDyxAIYRv060uGDwlm0PgOQAcpQjUDrpuO9KeH49bt10tt9kgGZBPLQNvU7Y/MVP8zXQkalEb8XxFu0ua42nRdSew5etU/FcUuYhs1xoVQQq8h+pPWiOMqzMc09I6UG+CKojciWjudvpNKx0FJEWPeQXgY0qRVYKTJ01GuoI1BHSp8PhSSABrTDhuRrotC4c5kSokDrJOg07GlriPHebcL4XjVvYbFBoFxrYZl5OyMCrjvEg/OrDbxZ+HbgnzW7ZgE/0gUDw/h6W3dralsysqgwFaCuc9hH40Hd4s6Mtp7SWEVCEckkkKYMHnuIqlUyAHUONvz87zGx6gSDCsfdXKymIjzE7L/mkuGx937gmWhROp3IkHTYfhprUfEuIqw01Xl/uP6fjWYW4LVgXj9ol8v9zEID7KrGpcpV2VSPb7x/SO+MEqfev6gzYm7eLAAwpytz1JA5aUdhOHpct3bBA8yFhI6T7/AHQdNdKn4NZCHLbIjLbc6zrLTPsBUbk28Wxn7LA+0GRWoAn7duD/AL/+Q2ytk3PqftX3nneKtXLZuWbmjaAx0En8I9jTvwdkS4ZDZjoIAg9J102ovxbwly5v24KRM9I0hu+wnn8wEGCDR8TKTE766710FYOtjgxjAsm89JtY0ncQdiDQeL4lessFtgZdyG+yZ6Rqp7iO80fwFHxCAZ5jKQzqTlG7KIKkjXn051NjcNYDMMRcFl1ufCVfhuQQc2U5pI5CTyNN/TFjYM5wxEHac3/HGIuWmtEocwKslxAQwO40Khhyjy+9ADjF7KpS7eB2+H/MKLHJZn4Y5cxRNvw/bzOLzZFXKUuyAl3QEqs+aQZGgiknFcLlulkEA7/gazOhSr3uGL7yx2+IXWy/zLiwZZfisdQNNQTpP4d6KF24wh7jsOYYsQeexNIuHXgYkRPyqxYRIGkik494BE7SzP3vpQ+HtIlxzl1J1I68/TWaZBD60gRhbusiwADAA2AOoHttXtOk2I1Go2ZZbF9TzNVniOMW5fYqWgeSSBqVJBjtUvG8Qi28gn4lxWChJB2gsY0AE7mluBwwUAbabCP/AB8qDI47yjPltQsY2NdAy/Kl/GcNee5ktsyeUBmAEEySZ1naB7UdZwqk7H2I/wC2h8c3w7pEkg+fvBneosuUggqJOhqYnDbgA1t7daytf6uOtbqT/wA3+P8ARm6oJwzi7OoDKS40BGxpglxgDmMTqx5n99Kl4fgltr3qTElAjM0CBzruMPeSEgnaVzFIXjTTMY99ZNGYHBdqZ2sJGUkCQN6A4iXdstryhvIzcp1IA77ifalsABdQw17RFxfGBm02Gg9P80J/qb5fhliVGwmIqfivBXQSGmPtafhSyyRyBPcChwJvZO8oraGtdBH8tAu/muefp1hV+VSriLtoyQbrNp/sX0FB/BZt9B0ozCJyqjSw3mh9ML4gzOqZQMxQZtYgkmRpSK5wu5bvowd1QQAwbWYPvvVltWtqU+Irb3WhYi3oO5MTNKVtBFxyZGyNLccKHVGOrAZSTzI0HuQQaKxa/EW3bgBbSwOp5knuaT+CMBfS0z3pAfVUPIDZj0Jn5Uya+TGg25TWpj8PUfXiSPQaobwfg9uGuOSsRlAiTO++g0rjF8EwqJdfDy4YZXddZDSCoE7zGtVziHCxdibl4AQAucldBEwedFcL8LyCc4WOZAE/XWqUyBQFVb94S0TtA7OER30vXB8OGAbMGbScsSOwMb03Ul8jAsZ1gxKka5ZJjaZjlUPFcE9i21z46i2qjNnMakxAEQeX1qsXeOB3C2rsIpWbmwMxpHKdoiiL3tVRikvxL4PCKXWN0uSqiWUiCx3hSNPkarPioJnW1aWLduYWZ1J1nvM1d8PjzkFtTEL5ROsAEzH7k1V+OYTzqBu0LPTn+H4Vxm6jGzAhNI3N/SX/AKPSp0mztf1gNuyFQXVuKjBI+xmBCgZtzGaHb5Ct8cZg5ugTMTtp5RuOlPsL4fTINJIG8nT0pJxfAPq6tB5AiRHL9aXl63Hl01tRr53/AMj1+HuikNvte3tX/uIl4sQ3/NyHbXTvudPajLNxCrHN8Mja6NFQyCJQkI0kRtOumtK+GWM7eZtQTJP9RMe55CO9OrXDLdwgt8SF2tyAOhJ0kn5e1My1i3Br8/OZCMb1Y4heC4o6MbRhyNQVAIfmDmB1+X1p6OMWbynD3ryBirs8NJBH2VCgaQDvpOtLeG2rNsylnIVnWW57kyx6Ckl/hIu4pGtksjNLNIBA+04IAggkRI6j1qvpevXJa0bH8TGXSNXEsGBuFrKZg+ZgDlutnyGdxJMSIjpXF/DzPzpn8DWtfBpmRy53kTMSbiexhyOWnQ0+wB0ifnvQ1yxzojDCKWpozIzQVV8SCL1w6GXbWB19OW3tR3ibxTZwVsyQ19h5LQOvZn/pXfueXOknhTiZxNol9bgYz3BMg/l7d6YfMLhlCF1Qy6STJMnrH6dKltq3LLU+Qg7aURbuLsQKScQMVqkdlyN1+VC4i1DG4Y33Jn0n/NNUs2zyj2qb+HGRhAOmx6yI37xSMnTiNQk7RB/EDoPrWU6/hG/2fOt0rwI7wcn+J/iUXGY682ucx0XSKCtOXaGJI1Op7TRmPb4bRBLnYQf37UTw7gZIzPIaDA6Hv+ldjOFUGpMpA5iu5xrEIpVLkDYTrl9JrVrj+Jy5S6sNDqg0gyIiOdcXMPqQ0iJ+dRm2OoAG5qBcnvG0PSGHF378yxPZdJ7VzgsM0FW0g7HTelf+ovnHwiVUaDv1Jo9LzuCCdTzG9HkDKwKR+MYQPPcbYbAltAJFdtgiusbUts4G5tbuss8uX+KCu272bK9x9DtP6b1Wc6aePz+JL4dnYy0YK3JgETvB1qq8Vu3LV9kEsDB1OpJ32pvw8G2Cdp5k6mpsJw5MQ/xWM5TAH1rmrlZ8xA4l7IuHAGPMrmN4hftm2ly42QshyhyVChgTImK9BYRMUg8V8HTL8ZQJGjd658O8dzj4TjzKPKeoHL1FVldMhY+ItiWQWoVe4k/M/lUJtDp8hRNjG2zbOdlUrOh3K6RA3bWRp2roINwZjTY7wDqCOhFQZDbkzwBqAG3rpp++1crg0BzZLeYbNkUsO4bLI+dGsBW8OmsmtQEmp66ktvDwpLE5m59KDV2e4ob7QOk9dp7aH3+UN7i6Ur4oTZtteAlhAA/3EwPlqfY1T1BUjw1+U3CzK4YQocZCWydfTn6RSDxBxNVWOcCO+g/KgviEiOUQB0rtcKlyC6+YAgMNx+R96iT4cABvwbnVPxUlySNqqa/4f3LGYC6SLhuZVEkAs7wPf9asvibh+RviLtufzqnYrw1fUZ8M2Zgyuo0BBWSCCTBIMHWNq9Pw+KGMw4uFCjkRctkQbdwRmU9tZB5qVPOs6tdILA94OLN4goGUDiWNlMg3bQn/AG8/yHuaj4TjhZYMwJUgqYAkegJA3A9preOwhS8yt7Dt/wCZrv8AggwiKr6bBWMae+8i6jJb79to8PiG0YyK7E8mhfXr86JwXEhcBy2WGQxOYHPt2GXn1pCnDxbRiNDHYa8h86Cw/iM2lZBpMgEjY9T1q0YNpPdnaNrnio5riDCOcpiVuCO8nJpp0n2oDFeOGQeTCyQNWa4Yn+0INPegH4vlQKp01M9Sdz60txOLJOu/TnUWu2IqdFMCFATyYw4bdGIW5dvKjO7lj5euwE8gIA12AoXh2LOEvMyWz8M6lMwlR96OWsDTqo7gkYXCMtrOBAbUKKMvYBWS3KgOSG9ANdf3zqldhZ4kVgMbOxNS14a6txFuW2zKwkHqO43B7VItiarF3H3LA/lnTSNJB7EfmKjteMsQzZRYtIMsEkufNr5hqNNvL/8AavNvFJj1CxLlYUT9oCN9Rp1npXnHi/H4rEMRlKWl0CJclSQTDsRGY8wYgaRzJb8H4ALl/wCNdul3JliQonSOW1PeIYa3qFXSjxYyTvGl1xG13nm1vimOgf8A5DbDkv6VlXI8OHSspvhewhfr39ZbzbtsM0CaXXFMkgaUtuYtpI2oixjPLB51PkPtOfUVXbPxr6ogUBj5nInQSWIG2wO/OrDfwtgoLRtIyAQFZQfeY+0f6hBnpUOAw4RHZSYOQeg837/YqJmM1GQQeJUG22iXG+F0U5rMkc0OpH9p3Ydjr3NC2sMOVWY3ajGTNnZSQJLADU6E6Dr+NMTJq2ae1EwPA4aSOVScawNsiROfQT6CuOA8Zt3yYU2zJyq25A9NAe1NOOXrHw8rsEP/ANp7KNfyrciLpOo16TVcrkG0o923dJymY7c6kwvFRZ0gmdCBpttUrYsgE25EDVz9rXSf9g15axOppFcHmImY50rCGBuWZsmPIukCPcXxxrqFMoCmOcmoOC8MLXQV0GsnppBobC2dJ5U94Zj2VQiqsTG2pPrTVcsSG4khBApRHeDYLb0Gsa9cw3HzpioVtVOkxA5dj31qG5w1lhy4E/aAGmYD8xPyFADGvYIXynOwGoPMwNjvrUr5kcjRwB+faWL0DIh1fu9PT83jC7Z1rtcq6sQqjUsxAAHUk6ChLnGIIBsZjOsXMojqPKTPb68qT+LuIo+W1lYISHcHSY+yog6gHX1C9KFAdUlCg94di/GuHUsltLl1lJAIyi2x7NmLETzymeWkGkWK4hexDBrxACzlRRCiecEkz3JJqLB4eVVgsLGntoaJt4Ynaqg6DeeJ7Cc2bRPKmeEw/WusHhjB7R+NGYWwSe+p/X0om6lQsUQYThbJprZxK2tXIAbT17+gmSeneKS3uMpbDZAHKyWYyFEbxBBb6D1pbdx1xoa4PMdwNl55QOg+upOppRxtkUgiEj+G1jkQvxogtlb2mhyn3mCfkaH4LcFzfI39t21PoQziKF4m64hFtOSAjZgRvsQAZ/uP0pPe8OsuzAgeZdNT2qnpNXToFaOysmZrX0ll4vxPDWhlDC4xGqoVYCdwxBgEdNapjWRd82Yzzjn39eRo1MAoeWn07ij2w4UaADST2HU109DZDcnsLxE2G4WTOQ+aCQGOlR4Hhtz4kP5es/lTbDYlFJLkqTsIO3tRAw4JFwGekVHkCFoYzOoMYYW3oAfsjQCgLgLXCQe3tz+tT3GyqTPp3NR27qIQJ96FtwYhORIcQCAZGhpfgsDJiD7aGn2IdCPtr861ae2CCG+n4ULMTDG04GM/hQDBfNI1jQaa96D4z4ibQW9iOQ1rfGr3xD5ew9hS04c+8aHmKU2Rl8pMPSp3kPxcWdZPzrdb+Fe//YflWUV44VfKeiWksEaqT3zEH6UtOGy3GE6AkfI0PaxPKjxjJHmhtZhtYqReoIO8QVBhdm1HmSIiGB2K8x2235RS29j/ADHJh7uWdGLAA9xmUUX8U228v2WGYdp5e1c4i893QQO9WsAy6gYAJXaoJfuEataeOqsjR9QfpSFvEY+5aAPV7hb5BQv4mnGPwl0W7i/eynL30qophlQZef3p60jwweY9N4wfjdwmQFVtfMo8wnoxJYexFClidSd6GyxUlt+ugmhKCMqOrOHH8NcLPbQv5VNwkLH90GJPXpvSm3wTEBxNowdnBDIfRlJU/OiuKt8W0qqVVQR9oxtTnwribaWsiMCw+0UMCe8xPypoAI0gwbKrc3hPDpcKoYA7sTrG2w5ntp6ijG8O3LbBkKuAZ5IdOoJj5E+1MuDvLNIWREldJmdxty5Uffufv9+leGMb7QQ5FGQ4r4rW8oy7iQT0100ImQNzHeqrx+6Uv2c6lZdInY+YAwecTVst3ah4zgLV22fiqvkV2ViJKHLOYHfTKDA3yikDpEQWvaWD4hkdiH77Ssve8xoLj9ssto6xL/8A8fv3qBcVLk9dfnrTu+pe3bEf1NPSYUfUN8qUF0kGT41tqibgbpbZlYkB4hmJgEToeQBnflAnTaxA2gDN6ysbzdtiPm3p8644ZwO3eQrobinzA6MP8VQuM4XLintH7NksWOnZj76gR1rcapnYgHcSl+noarsQnxJxpjjLRsOQtkQrADdh5zDAiCsCCNuVNP8A1VcZfhkII0ZlEFx31gdYUAdqqKWmM3GBljO3Wp8QpS4yk7HWqGRbAA4/PvHKqaN5dLA+Ibars7ZiOya/9RWnZw5J1iqR4U4jF6SNgQvvB+sD5Vbr+IJMzvTgobnmczMigmS3LNpTqRNC41bhj4YUwP3vQ1xv5up0AFMsRilCQNO9c/rOqcMUradj4f0+MIMneBYXDggk/anTtFcXiMjeUGBMfvvQ9vFGHIk6xQj8QJDQsED105n51emVnWzz6TkZcVZWA4uKLvES2jgR6belFcL4hlMfdO/60I1pT3qd+Fu6qLKzczAAAgTOm5IHzNbzDAHEbYnGrcdUUEc59tIrgYUlgTsCKgscHxIZA1i4HOxAzA6wfMsjfvz7irjwpCwgow0B1UjQ7GI270jqOoZBWmyZR0vRh23NASrXMKCSQZ1NauWjGlWjimELKWtIWifsxOkE6bnQjYc6Q/wV9wSLZ0QudQPLrrqex03pvS5TlxgkV84vrenOLLS7g/lSHDWZHU1IbdZhcNiFbSxcPUFSNNzJIgadaJvAZspBViJysIMTEjqNDqJFDkUhr7RCg1AstZRBHat1lT0jS5R+H1IArVZUJG8GEYjEAnQ6AAabGB+tQ4K+wZwYiAR86ysq1hSbT1Rk9/8AlqSdiVHymqRxZf5rx1rKytQ+QTcY8xg9q2TyprgOEy6Z9jmGvWJE+wasrKoTEpIv2/3NyMRxGmO4TbbR2KoilmK/agCTHeAar/B3KZsgPnPlB1YCdB0J71lZSnNE1CTdd5a/Dko9wMDJA1O0rPPY/apliL3139Kysrwclbim5kK3qmxNlb9trbFgraErHt8jrH6CMrKWp1GjPDbcSm3uGNZuG25PlA85EAqB9r0gE+xG4NR4Xj7KWKqMuwncDYdRMfWsrKIqDsY9SR5u8ZJx5SmdWKXwMs5ep1Iy6aCYnnFIrNgTlG51ZubGSdfea1WVuHCqAkd4bZC0d4LAg+V1BB203qr+JbNsYl1ttmG7nkH1zAHmBp7yOVZWUGonIfYTcY8sl4PZ/mLAmdP0PsatL5gxB11MR0rKylHIytsYrJuN5KlgMQSD8/0iiW4WH+8w68/xrKyksxZrMxMjKKB2izjgGFVVKeRjAII5QT3nWaVhAG3EMCJ30NZWVUCSgb6QlUAQS1Z80aCNwf3rTnBuRBBiOYrdZW69LVPVtcWXcRiLBCLcOQEm2SAYJ3IkHWCQTvBYbMZIwfiRgJZoaMp0A0kk7dSzSRqcx11NbrK3INY5lGDKVMnbi9y8GaSRmYsR1cQx9xpRo4m+WQxkiMx3Hp0M8xqK1WU8KMWNdPeJzu2R7Jgt7i17MzfEYswUEkLrlzFdIjQsxHrQwxd244u3LhbIuWTGijl+9a3WUa7mjBBPE4/1of0j5msrKyptIh+G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31434" name="Picture 10" descr="http://virilityprotocol.com/wp-content/uploads/2013/08/Ginko-Bilo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33400"/>
            <a:ext cx="22098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00" y="980728"/>
            <a:ext cx="8297248" cy="5496272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pharmacokinetic behavior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physicochemical factors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related with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delivery systems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considered to be primarily responsible for the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improved targeting and therapeutic effectiveness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therefore, dealing with these factors during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-herbal formulation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 lead to more promising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treatments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acute and chronic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diseases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 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CB44D-796B-49F4-B651-780C117B69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14469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Antimicrobial application of </a:t>
            </a:r>
            <a:r>
              <a:rPr lang="en-US" sz="4000" b="1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Dr.Neihaya Heikmat Zaki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-</a:t>
            </a:r>
            <a:r>
              <a:rPr lang="en-US" dirty="0" smtClean="0"/>
              <a:t>Antibacterial Effects of </a:t>
            </a:r>
            <a:r>
              <a:rPr lang="en-US" dirty="0" err="1" smtClean="0"/>
              <a:t>Nanoparticles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- </a:t>
            </a:r>
            <a:r>
              <a:rPr lang="en-US" dirty="0" err="1" smtClean="0"/>
              <a:t>Antifungul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- Antiviral.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- Anti-itch Treatment, Eczema, Foot Treatment.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- Germ Free Products, Germicide Products.</a:t>
            </a:r>
          </a:p>
          <a:p>
            <a:pPr algn="l" rtl="0"/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9875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Automated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Diagnosis is essentially </a:t>
            </a:r>
            <a:r>
              <a:rPr lang="en-US" dirty="0" smtClean="0">
                <a:solidFill>
                  <a:srgbClr val="FFFF00"/>
                </a:solidFill>
              </a:rPr>
              <a:t>a problem of pattern recognition: an object (in this case, the disease) must be inferred from a collection of features. 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the practical possibility depends on the availability of extremely powerful processors, based on </a:t>
            </a:r>
            <a:r>
              <a:rPr lang="en-US" dirty="0" smtClean="0">
                <a:solidFill>
                  <a:srgbClr val="FFFF00"/>
                </a:solidFill>
              </a:rPr>
              <a:t>chips</a:t>
            </a:r>
            <a:r>
              <a:rPr lang="en-US" dirty="0" smtClean="0"/>
              <a:t> having the very </a:t>
            </a:r>
            <a:r>
              <a:rPr lang="en-US" dirty="0" smtClean="0">
                <a:solidFill>
                  <a:srgbClr val="FFFF00"/>
                </a:solidFill>
              </a:rPr>
              <a:t>high degree of integration </a:t>
            </a:r>
            <a:r>
              <a:rPr lang="en-US" dirty="0" smtClean="0"/>
              <a:t>enabled by </a:t>
            </a:r>
            <a:r>
              <a:rPr lang="en-US" dirty="0" err="1" smtClean="0">
                <a:solidFill>
                  <a:srgbClr val="FFFF00"/>
                </a:solidFill>
              </a:rPr>
              <a:t>nanoscale</a:t>
            </a:r>
            <a:r>
              <a:rPr lang="en-US" dirty="0" smtClean="0">
                <a:solidFill>
                  <a:srgbClr val="FFFF00"/>
                </a:solidFill>
              </a:rPr>
              <a:t> components </a:t>
            </a:r>
            <a:r>
              <a:rPr lang="en-US" dirty="0" smtClean="0"/>
              <a:t>on the chips.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Dr.Neihaya Heikmat Zaki</a:t>
            </a:r>
            <a:endParaRPr lang="ar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18" descr="http://www.saudicnt.org/images/upload/71a80e94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Dr.Neihaya Heikmat Zaki</a:t>
            </a:r>
            <a:endParaRPr lang="ar-IQ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Biosensors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9741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 smtClean="0"/>
              <a:t>An alternative approach is to </a:t>
            </a:r>
            <a:r>
              <a:rPr lang="en-US" dirty="0" smtClean="0">
                <a:solidFill>
                  <a:srgbClr val="FFFF00"/>
                </a:solidFill>
              </a:rPr>
              <a:t>develop sensors so tiny </a:t>
            </a:r>
            <a:r>
              <a:rPr lang="en-US" dirty="0" smtClean="0"/>
              <a:t>that they can be semi permanently implanted </a:t>
            </a:r>
            <a:r>
              <a:rPr lang="en-US" dirty="0" smtClean="0">
                <a:solidFill>
                  <a:srgbClr val="FFFF00"/>
                </a:solidFill>
              </a:rPr>
              <a:t>inside the body</a:t>
            </a:r>
            <a:r>
              <a:rPr lang="en-US" dirty="0" smtClean="0"/>
              <a:t>, where they can continuously </a:t>
            </a:r>
            <a:r>
              <a:rPr lang="en-US" dirty="0" smtClean="0">
                <a:solidFill>
                  <a:srgbClr val="FFFF00"/>
                </a:solidFill>
              </a:rPr>
              <a:t>monitor their surroundings.</a:t>
            </a:r>
          </a:p>
          <a:p>
            <a:pPr lvl="0" algn="l" rtl="0"/>
            <a:r>
              <a:rPr lang="en-US" dirty="0" smtClean="0"/>
              <a:t>New fields of nanotechnology are </a:t>
            </a:r>
            <a:r>
              <a:rPr lang="en-US" dirty="0" smtClean="0">
                <a:solidFill>
                  <a:srgbClr val="FFFF00"/>
                </a:solidFill>
              </a:rPr>
              <a:t>both components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FF00"/>
                </a:solidFill>
              </a:rPr>
              <a:t>biosensor </a:t>
            </a:r>
            <a:r>
              <a:rPr lang="en-US" dirty="0" smtClean="0"/>
              <a:t>are excellent candidates for the application of nanotechnology.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Imaging and labeling biological samples</a:t>
            </a:r>
            <a:endParaRPr lang="ar-IQ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Dr.Neihaya Heikmat Zaki</a:t>
            </a:r>
            <a:endParaRPr lang="ar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382000" cy="762000"/>
          </a:xfrm>
        </p:spPr>
        <p:txBody>
          <a:bodyPr anchor="ctr">
            <a:noAutofit/>
          </a:bodyPr>
          <a:lstStyle/>
          <a:p>
            <a:pPr algn="ctr"/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2800" b="1" dirty="0" smtClean="0">
                <a:solidFill>
                  <a:srgbClr val="FFFF00"/>
                </a:solidFill>
              </a:rPr>
              <a:t>Applications of novel drug delivery system </a:t>
            </a:r>
            <a:br>
              <a:rPr lang="en-IN" sz="2800" b="1" dirty="0" smtClean="0">
                <a:solidFill>
                  <a:srgbClr val="FFFF00"/>
                </a:solidFill>
              </a:rPr>
            </a:br>
            <a:r>
              <a:rPr lang="en-IN" sz="2800" b="1" dirty="0" smtClean="0">
                <a:solidFill>
                  <a:srgbClr val="FFFF00"/>
                </a:solidFill>
              </a:rPr>
              <a:t>for herbal formulations</a:t>
            </a:r>
            <a:r>
              <a:rPr lang="en-IN" sz="3600" dirty="0" smtClean="0"/>
              <a:t/>
            </a:r>
            <a:br>
              <a:rPr lang="en-IN" sz="3600" dirty="0" smtClean="0"/>
            </a:b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256584"/>
          </a:xfrm>
        </p:spPr>
        <p:txBody>
          <a:bodyPr>
            <a:noAutofit/>
          </a:bodyPr>
          <a:lstStyle/>
          <a:p>
            <a:pPr algn="l" rtl="0"/>
            <a:r>
              <a:rPr lang="en-IN" sz="2800" dirty="0" smtClean="0">
                <a:latin typeface="Arial" pitchFamily="34" charset="0"/>
                <a:cs typeface="+mj-cs"/>
              </a:rPr>
              <a:t>Great advances have been made on development of </a:t>
            </a:r>
            <a:r>
              <a:rPr lang="en-IN" sz="2800" dirty="0" smtClean="0">
                <a:solidFill>
                  <a:srgbClr val="FFFF00"/>
                </a:solidFill>
                <a:latin typeface="Arial" pitchFamily="34" charset="0"/>
                <a:cs typeface="+mj-cs"/>
              </a:rPr>
              <a:t>novel drug delivery systems (NDDS) </a:t>
            </a:r>
            <a:r>
              <a:rPr lang="en-IN" sz="2800" dirty="0" smtClean="0">
                <a:latin typeface="Arial" pitchFamily="34" charset="0"/>
                <a:cs typeface="+mj-cs"/>
              </a:rPr>
              <a:t>for plant bioactive and extracts. </a:t>
            </a:r>
          </a:p>
          <a:p>
            <a:pPr algn="l" rtl="0"/>
            <a:r>
              <a:rPr lang="en-IN" sz="2800" dirty="0" smtClean="0">
                <a:latin typeface="Arial" pitchFamily="34" charset="0"/>
                <a:cs typeface="+mj-cs"/>
              </a:rPr>
              <a:t>Novel herbal formulations like: </a:t>
            </a:r>
          </a:p>
          <a:p>
            <a:pPr algn="l" rtl="0"/>
            <a:r>
              <a:rPr lang="en-IN" sz="2800" dirty="0" smtClean="0">
                <a:solidFill>
                  <a:srgbClr val="FFFF00"/>
                </a:solidFill>
                <a:latin typeface="Arial" pitchFamily="34" charset="0"/>
                <a:cs typeface="+mj-cs"/>
              </a:rPr>
              <a:t>polymeric nanoparticles,  </a:t>
            </a:r>
          </a:p>
          <a:p>
            <a:pPr algn="l" rtl="0"/>
            <a:r>
              <a:rPr lang="en-IN" sz="2800" dirty="0" err="1" smtClean="0">
                <a:solidFill>
                  <a:srgbClr val="FFFF00"/>
                </a:solidFill>
                <a:latin typeface="Arial" pitchFamily="34" charset="0"/>
                <a:cs typeface="+mj-cs"/>
              </a:rPr>
              <a:t>nanocapsules</a:t>
            </a:r>
            <a:r>
              <a:rPr lang="en-IN" sz="2800" dirty="0" smtClean="0">
                <a:solidFill>
                  <a:srgbClr val="FFFF00"/>
                </a:solidFill>
                <a:latin typeface="Arial" pitchFamily="34" charset="0"/>
                <a:cs typeface="+mj-cs"/>
              </a:rPr>
              <a:t>, </a:t>
            </a:r>
          </a:p>
          <a:p>
            <a:pPr algn="l" rtl="0"/>
            <a:r>
              <a:rPr lang="en-IN" sz="2800" dirty="0" err="1" smtClean="0">
                <a:solidFill>
                  <a:srgbClr val="FFFF00"/>
                </a:solidFill>
                <a:latin typeface="Arial" pitchFamily="34" charset="0"/>
                <a:cs typeface="+mj-cs"/>
              </a:rPr>
              <a:t>liposomes</a:t>
            </a:r>
            <a:r>
              <a:rPr lang="en-IN" sz="2800" dirty="0" smtClean="0">
                <a:solidFill>
                  <a:srgbClr val="FFFF00"/>
                </a:solidFill>
                <a:latin typeface="Arial" pitchFamily="34" charset="0"/>
                <a:cs typeface="+mj-cs"/>
              </a:rPr>
              <a:t>, </a:t>
            </a:r>
          </a:p>
          <a:p>
            <a:pPr algn="l" rtl="0"/>
            <a:r>
              <a:rPr lang="en-IN" sz="2800" dirty="0" err="1" smtClean="0">
                <a:solidFill>
                  <a:srgbClr val="FFFF00"/>
                </a:solidFill>
                <a:latin typeface="Arial" pitchFamily="34" charset="0"/>
                <a:cs typeface="+mj-cs"/>
              </a:rPr>
              <a:t>phytosomes</a:t>
            </a:r>
            <a:r>
              <a:rPr lang="en-IN" sz="2800" dirty="0" smtClean="0">
                <a:solidFill>
                  <a:srgbClr val="FFFF00"/>
                </a:solidFill>
                <a:latin typeface="Arial" pitchFamily="34" charset="0"/>
                <a:cs typeface="+mj-cs"/>
              </a:rPr>
              <a:t>, </a:t>
            </a:r>
          </a:p>
          <a:p>
            <a:pPr algn="l" rtl="0"/>
            <a:r>
              <a:rPr lang="en-IN" sz="2800" dirty="0" err="1" smtClean="0">
                <a:solidFill>
                  <a:srgbClr val="FFFF00"/>
                </a:solidFill>
                <a:latin typeface="Arial" pitchFamily="34" charset="0"/>
                <a:cs typeface="+mj-cs"/>
              </a:rPr>
              <a:t>nanoemulsions</a:t>
            </a:r>
            <a:r>
              <a:rPr lang="en-IN" sz="2800" dirty="0" smtClean="0">
                <a:solidFill>
                  <a:srgbClr val="FFFF00"/>
                </a:solidFill>
                <a:latin typeface="Arial" pitchFamily="34" charset="0"/>
                <a:cs typeface="+mj-cs"/>
              </a:rPr>
              <a:t>, </a:t>
            </a:r>
          </a:p>
          <a:p>
            <a:pPr algn="l" rtl="0"/>
            <a:r>
              <a:rPr lang="en-IN" sz="2800" dirty="0" smtClean="0">
                <a:solidFill>
                  <a:srgbClr val="FFFF00"/>
                </a:solidFill>
                <a:latin typeface="Arial" pitchFamily="34" charset="0"/>
                <a:cs typeface="+mj-cs"/>
              </a:rPr>
              <a:t>microsphere</a:t>
            </a:r>
            <a:r>
              <a:rPr lang="en-IN" sz="2800" dirty="0" smtClean="0">
                <a:latin typeface="Arial" pitchFamily="34" charset="0"/>
                <a:cs typeface="+mj-cs"/>
              </a:rPr>
              <a:t>, </a:t>
            </a:r>
          </a:p>
          <a:p>
            <a:pPr algn="l" rtl="0"/>
            <a:r>
              <a:rPr lang="en-IN" sz="2800" dirty="0" smtClean="0">
                <a:latin typeface="Arial" pitchFamily="34" charset="0"/>
                <a:cs typeface="+mj-cs"/>
              </a:rPr>
              <a:t>have been reported using bioactive and plant extracts.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CB44D-796B-49F4-B651-780C117B69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457200" y="457200"/>
            <a:ext cx="82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CH" sz="3200" b="1" dirty="0">
                <a:solidFill>
                  <a:srgbClr val="FFFF00"/>
                </a:solidFill>
                <a:latin typeface="Times New Roman" pitchFamily="18" charset="0"/>
              </a:rPr>
              <a:t>NANOSCALE DRUG DELIVERY VEHICLE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43000"/>
            <a:ext cx="8712968" cy="552636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D9088-A7F4-4957-A52B-69A5CD9A7B9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842</TotalTime>
  <Words>788</Words>
  <Application>Microsoft Office PowerPoint</Application>
  <PresentationFormat>On-screen Show (4:3)</PresentationFormat>
  <Paragraphs>104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Foundry</vt:lpstr>
      <vt:lpstr>Applications of biosynthesis nanoparticles in Medicine</vt:lpstr>
      <vt:lpstr>Nanomedicine </vt:lpstr>
      <vt:lpstr>Antimicrobial application of nanoparticles </vt:lpstr>
      <vt:lpstr>  Automated diagnosis </vt:lpstr>
      <vt:lpstr>Slide 5</vt:lpstr>
      <vt:lpstr>Biosensors </vt:lpstr>
      <vt:lpstr>Imaging and labeling biological samples</vt:lpstr>
      <vt:lpstr>  Applications of novel drug delivery system  for herbal formulations </vt:lpstr>
      <vt:lpstr>Slide 9</vt:lpstr>
      <vt:lpstr>Slide 10</vt:lpstr>
      <vt:lpstr>Slide 11</vt:lpstr>
      <vt:lpstr>LIPOSOMES FOR ANTIMICROBIAL DRUG DELIVERY </vt:lpstr>
      <vt:lpstr>Slide 13</vt:lpstr>
      <vt:lpstr>Slide 14</vt:lpstr>
      <vt:lpstr>Schematic illustration of four nanoparticle platforms for antimicrobial drug delivery: (a) liposome, (b) polymeric nanoparticle, (c) solid lipid nanoparticle, and (d) dendrimer.  Black circles represent hydrophobic drugs; black squares represent hydrophilic drugs; and black triangles represent either hydrophobic or hydrophilic drugs </vt:lpstr>
      <vt:lpstr>Nano robotics</vt:lpstr>
      <vt:lpstr>Slide 17</vt:lpstr>
      <vt:lpstr>Nanotechnology and Cancer </vt:lpstr>
      <vt:lpstr>Slide 19</vt:lpstr>
      <vt:lpstr>Slide 20</vt:lpstr>
      <vt:lpstr>Prostheses and implants </vt:lpstr>
      <vt:lpstr>OPPORTUNITY FOR NANOTECHNOLOGY BASED TRADITIONAL MEDICINES</vt:lpstr>
      <vt:lpstr>Slide 23</vt:lpstr>
      <vt:lpstr>---- Contd ----</vt:lpstr>
      <vt:lpstr>Slide 25</vt:lpstr>
      <vt:lpstr>      Ginkgo biloba </vt:lpstr>
      <vt:lpstr> -- Contd. ---</vt:lpstr>
      <vt:lpstr>Slide 28</vt:lpstr>
      <vt:lpstr>Slide 29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training</dc:creator>
  <cp:lastModifiedBy>training</cp:lastModifiedBy>
  <cp:revision>16</cp:revision>
  <dcterms:created xsi:type="dcterms:W3CDTF">2019-04-10T20:25:16Z</dcterms:created>
  <dcterms:modified xsi:type="dcterms:W3CDTF">2020-05-02T22:23:14Z</dcterms:modified>
</cp:coreProperties>
</file>