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4" r:id="rId6"/>
    <p:sldId id="265" r:id="rId7"/>
    <p:sldId id="266" r:id="rId8"/>
    <p:sldId id="267" r:id="rId9"/>
    <p:sldId id="259"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0" d="100"/>
          <a:sy n="90" d="100"/>
        </p:scale>
        <p:origin x="66" y="66"/>
      </p:cViewPr>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40810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0108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67158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406706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1EAF7C-08A3-44FF-8EA6-988834CCBA0C}" type="datetimeFigureOut">
              <a:rPr lang="en-US" smtClean="0"/>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97031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AF7C-08A3-44FF-8EA6-988834CCBA0C}"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51123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AF7C-08A3-44FF-8EA6-988834CCBA0C}" type="datetimeFigureOut">
              <a:rPr lang="en-US" smtClean="0"/>
              <a:t>5/19/2020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65104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AF7C-08A3-44FF-8EA6-988834CCBA0C}" type="datetimeFigureOut">
              <a:rPr lang="en-US" smtClean="0"/>
              <a:t>5/19/2020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85269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AF7C-08A3-44FF-8EA6-988834CCBA0C}" type="datetimeFigureOut">
              <a:rPr lang="en-US" smtClean="0"/>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18281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7901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50898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AF7C-08A3-44FF-8EA6-988834CCBA0C}" type="datetimeFigureOut">
              <a:rPr lang="en-US" smtClean="0"/>
              <a:t>5/19/2020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DC72F-CAD1-46D0-9F39-BE5F123EB34C}" type="slidenum">
              <a:rPr lang="en-US" smtClean="0"/>
              <a:t>‹#›</a:t>
            </a:fld>
            <a:endParaRPr lang="en-US"/>
          </a:p>
        </p:txBody>
      </p:sp>
    </p:spTree>
    <p:extLst>
      <p:ext uri="{BB962C8B-B14F-4D97-AF65-F5344CB8AC3E}">
        <p14:creationId xmlns:p14="http://schemas.microsoft.com/office/powerpoint/2010/main" val="417251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892"/>
            <a:ext cx="12192000" cy="6858000"/>
          </a:xfrm>
          <a:prstGeom prst="rect">
            <a:avLst/>
          </a:prstGeom>
        </p:spPr>
      </p:pic>
      <p:sp>
        <p:nvSpPr>
          <p:cNvPr id="5" name="Rectangle 4"/>
          <p:cNvSpPr/>
          <p:nvPr/>
        </p:nvSpPr>
        <p:spPr>
          <a:xfrm>
            <a:off x="1918605" y="3506222"/>
            <a:ext cx="2313761" cy="523220"/>
          </a:xfrm>
          <a:prstGeom prst="rect">
            <a:avLst/>
          </a:prstGeom>
        </p:spPr>
        <p:txBody>
          <a:bodyPr wrap="square">
            <a:spAutoFit/>
          </a:bodyPr>
          <a:lstStyle/>
          <a:p>
            <a:endParaRPr lang="en-US" sz="2800" dirty="0"/>
          </a:p>
        </p:txBody>
      </p:sp>
      <p:sp>
        <p:nvSpPr>
          <p:cNvPr id="6" name="Rectangle 5"/>
          <p:cNvSpPr/>
          <p:nvPr/>
        </p:nvSpPr>
        <p:spPr>
          <a:xfrm>
            <a:off x="4553089" y="5202282"/>
            <a:ext cx="2590196" cy="523220"/>
          </a:xfrm>
          <a:prstGeom prst="rect">
            <a:avLst/>
          </a:prstGeom>
        </p:spPr>
        <p:txBody>
          <a:bodyPr wrap="none">
            <a:spAutoFit/>
          </a:bodyPr>
          <a:lstStyle/>
          <a:p>
            <a:r>
              <a:rPr lang="en-US" sz="2800" b="1" i="1" dirty="0" err="1" smtClean="0">
                <a:latin typeface="Times New Roman" panose="02020603050405020304" pitchFamily="18" charset="0"/>
                <a:cs typeface="Arial" panose="020B0604020202020204" pitchFamily="34" charset="0"/>
              </a:rPr>
              <a:t>Basim</a:t>
            </a:r>
            <a:r>
              <a:rPr lang="en-US" sz="2800" b="1" i="1" dirty="0" smtClean="0">
                <a:latin typeface="Times New Roman" panose="02020603050405020304" pitchFamily="18" charset="0"/>
                <a:cs typeface="Arial" panose="020B0604020202020204" pitchFamily="34" charset="0"/>
              </a:rPr>
              <a:t> </a:t>
            </a:r>
            <a:r>
              <a:rPr lang="en-US" sz="2800" b="1" i="1" dirty="0" err="1" smtClean="0">
                <a:latin typeface="Times New Roman" panose="02020603050405020304" pitchFamily="18" charset="0"/>
                <a:cs typeface="Arial" panose="020B0604020202020204" pitchFamily="34" charset="0"/>
              </a:rPr>
              <a:t>ALknani</a:t>
            </a:r>
            <a:endParaRPr lang="en-US" sz="2800" b="1" i="1" dirty="0" smtClean="0">
              <a:latin typeface="Times New Roman" panose="02020603050405020304" pitchFamily="18" charset="0"/>
              <a:cs typeface="Arial" panose="020B0604020202020204" pitchFamily="34" charset="0"/>
            </a:endParaRPr>
          </a:p>
        </p:txBody>
      </p:sp>
      <p:sp>
        <p:nvSpPr>
          <p:cNvPr id="3" name="Rectangle 2"/>
          <p:cNvSpPr/>
          <p:nvPr/>
        </p:nvSpPr>
        <p:spPr>
          <a:xfrm>
            <a:off x="3735977" y="3583166"/>
            <a:ext cx="5512526" cy="646331"/>
          </a:xfrm>
          <a:prstGeom prst="rect">
            <a:avLst/>
          </a:prstGeom>
        </p:spPr>
        <p:txBody>
          <a:bodyPr wrap="square">
            <a:spAutoFit/>
          </a:bodyPr>
          <a:lstStyle/>
          <a:p>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Turbulent kinetic energy</a:t>
            </a:r>
          </a:p>
        </p:txBody>
      </p:sp>
    </p:spTree>
    <p:extLst>
      <p:ext uri="{BB962C8B-B14F-4D97-AF65-F5344CB8AC3E}">
        <p14:creationId xmlns:p14="http://schemas.microsoft.com/office/powerpoint/2010/main" val="1485917022"/>
      </p:ext>
    </p:extLst>
  </p:cSld>
  <p:clrMapOvr>
    <a:masterClrMapping/>
  </p:clrMapOvr>
  <mc:AlternateContent xmlns:mc="http://schemas.openxmlformats.org/markup-compatibility/2006" xmlns:p14="http://schemas.microsoft.com/office/powerpoint/2010/main">
    <mc:Choice Requires="p14">
      <p:transition spd="slow" p14:dur="2000" advTm="11144"/>
    </mc:Choice>
    <mc:Fallback xmlns="">
      <p:transition spd="slow" advTm="1114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5394" y="234353"/>
            <a:ext cx="10905359" cy="3831818"/>
          </a:xfrm>
          <a:prstGeom prst="rect">
            <a:avLst/>
          </a:prstGeom>
        </p:spPr>
        <p:txBody>
          <a:bodyPr wrap="square">
            <a:spAutoFit/>
          </a:bodyPr>
          <a:lstStyle/>
          <a:p>
            <a:pPr>
              <a:lnSpc>
                <a:spcPct val="150000"/>
              </a:lnSpc>
            </a:pP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I </a:t>
            </a: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represents </a:t>
            </a:r>
            <a:r>
              <a:rPr lang="en-US" dirty="0">
                <a:latin typeface="Times New Roman" panose="02020603050405020304" pitchFamily="18" charset="0"/>
                <a:cs typeface="Times New Roman" panose="02020603050405020304" pitchFamily="18" charset="0"/>
              </a:rPr>
              <a:t>the rate-of-change of </a:t>
            </a:r>
            <a:r>
              <a:rPr lang="en-US" dirty="0">
                <a:latin typeface="Times New Roman" panose="02020603050405020304" pitchFamily="18" charset="0"/>
                <a:cs typeface="Times New Roman" panose="02020603050405020304" pitchFamily="18" charset="0"/>
              </a:rPr>
              <a:t>TKE or represents local storage </a:t>
            </a:r>
            <a:endParaRPr lang="en-US" dirty="0">
              <a:latin typeface="Times New Roman" panose="02020603050405020304" pitchFamily="18" charset="0"/>
              <a:cs typeface="Times New Roman" panose="02020603050405020304" pitchFamily="18" charset="0"/>
            </a:endParaRPr>
          </a:p>
          <a:p>
            <a:pPr>
              <a:lnSpc>
                <a:spcPct val="150000"/>
              </a:lnSpc>
            </a:pPr>
            <a:r>
              <a:rPr 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II </a:t>
            </a:r>
            <a:r>
              <a:rPr lang="en-US"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is </a:t>
            </a:r>
            <a:r>
              <a:rPr lang="en-US" dirty="0">
                <a:solidFill>
                  <a:srgbClr val="FF0000"/>
                </a:solidFill>
                <a:latin typeface="Times New Roman" panose="02020603050405020304" pitchFamily="18" charset="0"/>
                <a:cs typeface="Times New Roman" panose="02020603050405020304" pitchFamily="18" charset="0"/>
              </a:rPr>
              <a:t>the advection of TKE by the mean wind</a:t>
            </a:r>
          </a:p>
          <a:p>
            <a:pPr>
              <a:lnSpc>
                <a:spcPct val="150000"/>
              </a:lnSpc>
            </a:pP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III </a:t>
            </a: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buoyant production or consumption </a:t>
            </a:r>
            <a:r>
              <a:rPr lang="en-US" dirty="0">
                <a:latin typeface="Times New Roman" panose="02020603050405020304" pitchFamily="18" charset="0"/>
                <a:cs typeface="Times New Roman" panose="02020603050405020304" pitchFamily="18" charset="0"/>
              </a:rPr>
              <a:t>term, It is </a:t>
            </a:r>
            <a:r>
              <a:rPr lang="en-US" dirty="0" smtClean="0">
                <a:latin typeface="Times New Roman" panose="02020603050405020304" pitchFamily="18" charset="0"/>
                <a:cs typeface="Times New Roman" panose="02020603050405020304" pitchFamily="18" charset="0"/>
              </a:rPr>
              <a:t>a production </a:t>
            </a:r>
            <a:r>
              <a:rPr lang="en-US" dirty="0">
                <a:latin typeface="Times New Roman" panose="02020603050405020304" pitchFamily="18" charset="0"/>
                <a:cs typeface="Times New Roman" panose="02020603050405020304" pitchFamily="18" charset="0"/>
              </a:rPr>
              <a:t>or loss </a:t>
            </a:r>
            <a:r>
              <a:rPr lang="en-US" dirty="0" smtClean="0">
                <a:latin typeface="Times New Roman" panose="02020603050405020304" pitchFamily="18" charset="0"/>
                <a:cs typeface="Times New Roman" panose="02020603050405020304" pitchFamily="18" charset="0"/>
              </a:rPr>
              <a:t>term </a:t>
            </a:r>
            <a:r>
              <a:rPr lang="en-US" dirty="0">
                <a:latin typeface="Times New Roman" panose="02020603050405020304" pitchFamily="18" charset="0"/>
                <a:cs typeface="Times New Roman" panose="02020603050405020304" pitchFamily="18" charset="0"/>
              </a:rPr>
              <a:t>depending on whether the heat flux </a:t>
            </a:r>
            <a:r>
              <a:rPr lang="en-US" dirty="0" smtClean="0">
                <a:latin typeface="Times New Roman" panose="02020603050405020304" pitchFamily="18" charset="0"/>
                <a:cs typeface="Times New Roman" panose="02020603050405020304" pitchFamily="18" charset="0"/>
              </a:rPr>
              <a:t>           is positive </a:t>
            </a:r>
            <a:r>
              <a:rPr lang="en-US" dirty="0">
                <a:latin typeface="Times New Roman" panose="02020603050405020304" pitchFamily="18" charset="0"/>
                <a:cs typeface="Times New Roman" panose="02020603050405020304" pitchFamily="18" charset="0"/>
              </a:rPr>
              <a:t>(during daytime over land) or negative (at night over land), </a:t>
            </a:r>
            <a:endParaRPr lang="en-US" dirty="0">
              <a:latin typeface="Times New Roman" panose="02020603050405020304" pitchFamily="18" charset="0"/>
              <a:cs typeface="Times New Roman" panose="02020603050405020304" pitchFamily="18" charset="0"/>
            </a:endParaRPr>
          </a:p>
          <a:p>
            <a:pPr>
              <a:lnSpc>
                <a:spcPct val="150000"/>
              </a:lnSpc>
            </a:pP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a:t>
            </a: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IV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a mechanical or shear production/loss term. The </a:t>
            </a:r>
            <a:r>
              <a:rPr lang="en-US" dirty="0" smtClean="0">
                <a:latin typeface="Times New Roman" panose="02020603050405020304" pitchFamily="18" charset="0"/>
                <a:cs typeface="Times New Roman" panose="02020603050405020304" pitchFamily="18" charset="0"/>
              </a:rPr>
              <a:t>momentum flux                  is </a:t>
            </a:r>
            <a:r>
              <a:rPr lang="en-US" dirty="0">
                <a:latin typeface="Times New Roman" panose="02020603050405020304" pitchFamily="18" charset="0"/>
                <a:cs typeface="Times New Roman" panose="02020603050405020304" pitchFamily="18" charset="0"/>
              </a:rPr>
              <a:t>usually of opposite sign from the mean wind shear, </a:t>
            </a:r>
            <a:r>
              <a:rPr lang="en-US" dirty="0" smtClean="0">
                <a:latin typeface="Times New Roman" panose="02020603050405020304" pitchFamily="18" charset="0"/>
                <a:cs typeface="Times New Roman" panose="02020603050405020304" pitchFamily="18" charset="0"/>
              </a:rPr>
              <a:t>because </a:t>
            </a:r>
            <a:r>
              <a:rPr lang="en-US" dirty="0">
                <a:latin typeface="Times New Roman" panose="02020603050405020304" pitchFamily="18" charset="0"/>
                <a:cs typeface="Times New Roman" panose="02020603050405020304" pitchFamily="18" charset="0"/>
              </a:rPr>
              <a:t>the momentum of the wind is usually lost downward to </a:t>
            </a:r>
            <a:r>
              <a:rPr lang="en-US" dirty="0" smtClean="0">
                <a:latin typeface="Times New Roman" panose="02020603050405020304" pitchFamily="18" charset="0"/>
                <a:cs typeface="Times New Roman" panose="02020603050405020304" pitchFamily="18" charset="0"/>
              </a:rPr>
              <a:t>the ground</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nSpc>
                <a:spcPct val="150000"/>
              </a:lnSpc>
            </a:pP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a:t>
            </a: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the turbulent transport of TKE. It describes </a:t>
            </a:r>
            <a:r>
              <a:rPr lang="en-US" dirty="0" smtClean="0">
                <a:latin typeface="Times New Roman" panose="02020603050405020304" pitchFamily="18" charset="0"/>
                <a:cs typeface="Times New Roman" panose="02020603050405020304" pitchFamily="18" charset="0"/>
              </a:rPr>
              <a:t>how  TKE </a:t>
            </a:r>
            <a:r>
              <a:rPr lang="en-US" dirty="0">
                <a:latin typeface="Times New Roman" panose="02020603050405020304" pitchFamily="18" charset="0"/>
                <a:cs typeface="Times New Roman" panose="02020603050405020304" pitchFamily="18" charset="0"/>
              </a:rPr>
              <a:t>is moved around by the turbulent eddies</a:t>
            </a:r>
          </a:p>
          <a:p>
            <a:pPr>
              <a:lnSpc>
                <a:spcPct val="150000"/>
              </a:lnSpc>
            </a:pP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VI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pressure correlation term that describes </a:t>
            </a:r>
            <a:r>
              <a:rPr lang="en-US" dirty="0" smtClean="0">
                <a:latin typeface="Times New Roman" panose="02020603050405020304" pitchFamily="18" charset="0"/>
                <a:cs typeface="Times New Roman" panose="02020603050405020304" pitchFamily="18" charset="0"/>
              </a:rPr>
              <a:t>how TKE </a:t>
            </a:r>
            <a:r>
              <a:rPr lang="en-US" dirty="0">
                <a:latin typeface="Times New Roman" panose="02020603050405020304" pitchFamily="18" charset="0"/>
                <a:cs typeface="Times New Roman" panose="02020603050405020304" pitchFamily="18" charset="0"/>
              </a:rPr>
              <a:t>is redistributed by pressure perturbations.</a:t>
            </a:r>
          </a:p>
          <a:p>
            <a:pPr>
              <a:lnSpc>
                <a:spcPct val="150000"/>
              </a:lnSpc>
            </a:pP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VII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represents </a:t>
            </a:r>
            <a:r>
              <a:rPr lang="en-US" dirty="0">
                <a:latin typeface="Times New Roman" panose="02020603050405020304" pitchFamily="18" charset="0"/>
                <a:cs typeface="Times New Roman" panose="02020603050405020304" pitchFamily="18" charset="0"/>
              </a:rPr>
              <a:t>the viscous dissipation of TKE, i.e. </a:t>
            </a:r>
            <a:r>
              <a:rPr lang="en-US" dirty="0" smtClean="0">
                <a:latin typeface="Times New Roman" panose="02020603050405020304" pitchFamily="18" charset="0"/>
                <a:cs typeface="Times New Roman" panose="02020603050405020304" pitchFamily="18" charset="0"/>
              </a:rPr>
              <a:t>the conversion </a:t>
            </a:r>
            <a:r>
              <a:rPr lang="en-US" dirty="0">
                <a:latin typeface="Times New Roman" panose="02020603050405020304" pitchFamily="18" charset="0"/>
                <a:cs typeface="Times New Roman" panose="02020603050405020304" pitchFamily="18" charset="0"/>
              </a:rPr>
              <a:t>of TKE into heat.</a:t>
            </a:r>
          </a:p>
        </p:txBody>
      </p:sp>
      <p:pic>
        <p:nvPicPr>
          <p:cNvPr id="3" name="Picture 2"/>
          <p:cNvPicPr>
            <a:picLocks noChangeAspect="1"/>
          </p:cNvPicPr>
          <p:nvPr/>
        </p:nvPicPr>
        <p:blipFill rotWithShape="1">
          <a:blip r:embed="rId2"/>
          <a:srcRect l="34777" t="24385" r="57020" b="64033"/>
          <a:stretch/>
        </p:blipFill>
        <p:spPr>
          <a:xfrm>
            <a:off x="1722475" y="1488558"/>
            <a:ext cx="818707" cy="552893"/>
          </a:xfrm>
          <a:prstGeom prst="rect">
            <a:avLst/>
          </a:prstGeom>
        </p:spPr>
      </p:pic>
      <p:pic>
        <p:nvPicPr>
          <p:cNvPr id="6" name="Picture 5"/>
          <p:cNvPicPr>
            <a:picLocks noChangeAspect="1"/>
          </p:cNvPicPr>
          <p:nvPr/>
        </p:nvPicPr>
        <p:blipFill>
          <a:blip r:embed="rId3"/>
          <a:stretch>
            <a:fillRect/>
          </a:stretch>
        </p:blipFill>
        <p:spPr>
          <a:xfrm>
            <a:off x="8151237" y="1891159"/>
            <a:ext cx="823031" cy="518205"/>
          </a:xfrm>
          <a:prstGeom prst="rect">
            <a:avLst/>
          </a:prstGeom>
        </p:spPr>
      </p:pic>
    </p:spTree>
    <p:extLst>
      <p:ext uri="{BB962C8B-B14F-4D97-AF65-F5344CB8AC3E}">
        <p14:creationId xmlns:p14="http://schemas.microsoft.com/office/powerpoint/2010/main" val="401663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418010" y="451396"/>
                <a:ext cx="11011989" cy="1384995"/>
              </a:xfrm>
              <a:prstGeom prst="rect">
                <a:avLst/>
              </a:prstGeom>
            </p:spPr>
            <p:txBody>
              <a:bodyPr wrap="square">
                <a:spAutoFit/>
              </a:bodyPr>
              <a:lstStyle/>
              <a:p>
                <a:pPr marL="342900" indent="-342900">
                  <a:buFont typeface="Wingdings" panose="05000000000000000000" pitchFamily="2" charset="2"/>
                  <a:buChar char="ü"/>
                </a:pPr>
                <a:r>
                  <a:rPr lang="en-US" sz="24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Turbulence kinetic energy (TKE</a:t>
                </a:r>
                <a:r>
                  <a:rPr lang="en-US"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ar-IQ"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one of the most important variables in micrometeorology, because it is a measure of the intensity of </a:t>
                </a:r>
                <a:r>
                  <a:rPr lang="en-US" sz="2000" dirty="0" smtClean="0">
                    <a:latin typeface="Times New Roman" panose="02020603050405020304" pitchFamily="18" charset="0"/>
                    <a:cs typeface="Times New Roman" panose="02020603050405020304" pitchFamily="18" charset="0"/>
                  </a:rPr>
                  <a:t>turbulence</a:t>
                </a:r>
                <a:r>
                  <a:rPr lang="en-US" sz="2000" dirty="0">
                    <a:latin typeface="Times New Roman" panose="02020603050405020304" pitchFamily="18" charset="0"/>
                    <a:cs typeface="Times New Roman" panose="02020603050405020304" pitchFamily="18" charset="0"/>
                  </a:rPr>
                  <a:t>. It is directly related to the momentum, heat, and moisture transport through the boundary layer.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kinetic </a:t>
                </a:r>
                <a:r>
                  <a:rPr lang="en-US" sz="2000" dirty="0">
                    <a:latin typeface="Times New Roman" panose="02020603050405020304" pitchFamily="18" charset="0"/>
                    <a:cs typeface="Times New Roman" panose="02020603050405020304" pitchFamily="18" charset="0"/>
                  </a:rPr>
                  <a:t>energy (KE) is KE = 0.5 m </a:t>
                </a:r>
                <a14:m>
                  <m:oMath xmlns:m="http://schemas.openxmlformats.org/officeDocument/2006/math">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𝑢</m:t>
                        </m:r>
                      </m:e>
                      <m:sup>
                        <m:r>
                          <a:rPr lang="en-US" sz="2000" i="1" smtClean="0">
                            <a:latin typeface="Cambria Math" panose="02040503050406030204" pitchFamily="18" charset="0"/>
                            <a:cs typeface="Times New Roman" panose="02020603050405020304" pitchFamily="18" charset="0"/>
                          </a:rPr>
                          <m:t>2</m:t>
                        </m:r>
                      </m:sup>
                    </m:sSup>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where m is </a:t>
                </a:r>
                <a:r>
                  <a:rPr lang="en-US" sz="2000" dirty="0" smtClean="0">
                    <a:latin typeface="Times New Roman" panose="02020603050405020304" pitchFamily="18" charset="0"/>
                    <a:cs typeface="Times New Roman" panose="02020603050405020304" pitchFamily="18" charset="0"/>
                  </a:rPr>
                  <a:t>mass , u is velocity. </a:t>
                </a:r>
                <a:endParaRPr lang="en-US" sz="2000" dirty="0">
                  <a:latin typeface="Times New Roman" panose="02020603050405020304" pitchFamily="18"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418010" y="451396"/>
                <a:ext cx="11011989" cy="1384995"/>
              </a:xfrm>
              <a:prstGeom prst="rect">
                <a:avLst/>
              </a:prstGeom>
              <a:blipFill>
                <a:blip r:embed="rId2"/>
                <a:stretch>
                  <a:fillRect l="-831" t="-3965" b="-7048"/>
                </a:stretch>
              </a:blipFill>
            </p:spPr>
            <p:txBody>
              <a:bodyPr/>
              <a:lstStyle/>
              <a:p>
                <a:r>
                  <a:rPr lang="en-US">
                    <a:noFill/>
                  </a:rPr>
                  <a:t> </a:t>
                </a:r>
              </a:p>
            </p:txBody>
          </p:sp>
        </mc:Fallback>
      </mc:AlternateContent>
      <p:pic>
        <p:nvPicPr>
          <p:cNvPr id="9" name="Picture 8"/>
          <p:cNvPicPr>
            <a:picLocks noChangeAspect="1"/>
          </p:cNvPicPr>
          <p:nvPr/>
        </p:nvPicPr>
        <p:blipFill rotWithShape="1">
          <a:blip r:embed="rId3"/>
          <a:srcRect l="33368" t="53125" r="22959" b="33125"/>
          <a:stretch/>
        </p:blipFill>
        <p:spPr>
          <a:xfrm>
            <a:off x="2939142" y="2334961"/>
            <a:ext cx="5682344" cy="1005840"/>
          </a:xfrm>
          <a:prstGeom prst="rect">
            <a:avLst/>
          </a:prstGeom>
        </p:spPr>
      </p:pic>
      <p:sp>
        <p:nvSpPr>
          <p:cNvPr id="10" name="Rectangle 9"/>
          <p:cNvSpPr/>
          <p:nvPr/>
        </p:nvSpPr>
        <p:spPr>
          <a:xfrm>
            <a:off x="561702" y="3477282"/>
            <a:ext cx="11181806" cy="400110"/>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The turbulence kinetic energy is one of the most important quantities used to study the turbulent BL. </a:t>
            </a:r>
          </a:p>
        </p:txBody>
      </p:sp>
      <p:sp>
        <p:nvSpPr>
          <p:cNvPr id="11" name="Rectangle 10"/>
          <p:cNvSpPr/>
          <p:nvPr/>
        </p:nvSpPr>
        <p:spPr>
          <a:xfrm>
            <a:off x="679268" y="3921897"/>
            <a:ext cx="11181806" cy="707886"/>
          </a:xfrm>
          <a:prstGeom prst="rect">
            <a:avLst/>
          </a:prstGeom>
        </p:spPr>
        <p:txBody>
          <a:bodyPr wrap="square">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By </a:t>
            </a:r>
            <a:r>
              <a:rPr lang="en-US" sz="2000" dirty="0">
                <a:solidFill>
                  <a:srgbClr val="FF0000"/>
                </a:solidFill>
                <a:latin typeface="Times New Roman" panose="02020603050405020304" pitchFamily="18" charset="0"/>
                <a:cs typeface="Times New Roman" panose="02020603050405020304" pitchFamily="18" charset="0"/>
              </a:rPr>
              <a:t>writing a budget equation for TKE, we can balance the production terms against the loss terms to </a:t>
            </a:r>
            <a:r>
              <a:rPr lang="en-US" sz="2000" dirty="0" smtClean="0">
                <a:solidFill>
                  <a:srgbClr val="FF0000"/>
                </a:solidFill>
                <a:latin typeface="Times New Roman" panose="02020603050405020304" pitchFamily="18" charset="0"/>
                <a:cs typeface="Times New Roman" panose="02020603050405020304" pitchFamily="18" charset="0"/>
              </a:rPr>
              <a:t>determine </a:t>
            </a:r>
            <a:r>
              <a:rPr lang="en-US" sz="2000" dirty="0">
                <a:solidFill>
                  <a:srgbClr val="FF0000"/>
                </a:solidFill>
                <a:latin typeface="Times New Roman" panose="02020603050405020304" pitchFamily="18" charset="0"/>
                <a:cs typeface="Times New Roman" panose="02020603050405020304" pitchFamily="18" charset="0"/>
              </a:rPr>
              <a:t>whether the BL will become more turbulent, or whether turbulence will decay in the BL. </a:t>
            </a:r>
          </a:p>
        </p:txBody>
      </p:sp>
    </p:spTree>
    <p:extLst>
      <p:ext uri="{BB962C8B-B14F-4D97-AF65-F5344CB8AC3E}">
        <p14:creationId xmlns:p14="http://schemas.microsoft.com/office/powerpoint/2010/main" val="394190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761" t="11696" r="19828" b="28839"/>
          <a:stretch/>
        </p:blipFill>
        <p:spPr>
          <a:xfrm>
            <a:off x="992777" y="1306284"/>
            <a:ext cx="10685417" cy="5133705"/>
          </a:xfrm>
          <a:prstGeom prst="rect">
            <a:avLst/>
          </a:prstGeom>
        </p:spPr>
      </p:pic>
      <p:sp>
        <p:nvSpPr>
          <p:cNvPr id="3" name="Rectangle 2"/>
          <p:cNvSpPr/>
          <p:nvPr/>
        </p:nvSpPr>
        <p:spPr>
          <a:xfrm>
            <a:off x="2016033" y="602536"/>
            <a:ext cx="9662161"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A typical daytime variation of TKE in convective conditions is shown in Fig 2.8. </a:t>
            </a:r>
          </a:p>
        </p:txBody>
      </p:sp>
    </p:spTree>
    <p:extLst>
      <p:ext uri="{BB962C8B-B14F-4D97-AF65-F5344CB8AC3E}">
        <p14:creationId xmlns:p14="http://schemas.microsoft.com/office/powerpoint/2010/main" val="2876211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1931" y="50530"/>
            <a:ext cx="9718766" cy="400110"/>
          </a:xfrm>
          <a:prstGeom prst="rect">
            <a:avLst/>
          </a:prstGeom>
        </p:spPr>
        <p:txBody>
          <a:bodyPr wrap="square">
            <a:spAutoFit/>
          </a:bodyPr>
          <a:lstStyle/>
          <a:p>
            <a:r>
              <a:rPr lang="en-US" dirty="0" smtClean="0"/>
              <a:t> </a:t>
            </a:r>
            <a:r>
              <a:rPr lang="en-US" sz="2000" b="1" dirty="0">
                <a:latin typeface="Times New Roman" panose="02020603050405020304" pitchFamily="18" charset="0"/>
                <a:cs typeface="Times New Roman" panose="02020603050405020304" pitchFamily="18" charset="0"/>
              </a:rPr>
              <a:t>T</a:t>
            </a:r>
            <a:r>
              <a:rPr lang="en-US" sz="2000" b="1" dirty="0" smtClean="0">
                <a:latin typeface="Times New Roman" panose="02020603050405020304" pitchFamily="18" charset="0"/>
                <a:cs typeface="Times New Roman" panose="02020603050405020304" pitchFamily="18" charset="0"/>
              </a:rPr>
              <a:t>he </a:t>
            </a:r>
            <a:r>
              <a:rPr lang="en-US" sz="2000" b="1" dirty="0">
                <a:latin typeface="Times New Roman" panose="02020603050405020304" pitchFamily="18" charset="0"/>
                <a:cs typeface="Times New Roman" panose="02020603050405020304" pitchFamily="18" charset="0"/>
              </a:rPr>
              <a:t>vertical profile of TKE for various boundary layers are shown in Fig 2.9</a:t>
            </a:r>
            <a:r>
              <a:rPr lang="en-US" b="1" dirty="0">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rotWithShape="1">
          <a:blip r:embed="rId2"/>
          <a:srcRect l="22524" t="28125" r="16636" b="10804"/>
          <a:stretch/>
        </p:blipFill>
        <p:spPr>
          <a:xfrm>
            <a:off x="796834" y="450641"/>
            <a:ext cx="10019211" cy="286732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30629" y="3306444"/>
                <a:ext cx="12061371" cy="836576"/>
              </a:xfrm>
              <a:prstGeom prst="rect">
                <a:avLst/>
              </a:prstGeom>
            </p:spPr>
            <p:txBody>
              <a:bodyPr wrap="square">
                <a:spAutoFit/>
              </a:bodyPr>
              <a:lstStyle/>
              <a:p>
                <a:r>
                  <a:rPr lang="en-US" sz="1600" b="1" dirty="0" smtClean="0">
                    <a:latin typeface="Times New Roman" panose="02020603050405020304" pitchFamily="18" charset="0"/>
                    <a:cs typeface="Times New Roman" panose="02020603050405020304" pitchFamily="18" charset="0"/>
                  </a:rPr>
                  <a:t>Fig. 2.9 of </a:t>
                </a:r>
                <a:r>
                  <a:rPr lang="en-US" sz="1600" b="1" dirty="0">
                    <a:latin typeface="Times New Roman" panose="02020603050405020304" pitchFamily="18" charset="0"/>
                    <a:cs typeface="Times New Roman" panose="02020603050405020304" pitchFamily="18" charset="0"/>
                  </a:rPr>
                  <a:t>turbulence kinetic energy per unit mass (</a:t>
                </a:r>
                <a:r>
                  <a:rPr lang="en-US" sz="1600" b="1" dirty="0" smtClean="0">
                    <a:latin typeface="Times New Roman" panose="02020603050405020304" pitchFamily="18" charset="0"/>
                    <a:cs typeface="Times New Roman" panose="02020603050405020304" pitchFamily="18" charset="0"/>
                  </a:rPr>
                  <a:t>TKE/m </a:t>
                </a:r>
                <a:r>
                  <a:rPr lang="en-US" sz="1600" b="1" dirty="0">
                    <a:latin typeface="Times New Roman" panose="02020603050405020304" pitchFamily="18" charset="0"/>
                    <a:cs typeface="Times New Roman" panose="02020603050405020304" pitchFamily="18" charset="0"/>
                  </a:rPr>
                  <a:t>= 1/2</a:t>
                </a:r>
                <a:r>
                  <a:rPr lang="en-US" sz="1600" b="1"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𝑼</m:t>
                        </m:r>
                      </m:e>
                      <m:sup>
                        <m:r>
                          <a:rPr lang="en-US" sz="1600" b="1" i="1" smtClean="0">
                            <a:latin typeface="Cambria Math" panose="02040503050406030204" pitchFamily="18" charset="0"/>
                          </a:rPr>
                          <m:t>𝟐</m:t>
                        </m:r>
                      </m:sup>
                    </m:sSup>
                    <m:r>
                      <a:rPr lang="en-US" sz="1600" b="1" i="1" smtClean="0">
                        <a:latin typeface="Cambria Math" panose="02040503050406030204" pitchFamily="18" charset="0"/>
                      </a:rPr>
                      <m:t>+</m:t>
                    </m:r>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𝑽</m:t>
                        </m:r>
                      </m:e>
                      <m:sup>
                        <m:r>
                          <a:rPr lang="en-US" sz="1600" b="1" i="1" smtClean="0">
                            <a:latin typeface="Cambria Math" panose="02040503050406030204" pitchFamily="18" charset="0"/>
                          </a:rPr>
                          <m:t>𝟐</m:t>
                        </m:r>
                      </m:sup>
                    </m:sSup>
                    <m:r>
                      <a:rPr lang="en-US" sz="1600" b="1" i="1" smtClean="0">
                        <a:latin typeface="Cambria Math" panose="02040503050406030204" pitchFamily="18" charset="0"/>
                      </a:rPr>
                      <m:t>+</m:t>
                    </m:r>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𝑾</m:t>
                        </m:r>
                      </m:e>
                      <m:sup>
                        <m:r>
                          <a:rPr lang="en-US" sz="1600" b="1" i="1" smtClean="0">
                            <a:latin typeface="Cambria Math" panose="02040503050406030204" pitchFamily="18" charset="0"/>
                          </a:rPr>
                          <m:t>𝟐</m:t>
                        </m:r>
                      </m:sup>
                    </m:sSup>
                  </m:oMath>
                </a14:m>
                <a:r>
                  <a:rPr lang="en-US"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for various boundary layers: (a) Daytime convective mixed layer with mostly clear skies and light </a:t>
                </a:r>
                <a:r>
                  <a:rPr lang="en-US" sz="1600" b="1" dirty="0" smtClean="0">
                    <a:latin typeface="Times New Roman" panose="02020603050405020304" pitchFamily="18" charset="0"/>
                    <a:cs typeface="Times New Roman" panose="02020603050405020304" pitchFamily="18" charset="0"/>
                  </a:rPr>
                  <a:t>winds </a:t>
                </a:r>
                <a:r>
                  <a:rPr lang="en-US" sz="1600" b="1" dirty="0">
                    <a:latin typeface="Times New Roman" panose="02020603050405020304" pitchFamily="18" charset="0"/>
                    <a:cs typeface="Times New Roman" panose="02020603050405020304" pitchFamily="18" charset="0"/>
                  </a:rPr>
                  <a:t>(b) Near neutral day with strong winds (10-15 </a:t>
                </a:r>
                <a:r>
                  <a:rPr lang="en-US" sz="1600" b="1" dirty="0" smtClean="0">
                    <a:latin typeface="Times New Roman" panose="02020603050405020304" pitchFamily="18" charset="0"/>
                    <a:cs typeface="Times New Roman" panose="02020603050405020304" pitchFamily="18" charset="0"/>
                  </a:rPr>
                  <a:t>m/s </a:t>
                </a:r>
                <a:r>
                  <a:rPr lang="en-US" sz="1600" b="1" dirty="0">
                    <a:latin typeface="Times New Roman" panose="02020603050405020304" pitchFamily="18" charset="0"/>
                    <a:cs typeface="Times New Roman" panose="02020603050405020304" pitchFamily="18" charset="0"/>
                  </a:rPr>
                  <a:t>at surface) and broken </a:t>
                </a:r>
                <a:r>
                  <a:rPr lang="en-US" sz="1600" b="1" dirty="0" smtClean="0">
                    <a:latin typeface="Times New Roman" panose="02020603050405020304" pitchFamily="18" charset="0"/>
                    <a:cs typeface="Times New Roman" panose="02020603050405020304" pitchFamily="18" charset="0"/>
                  </a:rPr>
                  <a:t>clouds </a:t>
                </a:r>
                <a:r>
                  <a:rPr lang="en-US" sz="1600" b="1" dirty="0">
                    <a:latin typeface="Times New Roman" panose="02020603050405020304" pitchFamily="18" charset="0"/>
                    <a:cs typeface="Times New Roman" panose="02020603050405020304" pitchFamily="18" charset="0"/>
                  </a:rPr>
                  <a:t>(c) Nocturnal stable boundary </a:t>
                </a:r>
                <a:r>
                  <a:rPr lang="en-US" sz="1600" b="1" dirty="0" smtClean="0">
                    <a:latin typeface="Times New Roman" panose="02020603050405020304" pitchFamily="18" charset="0"/>
                    <a:cs typeface="Times New Roman" panose="02020603050405020304" pitchFamily="18" charset="0"/>
                  </a:rPr>
                  <a:t>layer</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30629" y="3306444"/>
                <a:ext cx="12061371" cy="836576"/>
              </a:xfrm>
              <a:prstGeom prst="rect">
                <a:avLst/>
              </a:prstGeom>
              <a:blipFill>
                <a:blip r:embed="rId3"/>
                <a:stretch>
                  <a:fillRect l="-253" t="-1449" b="-79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0" y="4149022"/>
                <a:ext cx="12061371" cy="714939"/>
              </a:xfrm>
              <a:prstGeom prst="rect">
                <a:avLst/>
              </a:prstGeom>
            </p:spPr>
            <p:txBody>
              <a:bodyPr wrap="square">
                <a:spAutoFit/>
              </a:bodyPr>
              <a:lstStyle/>
              <a:p>
                <a:pPr marL="342900" indent="-342900">
                  <a:buFont typeface="Wingdings" panose="05000000000000000000" pitchFamily="2" charset="2"/>
                  <a:buChar char="ü"/>
                </a:pPr>
                <a:r>
                  <a:rPr lang="en-US" sz="1950" dirty="0" smtClean="0">
                    <a:latin typeface="Times New Roman" panose="02020603050405020304" pitchFamily="18" charset="0"/>
                    <a:cs typeface="Times New Roman" panose="02020603050405020304" pitchFamily="18" charset="0"/>
                  </a:rPr>
                  <a:t>During the daytime, buoyancy allows air parcels to accelerate in the middle of the ML, allowing </a:t>
                </a:r>
                <a14:m>
                  <m:oMath xmlns:m="http://schemas.openxmlformats.org/officeDocument/2006/math">
                    <m:acc>
                      <m:accPr>
                        <m:chr m:val="̅"/>
                        <m:ctrlPr>
                          <a:rPr lang="en-US" sz="1950" i="1" dirty="0" smtClean="0">
                            <a:latin typeface="Cambria Math" panose="02040503050406030204" pitchFamily="18" charset="0"/>
                          </a:rPr>
                        </m:ctrlPr>
                      </m:accPr>
                      <m:e>
                        <m:sSup>
                          <m:sSupPr>
                            <m:ctrlPr>
                              <a:rPr lang="en-US" sz="1950" i="1" dirty="0" smtClean="0">
                                <a:latin typeface="Cambria Math" panose="02040503050406030204" pitchFamily="18" charset="0"/>
                              </a:rPr>
                            </m:ctrlPr>
                          </m:sSupPr>
                          <m:e>
                            <m:r>
                              <a:rPr lang="en-US" sz="1950" b="0" i="1" dirty="0" smtClean="0">
                                <a:latin typeface="Cambria Math" panose="02040503050406030204" pitchFamily="18" charset="0"/>
                              </a:rPr>
                              <m:t>𝑊</m:t>
                            </m:r>
                          </m:e>
                          <m:sup>
                            <m:r>
                              <a:rPr lang="en-US" sz="1950" b="0" i="1" dirty="0" smtClean="0">
                                <a:latin typeface="Cambria Math" panose="02040503050406030204" pitchFamily="18" charset="0"/>
                              </a:rPr>
                              <m:t>2</m:t>
                            </m:r>
                          </m:sup>
                        </m:sSup>
                        <m:r>
                          <a:rPr lang="ar-IQ" sz="1950" b="0" i="1" dirty="0" smtClean="0">
                            <a:latin typeface="Cambria Math" panose="02040503050406030204" pitchFamily="18" charset="0"/>
                          </a:rPr>
                          <m:t> </m:t>
                        </m:r>
                      </m:e>
                    </m:acc>
                  </m:oMath>
                </a14:m>
                <a:r>
                  <a:rPr lang="en-US" sz="1950" dirty="0" smtClean="0">
                    <a:latin typeface="Times New Roman" panose="02020603050405020304" pitchFamily="18" charset="0"/>
                    <a:cs typeface="Times New Roman" panose="02020603050405020304" pitchFamily="18" charset="0"/>
                  </a:rPr>
                  <a:t>to </a:t>
                </a:r>
                <a:r>
                  <a:rPr lang="en-US" sz="1950" dirty="0">
                    <a:latin typeface="Times New Roman" panose="02020603050405020304" pitchFamily="18" charset="0"/>
                    <a:cs typeface="Times New Roman" panose="02020603050405020304" pitchFamily="18" charset="0"/>
                  </a:rPr>
                  <a:t>be large there and contributing to the total TKE (Fig 2.9a). </a:t>
                </a:r>
              </a:p>
            </p:txBody>
          </p:sp>
        </mc:Choice>
        <mc:Fallback>
          <p:sp>
            <p:nvSpPr>
              <p:cNvPr id="7" name="Rectangle 6"/>
              <p:cNvSpPr>
                <a:spLocks noRot="1" noChangeAspect="1" noMove="1" noResize="1" noEditPoints="1" noAdjustHandles="1" noChangeArrowheads="1" noChangeShapeType="1" noTextEdit="1"/>
              </p:cNvSpPr>
              <p:nvPr/>
            </p:nvSpPr>
            <p:spPr>
              <a:xfrm>
                <a:off x="0" y="4149022"/>
                <a:ext cx="12061371" cy="714939"/>
              </a:xfrm>
              <a:prstGeom prst="rect">
                <a:avLst/>
              </a:prstGeom>
              <a:blipFill>
                <a:blip r:embed="rId4"/>
                <a:stretch>
                  <a:fillRect l="-404" t="-1709" b="-145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0" y="4863961"/>
                <a:ext cx="11850190" cy="991490"/>
              </a:xfrm>
              <a:prstGeom prst="rect">
                <a:avLst/>
              </a:prstGeom>
            </p:spPr>
            <p:txBody>
              <a:bodyPr wrap="square">
                <a:spAutoFit/>
              </a:bodyPr>
              <a:lstStyle/>
              <a:p>
                <a:pPr marL="342900" indent="-342900">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On overcast days when there is little heating of the ground, wind shears and flow over obstacles create turbulence near the ground that gradually decreases intensity with height(Fig </a:t>
                </a:r>
                <a:r>
                  <a:rPr lang="en-US" sz="1900" dirty="0" smtClean="0">
                    <a:latin typeface="Times New Roman" panose="02020603050405020304" pitchFamily="18" charset="0"/>
                    <a:cs typeface="Times New Roman" panose="02020603050405020304" pitchFamily="18" charset="0"/>
                  </a:rPr>
                  <a:t>2.9b). This turbulence is produced in primarily the</a:t>
                </a:r>
                <a14:m>
                  <m:oMath xmlns:m="http://schemas.openxmlformats.org/officeDocument/2006/math">
                    <m:acc>
                      <m:accPr>
                        <m:chr m:val="̅"/>
                        <m:ctrlPr>
                          <a:rPr lang="en-US" sz="1900" i="1" dirty="0">
                            <a:latin typeface="Cambria Math" panose="02040503050406030204" pitchFamily="18" charset="0"/>
                          </a:rPr>
                        </m:ctrlPr>
                      </m:accPr>
                      <m:e>
                        <m:sSup>
                          <m:sSupPr>
                            <m:ctrlPr>
                              <a:rPr lang="en-US" sz="1900" i="1" dirty="0" smtClean="0">
                                <a:latin typeface="Cambria Math" panose="02040503050406030204" pitchFamily="18" charset="0"/>
                              </a:rPr>
                            </m:ctrlPr>
                          </m:sSupPr>
                          <m:e>
                            <m:r>
                              <a:rPr lang="en-US" sz="1900" b="0" i="1" dirty="0" smtClean="0">
                                <a:latin typeface="Cambria Math" panose="02040503050406030204" pitchFamily="18" charset="0"/>
                              </a:rPr>
                              <m:t> </m:t>
                            </m:r>
                            <m:r>
                              <a:rPr lang="en-US" sz="1900" b="0" i="1" dirty="0" smtClean="0">
                                <a:latin typeface="Cambria Math" panose="02040503050406030204" pitchFamily="18" charset="0"/>
                              </a:rPr>
                              <m:t>𝑈</m:t>
                            </m:r>
                          </m:e>
                          <m:sup>
                            <m:r>
                              <a:rPr lang="en-US" sz="1900" i="1" dirty="0">
                                <a:latin typeface="Cambria Math" panose="02040503050406030204" pitchFamily="18" charset="0"/>
                              </a:rPr>
                              <m:t>2</m:t>
                            </m:r>
                          </m:sup>
                        </m:sSup>
                      </m:e>
                    </m:acc>
                  </m:oMath>
                </a14:m>
                <a:r>
                  <a:rPr lang="en-US" sz="1900" dirty="0" smtClean="0">
                    <a:latin typeface="Times New Roman" panose="02020603050405020304" pitchFamily="18" charset="0"/>
                    <a:cs typeface="Times New Roman" panose="02020603050405020304" pitchFamily="18" charset="0"/>
                  </a:rPr>
                  <a:t> and  </a:t>
                </a:r>
                <a14:m>
                  <m:oMath xmlns:m="http://schemas.openxmlformats.org/officeDocument/2006/math">
                    <m:acc>
                      <m:accPr>
                        <m:chr m:val="̅"/>
                        <m:ctrlPr>
                          <a:rPr lang="en-US" sz="1900" i="1" dirty="0">
                            <a:latin typeface="Cambria Math" panose="02040503050406030204" pitchFamily="18" charset="0"/>
                          </a:rPr>
                        </m:ctrlPr>
                      </m:accPr>
                      <m:e>
                        <m:sSup>
                          <m:sSupPr>
                            <m:ctrlPr>
                              <a:rPr lang="en-US" sz="1900" i="1" dirty="0">
                                <a:latin typeface="Cambria Math" panose="02040503050406030204" pitchFamily="18" charset="0"/>
                              </a:rPr>
                            </m:ctrlPr>
                          </m:sSupPr>
                          <m:e>
                            <m:r>
                              <a:rPr lang="en-US" sz="1900" b="0" i="1" dirty="0" smtClean="0">
                                <a:latin typeface="Cambria Math" panose="02040503050406030204" pitchFamily="18" charset="0"/>
                              </a:rPr>
                              <m:t>𝑉</m:t>
                            </m:r>
                          </m:e>
                          <m:sup>
                            <m:r>
                              <a:rPr lang="en-US" sz="1900" i="1" dirty="0">
                                <a:latin typeface="Cambria Math" panose="02040503050406030204" pitchFamily="18" charset="0"/>
                              </a:rPr>
                              <m:t>2</m:t>
                            </m:r>
                          </m:sup>
                        </m:sSup>
                      </m:e>
                    </m:acc>
                  </m:oMath>
                </a14:m>
                <a:r>
                  <a:rPr lang="en-US" sz="1900" dirty="0" smtClean="0">
                    <a:latin typeface="Times New Roman" panose="02020603050405020304" pitchFamily="18" charset="0"/>
                    <a:cs typeface="Times New Roman" panose="02020603050405020304" pitchFamily="18" charset="0"/>
                  </a:rPr>
                  <a:t> components</a:t>
                </a:r>
                <a:r>
                  <a:rPr lang="en-US" sz="19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9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Days </a:t>
                </a:r>
                <a:r>
                  <a:rPr lang="en-US" sz="19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both strong winds and strong heating will have both sources of turbulence. </a:t>
                </a:r>
              </a:p>
            </p:txBody>
          </p:sp>
        </mc:Choice>
        <mc:Fallback>
          <p:sp>
            <p:nvSpPr>
              <p:cNvPr id="8" name="Rectangle 7"/>
              <p:cNvSpPr>
                <a:spLocks noRot="1" noChangeAspect="1" noMove="1" noResize="1" noEditPoints="1" noAdjustHandles="1" noChangeArrowheads="1" noChangeShapeType="1" noTextEdit="1"/>
              </p:cNvSpPr>
              <p:nvPr/>
            </p:nvSpPr>
            <p:spPr>
              <a:xfrm>
                <a:off x="0" y="4863961"/>
                <a:ext cx="11850190" cy="991490"/>
              </a:xfrm>
              <a:prstGeom prst="rect">
                <a:avLst/>
              </a:prstGeom>
              <a:blipFill>
                <a:blip r:embed="rId5"/>
                <a:stretch>
                  <a:fillRect l="-360" t="-3067" r="-823" b="-12883"/>
                </a:stretch>
              </a:blipFill>
            </p:spPr>
            <p:txBody>
              <a:bodyPr/>
              <a:lstStyle/>
              <a:p>
                <a:r>
                  <a:rPr lang="en-US">
                    <a:noFill/>
                  </a:rPr>
                  <a:t> </a:t>
                </a:r>
              </a:p>
            </p:txBody>
          </p:sp>
        </mc:Fallback>
      </mc:AlternateContent>
      <p:sp>
        <p:nvSpPr>
          <p:cNvPr id="9" name="Rectangle 8"/>
          <p:cNvSpPr/>
          <p:nvPr/>
        </p:nvSpPr>
        <p:spPr>
          <a:xfrm>
            <a:off x="0" y="5989096"/>
            <a:ext cx="12192000" cy="707886"/>
          </a:xfrm>
          <a:prstGeom prst="rect">
            <a:avLst/>
          </a:prstGeom>
        </p:spPr>
        <p:txBody>
          <a:bodyPr wrap="square">
            <a:spAutoFit/>
          </a:bodyPr>
          <a:lstStyle/>
          <a:p>
            <a:pPr marL="342900" indent="-34290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For night, Fig 2.9c shows how the static stability suppresses the TKE, causing it to decrease rapidly with height. Turbulence is produced primarily near the ground by wind </a:t>
            </a:r>
            <a:r>
              <a:rPr lang="en-US" sz="2000" dirty="0" smtClean="0">
                <a:latin typeface="Times New Roman" panose="02020603050405020304" pitchFamily="18" charset="0"/>
                <a:cs typeface="Times New Roman" panose="02020603050405020304" pitchFamily="18" charset="0"/>
              </a:rPr>
              <a:t>shears.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109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321" y="0"/>
            <a:ext cx="12187646" cy="1692771"/>
          </a:xfrm>
          <a:prstGeom prst="rect">
            <a:avLst/>
          </a:prstGeom>
        </p:spPr>
        <p:txBody>
          <a:bodyPr wrap="square">
            <a:spAutoFit/>
          </a:bodyPr>
          <a:lstStyle/>
          <a:p>
            <a:r>
              <a:rPr lang="en-US"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ar-IQ"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Kinematic </a:t>
            </a:r>
            <a:r>
              <a:rPr lang="en-US" sz="24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Flux</a:t>
            </a:r>
            <a:endParaRPr lang="ar-IQ" sz="24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Flux </a:t>
            </a:r>
            <a:r>
              <a:rPr lang="en-US" sz="2000" b="1" dirty="0">
                <a:latin typeface="Times New Roman" panose="02020603050405020304" pitchFamily="18" charset="0"/>
                <a:cs typeface="Times New Roman" panose="02020603050405020304" pitchFamily="18" charset="0"/>
              </a:rPr>
              <a:t>is the transfer of a quantity per unit area per unit time. </a:t>
            </a:r>
            <a:endParaRPr lang="en-US" sz="2000" b="1" dirty="0" smtClean="0">
              <a:latin typeface="Times New Roman" panose="02020603050405020304" pitchFamily="18" charset="0"/>
              <a:cs typeface="Times New Roman" panose="02020603050405020304" pitchFamily="18" charset="0"/>
            </a:endParaRPr>
          </a:p>
          <a:p>
            <a:r>
              <a:rPr lang="en-US" sz="2000" dirty="0" smtClean="0">
                <a:solidFill>
                  <a:srgbClr val="FF0000"/>
                </a:solidFill>
                <a:latin typeface="Times New Roman" panose="02020603050405020304" pitchFamily="18" charset="0"/>
                <a:cs typeface="Times New Roman" panose="02020603050405020304" pitchFamily="18" charset="0"/>
              </a:rPr>
              <a:t>In </a:t>
            </a:r>
            <a:r>
              <a:rPr lang="en-US" sz="2000" dirty="0">
                <a:solidFill>
                  <a:srgbClr val="FF0000"/>
                </a:solidFill>
                <a:latin typeface="Times New Roman" panose="02020603050405020304" pitchFamily="18" charset="0"/>
                <a:cs typeface="Times New Roman" panose="02020603050405020304" pitchFamily="18" charset="0"/>
              </a:rPr>
              <a:t>BL meteorology, </a:t>
            </a:r>
            <a:r>
              <a:rPr lang="en-US" sz="2000" dirty="0" smtClean="0">
                <a:solidFill>
                  <a:srgbClr val="FF0000"/>
                </a:solidFill>
                <a:latin typeface="Times New Roman" panose="02020603050405020304" pitchFamily="18" charset="0"/>
                <a:cs typeface="Times New Roman" panose="02020603050405020304" pitchFamily="18" charset="0"/>
              </a:rPr>
              <a:t>we are </a:t>
            </a:r>
            <a:r>
              <a:rPr lang="en-US" sz="2000" dirty="0">
                <a:solidFill>
                  <a:srgbClr val="FF0000"/>
                </a:solidFill>
                <a:latin typeface="Times New Roman" panose="02020603050405020304" pitchFamily="18" charset="0"/>
                <a:cs typeface="Times New Roman" panose="02020603050405020304" pitchFamily="18" charset="0"/>
              </a:rPr>
              <a:t>often concerned with mass, heat, moisture, momentum and pollutant fluxes. </a:t>
            </a:r>
            <a:r>
              <a:rPr lang="en-US" sz="2000" dirty="0" smtClean="0">
                <a:solidFill>
                  <a:srgbClr val="FF0000"/>
                </a:solidFill>
                <a:latin typeface="Times New Roman" panose="02020603050405020304" pitchFamily="18" charset="0"/>
                <a:cs typeface="Times New Roman" panose="02020603050405020304" pitchFamily="18" charset="0"/>
              </a:rPr>
              <a:t>The dimensions </a:t>
            </a:r>
            <a:r>
              <a:rPr lang="en-US" sz="2000" dirty="0">
                <a:solidFill>
                  <a:srgbClr val="FF0000"/>
                </a:solidFill>
                <a:latin typeface="Times New Roman" panose="02020603050405020304" pitchFamily="18" charset="0"/>
                <a:cs typeface="Times New Roman" panose="02020603050405020304" pitchFamily="18" charset="0"/>
              </a:rPr>
              <a:t>of these fluxes are summarized below, using SI units as the example: </a:t>
            </a:r>
          </a:p>
        </p:txBody>
      </p:sp>
      <p:pic>
        <p:nvPicPr>
          <p:cNvPr id="6" name="Picture 5"/>
          <p:cNvPicPr>
            <a:picLocks noChangeAspect="1"/>
          </p:cNvPicPr>
          <p:nvPr/>
        </p:nvPicPr>
        <p:blipFill rotWithShape="1">
          <a:blip r:embed="rId2"/>
          <a:srcRect l="22725" t="23840" r="42338" b="8661"/>
          <a:stretch/>
        </p:blipFill>
        <p:spPr>
          <a:xfrm>
            <a:off x="2795451" y="2028078"/>
            <a:ext cx="6871064" cy="3915522"/>
          </a:xfrm>
          <a:prstGeom prst="rect">
            <a:avLst/>
          </a:prstGeom>
        </p:spPr>
      </p:pic>
    </p:spTree>
    <p:extLst>
      <p:ext uri="{BB962C8B-B14F-4D97-AF65-F5344CB8AC3E}">
        <p14:creationId xmlns:p14="http://schemas.microsoft.com/office/powerpoint/2010/main" val="187631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00445" y="446203"/>
                <a:ext cx="11038115" cy="707886"/>
              </a:xfrm>
              <a:prstGeom prst="rect">
                <a:avLst/>
              </a:prstGeom>
            </p:spPr>
            <p:txBody>
              <a:bodyPr wrap="square">
                <a:spAutoFit/>
              </a:bodyPr>
              <a:lstStyle/>
              <a:p>
                <a:r>
                  <a:rPr lang="en-US" sz="2000" b="1" i="1" u="sng" dirty="0" smtClean="0">
                    <a:latin typeface="Times New Roman" panose="02020603050405020304" pitchFamily="18" charset="0"/>
                    <a:cs typeface="+mj-cs"/>
                  </a:rPr>
                  <a:t>Momentum</a:t>
                </a:r>
                <a:r>
                  <a:rPr lang="ar-IQ" sz="2000" b="1" i="1" u="sng" dirty="0" smtClean="0">
                    <a:latin typeface="Times New Roman" panose="02020603050405020304" pitchFamily="18" charset="0"/>
                    <a:cs typeface="+mj-cs"/>
                  </a:rPr>
                  <a:t>  </a:t>
                </a:r>
                <a:r>
                  <a:rPr lang="en-US" sz="2000" dirty="0" smtClean="0">
                    <a:latin typeface="Times New Roman" panose="02020603050405020304" pitchFamily="18" charset="0"/>
                    <a:cs typeface="+mj-cs"/>
                  </a:rPr>
                  <a:t> is mass times velocity (</a:t>
                </a:r>
                <a:r>
                  <a:rPr lang="en-US" sz="2000" dirty="0" err="1" smtClean="0">
                    <a:latin typeface="Times New Roman" panose="02020603050405020304" pitchFamily="18" charset="0"/>
                    <a:cs typeface="+mj-cs"/>
                  </a:rPr>
                  <a:t>kg·m</a:t>
                </a:r>
                <a:r>
                  <a:rPr lang="en-US" sz="2000" dirty="0" smtClean="0">
                    <a:latin typeface="Times New Roman" panose="02020603050405020304" pitchFamily="18" charset="0"/>
                    <a:cs typeface="+mj-cs"/>
                  </a:rPr>
                  <a:t>/s</a:t>
                </a:r>
                <a:r>
                  <a:rPr lang="en-US" sz="2000" dirty="0">
                    <a:latin typeface="Times New Roman" panose="02020603050405020304" pitchFamily="18" charset="0"/>
                    <a:cs typeface="+mj-cs"/>
                  </a:rPr>
                  <a:t>); thus, a momentum flux is (</a:t>
                </a:r>
                <a:r>
                  <a:rPr lang="en-US" sz="2000" dirty="0" err="1" smtClean="0">
                    <a:latin typeface="Times New Roman" panose="02020603050405020304" pitchFamily="18" charset="0"/>
                    <a:cs typeface="+mj-cs"/>
                  </a:rPr>
                  <a:t>kg·m</a:t>
                </a:r>
                <a:r>
                  <a:rPr lang="en-US" sz="2000" dirty="0" smtClean="0">
                    <a:latin typeface="Times New Roman" panose="02020603050405020304" pitchFamily="18" charset="0"/>
                    <a:cs typeface="+mj-cs"/>
                  </a:rPr>
                  <a:t>/s</a:t>
                </a:r>
                <a:r>
                  <a:rPr lang="en-US" sz="2000" dirty="0">
                    <a:latin typeface="Times New Roman" panose="02020603050405020304" pitchFamily="18" charset="0"/>
                    <a:cs typeface="+mj-cs"/>
                  </a:rPr>
                  <a:t>)/(</a:t>
                </a:r>
                <a14:m>
                  <m:oMath xmlns:m="http://schemas.openxmlformats.org/officeDocument/2006/math">
                    <m:sSup>
                      <m:sSupPr>
                        <m:ctrlPr>
                          <a:rPr lang="en-US" sz="2000" i="1" dirty="0">
                            <a:latin typeface="Cambria Math" panose="02040503050406030204" pitchFamily="18" charset="0"/>
                            <a:cs typeface="+mj-cs"/>
                          </a:rPr>
                        </m:ctrlPr>
                      </m:sSupPr>
                      <m:e>
                        <m:r>
                          <a:rPr lang="en-US" sz="2000" i="1" dirty="0">
                            <a:latin typeface="Cambria Math" panose="02040503050406030204" pitchFamily="18" charset="0"/>
                            <a:cs typeface="+mj-cs"/>
                          </a:rPr>
                          <m:t> </m:t>
                        </m:r>
                        <m:r>
                          <a:rPr lang="en-US" sz="2000" b="0" i="1" dirty="0" smtClean="0">
                            <a:latin typeface="Cambria Math" panose="02040503050406030204" pitchFamily="18" charset="0"/>
                            <a:cs typeface="+mj-cs"/>
                          </a:rPr>
                          <m:t>𝑚</m:t>
                        </m:r>
                      </m:e>
                      <m:sup>
                        <m:r>
                          <a:rPr lang="en-US" sz="2000" i="1" dirty="0">
                            <a:latin typeface="Cambria Math" panose="02040503050406030204" pitchFamily="18" charset="0"/>
                            <a:cs typeface="+mj-cs"/>
                          </a:rPr>
                          <m:t>2</m:t>
                        </m:r>
                      </m:sup>
                    </m:sSup>
                  </m:oMath>
                </a14:m>
                <a:r>
                  <a:rPr lang="en-US" sz="2000" dirty="0">
                    <a:latin typeface="Times New Roman" panose="02020603050405020304" pitchFamily="18" charset="0"/>
                    <a:cs typeface="+mj-cs"/>
                  </a:rPr>
                  <a:t>.s). These units are identical to N/</a:t>
                </a:r>
                <a14:m>
                  <m:oMath xmlns:m="http://schemas.openxmlformats.org/officeDocument/2006/math">
                    <m:sSup>
                      <m:sSupPr>
                        <m:ctrlPr>
                          <a:rPr lang="en-US" sz="2000" i="1" dirty="0">
                            <a:latin typeface="Cambria Math" panose="02040503050406030204" pitchFamily="18" charset="0"/>
                            <a:cs typeface="+mj-cs"/>
                          </a:rPr>
                        </m:ctrlPr>
                      </m:sSupPr>
                      <m:e>
                        <m:r>
                          <a:rPr lang="en-US" sz="2000" i="1" dirty="0">
                            <a:latin typeface="Cambria Math" panose="02040503050406030204" pitchFamily="18" charset="0"/>
                            <a:cs typeface="+mj-cs"/>
                          </a:rPr>
                          <m:t> </m:t>
                        </m:r>
                        <m:r>
                          <a:rPr lang="en-US" sz="2000" b="0" i="1" dirty="0" smtClean="0">
                            <a:latin typeface="Cambria Math" panose="02040503050406030204" pitchFamily="18" charset="0"/>
                            <a:cs typeface="+mj-cs"/>
                          </a:rPr>
                          <m:t>𝑚</m:t>
                        </m:r>
                      </m:e>
                      <m:sup>
                        <m:r>
                          <a:rPr lang="en-US" sz="2000" i="1" dirty="0">
                            <a:latin typeface="Cambria Math" panose="02040503050406030204" pitchFamily="18" charset="0"/>
                            <a:cs typeface="+mj-cs"/>
                          </a:rPr>
                          <m:t>2</m:t>
                        </m:r>
                      </m:sup>
                    </m:sSup>
                  </m:oMath>
                </a14:m>
                <a:r>
                  <a:rPr lang="en-US" sz="2000" dirty="0">
                    <a:latin typeface="Times New Roman" panose="02020603050405020304" pitchFamily="18" charset="0"/>
                    <a:cs typeface="+mj-cs"/>
                  </a:rPr>
                  <a:t>, which are the units for stress. </a:t>
                </a:r>
              </a:p>
            </p:txBody>
          </p:sp>
        </mc:Choice>
        <mc:Fallback xmlns="">
          <p:sp>
            <p:nvSpPr>
              <p:cNvPr id="4" name="Rectangle 3"/>
              <p:cNvSpPr>
                <a:spLocks noRot="1" noChangeAspect="1" noMove="1" noResize="1" noEditPoints="1" noAdjustHandles="1" noChangeArrowheads="1" noChangeShapeType="1" noTextEdit="1"/>
              </p:cNvSpPr>
              <p:nvPr/>
            </p:nvSpPr>
            <p:spPr>
              <a:xfrm>
                <a:off x="300445" y="446203"/>
                <a:ext cx="11038115" cy="707886"/>
              </a:xfrm>
              <a:prstGeom prst="rect">
                <a:avLst/>
              </a:prstGeom>
              <a:blipFill>
                <a:blip r:embed="rId2"/>
                <a:stretch>
                  <a:fillRect l="-552" t="-4310" b="-14655"/>
                </a:stretch>
              </a:blipFill>
            </p:spPr>
            <p:txBody>
              <a:bodyPr/>
              <a:lstStyle/>
              <a:p>
                <a:r>
                  <a:rPr lang="en-US">
                    <a:noFill/>
                  </a:rPr>
                  <a:t> </a:t>
                </a:r>
              </a:p>
            </p:txBody>
          </p:sp>
        </mc:Fallback>
      </mc:AlternateContent>
      <p:sp>
        <p:nvSpPr>
          <p:cNvPr id="6" name="Rectangle 5"/>
          <p:cNvSpPr/>
          <p:nvPr/>
        </p:nvSpPr>
        <p:spPr>
          <a:xfrm>
            <a:off x="787732" y="2714632"/>
            <a:ext cx="2509341" cy="400110"/>
          </a:xfrm>
          <a:prstGeom prst="rect">
            <a:avLst/>
          </a:prstGeom>
        </p:spPr>
        <p:txBody>
          <a:bodyPr wrap="none">
            <a:spAutoFit/>
          </a:bodyPr>
          <a:lstStyle/>
          <a:p>
            <a:r>
              <a:rPr lang="en-US" sz="2000" b="1" i="1" u="sng" dirty="0">
                <a:effectLst>
                  <a:outerShdw blurRad="38100" dist="38100" dir="2700000" algn="tl">
                    <a:srgbClr val="000000">
                      <a:alpha val="43137"/>
                    </a:srgbClr>
                  </a:outerShdw>
                </a:effectLst>
              </a:rPr>
              <a:t>kinematic heat fluxes </a:t>
            </a:r>
          </a:p>
        </p:txBody>
      </p:sp>
      <p:sp>
        <p:nvSpPr>
          <p:cNvPr id="7" name="Rectangle 6"/>
          <p:cNvSpPr/>
          <p:nvPr/>
        </p:nvSpPr>
        <p:spPr>
          <a:xfrm>
            <a:off x="787732" y="1828976"/>
            <a:ext cx="2569421" cy="400110"/>
          </a:xfrm>
          <a:prstGeom prst="rect">
            <a:avLst/>
          </a:prstGeom>
        </p:spPr>
        <p:txBody>
          <a:bodyPr wrap="none">
            <a:spAutoFit/>
          </a:bodyPr>
          <a:lstStyle/>
          <a:p>
            <a:r>
              <a:rPr lang="en-US" sz="2000" b="1" i="1" u="sng" dirty="0">
                <a:effectLst>
                  <a:outerShdw blurRad="38100" dist="38100" dir="2700000" algn="tl">
                    <a:srgbClr val="000000">
                      <a:alpha val="43137"/>
                    </a:srgbClr>
                  </a:outerShdw>
                </a:effectLst>
              </a:rPr>
              <a:t>kinematic </a:t>
            </a:r>
            <a:r>
              <a:rPr lang="en-US" sz="2000" b="1" i="1" u="sng" dirty="0" smtClean="0">
                <a:effectLst>
                  <a:outerShdw blurRad="38100" dist="38100" dir="2700000" algn="tl">
                    <a:srgbClr val="000000">
                      <a:alpha val="43137"/>
                    </a:srgbClr>
                  </a:outerShdw>
                </a:effectLst>
              </a:rPr>
              <a:t>mass </a:t>
            </a:r>
            <a:r>
              <a:rPr lang="en-US" sz="2000" b="1" i="1" u="sng" dirty="0">
                <a:effectLst>
                  <a:outerShdw blurRad="38100" dist="38100" dir="2700000" algn="tl">
                    <a:srgbClr val="000000">
                      <a:alpha val="43137"/>
                    </a:srgbClr>
                  </a:outerShdw>
                </a:effectLst>
              </a:rPr>
              <a:t>fluxes </a:t>
            </a:r>
          </a:p>
        </p:txBody>
      </p:sp>
      <p:pic>
        <p:nvPicPr>
          <p:cNvPr id="8" name="Picture 7"/>
          <p:cNvPicPr>
            <a:picLocks noChangeAspect="1"/>
          </p:cNvPicPr>
          <p:nvPr/>
        </p:nvPicPr>
        <p:blipFill rotWithShape="1">
          <a:blip r:embed="rId3"/>
          <a:srcRect l="30456" t="20982" r="18944" b="46875"/>
          <a:stretch/>
        </p:blipFill>
        <p:spPr>
          <a:xfrm>
            <a:off x="3553096" y="1306286"/>
            <a:ext cx="7615647" cy="2132733"/>
          </a:xfrm>
          <a:prstGeom prst="rect">
            <a:avLst/>
          </a:prstGeom>
        </p:spPr>
      </p:pic>
      <p:pic>
        <p:nvPicPr>
          <p:cNvPr id="9" name="Picture 8"/>
          <p:cNvPicPr>
            <a:picLocks noChangeAspect="1"/>
          </p:cNvPicPr>
          <p:nvPr/>
        </p:nvPicPr>
        <p:blipFill rotWithShape="1">
          <a:blip r:embed="rId4"/>
          <a:srcRect l="23328" t="13840" r="16032" b="50623"/>
          <a:stretch/>
        </p:blipFill>
        <p:spPr>
          <a:xfrm>
            <a:off x="3297073" y="3526970"/>
            <a:ext cx="8145989" cy="2599509"/>
          </a:xfrm>
          <a:prstGeom prst="rect">
            <a:avLst/>
          </a:prstGeom>
        </p:spPr>
      </p:pic>
      <p:sp>
        <p:nvSpPr>
          <p:cNvPr id="10" name="Rectangle 9"/>
          <p:cNvSpPr/>
          <p:nvPr/>
        </p:nvSpPr>
        <p:spPr>
          <a:xfrm>
            <a:off x="660496" y="3804634"/>
            <a:ext cx="2984920" cy="400110"/>
          </a:xfrm>
          <a:prstGeom prst="rect">
            <a:avLst/>
          </a:prstGeom>
        </p:spPr>
        <p:txBody>
          <a:bodyPr wrap="none">
            <a:spAutoFit/>
          </a:bodyPr>
          <a:lstStyle/>
          <a:p>
            <a:r>
              <a:rPr lang="en-US" sz="2000" b="1" i="1" u="sng" dirty="0">
                <a:effectLst>
                  <a:outerShdw blurRad="38100" dist="38100" dir="2700000" algn="tl">
                    <a:srgbClr val="000000">
                      <a:alpha val="43137"/>
                    </a:srgbClr>
                  </a:outerShdw>
                </a:effectLst>
              </a:rPr>
              <a:t>kinematic </a:t>
            </a:r>
            <a:r>
              <a:rPr lang="en-US" sz="2000" b="1" i="1" u="sng" dirty="0" smtClean="0">
                <a:effectLst>
                  <a:outerShdw blurRad="38100" dist="38100" dir="2700000" algn="tl">
                    <a:srgbClr val="000000">
                      <a:alpha val="43137"/>
                    </a:srgbClr>
                  </a:outerShdw>
                </a:effectLst>
              </a:rPr>
              <a:t>moisture fluxes </a:t>
            </a:r>
            <a:endParaRPr lang="en-US" sz="2000" b="1" i="1" u="sng" dirty="0">
              <a:effectLst>
                <a:outerShdw blurRad="38100" dist="38100" dir="2700000" algn="tl">
                  <a:srgbClr val="000000">
                    <a:alpha val="43137"/>
                  </a:srgbClr>
                </a:outerShdw>
              </a:effectLst>
            </a:endParaRPr>
          </a:p>
        </p:txBody>
      </p:sp>
      <p:sp>
        <p:nvSpPr>
          <p:cNvPr id="11" name="Rectangle 10"/>
          <p:cNvSpPr/>
          <p:nvPr/>
        </p:nvSpPr>
        <p:spPr>
          <a:xfrm>
            <a:off x="548211" y="4619514"/>
            <a:ext cx="3283591" cy="400110"/>
          </a:xfrm>
          <a:prstGeom prst="rect">
            <a:avLst/>
          </a:prstGeom>
        </p:spPr>
        <p:txBody>
          <a:bodyPr wrap="none">
            <a:spAutoFit/>
          </a:bodyPr>
          <a:lstStyle/>
          <a:p>
            <a:r>
              <a:rPr lang="en-US" sz="2000" b="1" i="1" u="sng" dirty="0">
                <a:effectLst>
                  <a:outerShdw blurRad="38100" dist="38100" dir="2700000" algn="tl">
                    <a:srgbClr val="000000">
                      <a:alpha val="43137"/>
                    </a:srgbClr>
                  </a:outerShdw>
                </a:effectLst>
              </a:rPr>
              <a:t>kinematic </a:t>
            </a:r>
            <a:r>
              <a:rPr lang="en-US" sz="2000" b="1" i="1" u="sng" dirty="0" smtClean="0">
                <a:effectLst>
                  <a:outerShdw blurRad="38100" dist="38100" dir="2700000" algn="tl">
                    <a:srgbClr val="000000">
                      <a:alpha val="43137"/>
                    </a:srgbClr>
                  </a:outerShdw>
                </a:effectLst>
              </a:rPr>
              <a:t>momentum </a:t>
            </a:r>
            <a:r>
              <a:rPr lang="en-US" sz="2000" b="1" i="1" u="sng" dirty="0">
                <a:effectLst>
                  <a:outerShdw blurRad="38100" dist="38100" dir="2700000" algn="tl">
                    <a:srgbClr val="000000">
                      <a:alpha val="43137"/>
                    </a:srgbClr>
                  </a:outerShdw>
                </a:effectLst>
              </a:rPr>
              <a:t>fluxes </a:t>
            </a:r>
          </a:p>
        </p:txBody>
      </p:sp>
    </p:spTree>
    <p:extLst>
      <p:ext uri="{BB962C8B-B14F-4D97-AF65-F5344CB8AC3E}">
        <p14:creationId xmlns:p14="http://schemas.microsoft.com/office/powerpoint/2010/main" val="169912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54501"/>
            <a:ext cx="12096206" cy="1323439"/>
          </a:xfrm>
          <a:prstGeom prst="rect">
            <a:avLst/>
          </a:prstGeom>
        </p:spPr>
        <p:txBody>
          <a:bodyPr wrap="square">
            <a:spAutoFit/>
          </a:bodyPr>
          <a:lstStyle/>
          <a:p>
            <a:pPr marL="342900" indent="-342900">
              <a:buFont typeface="Wingdings" panose="05000000000000000000" pitchFamily="2" charset="2"/>
              <a:buChar char="v"/>
            </a:pPr>
            <a:r>
              <a:rPr lang="en-US" sz="2000" dirty="0">
                <a:solidFill>
                  <a:srgbClr val="FF0000"/>
                </a:solidFill>
                <a:latin typeface="Times New Roman" panose="02020603050405020304" pitchFamily="18" charset="0"/>
                <a:cs typeface="Times New Roman" panose="02020603050405020304" pitchFamily="18" charset="0"/>
              </a:rPr>
              <a:t>These kinematic fluxes are now expressed in units that we can measure directly: wind speed for mass and </a:t>
            </a:r>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momentum fluxes</a:t>
            </a:r>
            <a:r>
              <a:rPr lang="en-US" sz="2000" dirty="0">
                <a:solidFill>
                  <a:srgbClr val="FF0000"/>
                </a:solidFill>
                <a:latin typeface="Times New Roman" panose="02020603050405020304" pitchFamily="18" charset="0"/>
                <a:cs typeface="Times New Roman" panose="02020603050405020304" pitchFamily="18" charset="0"/>
              </a:rPr>
              <a:t>; temperature and wind speed for </a:t>
            </a:r>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heat flux</a:t>
            </a:r>
            <a:r>
              <a:rPr lang="en-US" sz="2000" dirty="0">
                <a:solidFill>
                  <a:srgbClr val="FF0000"/>
                </a:solidFill>
                <a:latin typeface="Times New Roman" panose="02020603050405020304" pitchFamily="18" charset="0"/>
                <a:cs typeface="Times New Roman" panose="02020603050405020304" pitchFamily="18" charset="0"/>
              </a:rPr>
              <a:t>; and specific humidity (q) and wind speed for </a:t>
            </a:r>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moisture flux</a:t>
            </a:r>
            <a:r>
              <a:rPr lang="en-US" sz="2000" dirty="0">
                <a:solidFill>
                  <a:srgbClr val="FF0000"/>
                </a:solidFill>
                <a:latin typeface="Times New Roman" panose="02020603050405020304" pitchFamily="18" charset="0"/>
                <a:cs typeface="Times New Roman" panose="02020603050405020304" pitchFamily="18" charset="0"/>
              </a:rPr>
              <a:t>. The </a:t>
            </a:r>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pollutant flux </a:t>
            </a:r>
            <a:r>
              <a:rPr lang="en-US" sz="2000" dirty="0">
                <a:solidFill>
                  <a:srgbClr val="FF0000"/>
                </a:solidFill>
                <a:latin typeface="Times New Roman" panose="02020603050405020304" pitchFamily="18" charset="0"/>
                <a:cs typeface="Times New Roman" panose="02020603050405020304" pitchFamily="18" charset="0"/>
              </a:rPr>
              <a:t>is frequently expressed in either form: concentration and wind speed, or mass ratio (like parts per million, ppm) and wind speed. </a:t>
            </a:r>
          </a:p>
        </p:txBody>
      </p:sp>
      <p:pic>
        <p:nvPicPr>
          <p:cNvPr id="5" name="Picture 4"/>
          <p:cNvPicPr>
            <a:picLocks noChangeAspect="1"/>
          </p:cNvPicPr>
          <p:nvPr/>
        </p:nvPicPr>
        <p:blipFill rotWithShape="1">
          <a:blip r:embed="rId2"/>
          <a:srcRect l="8267" t="61696" r="10912" b="16875"/>
          <a:stretch/>
        </p:blipFill>
        <p:spPr>
          <a:xfrm>
            <a:off x="235131" y="159026"/>
            <a:ext cx="11625944" cy="1167581"/>
          </a:xfrm>
          <a:prstGeom prst="rect">
            <a:avLst/>
          </a:prstGeom>
        </p:spPr>
      </p:pic>
      <p:sp>
        <p:nvSpPr>
          <p:cNvPr id="6" name="Rectangle 5"/>
          <p:cNvSpPr/>
          <p:nvPr/>
        </p:nvSpPr>
        <p:spPr>
          <a:xfrm>
            <a:off x="770709" y="3105835"/>
            <a:ext cx="10802982" cy="400110"/>
          </a:xfrm>
          <a:prstGeom prst="rect">
            <a:avLst/>
          </a:prstGeom>
        </p:spPr>
        <p:txBody>
          <a:bodyPr wrap="square">
            <a:spAutoFit/>
          </a:bodyPr>
          <a:lstStyle/>
          <a:p>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the flux associated with the mean wind </a:t>
            </a:r>
            <a:r>
              <a:rPr lang="en-US"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(advection). </a:t>
            </a: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example. that</a:t>
            </a:r>
          </a:p>
        </p:txBody>
      </p:sp>
      <p:pic>
        <p:nvPicPr>
          <p:cNvPr id="7" name="Picture 6"/>
          <p:cNvPicPr>
            <a:picLocks noChangeAspect="1"/>
          </p:cNvPicPr>
          <p:nvPr/>
        </p:nvPicPr>
        <p:blipFill rotWithShape="1">
          <a:blip r:embed="rId3"/>
          <a:srcRect l="14693" t="36161" r="6093" b="25447"/>
          <a:stretch/>
        </p:blipFill>
        <p:spPr>
          <a:xfrm>
            <a:off x="1018903" y="3775167"/>
            <a:ext cx="10306594" cy="2808514"/>
          </a:xfrm>
          <a:prstGeom prst="rect">
            <a:avLst/>
          </a:prstGeom>
        </p:spPr>
      </p:pic>
    </p:spTree>
    <p:extLst>
      <p:ext uri="{BB962C8B-B14F-4D97-AF65-F5344CB8AC3E}">
        <p14:creationId xmlns:p14="http://schemas.microsoft.com/office/powerpoint/2010/main" val="2529832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261" t="39912" r="14025" b="18482"/>
          <a:stretch/>
        </p:blipFill>
        <p:spPr>
          <a:xfrm>
            <a:off x="979713" y="548639"/>
            <a:ext cx="10371909" cy="3043647"/>
          </a:xfrm>
          <a:prstGeom prst="rect">
            <a:avLst/>
          </a:prstGeom>
        </p:spPr>
      </p:pic>
    </p:spTree>
    <p:extLst>
      <p:ext uri="{BB962C8B-B14F-4D97-AF65-F5344CB8AC3E}">
        <p14:creationId xmlns:p14="http://schemas.microsoft.com/office/powerpoint/2010/main" val="4257458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6707" y="176376"/>
            <a:ext cx="5713937" cy="400110"/>
          </a:xfrm>
          <a:prstGeom prst="rect">
            <a:avLst/>
          </a:prstGeom>
        </p:spPr>
        <p:txBody>
          <a:bodyPr wrap="none">
            <a:spAutoFit/>
          </a:bodyPr>
          <a:lstStyle/>
          <a:p>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Turbulence kinetic energy (TKE) budget equation </a:t>
            </a:r>
          </a:p>
        </p:txBody>
      </p:sp>
      <p:sp>
        <p:nvSpPr>
          <p:cNvPr id="5" name="Rectangle 4"/>
          <p:cNvSpPr/>
          <p:nvPr/>
        </p:nvSpPr>
        <p:spPr>
          <a:xfrm>
            <a:off x="355428" y="576486"/>
            <a:ext cx="11116493"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individual terms in the TKE budget equation describe physical processes that generate turbulence. The relative balance of these processes determines the ability of the flow to maintain turbulence or become turbulent, and thus indicates flow stability. </a:t>
            </a:r>
          </a:p>
        </p:txBody>
      </p:sp>
      <p:pic>
        <p:nvPicPr>
          <p:cNvPr id="6" name="Picture 5"/>
          <p:cNvPicPr>
            <a:picLocks noChangeAspect="1"/>
          </p:cNvPicPr>
          <p:nvPr/>
        </p:nvPicPr>
        <p:blipFill rotWithShape="1">
          <a:blip r:embed="rId2"/>
          <a:srcRect l="7866" t="20090" r="12618" b="56874"/>
          <a:stretch/>
        </p:blipFill>
        <p:spPr>
          <a:xfrm>
            <a:off x="355428" y="1708822"/>
            <a:ext cx="11234059" cy="1099693"/>
          </a:xfrm>
          <a:prstGeom prst="rect">
            <a:avLst/>
          </a:prstGeom>
        </p:spPr>
      </p:pic>
      <p:sp>
        <p:nvSpPr>
          <p:cNvPr id="7" name="Rectangle 6"/>
          <p:cNvSpPr/>
          <p:nvPr/>
        </p:nvSpPr>
        <p:spPr>
          <a:xfrm>
            <a:off x="218267" y="2808515"/>
            <a:ext cx="11508380" cy="707886"/>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If we choose a coordinate system aligned with the mean wind, assume horizontal homogeneity, and neglect subsidence, then a special </a:t>
            </a:r>
            <a:r>
              <a:rPr lang="en-US" sz="2000" dirty="0" smtClean="0">
                <a:solidFill>
                  <a:srgbClr val="FF0000"/>
                </a:solidFill>
                <a:latin typeface="Times New Roman" panose="02020603050405020304" pitchFamily="18" charset="0"/>
                <a:cs typeface="Times New Roman" panose="02020603050405020304" pitchFamily="18" charset="0"/>
              </a:rPr>
              <a:t>form </a:t>
            </a:r>
            <a:r>
              <a:rPr lang="en-US" sz="2000" dirty="0">
                <a:solidFill>
                  <a:srgbClr val="FF0000"/>
                </a:solidFill>
                <a:latin typeface="Times New Roman" panose="02020603050405020304" pitchFamily="18" charset="0"/>
                <a:cs typeface="Times New Roman" panose="02020603050405020304" pitchFamily="18" charset="0"/>
              </a:rPr>
              <a:t>of the TKE budget equation can be written </a:t>
            </a:r>
          </a:p>
        </p:txBody>
      </p:sp>
      <p:pic>
        <p:nvPicPr>
          <p:cNvPr id="8" name="Picture 7"/>
          <p:cNvPicPr>
            <a:picLocks noChangeAspect="1"/>
          </p:cNvPicPr>
          <p:nvPr/>
        </p:nvPicPr>
        <p:blipFill rotWithShape="1">
          <a:blip r:embed="rId3"/>
          <a:srcRect l="15999" t="34018" r="13019" b="42946"/>
          <a:stretch/>
        </p:blipFill>
        <p:spPr>
          <a:xfrm>
            <a:off x="483323" y="3764516"/>
            <a:ext cx="11383218" cy="1349608"/>
          </a:xfrm>
          <a:prstGeom prst="rect">
            <a:avLst/>
          </a:prstGeom>
        </p:spPr>
      </p:pic>
    </p:spTree>
    <p:extLst>
      <p:ext uri="{BB962C8B-B14F-4D97-AF65-F5344CB8AC3E}">
        <p14:creationId xmlns:p14="http://schemas.microsoft.com/office/powerpoint/2010/main" val="2153808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TotalTime>
  <Words>659</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84</cp:revision>
  <dcterms:created xsi:type="dcterms:W3CDTF">2020-03-29T11:45:13Z</dcterms:created>
  <dcterms:modified xsi:type="dcterms:W3CDTF">2020-05-19T01:38:04Z</dcterms:modified>
</cp:coreProperties>
</file>