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8"/>
  </p:notesMasterIdLst>
  <p:sldIdLst>
    <p:sldId id="256" r:id="rId2"/>
    <p:sldId id="302" r:id="rId3"/>
    <p:sldId id="307" r:id="rId4"/>
    <p:sldId id="303" r:id="rId5"/>
    <p:sldId id="306" r:id="rId6"/>
    <p:sldId id="308" r:id="rId7"/>
    <p:sldId id="311" r:id="rId8"/>
    <p:sldId id="304" r:id="rId9"/>
    <p:sldId id="275" r:id="rId10"/>
    <p:sldId id="276" r:id="rId11"/>
    <p:sldId id="318" r:id="rId12"/>
    <p:sldId id="314" r:id="rId13"/>
    <p:sldId id="324" r:id="rId14"/>
    <p:sldId id="315" r:id="rId15"/>
    <p:sldId id="326" r:id="rId16"/>
    <p:sldId id="316" r:id="rId17"/>
    <p:sldId id="325" r:id="rId18"/>
    <p:sldId id="313" r:id="rId19"/>
    <p:sldId id="309" r:id="rId20"/>
    <p:sldId id="280" r:id="rId21"/>
    <p:sldId id="273" r:id="rId22"/>
    <p:sldId id="310" r:id="rId23"/>
    <p:sldId id="301" r:id="rId24"/>
    <p:sldId id="320" r:id="rId25"/>
    <p:sldId id="321" r:id="rId26"/>
    <p:sldId id="281" r:id="rId27"/>
    <p:sldId id="290" r:id="rId28"/>
    <p:sldId id="291" r:id="rId29"/>
    <p:sldId id="322" r:id="rId30"/>
    <p:sldId id="287" r:id="rId31"/>
    <p:sldId id="294" r:id="rId32"/>
    <p:sldId id="323" r:id="rId33"/>
    <p:sldId id="295" r:id="rId34"/>
    <p:sldId id="327" r:id="rId35"/>
    <p:sldId id="328" r:id="rId36"/>
    <p:sldId id="330"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0DB3"/>
    <a:srgbClr val="FF0066"/>
    <a:srgbClr val="66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9628" autoAdjust="0"/>
  </p:normalViewPr>
  <p:slideViewPr>
    <p:cSldViewPr>
      <p:cViewPr varScale="1">
        <p:scale>
          <a:sx n="70" d="100"/>
          <a:sy n="70" d="100"/>
        </p:scale>
        <p:origin x="-992"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interSettings" Target="printerSettings/printerSettings1.bin"/><Relationship Id="rId40" Type="http://schemas.openxmlformats.org/officeDocument/2006/relationships/presProps" Target="presProps.xml"/><Relationship Id="rId41" Type="http://schemas.openxmlformats.org/officeDocument/2006/relationships/viewProps" Target="viewProps.xml"/><Relationship Id="rId42" Type="http://schemas.openxmlformats.org/officeDocument/2006/relationships/theme" Target="theme/theme1.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D46773-7B6B-4E79-BD79-3AAFBFCE52D2}" type="datetimeFigureOut">
              <a:rPr lang="en-US" smtClean="0"/>
              <a:pPr/>
              <a:t>28/08/20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DEE60A-07BD-478C-94E2-477C0ED4F2DC}" type="slidenum">
              <a:rPr lang="en-US" smtClean="0"/>
              <a:pPr/>
              <a:t>‹#›</a:t>
            </a:fld>
            <a:endParaRPr lang="en-US"/>
          </a:p>
        </p:txBody>
      </p:sp>
    </p:spTree>
    <p:extLst>
      <p:ext uri="{BB962C8B-B14F-4D97-AF65-F5344CB8AC3E}">
        <p14:creationId xmlns:p14="http://schemas.microsoft.com/office/powerpoint/2010/main" val="1504386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6DEE60A-07BD-478C-94E2-477C0ED4F2DC}" type="slidenum">
              <a:rPr lang="en-US" smtClean="0"/>
              <a:pPr/>
              <a:t>21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6DEE60A-07BD-478C-94E2-477C0ED4F2DC}" type="slidenum">
              <a:rPr lang="en-US" smtClean="0"/>
              <a:pPr/>
              <a:t>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IQ" dirty="0"/>
          </a:p>
        </p:txBody>
      </p:sp>
      <p:sp>
        <p:nvSpPr>
          <p:cNvPr id="4" name="عنصر نائب لرقم الشريحة 3"/>
          <p:cNvSpPr>
            <a:spLocks noGrp="1"/>
          </p:cNvSpPr>
          <p:nvPr>
            <p:ph type="sldNum" sz="quarter" idx="10"/>
          </p:nvPr>
        </p:nvSpPr>
        <p:spPr/>
        <p:txBody>
          <a:bodyPr/>
          <a:lstStyle/>
          <a:p>
            <a:fld id="{66DEE60A-07BD-478C-94E2-477C0ED4F2DC}" type="slidenum">
              <a:rPr lang="en-US" smtClean="0"/>
              <a:pPr/>
              <a:t>28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GB"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dirty="0"/>
          </a:p>
        </p:txBody>
      </p:sp>
      <p:sp>
        <p:nvSpPr>
          <p:cNvPr id="4" name="Date Placeholder 3"/>
          <p:cNvSpPr>
            <a:spLocks noGrp="1"/>
          </p:cNvSpPr>
          <p:nvPr>
            <p:ph type="dt" sz="half" idx="10"/>
          </p:nvPr>
        </p:nvSpPr>
        <p:spPr/>
        <p:txBody>
          <a:bodyPr/>
          <a:lstStyle/>
          <a:p>
            <a:fld id="{4E8D42C8-91F5-46B5-9ADB-08B597CD6975}" type="datetimeFigureOut">
              <a:rPr lang="en-US" smtClean="0"/>
              <a:pPr/>
              <a:t>28/08/20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9C4CA-8EF9-4B3D-9699-756C6ED6376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GB"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E8D42C8-91F5-46B5-9ADB-08B597CD6975}" type="datetimeFigureOut">
              <a:rPr lang="en-US" smtClean="0"/>
              <a:pPr/>
              <a:t>28/08/20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9C4CA-8EF9-4B3D-9699-756C6ED63765}" type="slidenum">
              <a:rPr lang="en-US" smtClean="0"/>
              <a:pPr/>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4E8D42C8-91F5-46B5-9ADB-08B597CD6975}" type="datetimeFigureOut">
              <a:rPr lang="en-US" smtClean="0"/>
              <a:pPr/>
              <a:t>28/08/20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9C4CA-8EF9-4B3D-9699-756C6ED6376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GB"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4E8D42C8-91F5-46B5-9ADB-08B597CD6975}" type="datetimeFigureOut">
              <a:rPr lang="en-US" smtClean="0"/>
              <a:pPr/>
              <a:t>28/08/20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9C4CA-8EF9-4B3D-9699-756C6ED6376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10"/>
          </p:nvPr>
        </p:nvSpPr>
        <p:spPr/>
        <p:txBody>
          <a:bodyPr/>
          <a:lstStyle/>
          <a:p>
            <a:fld id="{4E8D42C8-91F5-46B5-9ADB-08B597CD6975}" type="datetimeFigureOut">
              <a:rPr lang="en-US" smtClean="0"/>
              <a:pPr/>
              <a:t>28/08/20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9C4CA-8EF9-4B3D-9699-756C6ED6376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GB"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dirty="0"/>
          </a:p>
        </p:txBody>
      </p:sp>
      <p:sp>
        <p:nvSpPr>
          <p:cNvPr id="4" name="Date Placeholder 3"/>
          <p:cNvSpPr>
            <a:spLocks noGrp="1"/>
          </p:cNvSpPr>
          <p:nvPr>
            <p:ph type="dt" sz="half" idx="10"/>
          </p:nvPr>
        </p:nvSpPr>
        <p:spPr/>
        <p:txBody>
          <a:bodyPr/>
          <a:lstStyle/>
          <a:p>
            <a:fld id="{4E8D42C8-91F5-46B5-9ADB-08B597CD6975}" type="datetimeFigureOut">
              <a:rPr lang="en-US" smtClean="0"/>
              <a:pPr/>
              <a:t>28/08/20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9C4CA-8EF9-4B3D-9699-756C6ED63765}" type="slidenum">
              <a:rPr lang="en-US" smtClean="0"/>
              <a:pPr/>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GB"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4E8D42C8-91F5-46B5-9ADB-08B597CD6975}" type="datetimeFigureOut">
              <a:rPr lang="en-US" smtClean="0"/>
              <a:pPr/>
              <a:t>28/08/20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39C4CA-8EF9-4B3D-9699-756C6ED6376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GB"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Date Placeholder 4"/>
          <p:cNvSpPr>
            <a:spLocks noGrp="1"/>
          </p:cNvSpPr>
          <p:nvPr>
            <p:ph type="dt" sz="half" idx="10"/>
          </p:nvPr>
        </p:nvSpPr>
        <p:spPr/>
        <p:txBody>
          <a:bodyPr/>
          <a:lstStyle/>
          <a:p>
            <a:fld id="{4E8D42C8-91F5-46B5-9ADB-08B597CD6975}" type="datetimeFigureOut">
              <a:rPr lang="en-US" smtClean="0"/>
              <a:pPr/>
              <a:t>28/08/20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9C4CA-8EF9-4B3D-9699-756C6ED6376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GB"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7" name="Date Placeholder 6"/>
          <p:cNvSpPr>
            <a:spLocks noGrp="1"/>
          </p:cNvSpPr>
          <p:nvPr>
            <p:ph type="dt" sz="half" idx="10"/>
          </p:nvPr>
        </p:nvSpPr>
        <p:spPr/>
        <p:txBody>
          <a:bodyPr/>
          <a:lstStyle/>
          <a:p>
            <a:fld id="{4E8D42C8-91F5-46B5-9ADB-08B597CD6975}" type="datetimeFigureOut">
              <a:rPr lang="en-US" smtClean="0"/>
              <a:pPr/>
              <a:t>28/08/20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439C4CA-8EF9-4B3D-9699-756C6ED6376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a:p>
        </p:txBody>
      </p:sp>
      <p:sp>
        <p:nvSpPr>
          <p:cNvPr id="3" name="Date Placeholder 2"/>
          <p:cNvSpPr>
            <a:spLocks noGrp="1"/>
          </p:cNvSpPr>
          <p:nvPr>
            <p:ph type="dt" sz="half" idx="10"/>
          </p:nvPr>
        </p:nvSpPr>
        <p:spPr/>
        <p:txBody>
          <a:bodyPr/>
          <a:lstStyle/>
          <a:p>
            <a:fld id="{4E8D42C8-91F5-46B5-9ADB-08B597CD6975}" type="datetimeFigureOut">
              <a:rPr lang="en-US" smtClean="0"/>
              <a:pPr/>
              <a:t>28/08/20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439C4CA-8EF9-4B3D-9699-756C6ED6376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8D42C8-91F5-46B5-9ADB-08B597CD6975}" type="datetimeFigureOut">
              <a:rPr lang="en-US" smtClean="0"/>
              <a:pPr/>
              <a:t>28/08/20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439C4CA-8EF9-4B3D-9699-756C6ED6376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GB"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4E8D42C8-91F5-46B5-9ADB-08B597CD6975}" type="datetimeFigureOut">
              <a:rPr lang="en-US" smtClean="0"/>
              <a:pPr/>
              <a:t>28/08/20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439C4CA-8EF9-4B3D-9699-756C6ED6376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GB"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4E8D42C8-91F5-46B5-9ADB-08B597CD6975}" type="datetimeFigureOut">
              <a:rPr lang="en-US" smtClean="0"/>
              <a:pPr/>
              <a:t>28/08/20</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439C4CA-8EF9-4B3D-9699-756C6ED6376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openxmlformats.org/officeDocument/2006/relationships/image" Target="../media/image5.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6.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7.jpeg"/><Relationship Id="rId3" Type="http://schemas.microsoft.com/office/2007/relationships/hdphoto" Target="../media/hdphoto2.wdp"/></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8.jpeg"/><Relationship Id="rId3" Type="http://schemas.microsoft.com/office/2007/relationships/hdphoto" Target="../media/hdphoto3.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jpeg"/><Relationship Id="rId3" Type="http://schemas.microsoft.com/office/2007/relationships/hdphoto" Target="../media/hdphoto4.wdp"/></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2.jpeg"/><Relationship Id="rId3" Type="http://schemas.microsoft.com/office/2007/relationships/hdphoto" Target="../media/hdphoto1.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en.wikipedia.org/wiki/Directionality_(molecular_biology)"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3.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28600"/>
            <a:ext cx="7848600" cy="3657600"/>
          </a:xfrm>
        </p:spPr>
        <p:txBody>
          <a:bodyPr>
            <a:normAutofit/>
          </a:bodyPr>
          <a:lstStyle/>
          <a:p>
            <a:pPr algn="ctr"/>
            <a:r>
              <a:rPr lang="en-US" sz="4000" b="1" dirty="0" smtClean="0">
                <a:solidFill>
                  <a:srgbClr val="FF0000"/>
                </a:solidFill>
                <a:effectLst>
                  <a:outerShdw blurRad="38100" dist="38100" dir="2700000" algn="tl">
                    <a:srgbClr val="000000">
                      <a:alpha val="43137"/>
                    </a:srgbClr>
                  </a:outerShdw>
                </a:effectLst>
                <a:latin typeface="Arial"/>
                <a:cs typeface="Arial"/>
              </a:rPr>
              <a:t>8</a:t>
            </a:r>
            <a:r>
              <a:rPr lang="en-US" sz="4000" b="1" baseline="30000" dirty="0" smtClean="0">
                <a:solidFill>
                  <a:srgbClr val="FF0000"/>
                </a:solidFill>
                <a:effectLst>
                  <a:outerShdw blurRad="38100" dist="38100" dir="2700000" algn="tl">
                    <a:srgbClr val="000000">
                      <a:alpha val="43137"/>
                    </a:srgbClr>
                  </a:outerShdw>
                </a:effectLst>
                <a:latin typeface="Arial"/>
                <a:cs typeface="Arial"/>
              </a:rPr>
              <a:t>th</a:t>
            </a:r>
            <a:r>
              <a:rPr lang="en-US" sz="4000" b="1" dirty="0" smtClean="0">
                <a:solidFill>
                  <a:srgbClr val="FF0000"/>
                </a:solidFill>
                <a:effectLst>
                  <a:outerShdw blurRad="38100" dist="38100" dir="2700000" algn="tl">
                    <a:srgbClr val="000000">
                      <a:alpha val="43137"/>
                    </a:srgbClr>
                  </a:outerShdw>
                </a:effectLst>
                <a:latin typeface="Arial"/>
                <a:cs typeface="Arial"/>
              </a:rPr>
              <a:t>  and 9</a:t>
            </a:r>
            <a:r>
              <a:rPr lang="en-US" sz="4000" b="1" baseline="30000" dirty="0" smtClean="0">
                <a:solidFill>
                  <a:srgbClr val="FF0000"/>
                </a:solidFill>
                <a:effectLst>
                  <a:outerShdw blurRad="38100" dist="38100" dir="2700000" algn="tl">
                    <a:srgbClr val="000000">
                      <a:alpha val="43137"/>
                    </a:srgbClr>
                  </a:outerShdw>
                </a:effectLst>
                <a:latin typeface="Arial"/>
                <a:cs typeface="Arial"/>
              </a:rPr>
              <a:t>th</a:t>
            </a:r>
            <a:r>
              <a:rPr lang="en-US" sz="4000" b="1" dirty="0" smtClean="0">
                <a:solidFill>
                  <a:srgbClr val="FF0000"/>
                </a:solidFill>
                <a:effectLst>
                  <a:outerShdw blurRad="38100" dist="38100" dir="2700000" algn="tl">
                    <a:srgbClr val="000000">
                      <a:alpha val="43137"/>
                    </a:srgbClr>
                  </a:outerShdw>
                </a:effectLst>
                <a:latin typeface="Arial"/>
                <a:cs typeface="Arial"/>
              </a:rPr>
              <a:t>  lectures in</a:t>
            </a:r>
            <a:br>
              <a:rPr lang="en-US" sz="4000" b="1" dirty="0" smtClean="0">
                <a:solidFill>
                  <a:srgbClr val="FF0000"/>
                </a:solidFill>
                <a:effectLst>
                  <a:outerShdw blurRad="38100" dist="38100" dir="2700000" algn="tl">
                    <a:srgbClr val="000000">
                      <a:alpha val="43137"/>
                    </a:srgbClr>
                  </a:outerShdw>
                </a:effectLst>
                <a:latin typeface="Arial"/>
                <a:cs typeface="Arial"/>
              </a:rPr>
            </a:br>
            <a:r>
              <a:rPr lang="en-US" sz="4000" b="1" dirty="0" smtClean="0">
                <a:solidFill>
                  <a:srgbClr val="FF0000"/>
                </a:solidFill>
                <a:effectLst>
                  <a:outerShdw blurRad="38100" dist="38100" dir="2700000" algn="tl">
                    <a:srgbClr val="000000">
                      <a:alpha val="43137"/>
                    </a:srgbClr>
                  </a:outerShdw>
                </a:effectLst>
                <a:latin typeface="Arial"/>
                <a:cs typeface="Arial"/>
              </a:rPr>
              <a:t> molecular biology  </a:t>
            </a:r>
            <a:br>
              <a:rPr lang="en-US" sz="4000" b="1" dirty="0" smtClean="0">
                <a:solidFill>
                  <a:srgbClr val="FF0000"/>
                </a:solidFill>
                <a:effectLst>
                  <a:outerShdw blurRad="38100" dist="38100" dir="2700000" algn="tl">
                    <a:srgbClr val="000000">
                      <a:alpha val="43137"/>
                    </a:srgbClr>
                  </a:outerShdw>
                </a:effectLst>
                <a:latin typeface="Arial"/>
                <a:cs typeface="Arial"/>
              </a:rPr>
            </a:br>
            <a:r>
              <a:rPr lang="en-US" sz="4000" b="1" dirty="0" smtClean="0">
                <a:solidFill>
                  <a:srgbClr val="FF0000"/>
                </a:solidFill>
                <a:effectLst>
                  <a:outerShdw blurRad="38100" dist="38100" dir="2700000" algn="tl">
                    <a:srgbClr val="000000">
                      <a:alpha val="43137"/>
                    </a:srgbClr>
                  </a:outerShdw>
                </a:effectLst>
                <a:latin typeface="Arial"/>
                <a:cs typeface="Arial"/>
              </a:rPr>
              <a:t>DNA REPLICATION -part 1 and 2</a:t>
            </a:r>
            <a:br>
              <a:rPr lang="en-US" sz="4000" b="1" dirty="0" smtClean="0">
                <a:solidFill>
                  <a:srgbClr val="FF0000"/>
                </a:solidFill>
                <a:effectLst>
                  <a:outerShdw blurRad="38100" dist="38100" dir="2700000" algn="tl">
                    <a:srgbClr val="000000">
                      <a:alpha val="43137"/>
                    </a:srgbClr>
                  </a:outerShdw>
                </a:effectLst>
                <a:latin typeface="Arial"/>
                <a:cs typeface="Arial"/>
              </a:rPr>
            </a:br>
            <a:endParaRPr lang="en-US" sz="4000" b="1" dirty="0">
              <a:solidFill>
                <a:srgbClr val="FF0000"/>
              </a:solidFill>
              <a:effectLst>
                <a:outerShdw blurRad="38100" dist="38100" dir="2700000" algn="tl">
                  <a:srgbClr val="000000">
                    <a:alpha val="43137"/>
                  </a:srgbClr>
                </a:outerShdw>
              </a:effectLst>
              <a:latin typeface="Arial"/>
              <a:cs typeface="Arial"/>
            </a:endParaRPr>
          </a:p>
        </p:txBody>
      </p:sp>
      <p:sp>
        <p:nvSpPr>
          <p:cNvPr id="3" name="Subtitle 2"/>
          <p:cNvSpPr>
            <a:spLocks noGrp="1"/>
          </p:cNvSpPr>
          <p:nvPr>
            <p:ph type="subTitle" idx="1"/>
          </p:nvPr>
        </p:nvSpPr>
        <p:spPr>
          <a:xfrm>
            <a:off x="533400" y="3200400"/>
            <a:ext cx="7854696" cy="2819400"/>
          </a:xfrm>
        </p:spPr>
        <p:txBody>
          <a:bodyPr>
            <a:normAutofit/>
          </a:bodyPr>
          <a:lstStyle/>
          <a:p>
            <a:pPr algn="ctr"/>
            <a:r>
              <a:rPr lang="en-US" sz="4000" dirty="0" smtClean="0">
                <a:solidFill>
                  <a:srgbClr val="FF0000"/>
                </a:solidFill>
                <a:latin typeface="Times New Roman"/>
                <a:cs typeface="Times New Roman"/>
              </a:rPr>
              <a:t>By Senior professor  </a:t>
            </a:r>
          </a:p>
          <a:p>
            <a:pPr algn="ctr"/>
            <a:r>
              <a:rPr lang="en-US" sz="4000" dirty="0" err="1" smtClean="0">
                <a:solidFill>
                  <a:srgbClr val="FF0000"/>
                </a:solidFill>
                <a:latin typeface="Times New Roman"/>
                <a:cs typeface="Times New Roman"/>
              </a:rPr>
              <a:t>Dr</a:t>
            </a:r>
            <a:r>
              <a:rPr lang="en-US" sz="4000" dirty="0" smtClean="0">
                <a:solidFill>
                  <a:srgbClr val="FF0000"/>
                </a:solidFill>
                <a:latin typeface="Times New Roman"/>
                <a:cs typeface="Times New Roman"/>
              </a:rPr>
              <a:t> </a:t>
            </a:r>
            <a:r>
              <a:rPr lang="en-US" sz="4000" dirty="0" err="1" smtClean="0">
                <a:solidFill>
                  <a:srgbClr val="FF0000"/>
                </a:solidFill>
                <a:latin typeface="Times New Roman"/>
                <a:cs typeface="Times New Roman"/>
              </a:rPr>
              <a:t>Sawsan</a:t>
            </a:r>
            <a:r>
              <a:rPr lang="en-US" sz="4000" dirty="0" smtClean="0">
                <a:solidFill>
                  <a:srgbClr val="FF0000"/>
                </a:solidFill>
                <a:latin typeface="Times New Roman"/>
                <a:cs typeface="Times New Roman"/>
              </a:rPr>
              <a:t> </a:t>
            </a:r>
            <a:r>
              <a:rPr lang="en-US" sz="4000" dirty="0" err="1" smtClean="0">
                <a:solidFill>
                  <a:srgbClr val="FF0000"/>
                </a:solidFill>
                <a:latin typeface="Times New Roman"/>
                <a:cs typeface="Times New Roman"/>
              </a:rPr>
              <a:t>sajid</a:t>
            </a:r>
            <a:endParaRPr lang="en-US" sz="4000" dirty="0">
              <a:solidFill>
                <a:srgbClr val="FF0000"/>
              </a:solidFill>
              <a:latin typeface="Times New Roman"/>
              <a:cs typeface="Times New Roman"/>
            </a:endParaRPr>
          </a:p>
          <a:p>
            <a:pPr algn="ctr"/>
            <a:endParaRPr lang="en-US" sz="4000" dirty="0">
              <a:solidFill>
                <a:srgbClr val="FF0000"/>
              </a:solidFill>
              <a:latin typeface="Times New Roman"/>
              <a:cs typeface="Times New Roman"/>
            </a:endParaRPr>
          </a:p>
          <a:p>
            <a:pPr algn="ctr"/>
            <a:r>
              <a:rPr lang="en-US" sz="4000" dirty="0" err="1" smtClean="0">
                <a:solidFill>
                  <a:srgbClr val="FF0000"/>
                </a:solidFill>
                <a:latin typeface="Times New Roman"/>
                <a:cs typeface="Times New Roman"/>
              </a:rPr>
              <a:t>Dr</a:t>
            </a:r>
            <a:r>
              <a:rPr lang="en-US" sz="4000" dirty="0" smtClean="0">
                <a:solidFill>
                  <a:srgbClr val="FF0000"/>
                </a:solidFill>
                <a:latin typeface="Times New Roman"/>
                <a:cs typeface="Times New Roman"/>
              </a:rPr>
              <a:t> Nadal Abdulameer Ali</a:t>
            </a:r>
            <a:endParaRPr lang="en-US" sz="4000" dirty="0">
              <a:solidFill>
                <a:srgbClr val="FF0000"/>
              </a:solidFill>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arnis replication.jpg"/>
          <p:cNvPicPr>
            <a:picLocks noGrp="1" noChangeAspect="1"/>
          </p:cNvPicPr>
          <p:nvPr>
            <p:ph idx="1"/>
          </p:nvPr>
        </p:nvPicPr>
        <p:blipFill>
          <a:blip r:embed="rId2" cstate="print"/>
          <a:srcRect t="9910" b="9910"/>
          <a:stretch>
            <a:fillRect/>
          </a:stretch>
        </p:blipFill>
        <p:spPr>
          <a:xfrm>
            <a:off x="549275" y="2895600"/>
            <a:ext cx="8042276" cy="4343400"/>
          </a:xfrm>
        </p:spPr>
      </p:pic>
      <p:pic>
        <p:nvPicPr>
          <p:cNvPr id="5" name="Picture 4" descr="image2.jpg"/>
          <p:cNvPicPr>
            <a:picLocks noChangeAspect="1"/>
          </p:cNvPicPr>
          <p:nvPr/>
        </p:nvPicPr>
        <p:blipFill>
          <a:blip r:embed="rId3" cstate="print"/>
          <a:stretch>
            <a:fillRect/>
          </a:stretch>
        </p:blipFill>
        <p:spPr>
          <a:xfrm>
            <a:off x="0" y="0"/>
            <a:ext cx="9144000" cy="3429000"/>
          </a:xfrm>
          <a:prstGeom prst="rect">
            <a:avLst/>
          </a:prstGeom>
        </p:spPr>
      </p:pic>
    </p:spTree>
  </p:cSld>
  <p:clrMapOvr>
    <a:masterClrMapping/>
  </p:clrMapOvr>
  <p:transition xmlns:p14="http://schemas.microsoft.com/office/powerpoint/2010/main">
    <p:plus/>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8001000" cy="1569660"/>
          </a:xfrm>
          <a:prstGeom prst="rect">
            <a:avLst/>
          </a:prstGeom>
        </p:spPr>
        <p:txBody>
          <a:bodyPr wrap="square">
            <a:spAutoFit/>
          </a:bodyPr>
          <a:lstStyle/>
          <a:p>
            <a:r>
              <a:rPr lang="en-US" sz="2400" dirty="0">
                <a:latin typeface="Arial"/>
                <a:cs typeface="Arial"/>
              </a:rPr>
              <a:t>Replication in eukaryotic cell start from more than one </a:t>
            </a:r>
            <a:r>
              <a:rPr lang="en-US" sz="2400" dirty="0" err="1">
                <a:solidFill>
                  <a:srgbClr val="C00000"/>
                </a:solidFill>
                <a:latin typeface="Arial"/>
                <a:cs typeface="Arial"/>
              </a:rPr>
              <a:t>ori</a:t>
            </a:r>
            <a:r>
              <a:rPr lang="en-US" sz="2400" dirty="0">
                <a:solidFill>
                  <a:srgbClr val="C00000"/>
                </a:solidFill>
                <a:latin typeface="Arial"/>
                <a:cs typeface="Arial"/>
              </a:rPr>
              <a:t> c(each 300bp there is </a:t>
            </a:r>
            <a:r>
              <a:rPr lang="en-US" sz="2400" dirty="0" err="1">
                <a:solidFill>
                  <a:srgbClr val="C00000"/>
                </a:solidFill>
                <a:latin typeface="Arial"/>
                <a:cs typeface="Arial"/>
              </a:rPr>
              <a:t>oric</a:t>
            </a:r>
            <a:r>
              <a:rPr lang="en-US" sz="2400" dirty="0">
                <a:solidFill>
                  <a:srgbClr val="C00000"/>
                </a:solidFill>
                <a:latin typeface="Arial"/>
                <a:cs typeface="Arial"/>
              </a:rPr>
              <a:t> ) </a:t>
            </a:r>
            <a:r>
              <a:rPr lang="en-US" sz="2400" dirty="0">
                <a:latin typeface="Arial"/>
                <a:cs typeface="Arial"/>
              </a:rPr>
              <a:t> so multiple replication bubbles will form thus replication here is faster than prokaryotic cell </a:t>
            </a:r>
          </a:p>
        </p:txBody>
      </p:sp>
      <p:pic>
        <p:nvPicPr>
          <p:cNvPr id="3" name="Content Placeholder 3" descr="ReplicationBubbles.gif"/>
          <p:cNvPicPr>
            <a:picLocks noChangeAspect="1"/>
          </p:cNvPicPr>
          <p:nvPr/>
        </p:nvPicPr>
        <p:blipFill>
          <a:blip r:embed="rId2" cstate="print"/>
          <a:srcRect t="2552" b="2552"/>
          <a:stretch>
            <a:fillRect/>
          </a:stretch>
        </p:blipFill>
        <p:spPr>
          <a:xfrm>
            <a:off x="662289" y="2057401"/>
            <a:ext cx="7761352" cy="4343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79678826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381000"/>
            <a:ext cx="8610600" cy="6247863"/>
          </a:xfrm>
          <a:prstGeom prst="rect">
            <a:avLst/>
          </a:prstGeom>
        </p:spPr>
        <p:txBody>
          <a:bodyPr wrap="square">
            <a:spAutoFit/>
          </a:bodyPr>
          <a:lstStyle/>
          <a:p>
            <a:pPr algn="just">
              <a:buNone/>
            </a:pPr>
            <a:r>
              <a:rPr lang="en-US" sz="4000" b="1" dirty="0">
                <a:solidFill>
                  <a:srgbClr val="FF0000"/>
                </a:solidFill>
                <a:latin typeface="Arial"/>
                <a:cs typeface="Arial"/>
              </a:rPr>
              <a:t>2- Elongation </a:t>
            </a:r>
            <a:r>
              <a:rPr lang="en-US" sz="4000" b="1" dirty="0" smtClean="0">
                <a:solidFill>
                  <a:srgbClr val="FF0000"/>
                </a:solidFill>
                <a:latin typeface="Arial"/>
                <a:cs typeface="Arial"/>
              </a:rPr>
              <a:t>step</a:t>
            </a:r>
          </a:p>
          <a:p>
            <a:pPr algn="just">
              <a:buNone/>
            </a:pPr>
            <a:endParaRPr lang="en-US" sz="2400" dirty="0">
              <a:solidFill>
                <a:srgbClr val="FF0000"/>
              </a:solidFill>
              <a:latin typeface="Arial"/>
              <a:cs typeface="Arial"/>
            </a:endParaRPr>
          </a:p>
          <a:p>
            <a:pPr algn="just">
              <a:buNone/>
            </a:pPr>
            <a:r>
              <a:rPr lang="en-US" sz="2400" b="1" dirty="0">
                <a:latin typeface="Arial"/>
                <a:cs typeface="Arial"/>
              </a:rPr>
              <a:t>DNA is always synthesized in the 5' to 3' direction</a:t>
            </a:r>
            <a:r>
              <a:rPr lang="en-US" sz="2400" b="1" dirty="0" smtClean="0">
                <a:latin typeface="Arial"/>
                <a:cs typeface="Arial"/>
              </a:rPr>
              <a:t>.</a:t>
            </a:r>
          </a:p>
          <a:p>
            <a:pPr algn="just">
              <a:buNone/>
            </a:pPr>
            <a:r>
              <a:rPr lang="en-US" sz="2400" dirty="0">
                <a:solidFill>
                  <a:srgbClr val="FF0000"/>
                </a:solidFill>
                <a:latin typeface="Arial"/>
                <a:cs typeface="Arial"/>
              </a:rPr>
              <a:t>DNA Polymerase </a:t>
            </a:r>
            <a:r>
              <a:rPr lang="en-US" sz="2400" dirty="0" smtClean="0">
                <a:solidFill>
                  <a:srgbClr val="FF0000"/>
                </a:solidFill>
                <a:latin typeface="Arial"/>
                <a:cs typeface="Arial"/>
              </a:rPr>
              <a:t> is an enzyme who synthesis  new DNA strands </a:t>
            </a:r>
            <a:endParaRPr lang="en-US" sz="2400" b="1" dirty="0" smtClean="0">
              <a:latin typeface="Arial"/>
              <a:cs typeface="Arial"/>
            </a:endParaRPr>
          </a:p>
          <a:p>
            <a:pPr algn="just">
              <a:buNone/>
            </a:pPr>
            <a:r>
              <a:rPr lang="en-US" sz="2400" dirty="0" smtClean="0">
                <a:latin typeface="Times New Roman"/>
                <a:cs typeface="Times New Roman"/>
              </a:rPr>
              <a:t>Even with the DNA template exposed, new DNA cannot be synthesized until a primer is constructed. Recall that all known DNA polymerases require a primer with a free 3′-hydroxyl group for DNA synthesis. How is this primer formed? An important clue came from the observation that RNA synthesis is essential for the initiation of DNA synthesis. In fact, RNA primes the synthesis of DNA by  a specialized RNA polymerase called </a:t>
            </a:r>
            <a:r>
              <a:rPr lang="en-US" sz="2400" dirty="0" err="1" smtClean="0">
                <a:latin typeface="Times New Roman"/>
                <a:cs typeface="Times New Roman"/>
              </a:rPr>
              <a:t>primase</a:t>
            </a:r>
            <a:r>
              <a:rPr lang="en-US" sz="2400" dirty="0" smtClean="0">
                <a:latin typeface="Times New Roman"/>
                <a:cs typeface="Times New Roman"/>
              </a:rPr>
              <a:t>. Primase synthesizes a short stretch of RNA (~5 nucleotides) that is complementary to one of the template DNA strands. The primer is RNA rather than DNA because DNA polymerases cannot start chains de novo</a:t>
            </a:r>
          </a:p>
          <a:p>
            <a:pPr algn="just">
              <a:buNone/>
            </a:pPr>
            <a:endParaRPr lang="en-US" sz="2400" dirty="0">
              <a:latin typeface="Times New Roman"/>
              <a:cs typeface="Times New Roman"/>
            </a:endParaRPr>
          </a:p>
        </p:txBody>
      </p:sp>
    </p:spTree>
    <p:extLst>
      <p:ext uri="{BB962C8B-B14F-4D97-AF65-F5344CB8AC3E}">
        <p14:creationId xmlns:p14="http://schemas.microsoft.com/office/powerpoint/2010/main" val="412022990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33400"/>
            <a:ext cx="8763000" cy="4607416"/>
          </a:xfrm>
          <a:prstGeom prst="rect">
            <a:avLst/>
          </a:prstGeom>
        </p:spPr>
        <p:txBody>
          <a:bodyPr wrap="square">
            <a:spAutoFit/>
          </a:bodyPr>
          <a:lstStyle/>
          <a:p>
            <a:pPr algn="just">
              <a:lnSpc>
                <a:spcPct val="130000"/>
              </a:lnSpc>
              <a:buNone/>
            </a:pPr>
            <a:r>
              <a:rPr lang="en-US" dirty="0">
                <a:latin typeface="Arial"/>
                <a:cs typeface="Arial"/>
              </a:rPr>
              <a:t>A new DNA strand is always </a:t>
            </a:r>
            <a:endParaRPr lang="en-US" dirty="0" smtClean="0">
              <a:latin typeface="Arial"/>
              <a:cs typeface="Arial"/>
            </a:endParaRPr>
          </a:p>
          <a:p>
            <a:pPr algn="just">
              <a:lnSpc>
                <a:spcPct val="130000"/>
              </a:lnSpc>
              <a:buNone/>
            </a:pPr>
            <a:r>
              <a:rPr lang="en-US" dirty="0" smtClean="0">
                <a:latin typeface="Arial"/>
                <a:cs typeface="Arial"/>
              </a:rPr>
              <a:t>synthesized </a:t>
            </a:r>
            <a:r>
              <a:rPr lang="en-US" dirty="0">
                <a:latin typeface="Arial"/>
                <a:cs typeface="Arial"/>
              </a:rPr>
              <a:t>in a 5’ to 3’ manner</a:t>
            </a:r>
            <a:r>
              <a:rPr lang="en-US" dirty="0" smtClean="0">
                <a:latin typeface="Arial"/>
                <a:cs typeface="Arial"/>
              </a:rPr>
              <a:t>,</a:t>
            </a:r>
          </a:p>
          <a:p>
            <a:pPr algn="just">
              <a:lnSpc>
                <a:spcPct val="130000"/>
              </a:lnSpc>
              <a:buNone/>
            </a:pPr>
            <a:r>
              <a:rPr lang="en-US" dirty="0" smtClean="0">
                <a:latin typeface="Arial"/>
                <a:cs typeface="Arial"/>
              </a:rPr>
              <a:t> </a:t>
            </a:r>
            <a:r>
              <a:rPr lang="en-US" dirty="0">
                <a:latin typeface="Arial"/>
                <a:cs typeface="Arial"/>
              </a:rPr>
              <a:t>thus the replication of both </a:t>
            </a:r>
            <a:r>
              <a:rPr lang="en-US" dirty="0" smtClean="0">
                <a:latin typeface="Arial"/>
                <a:cs typeface="Arial"/>
              </a:rPr>
              <a:t>the</a:t>
            </a:r>
          </a:p>
          <a:p>
            <a:pPr algn="just">
              <a:lnSpc>
                <a:spcPct val="130000"/>
              </a:lnSpc>
              <a:buNone/>
            </a:pPr>
            <a:r>
              <a:rPr lang="en-US" dirty="0" smtClean="0">
                <a:latin typeface="Arial"/>
                <a:cs typeface="Arial"/>
              </a:rPr>
              <a:t> </a:t>
            </a:r>
            <a:r>
              <a:rPr lang="en-US" dirty="0">
                <a:latin typeface="Arial"/>
                <a:cs typeface="Arial"/>
              </a:rPr>
              <a:t>strands goes in  two different ways</a:t>
            </a:r>
            <a:r>
              <a:rPr lang="en-US" dirty="0" smtClean="0">
                <a:latin typeface="Arial"/>
                <a:cs typeface="Arial"/>
              </a:rPr>
              <a:t>.</a:t>
            </a:r>
          </a:p>
          <a:p>
            <a:pPr algn="just">
              <a:lnSpc>
                <a:spcPct val="130000"/>
              </a:lnSpc>
              <a:buNone/>
            </a:pPr>
            <a:r>
              <a:rPr lang="en-US" dirty="0" smtClean="0">
                <a:latin typeface="Arial"/>
                <a:cs typeface="Arial"/>
              </a:rPr>
              <a:t> </a:t>
            </a:r>
            <a:r>
              <a:rPr lang="en-US" dirty="0">
                <a:latin typeface="Arial"/>
                <a:cs typeface="Arial"/>
              </a:rPr>
              <a:t>Since the leading and lagging strand </a:t>
            </a:r>
            <a:endParaRPr lang="en-US" dirty="0" smtClean="0">
              <a:latin typeface="Arial"/>
              <a:cs typeface="Arial"/>
            </a:endParaRPr>
          </a:p>
          <a:p>
            <a:pPr algn="just">
              <a:lnSpc>
                <a:spcPct val="130000"/>
              </a:lnSpc>
              <a:buNone/>
            </a:pPr>
            <a:r>
              <a:rPr lang="en-US" dirty="0" smtClean="0">
                <a:latin typeface="Arial"/>
                <a:cs typeface="Arial"/>
              </a:rPr>
              <a:t>templates </a:t>
            </a:r>
            <a:r>
              <a:rPr lang="en-US" dirty="0">
                <a:latin typeface="Arial"/>
                <a:cs typeface="Arial"/>
              </a:rPr>
              <a:t>are oriented in opposite directions </a:t>
            </a:r>
            <a:endParaRPr lang="en-US" dirty="0" smtClean="0">
              <a:latin typeface="Arial"/>
              <a:cs typeface="Arial"/>
            </a:endParaRPr>
          </a:p>
          <a:p>
            <a:pPr algn="just">
              <a:lnSpc>
                <a:spcPct val="130000"/>
              </a:lnSpc>
              <a:buNone/>
            </a:pPr>
            <a:r>
              <a:rPr lang="en-US" dirty="0" smtClean="0">
                <a:latin typeface="Arial"/>
                <a:cs typeface="Arial"/>
              </a:rPr>
              <a:t>at </a:t>
            </a:r>
            <a:r>
              <a:rPr lang="en-US" dirty="0">
                <a:latin typeface="Arial"/>
                <a:cs typeface="Arial"/>
              </a:rPr>
              <a:t>the replication fork, a major </a:t>
            </a:r>
            <a:r>
              <a:rPr lang="en-US" b="1" dirty="0">
                <a:solidFill>
                  <a:srgbClr val="FF0000"/>
                </a:solidFill>
                <a:latin typeface="Arial"/>
                <a:cs typeface="Arial"/>
              </a:rPr>
              <a:t>issue is how </a:t>
            </a:r>
            <a:r>
              <a:rPr lang="en-US" b="1" dirty="0" smtClean="0">
                <a:solidFill>
                  <a:srgbClr val="FF0000"/>
                </a:solidFill>
                <a:latin typeface="Arial"/>
                <a:cs typeface="Arial"/>
              </a:rPr>
              <a:t>to</a:t>
            </a:r>
          </a:p>
          <a:p>
            <a:pPr algn="just">
              <a:lnSpc>
                <a:spcPct val="130000"/>
              </a:lnSpc>
              <a:buNone/>
            </a:pPr>
            <a:r>
              <a:rPr lang="en-US" b="1" dirty="0" smtClean="0">
                <a:solidFill>
                  <a:srgbClr val="FF0000"/>
                </a:solidFill>
                <a:latin typeface="Arial"/>
                <a:cs typeface="Arial"/>
              </a:rPr>
              <a:t> </a:t>
            </a:r>
            <a:r>
              <a:rPr lang="en-US" b="1" dirty="0">
                <a:solidFill>
                  <a:srgbClr val="FF0000"/>
                </a:solidFill>
                <a:latin typeface="Arial"/>
                <a:cs typeface="Arial"/>
              </a:rPr>
              <a:t>achieve synthesis of nascent (new) lagging </a:t>
            </a:r>
            <a:endParaRPr lang="en-US" b="1" dirty="0" smtClean="0">
              <a:solidFill>
                <a:srgbClr val="FF0000"/>
              </a:solidFill>
              <a:latin typeface="Arial"/>
              <a:cs typeface="Arial"/>
            </a:endParaRPr>
          </a:p>
          <a:p>
            <a:pPr algn="just">
              <a:lnSpc>
                <a:spcPct val="130000"/>
              </a:lnSpc>
              <a:buNone/>
            </a:pPr>
            <a:r>
              <a:rPr lang="en-US" b="1" dirty="0" smtClean="0">
                <a:solidFill>
                  <a:srgbClr val="FF0000"/>
                </a:solidFill>
                <a:latin typeface="Arial"/>
                <a:cs typeface="Arial"/>
              </a:rPr>
              <a:t>strand </a:t>
            </a:r>
            <a:r>
              <a:rPr lang="en-US" b="1" dirty="0">
                <a:solidFill>
                  <a:srgbClr val="FF0000"/>
                </a:solidFill>
                <a:latin typeface="Arial"/>
                <a:cs typeface="Arial"/>
              </a:rPr>
              <a:t>DNA, whose direction of </a:t>
            </a:r>
            <a:r>
              <a:rPr lang="en-US" b="1" dirty="0" smtClean="0">
                <a:solidFill>
                  <a:srgbClr val="FF0000"/>
                </a:solidFill>
                <a:latin typeface="Arial"/>
                <a:cs typeface="Arial"/>
              </a:rPr>
              <a:t>synthesis</a:t>
            </a:r>
          </a:p>
          <a:p>
            <a:pPr algn="just">
              <a:lnSpc>
                <a:spcPct val="130000"/>
              </a:lnSpc>
              <a:buNone/>
            </a:pPr>
            <a:r>
              <a:rPr lang="en-US" b="1" dirty="0" smtClean="0">
                <a:solidFill>
                  <a:srgbClr val="FF0000"/>
                </a:solidFill>
                <a:latin typeface="Arial"/>
                <a:cs typeface="Arial"/>
              </a:rPr>
              <a:t> </a:t>
            </a:r>
            <a:r>
              <a:rPr lang="en-US" b="1" dirty="0">
                <a:solidFill>
                  <a:srgbClr val="FF0000"/>
                </a:solidFill>
                <a:latin typeface="Arial"/>
                <a:cs typeface="Arial"/>
              </a:rPr>
              <a:t>is opposite to the direction of </a:t>
            </a:r>
            <a:endParaRPr lang="en-US" b="1" dirty="0" smtClean="0">
              <a:solidFill>
                <a:srgbClr val="FF0000"/>
              </a:solidFill>
              <a:latin typeface="Arial"/>
              <a:cs typeface="Arial"/>
            </a:endParaRPr>
          </a:p>
          <a:p>
            <a:pPr algn="just">
              <a:lnSpc>
                <a:spcPct val="130000"/>
              </a:lnSpc>
              <a:buNone/>
            </a:pPr>
            <a:r>
              <a:rPr lang="en-US" b="1" dirty="0" smtClean="0">
                <a:solidFill>
                  <a:srgbClr val="FF0000"/>
                </a:solidFill>
                <a:latin typeface="Arial"/>
                <a:cs typeface="Arial"/>
              </a:rPr>
              <a:t>the </a:t>
            </a:r>
            <a:r>
              <a:rPr lang="en-US" b="1" dirty="0">
                <a:solidFill>
                  <a:srgbClr val="FF0000"/>
                </a:solidFill>
                <a:latin typeface="Arial"/>
                <a:cs typeface="Arial"/>
              </a:rPr>
              <a:t>growing replication fork.</a:t>
            </a:r>
          </a:p>
          <a:p>
            <a:pPr algn="just">
              <a:buNone/>
            </a:pPr>
            <a:endParaRPr lang="en-US" dirty="0">
              <a:latin typeface="Arial"/>
              <a:cs typeface="Arial"/>
            </a:endParaRPr>
          </a:p>
          <a:p>
            <a:pPr algn="just">
              <a:lnSpc>
                <a:spcPct val="130000"/>
              </a:lnSpc>
              <a:buNone/>
            </a:pPr>
            <a:endParaRPr lang="en-US" dirty="0">
              <a:latin typeface="Arial"/>
              <a:cs typeface="Arial"/>
            </a:endParaRPr>
          </a:p>
        </p:txBody>
      </p:sp>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Effect>
                      <a14:saturation sat="200000"/>
                    </a14:imgEffect>
                  </a14:imgLayer>
                </a14:imgProps>
              </a:ext>
            </a:extLst>
          </a:blip>
          <a:stretch>
            <a:fillRect/>
          </a:stretch>
        </p:blipFill>
        <p:spPr>
          <a:xfrm>
            <a:off x="5334000" y="381000"/>
            <a:ext cx="3581400" cy="3441700"/>
          </a:xfrm>
          <a:prstGeom prst="rect">
            <a:avLst/>
          </a:prstGeom>
        </p:spPr>
      </p:pic>
    </p:spTree>
    <p:extLst>
      <p:ext uri="{BB962C8B-B14F-4D97-AF65-F5344CB8AC3E}">
        <p14:creationId xmlns:p14="http://schemas.microsoft.com/office/powerpoint/2010/main" val="2550926324"/>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10600" cy="4955202"/>
          </a:xfrm>
          <a:prstGeom prst="rect">
            <a:avLst/>
          </a:prstGeom>
        </p:spPr>
        <p:txBody>
          <a:bodyPr wrap="square">
            <a:spAutoFit/>
          </a:bodyPr>
          <a:lstStyle/>
          <a:p>
            <a:r>
              <a:rPr lang="en-US" sz="2800" b="1" dirty="0">
                <a:solidFill>
                  <a:srgbClr val="FF0000"/>
                </a:solidFill>
                <a:latin typeface="Arial"/>
                <a:cs typeface="Arial"/>
              </a:rPr>
              <a:t>1-  Leading strand      </a:t>
            </a:r>
          </a:p>
          <a:p>
            <a:r>
              <a:rPr lang="en-US" sz="2400" dirty="0">
                <a:latin typeface="Arial"/>
                <a:cs typeface="Arial"/>
              </a:rPr>
              <a:t/>
            </a:r>
            <a:br>
              <a:rPr lang="en-US" sz="2400" dirty="0">
                <a:latin typeface="Arial"/>
                <a:cs typeface="Arial"/>
              </a:rPr>
            </a:br>
            <a:r>
              <a:rPr lang="en-US" sz="2400" b="1" dirty="0">
                <a:solidFill>
                  <a:schemeClr val="accent4">
                    <a:lumMod val="75000"/>
                  </a:schemeClr>
                </a:solidFill>
                <a:latin typeface="Times New Roman"/>
                <a:cs typeface="Times New Roman"/>
              </a:rPr>
              <a:t>DNA polymerase III </a:t>
            </a:r>
            <a:r>
              <a:rPr lang="en-US" sz="2400" dirty="0">
                <a:latin typeface="Times New Roman"/>
                <a:cs typeface="Times New Roman"/>
              </a:rPr>
              <a:t>begins the synthesis of the leading strand by using the RNA primer formed by </a:t>
            </a:r>
            <a:r>
              <a:rPr lang="en-US" sz="2400" dirty="0" err="1" smtClean="0">
                <a:latin typeface="Times New Roman"/>
                <a:cs typeface="Times New Roman"/>
              </a:rPr>
              <a:t>primase</a:t>
            </a:r>
            <a:r>
              <a:rPr lang="en-US" sz="2400" dirty="0" smtClean="0">
                <a:latin typeface="Times New Roman"/>
                <a:cs typeface="Times New Roman"/>
              </a:rPr>
              <a:t> ( </a:t>
            </a:r>
            <a:r>
              <a:rPr lang="en-US" sz="2400" dirty="0">
                <a:latin typeface="Times New Roman"/>
                <a:cs typeface="Times New Roman"/>
              </a:rPr>
              <a:t>from  5’-3’direction </a:t>
            </a:r>
            <a:r>
              <a:rPr lang="en-US" sz="2400" dirty="0" smtClean="0">
                <a:latin typeface="Times New Roman"/>
                <a:cs typeface="Times New Roman"/>
              </a:rPr>
              <a:t>or the same direction  </a:t>
            </a:r>
            <a:r>
              <a:rPr lang="en-US" sz="2400" dirty="0">
                <a:latin typeface="Times New Roman"/>
                <a:cs typeface="Times New Roman"/>
              </a:rPr>
              <a:t>as the replication fork </a:t>
            </a:r>
            <a:r>
              <a:rPr lang="en-US" sz="2400" dirty="0" smtClean="0">
                <a:latin typeface="Times New Roman"/>
                <a:cs typeface="Times New Roman"/>
              </a:rPr>
              <a:t>movement) </a:t>
            </a:r>
          </a:p>
          <a:p>
            <a:r>
              <a:rPr lang="en-US" sz="2400" dirty="0">
                <a:latin typeface="Times New Roman"/>
                <a:cs typeface="Times New Roman"/>
              </a:rPr>
              <a:t>The leading strand is synthesized continuously by polymerase III, which does not release the template until replication has been completed. </a:t>
            </a:r>
            <a:endParaRPr lang="en-US" sz="2400" dirty="0" smtClean="0">
              <a:latin typeface="Times New Roman"/>
              <a:cs typeface="Times New Roman"/>
            </a:endParaRPr>
          </a:p>
          <a:p>
            <a:r>
              <a:rPr lang="en-US" sz="2400" dirty="0" smtClean="0">
                <a:latin typeface="Times New Roman"/>
                <a:cs typeface="Times New Roman"/>
              </a:rPr>
              <a:t>This </a:t>
            </a:r>
            <a:r>
              <a:rPr lang="en-US" sz="2400" dirty="0">
                <a:latin typeface="Times New Roman"/>
                <a:cs typeface="Times New Roman"/>
              </a:rPr>
              <a:t>strand is formed as nucleotides are continuously added to the 3’ end of the strand after polymerase reads the original DNA template . Only one primer will require here </a:t>
            </a:r>
            <a:r>
              <a:rPr lang="en-US" sz="2400" dirty="0" smtClean="0">
                <a:latin typeface="Times New Roman"/>
                <a:cs typeface="Times New Roman"/>
              </a:rPr>
              <a:t>. no </a:t>
            </a:r>
            <a:r>
              <a:rPr lang="en-US" sz="2400" dirty="0">
                <a:latin typeface="Times New Roman"/>
                <a:cs typeface="Times New Roman"/>
              </a:rPr>
              <a:t>Okazaki fragment </a:t>
            </a:r>
            <a:r>
              <a:rPr lang="en-US" sz="2400" dirty="0" smtClean="0">
                <a:latin typeface="Times New Roman"/>
                <a:cs typeface="Times New Roman"/>
              </a:rPr>
              <a:t>are  </a:t>
            </a:r>
            <a:r>
              <a:rPr lang="en-US" sz="2400" dirty="0">
                <a:latin typeface="Times New Roman"/>
                <a:cs typeface="Times New Roman"/>
              </a:rPr>
              <a:t>formed. </a:t>
            </a:r>
            <a:endParaRPr lang="en-US" sz="2400" b="1" dirty="0">
              <a:latin typeface="Times New Roman"/>
              <a:cs typeface="Times New Roman"/>
            </a:endParaRPr>
          </a:p>
          <a:p>
            <a:endParaRPr lang="en-US" sz="2400" dirty="0">
              <a:latin typeface="Times New Roman"/>
              <a:cs typeface="Times New Roman"/>
            </a:endParaRPr>
          </a:p>
        </p:txBody>
      </p:sp>
    </p:spTree>
    <p:extLst>
      <p:ext uri="{BB962C8B-B14F-4D97-AF65-F5344CB8AC3E}">
        <p14:creationId xmlns:p14="http://schemas.microsoft.com/office/powerpoint/2010/main" val="386101472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1"/>
            <a:ext cx="8686800" cy="6740306"/>
          </a:xfrm>
          <a:prstGeom prst="rect">
            <a:avLst/>
          </a:prstGeom>
        </p:spPr>
        <p:txBody>
          <a:bodyPr wrap="square">
            <a:spAutoFit/>
          </a:bodyPr>
          <a:lstStyle/>
          <a:p>
            <a:r>
              <a:rPr lang="en-US" sz="2800" b="1" dirty="0">
                <a:solidFill>
                  <a:srgbClr val="FF0000"/>
                </a:solidFill>
                <a:latin typeface="Times New Roman"/>
                <a:cs typeface="Times New Roman"/>
              </a:rPr>
              <a:t>2- lagging strand:  </a:t>
            </a:r>
            <a:endParaRPr lang="en-US" sz="2800" b="1" dirty="0" smtClean="0">
              <a:solidFill>
                <a:srgbClr val="FF0000"/>
              </a:solidFill>
              <a:latin typeface="Times New Roman"/>
              <a:cs typeface="Times New Roman"/>
            </a:endParaRPr>
          </a:p>
          <a:p>
            <a:endParaRPr lang="en-US" sz="2000" b="1" dirty="0">
              <a:solidFill>
                <a:srgbClr val="FF0000"/>
              </a:solidFill>
              <a:latin typeface="Arial"/>
              <a:cs typeface="Arial"/>
            </a:endParaRPr>
          </a:p>
          <a:p>
            <a:r>
              <a:rPr lang="en-US" sz="2400" dirty="0">
                <a:latin typeface="Times New Roman"/>
                <a:cs typeface="Times New Roman"/>
              </a:rPr>
              <a:t>However, all known DNA polymerases synthesize DNA in the 5′ → 3′ direction but not in the 3′ → 5′ direction. </a:t>
            </a:r>
          </a:p>
          <a:p>
            <a:r>
              <a:rPr lang="en-US" sz="2400" dirty="0">
                <a:latin typeface="Times New Roman"/>
                <a:cs typeface="Times New Roman"/>
              </a:rPr>
              <a:t>How then does one of the daughter( lagging )  DNA strands appear to grow in the 3′ → 5′ direction?  </a:t>
            </a:r>
          </a:p>
          <a:p>
            <a:endParaRPr lang="en-US" sz="2400" dirty="0" smtClean="0">
              <a:latin typeface="Times New Roman"/>
              <a:cs typeface="Times New Roman"/>
            </a:endParaRPr>
          </a:p>
          <a:p>
            <a:r>
              <a:rPr lang="en-US" sz="2400" dirty="0" smtClean="0">
                <a:latin typeface="Times New Roman"/>
                <a:cs typeface="Times New Roman"/>
              </a:rPr>
              <a:t>A </a:t>
            </a:r>
            <a:r>
              <a:rPr lang="en-US" sz="2400" dirty="0">
                <a:latin typeface="Times New Roman"/>
                <a:cs typeface="Times New Roman"/>
              </a:rPr>
              <a:t>lagging strand is the strand which is synthesized in the 3’-5’ direction or </a:t>
            </a:r>
            <a:r>
              <a:rPr lang="en-US" sz="2400" dirty="0">
                <a:solidFill>
                  <a:srgbClr val="FF0000"/>
                </a:solidFill>
                <a:latin typeface="Times New Roman"/>
                <a:cs typeface="Times New Roman"/>
              </a:rPr>
              <a:t>opposite direction </a:t>
            </a:r>
            <a:r>
              <a:rPr lang="en-US" sz="2400" dirty="0">
                <a:latin typeface="Times New Roman"/>
                <a:cs typeface="Times New Roman"/>
              </a:rPr>
              <a:t>as to the movement of the replication fork. It grows or is synthesized away from the fork. </a:t>
            </a:r>
            <a:endParaRPr lang="en-US" sz="2400" dirty="0" smtClean="0">
              <a:latin typeface="Times New Roman"/>
              <a:cs typeface="Times New Roman"/>
            </a:endParaRPr>
          </a:p>
          <a:p>
            <a:endParaRPr lang="en-US" sz="2400" dirty="0" smtClean="0">
              <a:latin typeface="Times New Roman"/>
              <a:cs typeface="Times New Roman"/>
            </a:endParaRPr>
          </a:p>
          <a:p>
            <a:r>
              <a:rPr lang="en-US" sz="2400" dirty="0" smtClean="0">
                <a:latin typeface="Times New Roman"/>
                <a:cs typeface="Times New Roman"/>
              </a:rPr>
              <a:t>This </a:t>
            </a:r>
            <a:r>
              <a:rPr lang="en-US" sz="2400" dirty="0">
                <a:latin typeface="Times New Roman"/>
                <a:cs typeface="Times New Roman"/>
              </a:rPr>
              <a:t>why it is discontinuous</a:t>
            </a:r>
            <a:r>
              <a:rPr lang="en-US" sz="2400" dirty="0" smtClean="0">
                <a:latin typeface="Times New Roman"/>
                <a:cs typeface="Times New Roman"/>
              </a:rPr>
              <a:t>;</a:t>
            </a:r>
            <a:r>
              <a:rPr lang="en-US" sz="2400" dirty="0">
                <a:latin typeface="Times New Roman"/>
                <a:cs typeface="Times New Roman"/>
              </a:rPr>
              <a:t> it  is synthesized in short, </a:t>
            </a:r>
            <a:r>
              <a:rPr lang="en-US" sz="2400" b="1" dirty="0">
                <a:solidFill>
                  <a:srgbClr val="FF0000"/>
                </a:solidFill>
                <a:latin typeface="Times New Roman"/>
                <a:cs typeface="Times New Roman"/>
              </a:rPr>
              <a:t>separated segments</a:t>
            </a:r>
            <a:r>
              <a:rPr lang="en-US" sz="2400" dirty="0">
                <a:latin typeface="Times New Roman"/>
                <a:cs typeface="Times New Roman"/>
              </a:rPr>
              <a:t>. On the lagging strand template, a </a:t>
            </a:r>
            <a:r>
              <a:rPr lang="en-US" sz="2400" dirty="0" err="1">
                <a:solidFill>
                  <a:srgbClr val="FF0000"/>
                </a:solidFill>
                <a:latin typeface="Times New Roman"/>
                <a:cs typeface="Times New Roman"/>
              </a:rPr>
              <a:t>primase</a:t>
            </a:r>
            <a:r>
              <a:rPr lang="en-US" sz="2400" dirty="0">
                <a:solidFill>
                  <a:srgbClr val="FF0000"/>
                </a:solidFill>
                <a:latin typeface="Times New Roman"/>
                <a:cs typeface="Times New Roman"/>
              </a:rPr>
              <a:t> "reads" the template DNA and initiates synthesis of a </a:t>
            </a:r>
            <a:r>
              <a:rPr lang="en-US" sz="2400" dirty="0" smtClean="0">
                <a:solidFill>
                  <a:srgbClr val="FF0000"/>
                </a:solidFill>
                <a:latin typeface="Times New Roman"/>
                <a:cs typeface="Times New Roman"/>
              </a:rPr>
              <a:t>short complementary</a:t>
            </a:r>
            <a:r>
              <a:rPr lang="en-US" sz="2400" dirty="0">
                <a:solidFill>
                  <a:srgbClr val="FF0000"/>
                </a:solidFill>
                <a:latin typeface="Times New Roman"/>
                <a:cs typeface="Times New Roman"/>
              </a:rPr>
              <a:t> RNA primer. </a:t>
            </a:r>
            <a:r>
              <a:rPr lang="en-US" sz="2400" dirty="0">
                <a:latin typeface="Times New Roman"/>
                <a:cs typeface="Times New Roman"/>
              </a:rPr>
              <a:t>A DNA polymerase III  extends the primed segments, forming Okazaki fragments.  DNA polymerase  will add  nucleotides in the 5' to 3' direction; </a:t>
            </a:r>
            <a:endParaRPr lang="en-US" sz="2400" dirty="0" smtClean="0">
              <a:latin typeface="Times New Roman"/>
              <a:cs typeface="Times New Roman"/>
            </a:endParaRPr>
          </a:p>
          <a:p>
            <a:endParaRPr lang="en-US" sz="2400" dirty="0">
              <a:latin typeface="Times New Roman"/>
              <a:cs typeface="Times New Roman"/>
            </a:endParaRPr>
          </a:p>
        </p:txBody>
      </p:sp>
    </p:spTree>
    <p:extLst>
      <p:ext uri="{BB962C8B-B14F-4D97-AF65-F5344CB8AC3E}">
        <p14:creationId xmlns:p14="http://schemas.microsoft.com/office/powerpoint/2010/main" val="894611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51efa293e4b00daf471a9a04-frostbite-1374913903985-dnareplication.jpg"/>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381000" y="304800"/>
            <a:ext cx="8458200" cy="6189535"/>
          </a:xfrm>
          <a:prstGeom prst="rect">
            <a:avLst/>
          </a:prstGeom>
        </p:spPr>
      </p:pic>
    </p:spTree>
    <p:extLst>
      <p:ext uri="{BB962C8B-B14F-4D97-AF65-F5344CB8AC3E}">
        <p14:creationId xmlns:p14="http://schemas.microsoft.com/office/powerpoint/2010/main" val="203496546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Effect>
                      <a14:brightnessContrast contrast="20000"/>
                    </a14:imgEffect>
                  </a14:imgLayer>
                </a14:imgProps>
              </a:ext>
            </a:extLst>
          </a:blip>
          <a:stretch>
            <a:fillRect/>
          </a:stretch>
        </p:blipFill>
        <p:spPr>
          <a:xfrm>
            <a:off x="0" y="228600"/>
            <a:ext cx="9024896" cy="6172199"/>
          </a:xfrm>
          <a:prstGeom prst="rect">
            <a:avLst/>
          </a:prstGeom>
        </p:spPr>
      </p:pic>
    </p:spTree>
    <p:extLst>
      <p:ext uri="{BB962C8B-B14F-4D97-AF65-F5344CB8AC3E}">
        <p14:creationId xmlns:p14="http://schemas.microsoft.com/office/powerpoint/2010/main" val="788272825"/>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6992683"/>
          </a:xfrm>
          <a:prstGeom prst="rect">
            <a:avLst/>
          </a:prstGeom>
        </p:spPr>
        <p:txBody>
          <a:bodyPr wrap="square">
            <a:spAutoFit/>
          </a:bodyPr>
          <a:lstStyle/>
          <a:p>
            <a:pPr algn="just">
              <a:lnSpc>
                <a:spcPct val="110000"/>
              </a:lnSpc>
              <a:buNone/>
            </a:pPr>
            <a:endParaRPr lang="en-US" sz="2400" dirty="0" smtClean="0">
              <a:latin typeface="Arial"/>
              <a:cs typeface="Arial"/>
            </a:endParaRPr>
          </a:p>
          <a:p>
            <a:pPr algn="just">
              <a:lnSpc>
                <a:spcPct val="110000"/>
              </a:lnSpc>
              <a:buNone/>
            </a:pPr>
            <a:r>
              <a:rPr lang="en-US" sz="2400" dirty="0" smtClean="0">
                <a:latin typeface="Times New Roman"/>
                <a:cs typeface="Times New Roman"/>
              </a:rPr>
              <a:t>More </a:t>
            </a:r>
            <a:r>
              <a:rPr lang="en-US" sz="2400" dirty="0">
                <a:latin typeface="Times New Roman"/>
                <a:cs typeface="Times New Roman"/>
              </a:rPr>
              <a:t>than one primer will be necessary here and it will be removed </a:t>
            </a:r>
            <a:r>
              <a:rPr lang="en-US" sz="2400" dirty="0" smtClean="0">
                <a:latin typeface="Times New Roman"/>
                <a:cs typeface="Times New Roman"/>
              </a:rPr>
              <a:t>later </a:t>
            </a:r>
            <a:r>
              <a:rPr lang="en-US" sz="2400" dirty="0">
                <a:latin typeface="Times New Roman"/>
                <a:cs typeface="Times New Roman"/>
              </a:rPr>
              <a:t>by the </a:t>
            </a:r>
            <a:r>
              <a:rPr lang="en-US" sz="2400" dirty="0" err="1">
                <a:latin typeface="Times New Roman"/>
                <a:cs typeface="Times New Roman"/>
              </a:rPr>
              <a:t>exonuclease</a:t>
            </a:r>
            <a:r>
              <a:rPr lang="en-US" sz="2400" dirty="0">
                <a:latin typeface="Times New Roman"/>
                <a:cs typeface="Times New Roman"/>
              </a:rPr>
              <a:t> activity of </a:t>
            </a:r>
            <a:r>
              <a:rPr lang="en-US" sz="2400" dirty="0">
                <a:solidFill>
                  <a:srgbClr val="FF0000"/>
                </a:solidFill>
                <a:latin typeface="Times New Roman"/>
                <a:cs typeface="Times New Roman"/>
              </a:rPr>
              <a:t>DNA polymerase (I) which will </a:t>
            </a:r>
            <a:r>
              <a:rPr lang="en-US" sz="2400" dirty="0">
                <a:latin typeface="Times New Roman"/>
                <a:cs typeface="Times New Roman"/>
              </a:rPr>
              <a:t>fill the gap between two adjacent Okazaki </a:t>
            </a:r>
            <a:r>
              <a:rPr lang="en-US" sz="2400" dirty="0" smtClean="0">
                <a:latin typeface="Times New Roman"/>
                <a:cs typeface="Times New Roman"/>
              </a:rPr>
              <a:t>fragments. the </a:t>
            </a:r>
            <a:r>
              <a:rPr lang="en-US" sz="2400" dirty="0">
                <a:latin typeface="Times New Roman"/>
                <a:cs typeface="Times New Roman"/>
              </a:rPr>
              <a:t>final binding will done by the activity of ligase enzyme  who will add a 3́ 5́ </a:t>
            </a:r>
            <a:r>
              <a:rPr lang="en-US" sz="2400" dirty="0" err="1">
                <a:latin typeface="Times New Roman"/>
                <a:cs typeface="Times New Roman"/>
              </a:rPr>
              <a:t>phospho</a:t>
            </a:r>
            <a:r>
              <a:rPr lang="en-US" sz="2400" dirty="0">
                <a:latin typeface="Times New Roman"/>
                <a:cs typeface="Times New Roman"/>
              </a:rPr>
              <a:t> </a:t>
            </a:r>
            <a:r>
              <a:rPr lang="en-US" sz="2400" dirty="0" err="1">
                <a:latin typeface="Times New Roman"/>
                <a:cs typeface="Times New Roman"/>
              </a:rPr>
              <a:t>diester</a:t>
            </a:r>
            <a:r>
              <a:rPr lang="en-US" sz="2400" dirty="0">
                <a:latin typeface="Times New Roman"/>
                <a:cs typeface="Times New Roman"/>
              </a:rPr>
              <a:t> bond continuously ; this is the reason why the synthesis of the lagging strand is more complicated than the leading strand</a:t>
            </a:r>
            <a:r>
              <a:rPr lang="en-US" sz="2400" dirty="0" smtClean="0">
                <a:latin typeface="Times New Roman"/>
                <a:cs typeface="Times New Roman"/>
              </a:rPr>
              <a:t>.</a:t>
            </a:r>
          </a:p>
          <a:p>
            <a:pPr algn="just">
              <a:lnSpc>
                <a:spcPct val="110000"/>
              </a:lnSpc>
              <a:buNone/>
            </a:pPr>
            <a:r>
              <a:rPr lang="en-US" sz="2400" dirty="0" smtClean="0">
                <a:latin typeface="Times New Roman"/>
                <a:cs typeface="Times New Roman"/>
              </a:rPr>
              <a:t>DNA </a:t>
            </a:r>
            <a:r>
              <a:rPr lang="en-US" sz="2400" dirty="0">
                <a:latin typeface="Times New Roman"/>
                <a:cs typeface="Times New Roman"/>
              </a:rPr>
              <a:t>polymerase molecules are required for  polymerization the two strands which run together in the same machine binding together  but still the replication happened in opposite direction The polymerase involved in leading strand synthesis is DNA polymerase III(DNA Pol III) in prokaryotes and presumably Pol </a:t>
            </a:r>
            <a:r>
              <a:rPr lang="en-US" sz="2400" dirty="0" err="1">
                <a:latin typeface="Times New Roman"/>
                <a:cs typeface="Times New Roman"/>
              </a:rPr>
              <a:t>ε</a:t>
            </a:r>
            <a:r>
              <a:rPr lang="en-US" sz="2400" dirty="0">
                <a:latin typeface="Times New Roman"/>
                <a:cs typeface="Times New Roman"/>
              </a:rPr>
              <a:t> in yeasts. In human cells the leading and lagging strands are synthesized by Pol </a:t>
            </a:r>
            <a:r>
              <a:rPr lang="en-US" sz="2400" dirty="0" err="1" smtClean="0">
                <a:latin typeface="Times New Roman"/>
                <a:cs typeface="Times New Roman"/>
              </a:rPr>
              <a:t>ε</a:t>
            </a:r>
            <a:r>
              <a:rPr lang="en-US" sz="2400" dirty="0" smtClean="0">
                <a:latin typeface="Times New Roman"/>
                <a:cs typeface="Times New Roman"/>
              </a:rPr>
              <a:t>  </a:t>
            </a:r>
            <a:r>
              <a:rPr lang="en-US" sz="2400" dirty="0" err="1" smtClean="0">
                <a:latin typeface="Times New Roman"/>
                <a:cs typeface="Times New Roman"/>
              </a:rPr>
              <a:t>ابسلو</a:t>
            </a:r>
            <a:r>
              <a:rPr lang="en-US" sz="2400" dirty="0" smtClean="0">
                <a:latin typeface="Times New Roman"/>
                <a:cs typeface="Times New Roman"/>
              </a:rPr>
              <a:t> </a:t>
            </a:r>
          </a:p>
          <a:p>
            <a:pPr algn="just">
              <a:lnSpc>
                <a:spcPct val="110000"/>
              </a:lnSpc>
              <a:buNone/>
            </a:pPr>
            <a:r>
              <a:rPr lang="en-US" sz="2400" dirty="0" smtClean="0">
                <a:latin typeface="Times New Roman"/>
                <a:cs typeface="Times New Roman"/>
              </a:rPr>
              <a:t> </a:t>
            </a:r>
            <a:r>
              <a:rPr lang="en-US" sz="2400" dirty="0">
                <a:latin typeface="Times New Roman"/>
                <a:cs typeface="Times New Roman"/>
              </a:rPr>
              <a:t>and </a:t>
            </a:r>
            <a:r>
              <a:rPr lang="en-US" sz="2400" dirty="0" smtClean="0">
                <a:latin typeface="Times New Roman"/>
                <a:cs typeface="Times New Roman"/>
              </a:rPr>
              <a:t>Pol delta  </a:t>
            </a:r>
            <a:r>
              <a:rPr lang="en-US" sz="2400" dirty="0" err="1">
                <a:latin typeface="Times New Roman"/>
                <a:cs typeface="Times New Roman"/>
              </a:rPr>
              <a:t>δ</a:t>
            </a:r>
            <a:r>
              <a:rPr lang="en-US" sz="2400" dirty="0">
                <a:latin typeface="Times New Roman"/>
                <a:cs typeface="Times New Roman"/>
              </a:rPr>
              <a:t> , respectively, within the nucleus and Pol </a:t>
            </a:r>
            <a:r>
              <a:rPr lang="en-US" sz="2400" dirty="0" err="1">
                <a:latin typeface="Times New Roman"/>
                <a:cs typeface="Times New Roman"/>
              </a:rPr>
              <a:t>γ</a:t>
            </a:r>
            <a:r>
              <a:rPr lang="en-US" sz="2400" dirty="0">
                <a:latin typeface="Times New Roman"/>
                <a:cs typeface="Times New Roman"/>
              </a:rPr>
              <a:t> in the </a:t>
            </a:r>
            <a:r>
              <a:rPr lang="en-US" sz="2400" dirty="0" smtClean="0">
                <a:latin typeface="Times New Roman"/>
                <a:cs typeface="Times New Roman"/>
              </a:rPr>
              <a:t>mitochondria</a:t>
            </a:r>
            <a:r>
              <a:rPr lang="en-US" sz="2400" dirty="0">
                <a:latin typeface="Times New Roman"/>
                <a:cs typeface="Times New Roman"/>
              </a:rPr>
              <a:t/>
            </a:r>
            <a:br>
              <a:rPr lang="en-US" sz="2400" dirty="0">
                <a:latin typeface="Times New Roman"/>
                <a:cs typeface="Times New Roman"/>
              </a:rPr>
            </a:br>
            <a:endParaRPr lang="en-US" sz="2400" dirty="0">
              <a:latin typeface="Times New Roman"/>
              <a:cs typeface="Times New Roman"/>
            </a:endParaRPr>
          </a:p>
        </p:txBody>
      </p:sp>
    </p:spTree>
    <p:extLst>
      <p:ext uri="{BB962C8B-B14F-4D97-AF65-F5344CB8AC3E}">
        <p14:creationId xmlns:p14="http://schemas.microsoft.com/office/powerpoint/2010/main" val="960439649"/>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iobook_dna_graphik_3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457200"/>
            <a:ext cx="8216900" cy="6193489"/>
          </a:xfrm>
          <a:prstGeom prst="rect">
            <a:avLst/>
          </a:prstGeom>
        </p:spPr>
      </p:pic>
    </p:spTree>
    <p:extLst>
      <p:ext uri="{BB962C8B-B14F-4D97-AF65-F5344CB8AC3E}">
        <p14:creationId xmlns:p14="http://schemas.microsoft.com/office/powerpoint/2010/main" val="306993005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152400"/>
            <a:ext cx="7062300" cy="1323439"/>
          </a:xfrm>
          <a:prstGeom prst="rect">
            <a:avLst/>
          </a:prstGeom>
          <a:noFill/>
        </p:spPr>
        <p:txBody>
          <a:bodyPr wrap="none" rtlCol="0">
            <a:spAutoFit/>
          </a:bodyPr>
          <a:lstStyle/>
          <a:p>
            <a:r>
              <a:rPr lang="en-US" sz="4000" b="1" dirty="0" smtClean="0">
                <a:solidFill>
                  <a:srgbClr val="FF0000"/>
                </a:solidFill>
                <a:latin typeface="Arial"/>
                <a:cs typeface="Arial"/>
              </a:rPr>
              <a:t>What is DNA replication ???</a:t>
            </a:r>
          </a:p>
          <a:p>
            <a:endParaRPr lang="en-US" sz="4000" b="1" dirty="0">
              <a:solidFill>
                <a:srgbClr val="FF0000"/>
              </a:solidFill>
              <a:latin typeface="Arial"/>
              <a:cs typeface="Arial"/>
            </a:endParaRPr>
          </a:p>
        </p:txBody>
      </p:sp>
      <p:sp>
        <p:nvSpPr>
          <p:cNvPr id="3" name="TextBox 2"/>
          <p:cNvSpPr txBox="1"/>
          <p:nvPr/>
        </p:nvSpPr>
        <p:spPr>
          <a:xfrm>
            <a:off x="228600" y="838200"/>
            <a:ext cx="8382000" cy="5632310"/>
          </a:xfrm>
          <a:prstGeom prst="rect">
            <a:avLst/>
          </a:prstGeom>
          <a:noFill/>
        </p:spPr>
        <p:txBody>
          <a:bodyPr wrap="square" rtlCol="0">
            <a:spAutoFit/>
          </a:bodyPr>
          <a:lstStyle/>
          <a:p>
            <a:r>
              <a:rPr lang="en-US" sz="2400" dirty="0">
                <a:latin typeface="Arial"/>
                <a:cs typeface="Arial"/>
              </a:rPr>
              <a:t>Before </a:t>
            </a:r>
            <a:r>
              <a:rPr lang="en-US" sz="2400" dirty="0" smtClean="0">
                <a:latin typeface="Arial"/>
                <a:cs typeface="Arial"/>
              </a:rPr>
              <a:t>each cell  </a:t>
            </a:r>
            <a:r>
              <a:rPr lang="en-US" sz="2400" dirty="0">
                <a:latin typeface="Arial"/>
                <a:cs typeface="Arial"/>
              </a:rPr>
              <a:t>division, </a:t>
            </a:r>
            <a:r>
              <a:rPr lang="en-US" sz="2400" dirty="0" smtClean="0">
                <a:latin typeface="Arial"/>
                <a:cs typeface="Arial"/>
              </a:rPr>
              <a:t>new copies </a:t>
            </a:r>
            <a:r>
              <a:rPr lang="en-US" sz="2400" dirty="0">
                <a:latin typeface="Arial"/>
                <a:cs typeface="Arial"/>
              </a:rPr>
              <a:t>must be made of each of the many molecules that form </a:t>
            </a:r>
            <a:r>
              <a:rPr lang="en-US" sz="2400" dirty="0" smtClean="0">
                <a:latin typeface="Arial"/>
                <a:cs typeface="Arial"/>
              </a:rPr>
              <a:t>the cell</a:t>
            </a:r>
            <a:r>
              <a:rPr lang="en-US" sz="2400" dirty="0">
                <a:latin typeface="Arial"/>
                <a:cs typeface="Arial"/>
              </a:rPr>
              <a:t>, including the duplication of all DNA molecules. </a:t>
            </a:r>
            <a:r>
              <a:rPr lang="en-US" sz="2400" dirty="0" smtClean="0">
                <a:latin typeface="Arial"/>
                <a:cs typeface="Arial"/>
              </a:rPr>
              <a:t>DNA replication </a:t>
            </a:r>
            <a:r>
              <a:rPr lang="en-US" sz="2400" dirty="0">
                <a:latin typeface="Arial"/>
                <a:cs typeface="Arial"/>
              </a:rPr>
              <a:t>is the name given to this </a:t>
            </a:r>
            <a:r>
              <a:rPr lang="en-US" sz="2400" dirty="0" smtClean="0">
                <a:latin typeface="Arial"/>
                <a:cs typeface="Arial"/>
              </a:rPr>
              <a:t>duplication process</a:t>
            </a:r>
            <a:r>
              <a:rPr lang="en-US" sz="2400" dirty="0">
                <a:latin typeface="Arial"/>
                <a:cs typeface="Arial"/>
              </a:rPr>
              <a:t>, </a:t>
            </a:r>
            <a:r>
              <a:rPr lang="en-US" sz="2400" dirty="0" smtClean="0">
                <a:latin typeface="Arial"/>
                <a:cs typeface="Arial"/>
              </a:rPr>
              <a:t>which enables </a:t>
            </a:r>
            <a:r>
              <a:rPr lang="en-US" sz="2400" dirty="0">
                <a:latin typeface="Arial"/>
                <a:cs typeface="Arial"/>
              </a:rPr>
              <a:t>an organism’s genetic information — its genes — to </a:t>
            </a:r>
            <a:r>
              <a:rPr lang="en-US" sz="2400" dirty="0" smtClean="0">
                <a:latin typeface="Arial"/>
                <a:cs typeface="Arial"/>
              </a:rPr>
              <a:t>be passed </a:t>
            </a:r>
            <a:r>
              <a:rPr lang="en-US" sz="2400" dirty="0">
                <a:latin typeface="Arial"/>
                <a:cs typeface="Arial"/>
              </a:rPr>
              <a:t>to the two daughter cells created when a cell </a:t>
            </a:r>
            <a:r>
              <a:rPr lang="en-US" sz="2400" dirty="0" smtClean="0">
                <a:latin typeface="Arial"/>
                <a:cs typeface="Arial"/>
              </a:rPr>
              <a:t>divides.</a:t>
            </a:r>
          </a:p>
          <a:p>
            <a:endParaRPr lang="en-US" sz="2400" dirty="0">
              <a:latin typeface="Arial"/>
              <a:cs typeface="Arial"/>
            </a:endParaRPr>
          </a:p>
          <a:p>
            <a:r>
              <a:rPr lang="en-US" sz="2400" dirty="0" smtClean="0">
                <a:latin typeface="Arial"/>
                <a:cs typeface="Arial"/>
              </a:rPr>
              <a:t>DNA </a:t>
            </a:r>
            <a:r>
              <a:rPr lang="en-US" sz="2400" dirty="0">
                <a:latin typeface="Arial"/>
                <a:cs typeface="Arial"/>
              </a:rPr>
              <a:t>replication is the process of producing two identical copies from one original DNA molecule. This biological process occurs in all living organisms . It is the basis for </a:t>
            </a:r>
            <a:r>
              <a:rPr lang="en-US" sz="2400" b="1" dirty="0">
                <a:solidFill>
                  <a:srgbClr val="FF0000"/>
                </a:solidFill>
                <a:latin typeface="Arial"/>
                <a:cs typeface="Arial"/>
              </a:rPr>
              <a:t>biological inheritance</a:t>
            </a:r>
            <a:r>
              <a:rPr lang="en-US" sz="2400" dirty="0">
                <a:latin typeface="Arial"/>
                <a:cs typeface="Arial"/>
              </a:rPr>
              <a:t>. DNA is composed </a:t>
            </a:r>
            <a:r>
              <a:rPr lang="en-US" sz="2400" dirty="0" smtClean="0">
                <a:latin typeface="Arial"/>
                <a:cs typeface="Arial"/>
              </a:rPr>
              <a:t>of   </a:t>
            </a:r>
            <a:r>
              <a:rPr lang="en-US" sz="2400" dirty="0">
                <a:latin typeface="Arial"/>
                <a:cs typeface="Arial"/>
              </a:rPr>
              <a:t>two strands and each strand of the original DNA molecule serves as template for the production of the complementary strand, </a:t>
            </a:r>
            <a:r>
              <a:rPr lang="en-US" sz="2400" dirty="0" smtClean="0">
                <a:latin typeface="Arial"/>
                <a:cs typeface="Arial"/>
              </a:rPr>
              <a:t> a </a:t>
            </a:r>
            <a:r>
              <a:rPr lang="en-US" sz="2400" dirty="0">
                <a:latin typeface="Arial"/>
                <a:cs typeface="Arial"/>
              </a:rPr>
              <a:t>process referred to as </a:t>
            </a:r>
            <a:r>
              <a:rPr lang="en-US" sz="2400" b="1" dirty="0">
                <a:solidFill>
                  <a:srgbClr val="FF0000"/>
                </a:solidFill>
                <a:latin typeface="Arial"/>
                <a:cs typeface="Arial"/>
              </a:rPr>
              <a:t>semiconservative </a:t>
            </a:r>
            <a:r>
              <a:rPr lang="en-US" sz="2400" b="1" dirty="0" smtClean="0">
                <a:solidFill>
                  <a:srgbClr val="FF0000"/>
                </a:solidFill>
                <a:latin typeface="Arial"/>
                <a:cs typeface="Arial"/>
              </a:rPr>
              <a:t>replication.</a:t>
            </a:r>
            <a:endParaRPr lang="en-US" sz="2400" b="1" dirty="0">
              <a:solidFill>
                <a:srgbClr val="FF0000"/>
              </a:solidFill>
              <a:latin typeface="Arial"/>
              <a:cs typeface="Arial"/>
            </a:endParaRPr>
          </a:p>
          <a:p>
            <a:r>
              <a:rPr lang="en-US" sz="2400" dirty="0" smtClean="0">
                <a:latin typeface="Arial"/>
                <a:cs typeface="Arial"/>
              </a:rPr>
              <a:t> </a:t>
            </a:r>
            <a:endParaRPr lang="en-US" sz="2400" dirty="0">
              <a:latin typeface="Arial"/>
              <a:cs typeface="Arial"/>
            </a:endParaRPr>
          </a:p>
        </p:txBody>
      </p:sp>
    </p:spTree>
    <p:extLst>
      <p:ext uri="{BB962C8B-B14F-4D97-AF65-F5344CB8AC3E}">
        <p14:creationId xmlns:p14="http://schemas.microsoft.com/office/powerpoint/2010/main" val="22157808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2"/>
                                        </p:tgtEl>
                                        <p:attrNameLst>
                                          <p:attrName>style.color</p:attrName>
                                        </p:attrNameLst>
                                      </p:cBhvr>
                                      <p:to>
                                        <p:clrVal>
                                          <a:schemeClr val="accent2"/>
                                        </p:clrVal>
                                      </p:to>
                                    </p:set>
                                    <p:set>
                                      <p:cBhvr>
                                        <p:cTn id="7" dur="500" fill="hold"/>
                                        <p:tgtEl>
                                          <p:spTgt spid="2"/>
                                        </p:tgtEl>
                                        <p:attrNameLst>
                                          <p:attrName>fillcolor</p:attrName>
                                        </p:attrNameLst>
                                      </p:cBhvr>
                                      <p:to>
                                        <p:clrVal>
                                          <a:schemeClr val="accent2"/>
                                        </p:clrVal>
                                      </p:to>
                                    </p:set>
                                    <p:set>
                                      <p:cBhvr>
                                        <p:cTn id="8" dur="500" fill="hold"/>
                                        <p:tgtEl>
                                          <p:spTgt spid="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85800"/>
          </a:xfrm>
        </p:spPr>
        <p:txBody>
          <a:bodyPr>
            <a:normAutofit/>
          </a:bodyPr>
          <a:lstStyle/>
          <a:p>
            <a:r>
              <a:rPr lang="en-US" sz="3600" dirty="0" smtClean="0">
                <a:solidFill>
                  <a:srgbClr val="C00000"/>
                </a:solidFill>
              </a:rPr>
              <a:t>Enzymes involve in DNA replication </a:t>
            </a:r>
            <a:endParaRPr lang="en-US" sz="3600" dirty="0">
              <a:solidFill>
                <a:srgbClr val="C00000"/>
              </a:solidFill>
            </a:endParaRPr>
          </a:p>
        </p:txBody>
      </p:sp>
      <p:pic>
        <p:nvPicPr>
          <p:cNvPr id="6" name="Content Placeholder 5" descr="07-05_DNAReplication_L.jpg"/>
          <p:cNvPicPr>
            <a:picLocks noGrp="1" noChangeAspect="1"/>
          </p:cNvPicPr>
          <p:nvPr>
            <p:ph idx="1"/>
          </p:nvPr>
        </p:nvPicPr>
        <p:blipFill rotWithShape="1">
          <a:blip r:embed="rId2" cstate="print"/>
          <a:srcRect l="-1285" t="-1126" r="2683" b="1313"/>
          <a:stretch/>
        </p:blipFill>
        <p:spPr>
          <a:xfrm>
            <a:off x="762000" y="838200"/>
            <a:ext cx="7315200" cy="5831475"/>
          </a:xfrm>
        </p:spPr>
      </p:pic>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533400"/>
          </a:xfrm>
        </p:spPr>
        <p:txBody>
          <a:bodyPr>
            <a:normAutofit fontScale="90000"/>
          </a:bodyPr>
          <a:lstStyle/>
          <a:p>
            <a:r>
              <a:rPr lang="en-US" sz="3600" b="1" dirty="0" smtClean="0">
                <a:solidFill>
                  <a:srgbClr val="FF0000"/>
                </a:solidFill>
              </a:rPr>
              <a:t>3-Termination</a:t>
            </a:r>
            <a:endParaRPr lang="en-US" sz="3600" dirty="0">
              <a:solidFill>
                <a:srgbClr val="FF0000"/>
              </a:solidFill>
            </a:endParaRPr>
          </a:p>
        </p:txBody>
      </p:sp>
      <p:sp>
        <p:nvSpPr>
          <p:cNvPr id="4" name="Rectangle 3"/>
          <p:cNvSpPr/>
          <p:nvPr/>
        </p:nvSpPr>
        <p:spPr>
          <a:xfrm>
            <a:off x="304800" y="838200"/>
            <a:ext cx="8001000" cy="5262979"/>
          </a:xfrm>
          <a:prstGeom prst="rect">
            <a:avLst/>
          </a:prstGeom>
        </p:spPr>
        <p:txBody>
          <a:bodyPr wrap="square">
            <a:spAutoFit/>
          </a:bodyPr>
          <a:lstStyle/>
          <a:p>
            <a:pPr algn="just"/>
            <a:r>
              <a:rPr lang="en-US" sz="2400" dirty="0">
                <a:latin typeface="Arial"/>
                <a:cs typeface="Arial"/>
              </a:rPr>
              <a:t>1</a:t>
            </a:r>
            <a:r>
              <a:rPr lang="en-US" sz="2400" dirty="0">
                <a:latin typeface="Times New Roman"/>
                <a:cs typeface="Times New Roman"/>
              </a:rPr>
              <a:t>-Termination requires that the progress of the DNA replication fork must stop or be blocked. Termination at a specific locus, when it occurs, involves the interaction between two components: (1) a termination site sequence in the DNA, and (2) a protein which binds to this sequence to physically stop DNA replication. In various bacterial species, this is named the DNA replication terminus site-binding protein, or </a:t>
            </a:r>
            <a:r>
              <a:rPr lang="en-US" sz="2400" dirty="0" err="1">
                <a:solidFill>
                  <a:srgbClr val="FF0000"/>
                </a:solidFill>
                <a:latin typeface="Times New Roman"/>
                <a:cs typeface="Times New Roman"/>
              </a:rPr>
              <a:t>Ter</a:t>
            </a:r>
            <a:r>
              <a:rPr lang="en-US" sz="2400" dirty="0">
                <a:solidFill>
                  <a:srgbClr val="FF0000"/>
                </a:solidFill>
                <a:latin typeface="Times New Roman"/>
                <a:cs typeface="Times New Roman"/>
              </a:rPr>
              <a:t> protein</a:t>
            </a:r>
            <a:r>
              <a:rPr lang="en-US" sz="2400" dirty="0" smtClean="0">
                <a:latin typeface="Times New Roman"/>
                <a:cs typeface="Times New Roman"/>
              </a:rPr>
              <a:t>.</a:t>
            </a:r>
          </a:p>
          <a:p>
            <a:pPr algn="just"/>
            <a:endParaRPr lang="en-US" sz="2400" dirty="0" smtClean="0">
              <a:latin typeface="Times New Roman"/>
              <a:cs typeface="Times New Roman"/>
            </a:endParaRPr>
          </a:p>
          <a:p>
            <a:pPr algn="just"/>
            <a:endParaRPr lang="en-US" sz="2400" dirty="0">
              <a:latin typeface="Times New Roman"/>
              <a:cs typeface="Times New Roman"/>
            </a:endParaRPr>
          </a:p>
          <a:p>
            <a:pPr algn="just"/>
            <a:r>
              <a:rPr lang="en-US" sz="2400" dirty="0">
                <a:latin typeface="Times New Roman"/>
                <a:cs typeface="Times New Roman"/>
              </a:rPr>
              <a:t>2-Because bacteria have circular chromosomes, termination of replication occurs when the two replication forks meet each other on the opposite end of the parental chromosome . As a result, the replication forks are constrained to always meet within the termination region of the chromosome</a:t>
            </a:r>
            <a:r>
              <a:rPr lang="en-US" sz="2400" dirty="0" smtClean="0">
                <a:latin typeface="Times New Roman"/>
                <a:cs typeface="Times New Roman"/>
              </a:rPr>
              <a:t>.</a:t>
            </a:r>
            <a:endParaRPr lang="en-US" sz="2400" dirty="0">
              <a:latin typeface="Times New Roman"/>
              <a:cs typeface="Times New Roman"/>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8534400" cy="8217632"/>
          </a:xfrm>
          <a:prstGeom prst="rect">
            <a:avLst/>
          </a:prstGeom>
        </p:spPr>
        <p:txBody>
          <a:bodyPr wrap="square">
            <a:spAutoFit/>
          </a:bodyPr>
          <a:lstStyle/>
          <a:p>
            <a:pPr algn="just">
              <a:buNone/>
            </a:pPr>
            <a:r>
              <a:rPr lang="en-US" sz="2400" dirty="0">
                <a:latin typeface="Arial"/>
                <a:cs typeface="Arial"/>
              </a:rPr>
              <a:t>3-</a:t>
            </a:r>
            <a:r>
              <a:rPr lang="en-US" sz="2400" dirty="0">
                <a:latin typeface="Times New Roman"/>
                <a:cs typeface="Times New Roman"/>
              </a:rPr>
              <a:t>Removes the primer (RNA fragments), </a:t>
            </a:r>
            <a:r>
              <a:rPr lang="en-US" sz="2400" dirty="0" smtClean="0">
                <a:latin typeface="Times New Roman"/>
                <a:cs typeface="Times New Roman"/>
              </a:rPr>
              <a:t>by </a:t>
            </a:r>
            <a:r>
              <a:rPr lang="en-US" sz="2400" dirty="0">
                <a:solidFill>
                  <a:srgbClr val="FF0000"/>
                </a:solidFill>
                <a:latin typeface="Times New Roman"/>
                <a:cs typeface="Times New Roman"/>
              </a:rPr>
              <a:t>DNA polymerase I </a:t>
            </a:r>
            <a:r>
              <a:rPr lang="en-US" sz="2400" dirty="0">
                <a:latin typeface="Times New Roman"/>
                <a:cs typeface="Times New Roman"/>
              </a:rPr>
              <a:t>by 5'-3' </a:t>
            </a:r>
            <a:r>
              <a:rPr lang="en-US" sz="2400" dirty="0" err="1">
                <a:latin typeface="Times New Roman"/>
                <a:cs typeface="Times New Roman"/>
              </a:rPr>
              <a:t>exonuclease</a:t>
            </a:r>
            <a:r>
              <a:rPr lang="en-US" sz="2400" dirty="0">
                <a:latin typeface="Times New Roman"/>
                <a:cs typeface="Times New Roman"/>
              </a:rPr>
              <a:t> activity of polymerase I, and replaces the RNA nucleotides with DNA nucleotides.  and   fill the gaps</a:t>
            </a:r>
            <a:r>
              <a:rPr lang="en-US" sz="2400" dirty="0" smtClean="0">
                <a:latin typeface="Times New Roman"/>
                <a:cs typeface="Times New Roman"/>
              </a:rPr>
              <a:t>.</a:t>
            </a:r>
          </a:p>
          <a:p>
            <a:pPr algn="just">
              <a:buNone/>
            </a:pPr>
            <a:endParaRPr lang="en-US" sz="2400" dirty="0">
              <a:latin typeface="Times New Roman"/>
              <a:cs typeface="Times New Roman"/>
            </a:endParaRPr>
          </a:p>
          <a:p>
            <a:pPr algn="just">
              <a:buNone/>
            </a:pPr>
            <a:r>
              <a:rPr lang="en-US" sz="2400" dirty="0">
                <a:latin typeface="Times New Roman"/>
                <a:cs typeface="Times New Roman"/>
              </a:rPr>
              <a:t>4-  When this is complete, a single nick on the leading strand and several nicks on the lagging strand can be found</a:t>
            </a:r>
            <a:r>
              <a:rPr lang="en-US" sz="2400" dirty="0" smtClean="0">
                <a:latin typeface="Times New Roman"/>
                <a:cs typeface="Times New Roman"/>
              </a:rPr>
              <a:t>.</a:t>
            </a:r>
          </a:p>
          <a:p>
            <a:pPr algn="just">
              <a:buNone/>
            </a:pPr>
            <a:endParaRPr lang="en-US" sz="2400" dirty="0">
              <a:latin typeface="Times New Roman"/>
              <a:cs typeface="Times New Roman"/>
            </a:endParaRPr>
          </a:p>
          <a:p>
            <a:pPr algn="just">
              <a:buNone/>
            </a:pPr>
            <a:r>
              <a:rPr lang="en-US" sz="2400" dirty="0">
                <a:latin typeface="Times New Roman"/>
                <a:cs typeface="Times New Roman"/>
              </a:rPr>
              <a:t>5- </a:t>
            </a:r>
            <a:r>
              <a:rPr lang="en-US" sz="2400" dirty="0">
                <a:solidFill>
                  <a:srgbClr val="FF0000"/>
                </a:solidFill>
                <a:latin typeface="Times New Roman"/>
                <a:cs typeface="Times New Roman"/>
              </a:rPr>
              <a:t>Ligase  </a:t>
            </a:r>
            <a:r>
              <a:rPr lang="en-US" sz="2400" dirty="0">
                <a:latin typeface="Times New Roman"/>
                <a:cs typeface="Times New Roman"/>
              </a:rPr>
              <a:t>works to fill these nicks in, thus completing the newly replicated DNA molecule  </a:t>
            </a:r>
            <a:r>
              <a:rPr lang="en-US" sz="2400" dirty="0" smtClean="0">
                <a:latin typeface="Times New Roman"/>
                <a:cs typeface="Times New Roman"/>
              </a:rPr>
              <a:t>.</a:t>
            </a:r>
          </a:p>
          <a:p>
            <a:pPr algn="just">
              <a:buNone/>
            </a:pPr>
            <a:endParaRPr lang="en-US" sz="2400" dirty="0">
              <a:latin typeface="Times New Roman"/>
              <a:cs typeface="Times New Roman"/>
            </a:endParaRPr>
          </a:p>
          <a:p>
            <a:pPr algn="just">
              <a:buNone/>
            </a:pPr>
            <a:r>
              <a:rPr lang="en-US" sz="2400" dirty="0">
                <a:latin typeface="Times New Roman"/>
                <a:cs typeface="Times New Roman"/>
              </a:rPr>
              <a:t>6- </a:t>
            </a:r>
            <a:r>
              <a:rPr lang="en-US" sz="2400" dirty="0">
                <a:solidFill>
                  <a:srgbClr val="FF0000"/>
                </a:solidFill>
                <a:latin typeface="Times New Roman"/>
                <a:cs typeface="Times New Roman"/>
              </a:rPr>
              <a:t>Topoisomerase IV </a:t>
            </a:r>
            <a:r>
              <a:rPr lang="en-US" sz="2400" dirty="0">
                <a:latin typeface="Times New Roman"/>
                <a:cs typeface="Times New Roman"/>
              </a:rPr>
              <a:t>will : separate the two complete daughter  chromosome in to two chromosome </a:t>
            </a:r>
            <a:endParaRPr lang="en-US" sz="2400" dirty="0" smtClean="0">
              <a:latin typeface="Times New Roman"/>
              <a:cs typeface="Times New Roman"/>
            </a:endParaRPr>
          </a:p>
          <a:p>
            <a:pPr algn="just"/>
            <a:r>
              <a:rPr lang="en-US" sz="2400" dirty="0">
                <a:latin typeface="Times New Roman"/>
                <a:cs typeface="Times New Roman"/>
              </a:rPr>
              <a:t>To form a continuous lagging strand of DNA, the RNA primers must eventually be removed from the Okazaki fragments and replaced with DNA. In E. coli, RNA primers are removed by the combined action of </a:t>
            </a:r>
            <a:r>
              <a:rPr lang="en-US" sz="2400" b="1" dirty="0">
                <a:solidFill>
                  <a:schemeClr val="accent4">
                    <a:lumMod val="75000"/>
                  </a:schemeClr>
                </a:solidFill>
                <a:latin typeface="Times New Roman"/>
                <a:cs typeface="Times New Roman"/>
              </a:rPr>
              <a:t>RNase H</a:t>
            </a:r>
            <a:r>
              <a:rPr lang="en-US" sz="2400" dirty="0">
                <a:latin typeface="Times New Roman"/>
                <a:cs typeface="Times New Roman"/>
              </a:rPr>
              <a:t>, an enzyme that degrades the RNA strand of RNA-DNA hybrids, and polymerase I. </a:t>
            </a:r>
          </a:p>
          <a:p>
            <a:pPr algn="just"/>
            <a:endParaRPr lang="en-US" sz="2400" dirty="0">
              <a:latin typeface="Times New Roman"/>
              <a:cs typeface="Times New Roman"/>
            </a:endParaRPr>
          </a:p>
          <a:p>
            <a:pPr algn="just">
              <a:buNone/>
            </a:pPr>
            <a:endParaRPr lang="en-US" sz="2400" dirty="0" smtClean="0">
              <a:latin typeface="Times New Roman"/>
              <a:cs typeface="Times New Roman"/>
            </a:endParaRPr>
          </a:p>
          <a:p>
            <a:pPr algn="just">
              <a:buNone/>
            </a:pPr>
            <a:endParaRPr lang="en-US" sz="2400" dirty="0">
              <a:latin typeface="Times New Roman"/>
              <a:cs typeface="Times New Roman"/>
            </a:endParaRPr>
          </a:p>
          <a:p>
            <a:pPr algn="just">
              <a:buNone/>
            </a:pPr>
            <a:endParaRPr lang="en-US" sz="2400" dirty="0">
              <a:latin typeface="Times New Roman"/>
              <a:cs typeface="Times New Roman"/>
            </a:endParaRPr>
          </a:p>
          <a:p>
            <a:pPr algn="just">
              <a:buNone/>
            </a:pPr>
            <a:r>
              <a:rPr lang="en-US" sz="2400" dirty="0">
                <a:latin typeface="Times New Roman"/>
                <a:cs typeface="Times New Roman"/>
              </a:rPr>
              <a:t> </a:t>
            </a:r>
          </a:p>
        </p:txBody>
      </p:sp>
    </p:spTree>
    <p:extLst>
      <p:ext uri="{BB962C8B-B14F-4D97-AF65-F5344CB8AC3E}">
        <p14:creationId xmlns:p14="http://schemas.microsoft.com/office/powerpoint/2010/main" val="232178242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rmAutofit fontScale="90000"/>
          </a:bodyPr>
          <a:lstStyle/>
          <a:p>
            <a:r>
              <a:rPr lang="en-US" b="1" dirty="0" smtClean="0">
                <a:solidFill>
                  <a:srgbClr val="FF0000"/>
                </a:solidFill>
                <a:latin typeface="Times New Roman"/>
                <a:cs typeface="Times New Roman"/>
              </a:rPr>
              <a:t>Termination in Eukaryotic cell </a:t>
            </a:r>
            <a:endParaRPr lang="en-US" b="1" dirty="0">
              <a:solidFill>
                <a:srgbClr val="FF0000"/>
              </a:solidFill>
              <a:latin typeface="Times New Roman"/>
              <a:cs typeface="Times New Roman"/>
            </a:endParaRPr>
          </a:p>
        </p:txBody>
      </p:sp>
      <p:sp>
        <p:nvSpPr>
          <p:cNvPr id="3" name="Content Placeholder 2"/>
          <p:cNvSpPr>
            <a:spLocks noGrp="1"/>
          </p:cNvSpPr>
          <p:nvPr>
            <p:ph idx="1"/>
          </p:nvPr>
        </p:nvSpPr>
        <p:spPr>
          <a:xfrm>
            <a:off x="152400" y="762000"/>
            <a:ext cx="8305800" cy="6096000"/>
          </a:xfrm>
        </p:spPr>
        <p:txBody>
          <a:bodyPr>
            <a:normAutofit/>
          </a:bodyPr>
          <a:lstStyle/>
          <a:p>
            <a:pPr algn="just">
              <a:buClr>
                <a:schemeClr val="accent2">
                  <a:lumMod val="50000"/>
                </a:schemeClr>
              </a:buClr>
              <a:buFont typeface="Wingdings" charset="2"/>
              <a:buChar char="v"/>
            </a:pPr>
            <a:r>
              <a:rPr lang="en-US" sz="2600" dirty="0" smtClean="0">
                <a:solidFill>
                  <a:schemeClr val="tx1"/>
                </a:solidFill>
                <a:latin typeface="Times New Roman"/>
                <a:cs typeface="Times New Roman"/>
              </a:rPr>
              <a:t>Primer removal in eukaryotes is  performed by  RNase I that remove all the primer leaving only one nucleotide in the junction between 2 nucleotide and the remained one will removed by </a:t>
            </a:r>
            <a:r>
              <a:rPr lang="en-US" sz="2600" dirty="0" err="1" smtClean="0">
                <a:solidFill>
                  <a:schemeClr val="tx1"/>
                </a:solidFill>
                <a:latin typeface="Times New Roman"/>
                <a:cs typeface="Times New Roman"/>
              </a:rPr>
              <a:t>FenI</a:t>
            </a:r>
            <a:r>
              <a:rPr lang="en-US" sz="2600" dirty="0" smtClean="0">
                <a:solidFill>
                  <a:schemeClr val="tx1"/>
                </a:solidFill>
                <a:latin typeface="Times New Roman"/>
                <a:cs typeface="Times New Roman"/>
              </a:rPr>
              <a:t> enzyme. </a:t>
            </a:r>
          </a:p>
          <a:p>
            <a:pPr algn="just">
              <a:buClr>
                <a:schemeClr val="accent2">
                  <a:lumMod val="50000"/>
                </a:schemeClr>
              </a:buClr>
              <a:buFont typeface="Wingdings" charset="2"/>
              <a:buChar char="v"/>
            </a:pPr>
            <a:r>
              <a:rPr lang="en-US" sz="2600" dirty="0" smtClean="0">
                <a:solidFill>
                  <a:schemeClr val="tx1"/>
                </a:solidFill>
                <a:latin typeface="Times New Roman"/>
                <a:cs typeface="Times New Roman"/>
              </a:rPr>
              <a:t>Eukaryote cell initiate DNA replication at multiple points in the chromosome, so replication forks meet and terminate at many points in the chromosome; these are not known to be regulated in any particular way. Because eukaryotes have linear chromosomes, DNA replication is unable to reach the very end of the chromosomes, but ends at the Telomere region of repetitive DNA close to the end. </a:t>
            </a:r>
            <a:endParaRPr lang="en-US" dirty="0">
              <a:latin typeface="Times New Roman"/>
              <a:cs typeface="Times New Roman"/>
            </a:endParaRPr>
          </a:p>
        </p:txBody>
      </p:sp>
    </p:spTree>
  </p:cSld>
  <p:clrMapOvr>
    <a:masterClrMapping/>
  </p:clrMapOvr>
  <p:transition xmlns:p14="http://schemas.microsoft.com/office/powerpoint/2010/main">
    <p:zoom/>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435" y="914400"/>
            <a:ext cx="8686800" cy="3693319"/>
          </a:xfrm>
          <a:prstGeom prst="rect">
            <a:avLst/>
          </a:prstGeom>
        </p:spPr>
        <p:txBody>
          <a:bodyPr wrap="square">
            <a:spAutoFit/>
          </a:bodyPr>
          <a:lstStyle/>
          <a:p>
            <a:pPr algn="just"/>
            <a:r>
              <a:rPr lang="en-US" sz="2400" dirty="0">
                <a:latin typeface="Times New Roman"/>
                <a:cs typeface="Times New Roman"/>
              </a:rPr>
              <a:t>This shortens the telomere of the daughter DNA strand. Shortening of the telomeres is a normal process in Somatic cells. As a result, cells can only divide a certain number of times before the DNA loss prevents further division. Within the Germ cell line, which passes DNA to the next generation, Telomerase extends the repetitive sequences of the telomere region to prevent degradation. Telomerase can become mistakenly active in somatic cells, sometimes leading to Cancer formation. in the end of the replication the DNA will warp  around the basic </a:t>
            </a:r>
            <a:r>
              <a:rPr lang="en-US" sz="2400" dirty="0" err="1">
                <a:latin typeface="Times New Roman"/>
                <a:cs typeface="Times New Roman"/>
              </a:rPr>
              <a:t>hiatons</a:t>
            </a:r>
            <a:r>
              <a:rPr lang="en-US" sz="2400" dirty="0">
                <a:latin typeface="Times New Roman"/>
                <a:cs typeface="Times New Roman"/>
              </a:rPr>
              <a:t> to form the chromatin </a:t>
            </a:r>
          </a:p>
          <a:p>
            <a:endParaRPr lang="en-US" dirty="0">
              <a:latin typeface="Times New Roman"/>
              <a:cs typeface="Times New Roman"/>
            </a:endParaRPr>
          </a:p>
        </p:txBody>
      </p:sp>
    </p:spTree>
    <p:extLst>
      <p:ext uri="{BB962C8B-B14F-4D97-AF65-F5344CB8AC3E}">
        <p14:creationId xmlns:p14="http://schemas.microsoft.com/office/powerpoint/2010/main" val="11149873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457200"/>
            <a:ext cx="8077200" cy="6001642"/>
          </a:xfrm>
          <a:prstGeom prst="rect">
            <a:avLst/>
          </a:prstGeom>
        </p:spPr>
        <p:txBody>
          <a:bodyPr wrap="square">
            <a:spAutoFit/>
          </a:bodyPr>
          <a:lstStyle/>
          <a:p>
            <a:pPr marL="342900" indent="-342900" algn="just">
              <a:buFont typeface="Wingdings" charset="2"/>
              <a:buChar char="v"/>
            </a:pPr>
            <a:r>
              <a:rPr lang="en-US" sz="2400" dirty="0">
                <a:solidFill>
                  <a:srgbClr val="C00000"/>
                </a:solidFill>
                <a:latin typeface="Arial"/>
                <a:cs typeface="Arial"/>
              </a:rPr>
              <a:t>DNA </a:t>
            </a:r>
            <a:r>
              <a:rPr lang="en-US" sz="2400" dirty="0" err="1">
                <a:solidFill>
                  <a:srgbClr val="C00000"/>
                </a:solidFill>
                <a:latin typeface="Arial"/>
                <a:cs typeface="Arial"/>
              </a:rPr>
              <a:t>Gyrase</a:t>
            </a:r>
            <a:r>
              <a:rPr lang="en-US" sz="2400" dirty="0">
                <a:solidFill>
                  <a:srgbClr val="C00000"/>
                </a:solidFill>
                <a:latin typeface="Arial"/>
                <a:cs typeface="Arial"/>
              </a:rPr>
              <a:t> </a:t>
            </a:r>
            <a:r>
              <a:rPr lang="en-US" sz="2400" dirty="0">
                <a:latin typeface="Arial"/>
                <a:cs typeface="Arial"/>
              </a:rPr>
              <a:t>(and Topoisomerase IV) ; this is a specific type of </a:t>
            </a:r>
            <a:r>
              <a:rPr lang="en-US" sz="2400" dirty="0" err="1">
                <a:latin typeface="Arial"/>
                <a:cs typeface="Arial"/>
              </a:rPr>
              <a:t>topisomerase</a:t>
            </a:r>
            <a:r>
              <a:rPr lang="en-US" sz="2400" dirty="0">
                <a:latin typeface="Arial"/>
                <a:cs typeface="Arial"/>
              </a:rPr>
              <a:t> II convert relaxed form to super coiled </a:t>
            </a:r>
            <a:endParaRPr lang="en-US" sz="2400" dirty="0" smtClean="0">
              <a:latin typeface="Arial"/>
              <a:cs typeface="Arial"/>
            </a:endParaRPr>
          </a:p>
          <a:p>
            <a:pPr algn="just"/>
            <a:endParaRPr lang="en-US" sz="2400" dirty="0">
              <a:latin typeface="Arial"/>
              <a:cs typeface="Arial"/>
            </a:endParaRPr>
          </a:p>
          <a:p>
            <a:pPr marL="342900" indent="-342900" algn="just">
              <a:buFont typeface="Wingdings" charset="2"/>
              <a:buChar char="v"/>
            </a:pPr>
            <a:r>
              <a:rPr lang="en-US" sz="2400" dirty="0">
                <a:solidFill>
                  <a:srgbClr val="C00000"/>
                </a:solidFill>
                <a:latin typeface="Arial"/>
                <a:cs typeface="Arial"/>
              </a:rPr>
              <a:t>DNA Ligase </a:t>
            </a:r>
            <a:r>
              <a:rPr lang="en-US" sz="2400" dirty="0">
                <a:latin typeface="Arial"/>
                <a:cs typeface="Arial"/>
              </a:rPr>
              <a:t>Re-anneals the semi-conservative strands and joins </a:t>
            </a:r>
            <a:r>
              <a:rPr lang="en-US" sz="2400" dirty="0" err="1">
                <a:solidFill>
                  <a:srgbClr val="C00000"/>
                </a:solidFill>
                <a:latin typeface="Arial"/>
                <a:cs typeface="Arial"/>
              </a:rPr>
              <a:t>Okazak’i</a:t>
            </a:r>
            <a:r>
              <a:rPr lang="en-US" sz="2400" dirty="0">
                <a:solidFill>
                  <a:srgbClr val="C00000"/>
                </a:solidFill>
                <a:latin typeface="Arial"/>
                <a:cs typeface="Arial"/>
              </a:rPr>
              <a:t> Fragments </a:t>
            </a:r>
            <a:r>
              <a:rPr lang="en-US" sz="2400" dirty="0">
                <a:latin typeface="Arial"/>
                <a:cs typeface="Arial"/>
              </a:rPr>
              <a:t>of the lagging strand</a:t>
            </a:r>
            <a:r>
              <a:rPr lang="en-US" sz="2400" dirty="0" smtClean="0">
                <a:latin typeface="Arial"/>
                <a:cs typeface="Arial"/>
              </a:rPr>
              <a:t>.</a:t>
            </a:r>
          </a:p>
          <a:p>
            <a:pPr algn="just"/>
            <a:endParaRPr lang="en-US" sz="2400" dirty="0">
              <a:latin typeface="Arial"/>
              <a:cs typeface="Arial"/>
            </a:endParaRPr>
          </a:p>
          <a:p>
            <a:pPr marL="342900" indent="-342900" algn="just">
              <a:buFont typeface="Wingdings" charset="2"/>
              <a:buChar char="v"/>
            </a:pPr>
            <a:r>
              <a:rPr lang="en-US" sz="2400" dirty="0" err="1">
                <a:solidFill>
                  <a:srgbClr val="C00000"/>
                </a:solidFill>
                <a:latin typeface="Arial"/>
                <a:cs typeface="Arial"/>
              </a:rPr>
              <a:t>Primase</a:t>
            </a:r>
            <a:r>
              <a:rPr lang="en-US" sz="2400" dirty="0">
                <a:latin typeface="Arial"/>
                <a:cs typeface="Arial"/>
              </a:rPr>
              <a:t> Provides a starting point for DNA polymerase to begin synthesis of the new DNA strand</a:t>
            </a:r>
            <a:r>
              <a:rPr lang="en-US" sz="2400" dirty="0" smtClean="0">
                <a:latin typeface="Arial"/>
                <a:cs typeface="Arial"/>
              </a:rPr>
              <a:t>.</a:t>
            </a:r>
          </a:p>
          <a:p>
            <a:pPr algn="just"/>
            <a:endParaRPr lang="en-US" sz="2400" dirty="0">
              <a:latin typeface="Arial"/>
              <a:cs typeface="Arial"/>
            </a:endParaRPr>
          </a:p>
          <a:p>
            <a:pPr marL="342900" indent="-342900" algn="just">
              <a:buFont typeface="Wingdings" charset="2"/>
              <a:buChar char="v"/>
            </a:pPr>
            <a:r>
              <a:rPr lang="en-US" sz="2400" dirty="0">
                <a:solidFill>
                  <a:srgbClr val="C00000"/>
                </a:solidFill>
                <a:latin typeface="Arial"/>
                <a:cs typeface="Arial"/>
              </a:rPr>
              <a:t>Topoisomerase</a:t>
            </a:r>
            <a:r>
              <a:rPr lang="en-US" sz="2400" dirty="0">
                <a:latin typeface="Arial"/>
                <a:cs typeface="Arial"/>
              </a:rPr>
              <a:t>  I :  Relaxes the DNA from its super-coiled </a:t>
            </a:r>
            <a:r>
              <a:rPr lang="en-US" sz="2400" dirty="0" smtClean="0">
                <a:latin typeface="Arial"/>
                <a:cs typeface="Arial"/>
              </a:rPr>
              <a:t>nature</a:t>
            </a:r>
          </a:p>
          <a:p>
            <a:pPr algn="just"/>
            <a:endParaRPr lang="en-US" sz="2400" dirty="0">
              <a:latin typeface="Arial"/>
              <a:cs typeface="Arial"/>
            </a:endParaRPr>
          </a:p>
          <a:p>
            <a:pPr marL="342900" indent="-342900" algn="just">
              <a:buFont typeface="Wingdings" charset="2"/>
              <a:buChar char="v"/>
            </a:pPr>
            <a:r>
              <a:rPr lang="en-US" sz="2400" dirty="0">
                <a:solidFill>
                  <a:srgbClr val="C00000"/>
                </a:solidFill>
                <a:latin typeface="Arial"/>
                <a:cs typeface="Arial"/>
              </a:rPr>
              <a:t>Telomerase </a:t>
            </a:r>
            <a:r>
              <a:rPr lang="en-US" sz="2400" dirty="0">
                <a:latin typeface="Arial"/>
                <a:cs typeface="Arial"/>
              </a:rPr>
              <a:t>Lengthens </a:t>
            </a:r>
            <a:r>
              <a:rPr lang="en-US" sz="2400" dirty="0" err="1">
                <a:latin typeface="Arial"/>
                <a:cs typeface="Arial"/>
              </a:rPr>
              <a:t>telomeric</a:t>
            </a:r>
            <a:r>
              <a:rPr lang="en-US" sz="2400" dirty="0">
                <a:latin typeface="Arial"/>
                <a:cs typeface="Arial"/>
              </a:rPr>
              <a:t> DNA by adding repetitive nucleotide sequences to the ends of </a:t>
            </a:r>
            <a:r>
              <a:rPr lang="en-US" sz="2400" b="1" dirty="0">
                <a:solidFill>
                  <a:srgbClr val="C00000"/>
                </a:solidFill>
                <a:latin typeface="Arial"/>
                <a:cs typeface="Arial"/>
              </a:rPr>
              <a:t>eukaryotic chromosomes</a:t>
            </a:r>
            <a:endParaRPr lang="en-US" sz="2400" dirty="0">
              <a:solidFill>
                <a:srgbClr val="C00000"/>
              </a:solidFill>
              <a:latin typeface="Arial"/>
              <a:cs typeface="Arial"/>
            </a:endParaRPr>
          </a:p>
        </p:txBody>
      </p:sp>
    </p:spTree>
    <p:extLst>
      <p:ext uri="{BB962C8B-B14F-4D97-AF65-F5344CB8AC3E}">
        <p14:creationId xmlns:p14="http://schemas.microsoft.com/office/powerpoint/2010/main" val="4152253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19"/>
            <a:ext cx="8229600" cy="45719"/>
          </a:xfrm>
        </p:spPr>
        <p:txBody>
          <a:bodyPr>
            <a:normAutofit fontScale="90000"/>
          </a:bodyPr>
          <a:lstStyle/>
          <a:p>
            <a:r>
              <a:rPr lang="en-US" dirty="0" smtClean="0"/>
              <a:t>  </a:t>
            </a:r>
            <a:endParaRPr lang="en-US" dirty="0"/>
          </a:p>
        </p:txBody>
      </p:sp>
      <p:sp>
        <p:nvSpPr>
          <p:cNvPr id="3" name="Content Placeholder 2"/>
          <p:cNvSpPr>
            <a:spLocks noGrp="1"/>
          </p:cNvSpPr>
          <p:nvPr>
            <p:ph idx="1"/>
          </p:nvPr>
        </p:nvSpPr>
        <p:spPr>
          <a:xfrm>
            <a:off x="304800" y="304800"/>
            <a:ext cx="8153400" cy="6096000"/>
          </a:xfrm>
          <a:noFill/>
        </p:spPr>
        <p:style>
          <a:lnRef idx="2">
            <a:schemeClr val="dk1"/>
          </a:lnRef>
          <a:fillRef idx="1">
            <a:schemeClr val="lt1"/>
          </a:fillRef>
          <a:effectRef idx="0">
            <a:schemeClr val="dk1"/>
          </a:effectRef>
          <a:fontRef idx="minor">
            <a:schemeClr val="dk1"/>
          </a:fontRef>
        </p:style>
        <p:txBody>
          <a:bodyPr>
            <a:normAutofit/>
          </a:bodyPr>
          <a:lstStyle/>
          <a:p>
            <a:pPr algn="just">
              <a:buClr>
                <a:schemeClr val="accent2">
                  <a:lumMod val="50000"/>
                </a:schemeClr>
              </a:buClr>
              <a:buFont typeface="Wingdings" charset="2"/>
              <a:buChar char="v"/>
            </a:pPr>
            <a:r>
              <a:rPr lang="en-US" b="1" dirty="0" smtClean="0">
                <a:solidFill>
                  <a:srgbClr val="FF0000"/>
                </a:solidFill>
                <a:latin typeface="Arial"/>
                <a:cs typeface="Arial"/>
              </a:rPr>
              <a:t>DNA Helicase  </a:t>
            </a:r>
            <a:r>
              <a:rPr lang="en-US" dirty="0" smtClean="0">
                <a:solidFill>
                  <a:srgbClr val="000000"/>
                </a:solidFill>
                <a:latin typeface="Arial"/>
                <a:cs typeface="Arial"/>
              </a:rPr>
              <a:t>Also known as helix destabilizing enzyme cases formation of Replication Fork due to broken  hydrogen bonds</a:t>
            </a:r>
          </a:p>
          <a:p>
            <a:pPr algn="just">
              <a:buClr>
                <a:schemeClr val="accent2">
                  <a:lumMod val="50000"/>
                </a:schemeClr>
              </a:buClr>
              <a:buFont typeface="Wingdings" charset="2"/>
              <a:buChar char="v"/>
            </a:pPr>
            <a:r>
              <a:rPr lang="en-US" dirty="0" smtClean="0">
                <a:solidFill>
                  <a:srgbClr val="FF0000"/>
                </a:solidFill>
                <a:latin typeface="Arial"/>
                <a:cs typeface="Arial"/>
              </a:rPr>
              <a:t>DNA Polymerase </a:t>
            </a:r>
            <a:r>
              <a:rPr lang="en-US" dirty="0" smtClean="0">
                <a:solidFill>
                  <a:srgbClr val="000000"/>
                </a:solidFill>
                <a:latin typeface="Arial"/>
                <a:cs typeface="Arial"/>
              </a:rPr>
              <a:t>Builds a new duplex DNA strand by adding nucleotides in the 5' to 3' direction.  performs proof-reading and error correction.</a:t>
            </a:r>
          </a:p>
          <a:p>
            <a:pPr algn="just">
              <a:buClr>
                <a:schemeClr val="accent2">
                  <a:lumMod val="50000"/>
                </a:schemeClr>
              </a:buClr>
              <a:buFont typeface="Wingdings" charset="2"/>
              <a:buChar char="v"/>
            </a:pPr>
            <a:r>
              <a:rPr lang="en-US" dirty="0" smtClean="0">
                <a:solidFill>
                  <a:srgbClr val="FF0000"/>
                </a:solidFill>
                <a:latin typeface="Arial"/>
                <a:cs typeface="Arial"/>
              </a:rPr>
              <a:t>DNA clamp</a:t>
            </a:r>
            <a:r>
              <a:rPr lang="en-US" dirty="0" smtClean="0">
                <a:solidFill>
                  <a:srgbClr val="000000"/>
                </a:solidFill>
                <a:latin typeface="Arial"/>
                <a:cs typeface="Arial"/>
              </a:rPr>
              <a:t>: A protein (unit from polymerase which prevents DNA polymerase III from dissociating from the DNA parent strand.</a:t>
            </a:r>
          </a:p>
          <a:p>
            <a:pPr algn="just">
              <a:buClr>
                <a:schemeClr val="accent2">
                  <a:lumMod val="50000"/>
                </a:schemeClr>
              </a:buClr>
              <a:buFont typeface="Wingdings" charset="2"/>
              <a:buChar char="v"/>
            </a:pPr>
            <a:r>
              <a:rPr lang="en-US" b="1" u="sng" dirty="0" smtClean="0">
                <a:solidFill>
                  <a:srgbClr val="FF0000"/>
                </a:solidFill>
                <a:latin typeface="Arial"/>
                <a:cs typeface="Arial"/>
              </a:rPr>
              <a:t>Single-Strand Binding (SSB) Proteins  </a:t>
            </a:r>
            <a:r>
              <a:rPr lang="en-US" dirty="0" smtClean="0">
                <a:solidFill>
                  <a:srgbClr val="000000"/>
                </a:solidFill>
                <a:latin typeface="Arial"/>
                <a:cs typeface="Arial"/>
              </a:rPr>
              <a:t>Bind to </a:t>
            </a:r>
            <a:r>
              <a:rPr lang="en-US" dirty="0" err="1" smtClean="0">
                <a:solidFill>
                  <a:srgbClr val="000000"/>
                </a:solidFill>
                <a:latin typeface="Arial"/>
                <a:cs typeface="Arial"/>
              </a:rPr>
              <a:t>ssDNA</a:t>
            </a:r>
            <a:r>
              <a:rPr lang="en-US" dirty="0" smtClean="0">
                <a:solidFill>
                  <a:srgbClr val="000000"/>
                </a:solidFill>
                <a:latin typeface="Arial"/>
                <a:cs typeface="Arial"/>
              </a:rPr>
              <a:t> and prevent the DNA double helix from re-annealing after DNA helicase unwinds it thus maintaining the strand separation</a:t>
            </a:r>
          </a:p>
          <a:p>
            <a:endParaRPr lang="en-US" dirty="0">
              <a:solidFill>
                <a:schemeClr val="tx1"/>
              </a:solidFill>
              <a:latin typeface="Arial"/>
              <a:cs typeface="Arial"/>
            </a:endParaRPr>
          </a:p>
        </p:txBody>
      </p:sp>
    </p:spTree>
  </p:cSld>
  <p:clrMapOvr>
    <a:masterClrMapping/>
  </p:clrMapOvr>
  <p:transition xmlns:p14="http://schemas.microsoft.com/office/powerpoint/2010/main">
    <p:pull dir="d"/>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990600"/>
          </a:xfrm>
        </p:spPr>
        <p:txBody>
          <a:bodyPr>
            <a:normAutofit fontScale="90000"/>
          </a:bodyPr>
          <a:lstStyle/>
          <a:p>
            <a:pPr algn="just"/>
            <a:r>
              <a:rPr lang="en-US" sz="3600" b="1" dirty="0" smtClean="0">
                <a:solidFill>
                  <a:srgbClr val="FF0000"/>
                </a:solidFill>
                <a:latin typeface="Arial"/>
                <a:cs typeface="Arial"/>
              </a:rPr>
              <a:t>Types of DNA polymerase in Prokaryotic cell </a:t>
            </a:r>
            <a:endParaRPr lang="en-US" sz="3600" b="1" dirty="0">
              <a:solidFill>
                <a:srgbClr val="FF0000"/>
              </a:solidFill>
              <a:latin typeface="Arial"/>
              <a:cs typeface="Aria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55332574"/>
              </p:ext>
            </p:extLst>
          </p:nvPr>
        </p:nvGraphicFramePr>
        <p:xfrm>
          <a:off x="381001" y="1447800"/>
          <a:ext cx="7848601" cy="4572000"/>
        </p:xfrm>
        <a:graphic>
          <a:graphicData uri="http://schemas.openxmlformats.org/drawingml/2006/table">
            <a:tbl>
              <a:tblPr firstRow="1" bandRow="1">
                <a:tableStyleId>{0E3FDE45-AF77-4B5C-9715-49D594BDF05E}</a:tableStyleId>
              </a:tblPr>
              <a:tblGrid>
                <a:gridCol w="2211212"/>
                <a:gridCol w="1206165"/>
                <a:gridCol w="1566104"/>
                <a:gridCol w="1432560"/>
                <a:gridCol w="1432560"/>
              </a:tblGrid>
              <a:tr h="1143000">
                <a:tc>
                  <a:txBody>
                    <a:bodyPr/>
                    <a:lstStyle/>
                    <a:p>
                      <a:r>
                        <a:rPr lang="en-US" sz="2000" dirty="0" smtClean="0"/>
                        <a:t>Types</a:t>
                      </a:r>
                      <a:r>
                        <a:rPr lang="en-US" sz="2000" baseline="0" dirty="0" smtClean="0"/>
                        <a:t> of enzyme </a:t>
                      </a:r>
                      <a:endParaRPr lang="en-US" sz="2000" dirty="0"/>
                    </a:p>
                  </a:txBody>
                  <a:tcPr/>
                </a:tc>
                <a:tc>
                  <a:txBody>
                    <a:bodyPr/>
                    <a:lstStyle/>
                    <a:p>
                      <a:r>
                        <a:rPr lang="en-US" dirty="0" smtClean="0"/>
                        <a:t>Initiation</a:t>
                      </a:r>
                      <a:r>
                        <a:rPr lang="en-US" baseline="0" dirty="0" smtClean="0"/>
                        <a:t> activity </a:t>
                      </a:r>
                      <a:endParaRPr lang="en-US" dirty="0"/>
                    </a:p>
                  </a:txBody>
                  <a:tcPr/>
                </a:tc>
                <a:tc>
                  <a:txBody>
                    <a:bodyPr/>
                    <a:lstStyle/>
                    <a:p>
                      <a:pPr algn="ctr"/>
                      <a:r>
                        <a:rPr lang="en-US" dirty="0" smtClean="0"/>
                        <a:t>Polymerization 5́́→3́</a:t>
                      </a:r>
                      <a:endParaRPr lang="en-US" dirty="0"/>
                    </a:p>
                  </a:txBody>
                  <a:tcPr/>
                </a:tc>
                <a:tc>
                  <a:txBody>
                    <a:bodyPr/>
                    <a:lstStyle/>
                    <a:p>
                      <a:r>
                        <a:rPr lang="en-US" dirty="0" smtClean="0"/>
                        <a:t>Exonuclease activity 3́→5́</a:t>
                      </a:r>
                      <a:endParaRPr lang="en-US" dirty="0"/>
                    </a:p>
                  </a:txBody>
                  <a:tcPr/>
                </a:tc>
                <a:tc>
                  <a:txBody>
                    <a:bodyPr/>
                    <a:lstStyle/>
                    <a:p>
                      <a:r>
                        <a:rPr lang="en-US" dirty="0" smtClean="0"/>
                        <a:t>Exonuclease activity 5́́→3́</a:t>
                      </a:r>
                      <a:endParaRPr lang="en-US" dirty="0"/>
                    </a:p>
                  </a:txBody>
                  <a:tcPr/>
                </a:tc>
              </a:tr>
              <a:tr h="1143000">
                <a:tc>
                  <a:txBody>
                    <a:bodyPr/>
                    <a:lstStyle/>
                    <a:p>
                      <a:r>
                        <a:rPr lang="en-US" b="1" dirty="0" smtClean="0"/>
                        <a:t>DNA polymerase I</a:t>
                      </a:r>
                      <a:endParaRPr lang="en-US" b="1" dirty="0"/>
                    </a:p>
                  </a:txBody>
                  <a:tcPr/>
                </a:tc>
                <a:tc>
                  <a:txBody>
                    <a:bodyPr/>
                    <a:lstStyle/>
                    <a:p>
                      <a:pPr algn="ctr"/>
                      <a:r>
                        <a:rPr lang="en-US" sz="4400" dirty="0" smtClean="0"/>
                        <a:t>-</a:t>
                      </a:r>
                      <a:endParaRPr lang="en-US" sz="4400" dirty="0"/>
                    </a:p>
                  </a:txBody>
                  <a:tcPr/>
                </a:tc>
                <a:tc>
                  <a:txBody>
                    <a:bodyPr/>
                    <a:lstStyle/>
                    <a:p>
                      <a:pPr algn="ctr"/>
                      <a:r>
                        <a:rPr lang="en-US" sz="4000" dirty="0" smtClean="0"/>
                        <a:t>+</a:t>
                      </a:r>
                      <a:endParaRPr lang="en-US" sz="4000" dirty="0"/>
                    </a:p>
                  </a:txBody>
                  <a:tcPr/>
                </a:tc>
                <a:tc>
                  <a:txBody>
                    <a:bodyPr/>
                    <a:lstStyle/>
                    <a:p>
                      <a:pPr algn="ctr"/>
                      <a:r>
                        <a:rPr lang="en-US" sz="3600" dirty="0" smtClean="0"/>
                        <a:t>+</a:t>
                      </a:r>
                      <a:endParaRPr lang="en-US" sz="3600" dirty="0"/>
                    </a:p>
                  </a:txBody>
                  <a:tcPr/>
                </a:tc>
                <a:tc>
                  <a:txBody>
                    <a:bodyPr/>
                    <a:lstStyle/>
                    <a:p>
                      <a:pPr algn="ctr"/>
                      <a:r>
                        <a:rPr lang="en-US" sz="4000" dirty="0" smtClean="0"/>
                        <a:t>+</a:t>
                      </a:r>
                      <a:endParaRPr lang="en-US" sz="4000" dirty="0"/>
                    </a:p>
                  </a:txBody>
                  <a:tcPr/>
                </a:tc>
              </a:tr>
              <a:tr h="1143000">
                <a:tc>
                  <a:txBody>
                    <a:bodyPr/>
                    <a:lstStyle/>
                    <a:p>
                      <a:r>
                        <a:rPr lang="en-US" b="1" dirty="0" smtClean="0"/>
                        <a:t>DNA polymerase</a:t>
                      </a:r>
                      <a:r>
                        <a:rPr lang="en-US" b="1" baseline="0" dirty="0" smtClean="0"/>
                        <a:t> II</a:t>
                      </a:r>
                      <a:r>
                        <a:rPr lang="en-US" b="1" dirty="0" smtClean="0"/>
                        <a:t> </a:t>
                      </a:r>
                      <a:endParaRPr lang="en-US" b="1" dirty="0"/>
                    </a:p>
                  </a:txBody>
                  <a:tcPr/>
                </a:tc>
                <a:tc>
                  <a:txBody>
                    <a:bodyPr/>
                    <a:lstStyle/>
                    <a:p>
                      <a:pPr algn="ctr"/>
                      <a:r>
                        <a:rPr lang="en-US" sz="4400" dirty="0" smtClean="0"/>
                        <a:t>-</a:t>
                      </a:r>
                      <a:endParaRPr lang="en-US" sz="4400" dirty="0"/>
                    </a:p>
                  </a:txBody>
                  <a:tcPr/>
                </a:tc>
                <a:tc>
                  <a:txBody>
                    <a:bodyPr/>
                    <a:lstStyle/>
                    <a:p>
                      <a:pPr algn="ctr"/>
                      <a:r>
                        <a:rPr lang="en-US" sz="4000" dirty="0" smtClean="0"/>
                        <a:t>+</a:t>
                      </a:r>
                      <a:endParaRPr lang="en-US" sz="4000" dirty="0"/>
                    </a:p>
                  </a:txBody>
                  <a:tcPr/>
                </a:tc>
                <a:tc>
                  <a:txBody>
                    <a:bodyPr/>
                    <a:lstStyle/>
                    <a:p>
                      <a:pPr algn="ctr"/>
                      <a:r>
                        <a:rPr lang="en-US" sz="3600" dirty="0" smtClean="0"/>
                        <a:t>+</a:t>
                      </a:r>
                      <a:endParaRPr lang="en-US" sz="3600" dirty="0"/>
                    </a:p>
                  </a:txBody>
                  <a:tcPr/>
                </a:tc>
                <a:tc>
                  <a:txBody>
                    <a:bodyPr/>
                    <a:lstStyle/>
                    <a:p>
                      <a:pPr algn="ctr"/>
                      <a:r>
                        <a:rPr lang="en-US" sz="4000" dirty="0" smtClean="0"/>
                        <a:t>-</a:t>
                      </a:r>
                      <a:endParaRPr lang="en-US" sz="4000" dirty="0"/>
                    </a:p>
                  </a:txBody>
                  <a:tcPr/>
                </a:tc>
              </a:tr>
              <a:tr h="1143000">
                <a:tc>
                  <a:txBody>
                    <a:bodyPr/>
                    <a:lstStyle/>
                    <a:p>
                      <a:r>
                        <a:rPr lang="en-US" b="1" dirty="0" smtClean="0"/>
                        <a:t>DNA polymerase III</a:t>
                      </a:r>
                      <a:endParaRPr lang="en-US" b="1" dirty="0"/>
                    </a:p>
                  </a:txBody>
                  <a:tcPr/>
                </a:tc>
                <a:tc>
                  <a:txBody>
                    <a:bodyPr/>
                    <a:lstStyle/>
                    <a:p>
                      <a:pPr algn="ctr"/>
                      <a:r>
                        <a:rPr lang="en-US" sz="4400" dirty="0" smtClean="0"/>
                        <a:t>-</a:t>
                      </a:r>
                      <a:endParaRPr lang="en-US" sz="4400" dirty="0"/>
                    </a:p>
                  </a:txBody>
                  <a:tcPr/>
                </a:tc>
                <a:tc>
                  <a:txBody>
                    <a:bodyPr/>
                    <a:lstStyle/>
                    <a:p>
                      <a:pPr algn="ctr"/>
                      <a:r>
                        <a:rPr lang="en-US" sz="4000" dirty="0" smtClean="0"/>
                        <a:t>+</a:t>
                      </a:r>
                      <a:endParaRPr lang="en-US" sz="4000" dirty="0"/>
                    </a:p>
                  </a:txBody>
                  <a:tcPr/>
                </a:tc>
                <a:tc>
                  <a:txBody>
                    <a:bodyPr/>
                    <a:lstStyle/>
                    <a:p>
                      <a:pPr algn="ctr"/>
                      <a:r>
                        <a:rPr lang="en-US" sz="3600" dirty="0" smtClean="0"/>
                        <a:t>+</a:t>
                      </a:r>
                      <a:endParaRPr lang="en-US" sz="3600" dirty="0"/>
                    </a:p>
                  </a:txBody>
                  <a:tcPr/>
                </a:tc>
                <a:tc>
                  <a:txBody>
                    <a:bodyPr/>
                    <a:lstStyle/>
                    <a:p>
                      <a:pPr algn="ctr"/>
                      <a:r>
                        <a:rPr lang="en-US" sz="4000" dirty="0" smtClean="0"/>
                        <a:t>-</a:t>
                      </a:r>
                      <a:endParaRPr lang="en-US" sz="4000" dirty="0"/>
                    </a:p>
                  </a:txBody>
                  <a:tcPr/>
                </a:tc>
              </a:tr>
            </a:tbl>
          </a:graphicData>
        </a:graphic>
      </p:graphicFrame>
    </p:spTree>
  </p:cSld>
  <p:clrMapOvr>
    <a:masterClrMapping/>
  </p:clrMapOvr>
  <p:transition xmlns:p14="http://schemas.microsoft.com/office/powerpoint/2010/main">
    <p:zoom dir="in"/>
  </p:transitio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normAutofit/>
          </a:bodyPr>
          <a:lstStyle/>
          <a:p>
            <a:pPr algn="just"/>
            <a:r>
              <a:rPr lang="en-US" sz="2800" b="1" dirty="0" smtClean="0">
                <a:solidFill>
                  <a:srgbClr val="FF0000"/>
                </a:solidFill>
                <a:latin typeface="Arial"/>
                <a:cs typeface="Arial"/>
              </a:rPr>
              <a:t>Types of DNA polymerase in Eukaryotic cell </a:t>
            </a:r>
            <a:endParaRPr lang="en-US" sz="2800" b="1" dirty="0">
              <a:solidFill>
                <a:srgbClr val="FF0000"/>
              </a:solidFill>
              <a:latin typeface="Arial"/>
              <a:cs typeface="Arial"/>
            </a:endParaRPr>
          </a:p>
        </p:txBody>
      </p:sp>
      <p:sp>
        <p:nvSpPr>
          <p:cNvPr id="3" name="Content Placeholder 2"/>
          <p:cNvSpPr>
            <a:spLocks noGrp="1"/>
          </p:cNvSpPr>
          <p:nvPr>
            <p:ph idx="1"/>
          </p:nvPr>
        </p:nvSpPr>
        <p:spPr>
          <a:xfrm>
            <a:off x="0" y="1066800"/>
            <a:ext cx="9144000" cy="5791200"/>
          </a:xfrm>
        </p:spPr>
        <p:txBody>
          <a:bodyPr>
            <a:normAutofit lnSpcReduction="10000"/>
          </a:bodyPr>
          <a:lstStyle/>
          <a:p>
            <a:pPr algn="just">
              <a:buClr>
                <a:schemeClr val="accent2">
                  <a:lumMod val="50000"/>
                </a:schemeClr>
              </a:buClr>
              <a:buFont typeface="Wingdings" charset="2"/>
              <a:buChar char="v"/>
            </a:pPr>
            <a:r>
              <a:rPr lang="en-US" sz="2800" dirty="0" smtClean="0">
                <a:solidFill>
                  <a:srgbClr val="FF0000"/>
                </a:solidFill>
                <a:latin typeface="Arial"/>
                <a:cs typeface="Arial"/>
              </a:rPr>
              <a:t>The DNA </a:t>
            </a:r>
            <a:r>
              <a:rPr lang="en-US" sz="2800" dirty="0" smtClean="0">
                <a:solidFill>
                  <a:srgbClr val="FF0000"/>
                </a:solidFill>
                <a:effectLst>
                  <a:outerShdw blurRad="38100" dist="38100" dir="2700000" algn="tl">
                    <a:srgbClr val="000000">
                      <a:alpha val="43137"/>
                    </a:srgbClr>
                  </a:outerShdw>
                </a:effectLst>
                <a:latin typeface="Arial"/>
                <a:cs typeface="Arial"/>
              </a:rPr>
              <a:t>polymerases of eukaryotes </a:t>
            </a:r>
            <a:r>
              <a:rPr lang="en-US" dirty="0" smtClean="0">
                <a:solidFill>
                  <a:schemeClr val="tx1"/>
                </a:solidFill>
                <a:latin typeface="Arial"/>
                <a:cs typeface="Arial"/>
              </a:rPr>
              <a:t>are in general less understood than the DNA polymerases of prokaryotes, Eukaryotic cells have at least five  major nuclear DNA polymerases: </a:t>
            </a:r>
            <a:r>
              <a:rPr lang="el-GR" dirty="0" smtClean="0">
                <a:solidFill>
                  <a:schemeClr val="tx1"/>
                </a:solidFill>
                <a:latin typeface="Arial"/>
                <a:cs typeface="Arial"/>
              </a:rPr>
              <a:t>α</a:t>
            </a:r>
            <a:r>
              <a:rPr lang="ar-IQ" dirty="0" smtClean="0">
                <a:solidFill>
                  <a:schemeClr val="tx1"/>
                </a:solidFill>
                <a:latin typeface="Arial"/>
                <a:cs typeface="Arial"/>
              </a:rPr>
              <a:t>الفا</a:t>
            </a:r>
            <a:r>
              <a:rPr lang="en-US" dirty="0" smtClean="0">
                <a:solidFill>
                  <a:schemeClr val="tx1"/>
                </a:solidFill>
                <a:latin typeface="Arial"/>
                <a:cs typeface="Arial"/>
              </a:rPr>
              <a:t>  ,</a:t>
            </a:r>
            <a:r>
              <a:rPr lang="el-GR" dirty="0" smtClean="0">
                <a:solidFill>
                  <a:schemeClr val="tx1"/>
                </a:solidFill>
                <a:latin typeface="Arial"/>
                <a:cs typeface="Arial"/>
              </a:rPr>
              <a:t>β</a:t>
            </a:r>
            <a:r>
              <a:rPr lang="ar-IQ" dirty="0" smtClean="0">
                <a:solidFill>
                  <a:schemeClr val="tx1"/>
                </a:solidFill>
                <a:latin typeface="Arial"/>
                <a:cs typeface="Arial"/>
              </a:rPr>
              <a:t>بيتا </a:t>
            </a:r>
            <a:r>
              <a:rPr lang="en-US" dirty="0" smtClean="0">
                <a:solidFill>
                  <a:schemeClr val="tx1"/>
                </a:solidFill>
                <a:latin typeface="Arial"/>
                <a:cs typeface="Arial"/>
              </a:rPr>
              <a:t>,</a:t>
            </a:r>
            <a:r>
              <a:rPr lang="el-GR" dirty="0" smtClean="0">
                <a:solidFill>
                  <a:schemeClr val="tx1"/>
                </a:solidFill>
                <a:latin typeface="Arial"/>
                <a:cs typeface="Arial"/>
              </a:rPr>
              <a:t>γ</a:t>
            </a:r>
            <a:r>
              <a:rPr lang="ar-IQ" dirty="0" smtClean="0">
                <a:solidFill>
                  <a:schemeClr val="tx1"/>
                </a:solidFill>
                <a:latin typeface="Arial"/>
                <a:cs typeface="Arial"/>
              </a:rPr>
              <a:t>, كاما </a:t>
            </a:r>
            <a:r>
              <a:rPr lang="el-GR" dirty="0" smtClean="0">
                <a:solidFill>
                  <a:schemeClr val="tx1"/>
                </a:solidFill>
                <a:latin typeface="Arial"/>
                <a:cs typeface="Arial"/>
              </a:rPr>
              <a:t>δ</a:t>
            </a:r>
            <a:r>
              <a:rPr lang="ar-IQ" dirty="0" smtClean="0">
                <a:solidFill>
                  <a:schemeClr val="tx1"/>
                </a:solidFill>
                <a:latin typeface="Arial"/>
                <a:cs typeface="Arial"/>
              </a:rPr>
              <a:t> , دلتا </a:t>
            </a:r>
            <a:r>
              <a:rPr lang="el-GR" dirty="0" smtClean="0">
                <a:solidFill>
                  <a:schemeClr val="tx1"/>
                </a:solidFill>
                <a:latin typeface="Arial"/>
                <a:cs typeface="Arial"/>
              </a:rPr>
              <a:t>ε</a:t>
            </a:r>
            <a:r>
              <a:rPr lang="ar-IQ" dirty="0" smtClean="0">
                <a:solidFill>
                  <a:schemeClr val="tx1"/>
                </a:solidFill>
                <a:latin typeface="Arial"/>
                <a:cs typeface="Arial"/>
              </a:rPr>
              <a:t>كاما .    ابسلون </a:t>
            </a:r>
            <a:r>
              <a:rPr lang="en-US" dirty="0" smtClean="0">
                <a:solidFill>
                  <a:schemeClr val="tx1"/>
                </a:solidFill>
                <a:latin typeface="Arial"/>
                <a:cs typeface="Arial"/>
              </a:rPr>
              <a:t>is found in mitochondria, although it is encoded by a nuclear gene. Plant chloroplasts also contain their own DNA polymerase that appears to be similar to γ</a:t>
            </a:r>
            <a:endParaRPr lang="ar-IQ" dirty="0" smtClean="0">
              <a:solidFill>
                <a:schemeClr val="tx1"/>
              </a:solidFill>
              <a:latin typeface="Arial"/>
              <a:cs typeface="Arial"/>
            </a:endParaRPr>
          </a:p>
          <a:p>
            <a:pPr algn="just">
              <a:buClr>
                <a:srgbClr val="008000"/>
              </a:buClr>
              <a:buFont typeface="Wingdings" charset="2"/>
              <a:buChar char="v"/>
            </a:pPr>
            <a:r>
              <a:rPr lang="en-US" dirty="0" smtClean="0">
                <a:solidFill>
                  <a:schemeClr val="tx1"/>
                </a:solidFill>
                <a:latin typeface="Arial"/>
                <a:cs typeface="Arial"/>
              </a:rPr>
              <a:t> Pol</a:t>
            </a:r>
            <a:r>
              <a:rPr lang="el-GR" dirty="0" smtClean="0">
                <a:solidFill>
                  <a:schemeClr val="tx1"/>
                </a:solidFill>
                <a:latin typeface="Arial"/>
                <a:cs typeface="Arial"/>
              </a:rPr>
              <a:t> α</a:t>
            </a:r>
            <a:r>
              <a:rPr lang="en-US" dirty="0" smtClean="0">
                <a:solidFill>
                  <a:schemeClr val="tx1"/>
                </a:solidFill>
                <a:latin typeface="Arial"/>
                <a:cs typeface="Arial"/>
              </a:rPr>
              <a:t>  polymerase: it is the only enzyme has  </a:t>
            </a:r>
            <a:r>
              <a:rPr lang="en-US" dirty="0" err="1" smtClean="0">
                <a:solidFill>
                  <a:schemeClr val="tx1"/>
                </a:solidFill>
                <a:latin typeface="Arial"/>
                <a:cs typeface="Arial"/>
              </a:rPr>
              <a:t>primase</a:t>
            </a:r>
            <a:r>
              <a:rPr lang="en-US" dirty="0" smtClean="0">
                <a:solidFill>
                  <a:schemeClr val="tx1"/>
                </a:solidFill>
                <a:latin typeface="Arial"/>
                <a:cs typeface="Arial"/>
              </a:rPr>
              <a:t> activity beside DNA polymerase so it is self- primed it will form short primer 12-20 </a:t>
            </a:r>
            <a:r>
              <a:rPr lang="en-US" dirty="0" err="1" smtClean="0">
                <a:solidFill>
                  <a:schemeClr val="tx1"/>
                </a:solidFill>
                <a:latin typeface="Arial"/>
                <a:cs typeface="Arial"/>
              </a:rPr>
              <a:t>nts</a:t>
            </a:r>
            <a:r>
              <a:rPr lang="en-US" dirty="0" smtClean="0">
                <a:solidFill>
                  <a:schemeClr val="tx1"/>
                </a:solidFill>
                <a:latin typeface="Arial"/>
                <a:cs typeface="Arial"/>
              </a:rPr>
              <a:t> called the initiator RNA  </a:t>
            </a:r>
            <a:r>
              <a:rPr lang="en-US" dirty="0" err="1" smtClean="0">
                <a:solidFill>
                  <a:schemeClr val="tx1"/>
                </a:solidFill>
                <a:latin typeface="Arial"/>
                <a:cs typeface="Arial"/>
              </a:rPr>
              <a:t>iRNA</a:t>
            </a:r>
            <a:r>
              <a:rPr lang="en-US" dirty="0" smtClean="0">
                <a:solidFill>
                  <a:schemeClr val="tx1"/>
                </a:solidFill>
                <a:latin typeface="Arial"/>
                <a:cs typeface="Arial"/>
              </a:rPr>
              <a:t>)</a:t>
            </a:r>
          </a:p>
          <a:p>
            <a:pPr algn="just">
              <a:buClr>
                <a:srgbClr val="008000"/>
              </a:buClr>
              <a:buFont typeface="Wingdings" charset="2"/>
              <a:buChar char="v"/>
            </a:pPr>
            <a:r>
              <a:rPr lang="en-US" dirty="0">
                <a:solidFill>
                  <a:srgbClr val="000000"/>
                </a:solidFill>
                <a:latin typeface="Arial"/>
                <a:cs typeface="Arial"/>
              </a:rPr>
              <a:t>Pol α is a </a:t>
            </a:r>
            <a:r>
              <a:rPr lang="en-US" dirty="0" err="1">
                <a:solidFill>
                  <a:srgbClr val="000000"/>
                </a:solidFill>
                <a:latin typeface="Arial"/>
                <a:cs typeface="Arial"/>
              </a:rPr>
              <a:t>heterotetramer</a:t>
            </a:r>
            <a:r>
              <a:rPr lang="en-US" dirty="0">
                <a:solidFill>
                  <a:srgbClr val="000000"/>
                </a:solidFill>
                <a:latin typeface="Arial"/>
                <a:cs typeface="Arial"/>
              </a:rPr>
              <a:t> composed of two </a:t>
            </a:r>
            <a:r>
              <a:rPr lang="en-US" dirty="0" err="1">
                <a:solidFill>
                  <a:srgbClr val="000000"/>
                </a:solidFill>
                <a:latin typeface="Arial"/>
                <a:cs typeface="Arial"/>
              </a:rPr>
              <a:t>primase</a:t>
            </a:r>
            <a:r>
              <a:rPr lang="en-US" dirty="0">
                <a:solidFill>
                  <a:srgbClr val="000000"/>
                </a:solidFill>
                <a:latin typeface="Arial"/>
                <a:cs typeface="Arial"/>
              </a:rPr>
              <a:t> subunits and two polymerase subunits. The </a:t>
            </a:r>
            <a:r>
              <a:rPr lang="en-US" dirty="0" err="1">
                <a:solidFill>
                  <a:srgbClr val="000000"/>
                </a:solidFill>
                <a:latin typeface="Arial"/>
                <a:cs typeface="Arial"/>
              </a:rPr>
              <a:t>primase</a:t>
            </a:r>
            <a:r>
              <a:rPr lang="en-US" dirty="0">
                <a:solidFill>
                  <a:srgbClr val="000000"/>
                </a:solidFill>
                <a:latin typeface="Arial"/>
                <a:cs typeface="Arial"/>
              </a:rPr>
              <a:t> subunits initiate DNA replication by synthesizing short (7–12 </a:t>
            </a:r>
            <a:r>
              <a:rPr lang="en-US" dirty="0" err="1">
                <a:solidFill>
                  <a:srgbClr val="000000"/>
                </a:solidFill>
                <a:latin typeface="Arial"/>
                <a:cs typeface="Arial"/>
              </a:rPr>
              <a:t>ribonucleotides</a:t>
            </a:r>
            <a:r>
              <a:rPr lang="en-US" dirty="0">
                <a:solidFill>
                  <a:srgbClr val="000000"/>
                </a:solidFill>
                <a:latin typeface="Arial"/>
                <a:cs typeface="Arial"/>
              </a:rPr>
              <a:t>) RNA primers, which are then extended by polymerase α (</a:t>
            </a:r>
            <a:r>
              <a:rPr lang="en-US" dirty="0" err="1">
                <a:solidFill>
                  <a:srgbClr val="000000"/>
                </a:solidFill>
                <a:latin typeface="Arial"/>
                <a:cs typeface="Arial"/>
              </a:rPr>
              <a:t>Pellegrini</a:t>
            </a:r>
            <a:r>
              <a:rPr lang="en-US" dirty="0">
                <a:solidFill>
                  <a:srgbClr val="000000"/>
                </a:solidFill>
                <a:latin typeface="Arial"/>
                <a:cs typeface="Arial"/>
              </a:rPr>
              <a:t>, 2012)</a:t>
            </a:r>
            <a:endParaRPr lang="en-US" dirty="0" smtClean="0">
              <a:solidFill>
                <a:srgbClr val="000000"/>
              </a:solidFill>
              <a:latin typeface="Arial"/>
              <a:cs typeface="Arial"/>
            </a:endParaRPr>
          </a:p>
          <a:p>
            <a:pPr algn="just"/>
            <a:endParaRPr lang="en-US" dirty="0" smtClean="0"/>
          </a:p>
        </p:txBody>
      </p:sp>
    </p:spTree>
  </p:cSld>
  <p:clrMapOvr>
    <a:masterClrMapping/>
  </p:clrMapOvr>
  <p:transition xmlns:p14="http://schemas.microsoft.com/office/powerpoint/2010/main">
    <p:dissolve/>
  </p:transitio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443840"/>
            <a:ext cx="8382000" cy="4524315"/>
          </a:xfrm>
          <a:prstGeom prst="rect">
            <a:avLst/>
          </a:prstGeom>
        </p:spPr>
        <p:txBody>
          <a:bodyPr wrap="square">
            <a:spAutoFit/>
          </a:bodyPr>
          <a:lstStyle/>
          <a:p>
            <a:pPr marL="342900" indent="-342900" algn="just">
              <a:buClr>
                <a:schemeClr val="accent2">
                  <a:lumMod val="50000"/>
                </a:schemeClr>
              </a:buClr>
              <a:buFont typeface="Wingdings" charset="2"/>
              <a:buChar char="v"/>
            </a:pPr>
            <a:r>
              <a:rPr lang="en-US" sz="2400" dirty="0">
                <a:solidFill>
                  <a:srgbClr val="FF0000"/>
                </a:solidFill>
                <a:latin typeface="Arial"/>
                <a:cs typeface="Arial"/>
              </a:rPr>
              <a:t>Pol</a:t>
            </a:r>
            <a:r>
              <a:rPr lang="el-GR" sz="2400" dirty="0">
                <a:solidFill>
                  <a:srgbClr val="FF0000"/>
                </a:solidFill>
                <a:latin typeface="Arial"/>
                <a:cs typeface="Arial"/>
              </a:rPr>
              <a:t> β</a:t>
            </a:r>
            <a:r>
              <a:rPr lang="en-US" sz="2400" dirty="0">
                <a:solidFill>
                  <a:srgbClr val="FF0000"/>
                </a:solidFill>
                <a:latin typeface="Arial"/>
                <a:cs typeface="Arial"/>
              </a:rPr>
              <a:t> polymerase</a:t>
            </a:r>
            <a:r>
              <a:rPr lang="en-US" sz="2400" dirty="0">
                <a:latin typeface="Arial"/>
                <a:cs typeface="Arial"/>
              </a:rPr>
              <a:t>: excision repair and it is not highly active and is not very </a:t>
            </a:r>
            <a:r>
              <a:rPr lang="en-US" sz="2400" dirty="0" err="1">
                <a:latin typeface="Arial"/>
                <a:cs typeface="Arial"/>
              </a:rPr>
              <a:t>processive</a:t>
            </a:r>
            <a:r>
              <a:rPr lang="en-US" sz="2400" dirty="0">
                <a:latin typeface="Arial"/>
                <a:cs typeface="Arial"/>
              </a:rPr>
              <a:t>.   </a:t>
            </a:r>
            <a:r>
              <a:rPr lang="el-GR" sz="2400" dirty="0">
                <a:latin typeface="Arial"/>
                <a:cs typeface="Arial"/>
              </a:rPr>
              <a:t> </a:t>
            </a:r>
            <a:r>
              <a:rPr lang="en-US" sz="2400" dirty="0">
                <a:latin typeface="Arial"/>
                <a:cs typeface="Arial"/>
              </a:rPr>
              <a:t> </a:t>
            </a:r>
            <a:endParaRPr lang="en-US" sz="2400" dirty="0" smtClean="0">
              <a:latin typeface="Arial"/>
              <a:cs typeface="Arial"/>
            </a:endParaRPr>
          </a:p>
          <a:p>
            <a:pPr marL="342900" indent="-342900" algn="just">
              <a:buClr>
                <a:schemeClr val="accent2">
                  <a:lumMod val="50000"/>
                </a:schemeClr>
              </a:buClr>
              <a:buFont typeface="Wingdings" charset="2"/>
              <a:buChar char="v"/>
            </a:pPr>
            <a:endParaRPr lang="en-US" sz="2400" dirty="0">
              <a:latin typeface="Arial"/>
              <a:cs typeface="Arial"/>
            </a:endParaRPr>
          </a:p>
          <a:p>
            <a:pPr marL="342900" indent="-342900" algn="just">
              <a:buClr>
                <a:schemeClr val="accent2">
                  <a:lumMod val="50000"/>
                </a:schemeClr>
              </a:buClr>
              <a:buFont typeface="Wingdings" charset="2"/>
              <a:buChar char="v"/>
            </a:pPr>
            <a:r>
              <a:rPr lang="en-US" sz="2400" dirty="0">
                <a:solidFill>
                  <a:srgbClr val="FF0000"/>
                </a:solidFill>
                <a:latin typeface="Arial"/>
                <a:cs typeface="Arial"/>
              </a:rPr>
              <a:t>Pol</a:t>
            </a:r>
            <a:r>
              <a:rPr lang="el-GR" sz="2400" dirty="0">
                <a:solidFill>
                  <a:srgbClr val="FF0000"/>
                </a:solidFill>
                <a:latin typeface="Arial"/>
                <a:cs typeface="Arial"/>
              </a:rPr>
              <a:t> γ</a:t>
            </a:r>
            <a:r>
              <a:rPr lang="en-US" sz="2400" dirty="0">
                <a:solidFill>
                  <a:srgbClr val="FF0000"/>
                </a:solidFill>
                <a:latin typeface="Arial"/>
                <a:cs typeface="Arial"/>
              </a:rPr>
              <a:t>  polymerase</a:t>
            </a:r>
            <a:r>
              <a:rPr lang="en-US" sz="2400" dirty="0">
                <a:latin typeface="Arial"/>
                <a:cs typeface="Arial"/>
              </a:rPr>
              <a:t>: polymerization the mitochondrial DNA  beside repairing by its </a:t>
            </a:r>
            <a:r>
              <a:rPr lang="en-US" sz="2400" dirty="0" err="1">
                <a:latin typeface="Arial"/>
                <a:cs typeface="Arial"/>
              </a:rPr>
              <a:t>exonuclease</a:t>
            </a:r>
            <a:r>
              <a:rPr lang="en-US" sz="2400" dirty="0">
                <a:latin typeface="Arial"/>
                <a:cs typeface="Arial"/>
              </a:rPr>
              <a:t> activity  3́→</a:t>
            </a:r>
            <a:r>
              <a:rPr lang="en-US" sz="2400" dirty="0" smtClean="0">
                <a:latin typeface="Arial"/>
                <a:cs typeface="Arial"/>
              </a:rPr>
              <a:t>5́</a:t>
            </a:r>
          </a:p>
          <a:p>
            <a:pPr algn="just">
              <a:buClr>
                <a:schemeClr val="accent2">
                  <a:lumMod val="50000"/>
                </a:schemeClr>
              </a:buClr>
            </a:pPr>
            <a:endParaRPr lang="en-US" sz="2400" dirty="0">
              <a:latin typeface="Arial"/>
              <a:cs typeface="Arial"/>
            </a:endParaRPr>
          </a:p>
          <a:p>
            <a:pPr marL="342900" indent="-342900" algn="just">
              <a:buClr>
                <a:schemeClr val="accent2">
                  <a:lumMod val="50000"/>
                </a:schemeClr>
              </a:buClr>
              <a:buFont typeface="Wingdings" charset="2"/>
              <a:buChar char="v"/>
            </a:pPr>
            <a:r>
              <a:rPr lang="en-US" sz="2400" dirty="0">
                <a:solidFill>
                  <a:srgbClr val="FF0000"/>
                </a:solidFill>
                <a:latin typeface="Arial"/>
                <a:cs typeface="Arial"/>
              </a:rPr>
              <a:t>Pol</a:t>
            </a:r>
            <a:r>
              <a:rPr lang="el-GR" sz="2400" dirty="0">
                <a:solidFill>
                  <a:srgbClr val="FF0000"/>
                </a:solidFill>
                <a:latin typeface="Arial"/>
                <a:cs typeface="Arial"/>
              </a:rPr>
              <a:t>δ</a:t>
            </a:r>
            <a:r>
              <a:rPr lang="en-US" sz="2400" dirty="0">
                <a:solidFill>
                  <a:srgbClr val="FF0000"/>
                </a:solidFill>
                <a:latin typeface="Arial"/>
                <a:cs typeface="Arial"/>
              </a:rPr>
              <a:t> </a:t>
            </a:r>
            <a:r>
              <a:rPr lang="en-US" sz="2400" dirty="0" smtClean="0">
                <a:solidFill>
                  <a:srgbClr val="FF0000"/>
                </a:solidFill>
                <a:latin typeface="Arial"/>
                <a:cs typeface="Arial"/>
              </a:rPr>
              <a:t>  delta and </a:t>
            </a:r>
            <a:r>
              <a:rPr lang="el-GR" sz="2400" dirty="0">
                <a:solidFill>
                  <a:srgbClr val="FF0000"/>
                </a:solidFill>
                <a:latin typeface="Arial"/>
                <a:cs typeface="Arial"/>
              </a:rPr>
              <a:t>ε</a:t>
            </a:r>
            <a:r>
              <a:rPr lang="ar-IQ" sz="2400" dirty="0">
                <a:solidFill>
                  <a:srgbClr val="FF0000"/>
                </a:solidFill>
                <a:latin typeface="Arial"/>
                <a:cs typeface="Arial"/>
              </a:rPr>
              <a:t> ابسلون </a:t>
            </a:r>
            <a:r>
              <a:rPr lang="en-US" sz="2400" dirty="0">
                <a:solidFill>
                  <a:srgbClr val="FF0000"/>
                </a:solidFill>
                <a:latin typeface="Arial"/>
                <a:cs typeface="Arial"/>
              </a:rPr>
              <a:t>polymerase </a:t>
            </a:r>
            <a:r>
              <a:rPr lang="en-US" sz="2400" dirty="0">
                <a:latin typeface="Arial"/>
                <a:cs typeface="Arial"/>
              </a:rPr>
              <a:t>:polymerization lagging (</a:t>
            </a:r>
            <a:r>
              <a:rPr lang="el-GR" sz="2400" dirty="0">
                <a:latin typeface="Arial"/>
                <a:cs typeface="Arial"/>
              </a:rPr>
              <a:t>δ</a:t>
            </a:r>
            <a:r>
              <a:rPr lang="en-US" sz="2400" dirty="0">
                <a:latin typeface="Arial"/>
                <a:cs typeface="Arial"/>
              </a:rPr>
              <a:t>)and leading (</a:t>
            </a:r>
            <a:r>
              <a:rPr lang="el-GR" sz="2400" dirty="0">
                <a:latin typeface="Arial"/>
                <a:cs typeface="Arial"/>
              </a:rPr>
              <a:t>ε</a:t>
            </a:r>
            <a:r>
              <a:rPr lang="en-US" sz="2400" dirty="0">
                <a:latin typeface="Arial"/>
                <a:cs typeface="Arial"/>
              </a:rPr>
              <a:t>) strand respectively 5 ́→3́. In</a:t>
            </a:r>
            <a:r>
              <a:rPr lang="en-US" sz="2400" dirty="0">
                <a:solidFill>
                  <a:srgbClr val="C00000"/>
                </a:solidFill>
                <a:latin typeface="Arial"/>
                <a:cs typeface="Arial"/>
              </a:rPr>
              <a:t> eukaryotes</a:t>
            </a:r>
            <a:r>
              <a:rPr lang="en-US" sz="2400" dirty="0">
                <a:latin typeface="Arial"/>
                <a:cs typeface="Arial"/>
              </a:rPr>
              <a:t>, the low-</a:t>
            </a:r>
            <a:r>
              <a:rPr lang="en-US" sz="2400" dirty="0" err="1">
                <a:latin typeface="Arial"/>
                <a:cs typeface="Arial"/>
              </a:rPr>
              <a:t>processivity</a:t>
            </a:r>
            <a:r>
              <a:rPr lang="en-US" sz="2400" dirty="0">
                <a:latin typeface="Arial"/>
                <a:cs typeface="Arial"/>
              </a:rPr>
              <a:t> initiating enzyme, Pol α, has intrinsic </a:t>
            </a:r>
            <a:r>
              <a:rPr lang="en-US" sz="2400" dirty="0" err="1">
                <a:latin typeface="Arial"/>
                <a:cs typeface="Arial"/>
              </a:rPr>
              <a:t>primase</a:t>
            </a:r>
            <a:r>
              <a:rPr lang="en-US" sz="2400" dirty="0">
                <a:latin typeface="Arial"/>
                <a:cs typeface="Arial"/>
              </a:rPr>
              <a:t> activity. The high-</a:t>
            </a:r>
            <a:r>
              <a:rPr lang="en-US" sz="2400" dirty="0" err="1">
                <a:latin typeface="Arial"/>
                <a:cs typeface="Arial"/>
              </a:rPr>
              <a:t>processivity</a:t>
            </a:r>
            <a:r>
              <a:rPr lang="en-US" sz="2400" dirty="0">
                <a:latin typeface="Arial"/>
                <a:cs typeface="Arial"/>
              </a:rPr>
              <a:t> extension enzymes are Pol </a:t>
            </a:r>
            <a:r>
              <a:rPr lang="en-US" sz="2400" dirty="0" err="1">
                <a:latin typeface="Arial"/>
                <a:cs typeface="Arial"/>
              </a:rPr>
              <a:t>δ</a:t>
            </a:r>
            <a:r>
              <a:rPr lang="en-US" sz="2400" dirty="0">
                <a:latin typeface="Arial"/>
                <a:cs typeface="Arial"/>
              </a:rPr>
              <a:t> and Pol </a:t>
            </a:r>
            <a:r>
              <a:rPr lang="en-US" sz="2400" dirty="0" err="1">
                <a:latin typeface="Arial"/>
                <a:cs typeface="Arial"/>
              </a:rPr>
              <a:t>ε</a:t>
            </a:r>
            <a:r>
              <a:rPr lang="en-US" sz="2400" dirty="0">
                <a:latin typeface="Arial"/>
                <a:cs typeface="Arial"/>
              </a:rPr>
              <a:t>.</a:t>
            </a:r>
          </a:p>
          <a:p>
            <a:pPr marL="342900" indent="-342900" algn="just">
              <a:buClr>
                <a:schemeClr val="accent2">
                  <a:lumMod val="50000"/>
                </a:schemeClr>
              </a:buClr>
              <a:buFont typeface="Wingdings" charset="2"/>
              <a:buChar char="v"/>
            </a:pPr>
            <a:endParaRPr lang="en-US" sz="2400" dirty="0"/>
          </a:p>
        </p:txBody>
      </p:sp>
    </p:spTree>
    <p:extLst>
      <p:ext uri="{BB962C8B-B14F-4D97-AF65-F5344CB8AC3E}">
        <p14:creationId xmlns:p14="http://schemas.microsoft.com/office/powerpoint/2010/main" val="3831922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odels-of-replication_med.jpeg"/>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tretch>
            <a:fillRect/>
          </a:stretch>
        </p:blipFill>
        <p:spPr>
          <a:xfrm>
            <a:off x="228600" y="1066800"/>
            <a:ext cx="8545095" cy="4876800"/>
          </a:xfrm>
          <a:prstGeom prst="rect">
            <a:avLst/>
          </a:prstGeom>
        </p:spPr>
      </p:pic>
      <p:sp>
        <p:nvSpPr>
          <p:cNvPr id="3" name="TextBox 2"/>
          <p:cNvSpPr txBox="1"/>
          <p:nvPr/>
        </p:nvSpPr>
        <p:spPr>
          <a:xfrm>
            <a:off x="762000" y="381000"/>
            <a:ext cx="7596951" cy="584776"/>
          </a:xfrm>
          <a:prstGeom prst="rect">
            <a:avLst/>
          </a:prstGeom>
          <a:noFill/>
        </p:spPr>
        <p:txBody>
          <a:bodyPr wrap="none" rtlCol="0">
            <a:spAutoFit/>
          </a:bodyPr>
          <a:lstStyle/>
          <a:p>
            <a:r>
              <a:rPr lang="en-US" sz="3200" b="1" dirty="0" smtClean="0">
                <a:latin typeface="Arial"/>
                <a:cs typeface="Arial"/>
              </a:rPr>
              <a:t>Semi conservative  replication of DNA</a:t>
            </a:r>
            <a:endParaRPr lang="en-US" sz="3200" b="1" dirty="0">
              <a:latin typeface="Arial"/>
              <a:cs typeface="Arial"/>
            </a:endParaRPr>
          </a:p>
        </p:txBody>
      </p:sp>
    </p:spTree>
    <p:extLst>
      <p:ext uri="{BB962C8B-B14F-4D97-AF65-F5344CB8AC3E}">
        <p14:creationId xmlns:p14="http://schemas.microsoft.com/office/powerpoint/2010/main" val="198121598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a:bodyPr>
          <a:lstStyle/>
          <a:p>
            <a:pPr algn="just"/>
            <a:r>
              <a:rPr lang="en-US" sz="2800" b="1" dirty="0" smtClean="0">
                <a:solidFill>
                  <a:srgbClr val="FF0000"/>
                </a:solidFill>
                <a:latin typeface="Arial"/>
                <a:cs typeface="Arial"/>
              </a:rPr>
              <a:t>Some important and basic information </a:t>
            </a:r>
            <a:endParaRPr lang="en-US" sz="2800" b="1" dirty="0">
              <a:solidFill>
                <a:srgbClr val="FF0000"/>
              </a:solidFill>
              <a:latin typeface="Arial"/>
              <a:cs typeface="Arial"/>
            </a:endParaRPr>
          </a:p>
        </p:txBody>
      </p:sp>
      <p:sp>
        <p:nvSpPr>
          <p:cNvPr id="3" name="Content Placeholder 2"/>
          <p:cNvSpPr>
            <a:spLocks noGrp="1"/>
          </p:cNvSpPr>
          <p:nvPr>
            <p:ph idx="1"/>
          </p:nvPr>
        </p:nvSpPr>
        <p:spPr>
          <a:xfrm>
            <a:off x="228600" y="1066800"/>
            <a:ext cx="8305800" cy="5029200"/>
          </a:xfrm>
        </p:spPr>
        <p:txBody>
          <a:bodyPr>
            <a:noAutofit/>
          </a:bodyPr>
          <a:lstStyle/>
          <a:p>
            <a:pPr algn="just">
              <a:buClr>
                <a:srgbClr val="008000"/>
              </a:buClr>
              <a:buFont typeface="Wingdings" charset="2"/>
              <a:buChar char="v"/>
            </a:pPr>
            <a:r>
              <a:rPr lang="en-US" sz="2400" dirty="0" err="1" smtClean="0">
                <a:solidFill>
                  <a:srgbClr val="000000"/>
                </a:solidFill>
                <a:latin typeface="Arial"/>
                <a:cs typeface="Arial"/>
              </a:rPr>
              <a:t>Primase</a:t>
            </a:r>
            <a:r>
              <a:rPr lang="en-US" sz="2400" dirty="0" smtClean="0">
                <a:solidFill>
                  <a:srgbClr val="000000"/>
                </a:solidFill>
                <a:latin typeface="Arial"/>
                <a:cs typeface="Arial"/>
              </a:rPr>
              <a:t>:  in fact is RNA polymerase thus the formed primer is RNA rather than DNA and it will removed latter by DNA polymerase I </a:t>
            </a:r>
          </a:p>
          <a:p>
            <a:pPr algn="just">
              <a:buClr>
                <a:srgbClr val="008000"/>
              </a:buClr>
              <a:buFont typeface="Wingdings" charset="2"/>
              <a:buChar char="v"/>
            </a:pPr>
            <a:r>
              <a:rPr lang="en-US" sz="2400" dirty="0" err="1" smtClean="0">
                <a:solidFill>
                  <a:srgbClr val="000000"/>
                </a:solidFill>
                <a:latin typeface="Arial"/>
                <a:cs typeface="Arial"/>
              </a:rPr>
              <a:t>Topoisomerase</a:t>
            </a:r>
            <a:r>
              <a:rPr lang="en-US" sz="2400" dirty="0" smtClean="0">
                <a:solidFill>
                  <a:srgbClr val="000000"/>
                </a:solidFill>
                <a:latin typeface="Arial"/>
                <a:cs typeface="Arial"/>
              </a:rPr>
              <a:t> I: will break the 3́́  5́ </a:t>
            </a:r>
            <a:r>
              <a:rPr lang="en-US" sz="2400" dirty="0" err="1" smtClean="0">
                <a:solidFill>
                  <a:srgbClr val="000000"/>
                </a:solidFill>
                <a:latin typeface="Arial"/>
                <a:cs typeface="Arial"/>
              </a:rPr>
              <a:t>phosphodiester</a:t>
            </a:r>
            <a:r>
              <a:rPr lang="en-US" sz="2400" dirty="0" smtClean="0">
                <a:solidFill>
                  <a:srgbClr val="000000"/>
                </a:solidFill>
                <a:latin typeface="Arial"/>
                <a:cs typeface="Arial"/>
              </a:rPr>
              <a:t> bond converting super coiled to relax form which opposite to </a:t>
            </a:r>
            <a:r>
              <a:rPr lang="en-US" sz="2400" dirty="0" err="1" smtClean="0">
                <a:solidFill>
                  <a:srgbClr val="000000"/>
                </a:solidFill>
                <a:latin typeface="Arial"/>
                <a:cs typeface="Arial"/>
              </a:rPr>
              <a:t>ligase</a:t>
            </a:r>
            <a:endParaRPr lang="en-US" sz="2400" dirty="0" smtClean="0">
              <a:solidFill>
                <a:srgbClr val="000000"/>
              </a:solidFill>
              <a:latin typeface="Arial"/>
              <a:cs typeface="Arial"/>
            </a:endParaRPr>
          </a:p>
          <a:p>
            <a:pPr algn="just">
              <a:buClr>
                <a:srgbClr val="008000"/>
              </a:buClr>
              <a:buFont typeface="Wingdings" charset="2"/>
              <a:buChar char="v"/>
            </a:pPr>
            <a:r>
              <a:rPr lang="en-US" sz="2400" dirty="0" err="1" smtClean="0">
                <a:solidFill>
                  <a:srgbClr val="000000"/>
                </a:solidFill>
                <a:latin typeface="Arial"/>
                <a:cs typeface="Arial"/>
              </a:rPr>
              <a:t>Helicase</a:t>
            </a:r>
            <a:r>
              <a:rPr lang="en-US" sz="2400" dirty="0" smtClean="0">
                <a:solidFill>
                  <a:srgbClr val="000000"/>
                </a:solidFill>
                <a:latin typeface="Arial"/>
                <a:cs typeface="Arial"/>
              </a:rPr>
              <a:t> : will break hydrogen bond between the two strand </a:t>
            </a:r>
          </a:p>
          <a:p>
            <a:pPr algn="just">
              <a:buClr>
                <a:srgbClr val="008000"/>
              </a:buClr>
              <a:buFont typeface="Wingdings" charset="2"/>
              <a:buChar char="v"/>
            </a:pPr>
            <a:r>
              <a:rPr lang="en-US" sz="2400" dirty="0" smtClean="0">
                <a:solidFill>
                  <a:srgbClr val="000000"/>
                </a:solidFill>
                <a:latin typeface="Arial"/>
                <a:cs typeface="Arial"/>
              </a:rPr>
              <a:t>Movement of replication fork 5́ →3́́ which is the same</a:t>
            </a:r>
          </a:p>
        </p:txBody>
      </p:sp>
    </p:spTree>
  </p:cSld>
  <p:clrMapOvr>
    <a:masterClrMapping/>
  </p:clrMapOvr>
  <p:transition xmlns:p14="http://schemas.microsoft.com/office/powerpoint/2010/main">
    <p:comb dir="vert"/>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 y="685800"/>
            <a:ext cx="9144000" cy="457200"/>
          </a:xfrm>
          <a:noFill/>
        </p:spPr>
        <p:style>
          <a:lnRef idx="3">
            <a:schemeClr val="lt1"/>
          </a:lnRef>
          <a:fillRef idx="1">
            <a:schemeClr val="accent4"/>
          </a:fillRef>
          <a:effectRef idx="1">
            <a:schemeClr val="accent4"/>
          </a:effectRef>
          <a:fontRef idx="minor">
            <a:schemeClr val="lt1"/>
          </a:fontRef>
        </p:style>
        <p:txBody>
          <a:bodyPr>
            <a:noAutofit/>
          </a:bodyPr>
          <a:lstStyle/>
          <a:p>
            <a:pPr algn="just"/>
            <a:r>
              <a:rPr lang="ar-IQ" sz="2800" dirty="0" smtClean="0">
                <a:solidFill>
                  <a:srgbClr val="7030A0"/>
                </a:solidFill>
              </a:rPr>
              <a:t>  </a:t>
            </a:r>
            <a:r>
              <a:rPr lang="en-US" sz="2800" b="1" dirty="0" smtClean="0">
                <a:solidFill>
                  <a:srgbClr val="FF0000"/>
                </a:solidFill>
                <a:latin typeface="Arial"/>
                <a:cs typeface="Arial"/>
              </a:rPr>
              <a:t>The DNA replication machinery </a:t>
            </a:r>
            <a:r>
              <a:rPr lang="ar-IQ" sz="2800" b="1" dirty="0" smtClean="0">
                <a:solidFill>
                  <a:srgbClr val="FF0000"/>
                </a:solidFill>
                <a:latin typeface="Arial"/>
                <a:cs typeface="Arial"/>
              </a:rPr>
              <a:t>ماكنة تضاعف الدنا</a:t>
            </a:r>
            <a:endParaRPr lang="en-US" sz="2800" b="1" dirty="0">
              <a:solidFill>
                <a:srgbClr val="FF0000"/>
              </a:solidFill>
              <a:latin typeface="Arial"/>
              <a:cs typeface="Arial"/>
            </a:endParaRPr>
          </a:p>
        </p:txBody>
      </p:sp>
      <p:sp>
        <p:nvSpPr>
          <p:cNvPr id="5" name="Rectangle 4"/>
          <p:cNvSpPr/>
          <p:nvPr/>
        </p:nvSpPr>
        <p:spPr>
          <a:xfrm>
            <a:off x="381000" y="1447800"/>
            <a:ext cx="8153400" cy="4893647"/>
          </a:xfrm>
          <a:prstGeom prst="rect">
            <a:avLst/>
          </a:prstGeom>
        </p:spPr>
        <p:txBody>
          <a:bodyPr wrap="square">
            <a:spAutoFit/>
          </a:bodyPr>
          <a:lstStyle/>
          <a:p>
            <a:pPr algn="just"/>
            <a:r>
              <a:rPr lang="en-US" sz="2400" dirty="0">
                <a:latin typeface="Arial"/>
                <a:cs typeface="Arial"/>
              </a:rPr>
              <a:t>The </a:t>
            </a:r>
            <a:r>
              <a:rPr lang="en-US" sz="2400" dirty="0" err="1">
                <a:latin typeface="Arial"/>
                <a:cs typeface="Arial"/>
              </a:rPr>
              <a:t>Replisome</a:t>
            </a:r>
            <a:r>
              <a:rPr lang="en-US" sz="2400" dirty="0">
                <a:latin typeface="Arial"/>
                <a:cs typeface="Arial"/>
              </a:rPr>
              <a:t> is composed of the following</a:t>
            </a:r>
            <a:r>
              <a:rPr lang="en-US" sz="2400" dirty="0" smtClean="0">
                <a:latin typeface="Arial"/>
                <a:cs typeface="Arial"/>
              </a:rPr>
              <a:t>:</a:t>
            </a:r>
          </a:p>
          <a:p>
            <a:pPr algn="just"/>
            <a:endParaRPr lang="en-US" sz="2400" dirty="0">
              <a:latin typeface="Arial"/>
              <a:cs typeface="Arial"/>
            </a:endParaRPr>
          </a:p>
          <a:p>
            <a:pPr algn="just"/>
            <a:r>
              <a:rPr lang="en-US" sz="2400" dirty="0">
                <a:latin typeface="Arial"/>
                <a:cs typeface="Arial"/>
              </a:rPr>
              <a:t>2 DNA Pol III enzymes molecules , each has a core subunits composed from 3 sub units  α, </a:t>
            </a:r>
            <a:r>
              <a:rPr lang="en-US" sz="2400" dirty="0" err="1">
                <a:latin typeface="Arial"/>
                <a:cs typeface="Arial"/>
              </a:rPr>
              <a:t>ε</a:t>
            </a:r>
            <a:r>
              <a:rPr lang="en-US" sz="2400" dirty="0">
                <a:latin typeface="Arial"/>
                <a:cs typeface="Arial"/>
              </a:rPr>
              <a:t> and </a:t>
            </a:r>
            <a:r>
              <a:rPr lang="en-US" sz="2400" dirty="0" err="1">
                <a:latin typeface="Arial"/>
                <a:cs typeface="Arial"/>
              </a:rPr>
              <a:t>θ</a:t>
            </a:r>
            <a:r>
              <a:rPr lang="en-US" sz="2400" dirty="0">
                <a:latin typeface="Arial"/>
                <a:cs typeface="Arial"/>
              </a:rPr>
              <a:t> subunits</a:t>
            </a:r>
            <a:r>
              <a:rPr lang="en-US" sz="2400" dirty="0" smtClean="0">
                <a:latin typeface="Arial"/>
                <a:cs typeface="Arial"/>
              </a:rPr>
              <a:t>.</a:t>
            </a:r>
          </a:p>
          <a:p>
            <a:pPr algn="just"/>
            <a:endParaRPr lang="en-US" sz="2400" dirty="0">
              <a:latin typeface="Arial"/>
              <a:cs typeface="Arial"/>
            </a:endParaRPr>
          </a:p>
          <a:p>
            <a:pPr algn="just"/>
            <a:r>
              <a:rPr lang="en-US" sz="2400" dirty="0">
                <a:latin typeface="Arial"/>
                <a:cs typeface="Arial"/>
              </a:rPr>
              <a:t>the α subunit  has the polymerase activity.</a:t>
            </a:r>
          </a:p>
          <a:p>
            <a:pPr algn="just"/>
            <a:r>
              <a:rPr lang="en-US" sz="2400" dirty="0">
                <a:latin typeface="Arial"/>
                <a:cs typeface="Arial"/>
              </a:rPr>
              <a:t>the </a:t>
            </a:r>
            <a:r>
              <a:rPr lang="en-US" sz="2400" dirty="0" err="1">
                <a:latin typeface="Arial"/>
                <a:cs typeface="Arial"/>
              </a:rPr>
              <a:t>ε</a:t>
            </a:r>
            <a:r>
              <a:rPr lang="en-US" sz="2400" dirty="0">
                <a:latin typeface="Arial"/>
                <a:cs typeface="Arial"/>
              </a:rPr>
              <a:t> subunit  has 3'→5' </a:t>
            </a:r>
            <a:r>
              <a:rPr lang="en-US" sz="2400" dirty="0" err="1">
                <a:latin typeface="Arial"/>
                <a:cs typeface="Arial"/>
              </a:rPr>
              <a:t>exonuclease</a:t>
            </a:r>
            <a:r>
              <a:rPr lang="en-US" sz="2400" dirty="0">
                <a:latin typeface="Arial"/>
                <a:cs typeface="Arial"/>
              </a:rPr>
              <a:t> activity.</a:t>
            </a:r>
          </a:p>
          <a:p>
            <a:pPr algn="just"/>
            <a:r>
              <a:rPr lang="en-US" sz="2400" dirty="0">
                <a:latin typeface="Arial"/>
                <a:cs typeface="Arial"/>
              </a:rPr>
              <a:t>the </a:t>
            </a:r>
            <a:r>
              <a:rPr lang="en-US" sz="2400" dirty="0" err="1">
                <a:latin typeface="Arial"/>
                <a:cs typeface="Arial"/>
              </a:rPr>
              <a:t>θ</a:t>
            </a:r>
            <a:r>
              <a:rPr lang="en-US" sz="2400" dirty="0">
                <a:latin typeface="Arial"/>
                <a:cs typeface="Arial"/>
              </a:rPr>
              <a:t> subunit  stimulates the </a:t>
            </a:r>
            <a:r>
              <a:rPr lang="en-US" sz="2400" dirty="0" err="1">
                <a:latin typeface="Arial"/>
                <a:cs typeface="Arial"/>
              </a:rPr>
              <a:t>ε</a:t>
            </a:r>
            <a:r>
              <a:rPr lang="en-US" sz="2400" dirty="0">
                <a:latin typeface="Arial"/>
                <a:cs typeface="Arial"/>
              </a:rPr>
              <a:t> subunit's proofreading.</a:t>
            </a:r>
          </a:p>
          <a:p>
            <a:pPr algn="just"/>
            <a:r>
              <a:rPr lang="en-US" sz="2400" dirty="0">
                <a:latin typeface="Arial"/>
                <a:cs typeface="Arial"/>
              </a:rPr>
              <a:t>2 β units  which act as sliding  clamps(</a:t>
            </a:r>
            <a:r>
              <a:rPr lang="en-US" sz="2400" dirty="0" err="1">
                <a:latin typeface="Arial"/>
                <a:cs typeface="Arial"/>
              </a:rPr>
              <a:t>مثبت</a:t>
            </a:r>
            <a:r>
              <a:rPr lang="en-US" sz="2400" dirty="0">
                <a:latin typeface="Arial"/>
                <a:cs typeface="Arial"/>
              </a:rPr>
              <a:t> </a:t>
            </a:r>
            <a:r>
              <a:rPr lang="en-US" sz="2400" dirty="0" err="1">
                <a:latin typeface="Arial"/>
                <a:cs typeface="Arial"/>
              </a:rPr>
              <a:t>المتزحلق</a:t>
            </a:r>
            <a:r>
              <a:rPr lang="en-US" sz="2400" dirty="0">
                <a:latin typeface="Arial"/>
                <a:cs typeface="Arial"/>
              </a:rPr>
              <a:t> (keeping  the polymerase bound to the DNA  template .</a:t>
            </a:r>
          </a:p>
          <a:p>
            <a:pPr algn="just"/>
            <a:r>
              <a:rPr lang="en-US" sz="2400" dirty="0">
                <a:latin typeface="Arial"/>
                <a:cs typeface="Arial"/>
              </a:rPr>
              <a:t>2 </a:t>
            </a:r>
            <a:r>
              <a:rPr lang="en-US" sz="2400" dirty="0" err="1">
                <a:latin typeface="Arial"/>
                <a:cs typeface="Arial"/>
              </a:rPr>
              <a:t>τ</a:t>
            </a:r>
            <a:r>
              <a:rPr lang="en-US" sz="2400" dirty="0">
                <a:latin typeface="Arial"/>
                <a:cs typeface="Arial"/>
              </a:rPr>
              <a:t> units which acts to dimerism two of the core enzymes (α, </a:t>
            </a:r>
            <a:r>
              <a:rPr lang="en-US" sz="2400" dirty="0" err="1">
                <a:latin typeface="Arial"/>
                <a:cs typeface="Arial"/>
              </a:rPr>
              <a:t>ε</a:t>
            </a:r>
            <a:r>
              <a:rPr lang="en-US" sz="2400" dirty="0">
                <a:latin typeface="Arial"/>
                <a:cs typeface="Arial"/>
              </a:rPr>
              <a:t>, and </a:t>
            </a:r>
            <a:r>
              <a:rPr lang="en-US" sz="2400" dirty="0" err="1">
                <a:latin typeface="Arial"/>
                <a:cs typeface="Arial"/>
              </a:rPr>
              <a:t>θ</a:t>
            </a:r>
            <a:r>
              <a:rPr lang="en-US" sz="2400" dirty="0">
                <a:latin typeface="Arial"/>
                <a:cs typeface="Arial"/>
              </a:rPr>
              <a:t> subunits).</a:t>
            </a:r>
          </a:p>
          <a:p>
            <a:pPr algn="just"/>
            <a:r>
              <a:rPr lang="en-US" sz="2400" dirty="0" smtClean="0">
                <a:latin typeface="Arial"/>
                <a:cs typeface="Arial"/>
              </a:rPr>
              <a:t>)</a:t>
            </a:r>
            <a:endParaRPr lang="en-US" sz="2400" dirty="0">
              <a:latin typeface="Arial"/>
              <a:cs typeface="Arial"/>
            </a:endParaRP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74345"/>
            <a:ext cx="8839200" cy="4893647"/>
          </a:xfrm>
          <a:prstGeom prst="rect">
            <a:avLst/>
          </a:prstGeom>
        </p:spPr>
        <p:txBody>
          <a:bodyPr wrap="square">
            <a:spAutoFit/>
          </a:bodyPr>
          <a:lstStyle/>
          <a:p>
            <a:pPr algn="just"/>
            <a:r>
              <a:rPr lang="en-US" sz="2400" dirty="0">
                <a:latin typeface="Times New Roman"/>
                <a:cs typeface="Times New Roman"/>
              </a:rPr>
              <a:t>The gamma  </a:t>
            </a:r>
            <a:r>
              <a:rPr lang="en-US" sz="2400" dirty="0" err="1">
                <a:latin typeface="Times New Roman"/>
                <a:cs typeface="Times New Roman"/>
              </a:rPr>
              <a:t>γ</a:t>
            </a:r>
            <a:r>
              <a:rPr lang="en-US" sz="2400" dirty="0">
                <a:latin typeface="Times New Roman"/>
                <a:cs typeface="Times New Roman"/>
              </a:rPr>
              <a:t> complex   which acts as a clamp loader (</a:t>
            </a:r>
            <a:r>
              <a:rPr lang="en-US" sz="2400" dirty="0" err="1">
                <a:latin typeface="Times New Roman"/>
                <a:cs typeface="Times New Roman"/>
              </a:rPr>
              <a:t>مثبت</a:t>
            </a:r>
            <a:r>
              <a:rPr lang="en-US" sz="2400" dirty="0">
                <a:latin typeface="Times New Roman"/>
                <a:cs typeface="Times New Roman"/>
              </a:rPr>
              <a:t> </a:t>
            </a:r>
            <a:r>
              <a:rPr lang="en-US" sz="2400" dirty="0" err="1">
                <a:latin typeface="Times New Roman"/>
                <a:cs typeface="Times New Roman"/>
              </a:rPr>
              <a:t>الحامل</a:t>
            </a:r>
            <a:r>
              <a:rPr lang="en-US" sz="2400" dirty="0">
                <a:latin typeface="Times New Roman"/>
                <a:cs typeface="Times New Roman"/>
              </a:rPr>
              <a:t> </a:t>
            </a:r>
            <a:r>
              <a:rPr lang="en-US" sz="2400" dirty="0" err="1">
                <a:latin typeface="Times New Roman"/>
                <a:cs typeface="Times New Roman"/>
              </a:rPr>
              <a:t>او</a:t>
            </a:r>
            <a:r>
              <a:rPr lang="en-US" sz="2400" dirty="0">
                <a:latin typeface="Times New Roman"/>
                <a:cs typeface="Times New Roman"/>
              </a:rPr>
              <a:t> </a:t>
            </a:r>
            <a:r>
              <a:rPr lang="en-US" sz="2400" dirty="0" err="1">
                <a:latin typeface="Times New Roman"/>
                <a:cs typeface="Times New Roman"/>
              </a:rPr>
              <a:t>المقود</a:t>
            </a:r>
            <a:r>
              <a:rPr lang="en-US" sz="2400" dirty="0">
                <a:latin typeface="Times New Roman"/>
                <a:cs typeface="Times New Roman"/>
              </a:rPr>
              <a:t>) for the lagging strand helping the two β subunits to form one  unit and bind to DNA. The </a:t>
            </a:r>
            <a:r>
              <a:rPr lang="en-US" sz="2400" dirty="0" err="1">
                <a:latin typeface="Times New Roman"/>
                <a:cs typeface="Times New Roman"/>
              </a:rPr>
              <a:t>γ</a:t>
            </a:r>
            <a:r>
              <a:rPr lang="en-US" sz="2400" dirty="0">
                <a:latin typeface="Times New Roman"/>
                <a:cs typeface="Times New Roman"/>
              </a:rPr>
              <a:t> unit is made up of 5 subunits which include  3  </a:t>
            </a:r>
            <a:r>
              <a:rPr lang="en-US" sz="2400" dirty="0" err="1">
                <a:latin typeface="Times New Roman"/>
                <a:cs typeface="Times New Roman"/>
              </a:rPr>
              <a:t>γ</a:t>
            </a:r>
            <a:r>
              <a:rPr lang="en-US" sz="2400" dirty="0">
                <a:latin typeface="Times New Roman"/>
                <a:cs typeface="Times New Roman"/>
              </a:rPr>
              <a:t> subunits, 1 </a:t>
            </a:r>
            <a:r>
              <a:rPr lang="en-US" sz="2400" dirty="0" err="1">
                <a:latin typeface="Times New Roman"/>
                <a:cs typeface="Times New Roman"/>
              </a:rPr>
              <a:t>δ</a:t>
            </a:r>
            <a:r>
              <a:rPr lang="en-US" sz="2400" dirty="0">
                <a:latin typeface="Times New Roman"/>
                <a:cs typeface="Times New Roman"/>
              </a:rPr>
              <a:t> subunit , and 1 </a:t>
            </a:r>
            <a:r>
              <a:rPr lang="en-US" sz="2400" dirty="0" err="1">
                <a:latin typeface="Times New Roman"/>
                <a:cs typeface="Times New Roman"/>
              </a:rPr>
              <a:t>δ</a:t>
            </a:r>
            <a:r>
              <a:rPr lang="en-US" sz="2400" dirty="0">
                <a:latin typeface="Times New Roman"/>
                <a:cs typeface="Times New Roman"/>
              </a:rPr>
              <a:t>' subunit . The </a:t>
            </a:r>
            <a:r>
              <a:rPr lang="en-US" sz="2400" dirty="0" err="1">
                <a:latin typeface="Times New Roman"/>
                <a:cs typeface="Times New Roman"/>
              </a:rPr>
              <a:t>δ</a:t>
            </a:r>
            <a:r>
              <a:rPr lang="en-US" sz="2400" dirty="0">
                <a:latin typeface="Times New Roman"/>
                <a:cs typeface="Times New Roman"/>
              </a:rPr>
              <a:t> is involved in copying of the lagging strand.  Beside  that there are </a:t>
            </a:r>
            <a:r>
              <a:rPr lang="en-US" sz="2400" dirty="0" err="1">
                <a:latin typeface="Times New Roman"/>
                <a:cs typeface="Times New Roman"/>
              </a:rPr>
              <a:t>Χ</a:t>
            </a:r>
            <a:r>
              <a:rPr lang="en-US" sz="2400" dirty="0">
                <a:latin typeface="Times New Roman"/>
                <a:cs typeface="Times New Roman"/>
              </a:rPr>
              <a:t>  and </a:t>
            </a:r>
            <a:r>
              <a:rPr lang="en-US" sz="2400" dirty="0" err="1">
                <a:latin typeface="Times New Roman"/>
                <a:cs typeface="Times New Roman"/>
              </a:rPr>
              <a:t>Ψ</a:t>
            </a:r>
            <a:r>
              <a:rPr lang="en-US" sz="2400" dirty="0">
                <a:latin typeface="Times New Roman"/>
                <a:cs typeface="Times New Roman"/>
              </a:rPr>
              <a:t>  which complete the  complex and bind to </a:t>
            </a:r>
            <a:r>
              <a:rPr lang="en-US" sz="2400" dirty="0" err="1">
                <a:latin typeface="Times New Roman"/>
                <a:cs typeface="Times New Roman"/>
              </a:rPr>
              <a:t>γ</a:t>
            </a:r>
            <a:r>
              <a:rPr lang="en-US" sz="2400" dirty="0">
                <a:latin typeface="Times New Roman"/>
                <a:cs typeface="Times New Roman"/>
              </a:rPr>
              <a:t>  </a:t>
            </a:r>
            <a:endParaRPr lang="en-US" sz="2400" dirty="0" smtClean="0">
              <a:latin typeface="Times New Roman"/>
              <a:cs typeface="Times New Roman"/>
            </a:endParaRPr>
          </a:p>
          <a:p>
            <a:pPr algn="just"/>
            <a:endParaRPr lang="en-US" sz="2400" dirty="0">
              <a:latin typeface="Times New Roman"/>
              <a:cs typeface="Times New Roman"/>
            </a:endParaRPr>
          </a:p>
          <a:p>
            <a:pPr algn="just"/>
            <a:endParaRPr lang="en-US" sz="2400" dirty="0">
              <a:latin typeface="Times New Roman"/>
              <a:cs typeface="Times New Roman"/>
            </a:endParaRPr>
          </a:p>
          <a:p>
            <a:pPr algn="just"/>
            <a:r>
              <a:rPr lang="en-US" sz="2400" dirty="0">
                <a:latin typeface="Times New Roman"/>
                <a:cs typeface="Times New Roman"/>
              </a:rPr>
              <a:t>DNA polymerase III synthesizes base pairs at a rate of around 1000 nucleotides per second. DNA Pol III activity begins after strand separation at the origin of replication. Because DNA synthesis cannot start replication  , an RNA primer, complementary to part of the single-stranded DNA, is synthesized by </a:t>
            </a:r>
            <a:r>
              <a:rPr lang="en-US" sz="2400" dirty="0" err="1">
                <a:latin typeface="Times New Roman"/>
                <a:cs typeface="Times New Roman"/>
              </a:rPr>
              <a:t>primase</a:t>
            </a:r>
            <a:r>
              <a:rPr lang="en-US" sz="2400" dirty="0">
                <a:latin typeface="Times New Roman"/>
                <a:cs typeface="Times New Roman"/>
              </a:rPr>
              <a:t> (an RNA polymerase</a:t>
            </a:r>
          </a:p>
        </p:txBody>
      </p:sp>
    </p:spTree>
    <p:extLst>
      <p:ext uri="{BB962C8B-B14F-4D97-AF65-F5344CB8AC3E}">
        <p14:creationId xmlns:p14="http://schemas.microsoft.com/office/powerpoint/2010/main" val="84078590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305800" cy="2057400"/>
          </a:xfrm>
        </p:spPr>
        <p:txBody>
          <a:bodyPr>
            <a:normAutofit fontScale="90000"/>
          </a:bodyPr>
          <a:lstStyle/>
          <a:p>
            <a:pPr algn="ctr"/>
            <a:r>
              <a:rPr lang="en-US" b="1" dirty="0" smtClean="0">
                <a:solidFill>
                  <a:srgbClr val="FF0000"/>
                </a:solidFill>
                <a:latin typeface="Arial"/>
                <a:cs typeface="Arial"/>
              </a:rPr>
              <a:t>Structure and sub units  of </a:t>
            </a:r>
            <a:br>
              <a:rPr lang="en-US" b="1" dirty="0" smtClean="0">
                <a:solidFill>
                  <a:srgbClr val="FF0000"/>
                </a:solidFill>
                <a:latin typeface="Arial"/>
                <a:cs typeface="Arial"/>
              </a:rPr>
            </a:br>
            <a:r>
              <a:rPr lang="en-US" b="1" dirty="0" smtClean="0">
                <a:solidFill>
                  <a:srgbClr val="FF0000"/>
                </a:solidFill>
                <a:latin typeface="Arial"/>
                <a:cs typeface="Arial"/>
              </a:rPr>
              <a:t>2 DNA polymerase III(</a:t>
            </a:r>
            <a:r>
              <a:rPr lang="en-US" b="1" dirty="0" err="1" smtClean="0">
                <a:solidFill>
                  <a:srgbClr val="FF0000"/>
                </a:solidFill>
                <a:latin typeface="Arial"/>
                <a:cs typeface="Arial"/>
              </a:rPr>
              <a:t>replisome</a:t>
            </a:r>
            <a:r>
              <a:rPr lang="en-US" dirty="0" smtClean="0"/>
              <a:t>)</a:t>
            </a:r>
            <a:endParaRPr lang="en-US" dirty="0"/>
          </a:p>
        </p:txBody>
      </p:sp>
      <p:pic>
        <p:nvPicPr>
          <p:cNvPr id="4" name="Content Placeholder 3" descr="DNA_polymerase_III_(with_subunits).jpg"/>
          <p:cNvPicPr>
            <a:picLocks noGrp="1" noChangeAspect="1"/>
          </p:cNvPicPr>
          <p:nvPr>
            <p:ph idx="1"/>
          </p:nvPr>
        </p:nvPicPr>
        <p:blipFill>
          <a:blip r:embed="rId2" cstate="print"/>
          <a:srcRect l="-14307" r="-14307"/>
          <a:stretch>
            <a:fillRect/>
          </a:stretch>
        </p:blipFill>
        <p:spPr>
          <a:xfrm>
            <a:off x="609600" y="2590800"/>
            <a:ext cx="6918325" cy="37363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xmlns:p14="http://schemas.microsoft.com/office/powerpoint/2010/main">
    <p:blinds/>
  </p:transitio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838200"/>
            <a:ext cx="8839200" cy="5909310"/>
          </a:xfrm>
          <a:prstGeom prst="rect">
            <a:avLst/>
          </a:prstGeom>
        </p:spPr>
        <p:txBody>
          <a:bodyPr wrap="square">
            <a:spAutoFit/>
          </a:bodyPr>
          <a:lstStyle/>
          <a:p>
            <a:pPr algn="just">
              <a:buNone/>
            </a:pPr>
            <a:r>
              <a:rPr lang="en-US" sz="2000" dirty="0">
                <a:latin typeface="Times New Roman"/>
                <a:cs typeface="Times New Roman"/>
              </a:rPr>
              <a:t>The dream become true for synthesizing part of the genome in lab after 3 decade from discovering DNA polymerase enzyme precisely in 1983 by </a:t>
            </a:r>
            <a:r>
              <a:rPr lang="en-US" sz="2000" dirty="0" err="1">
                <a:latin typeface="Times New Roman"/>
                <a:cs typeface="Times New Roman"/>
              </a:rPr>
              <a:t>Kary</a:t>
            </a:r>
            <a:r>
              <a:rPr lang="en-US" sz="2000" dirty="0">
                <a:latin typeface="Times New Roman"/>
                <a:cs typeface="Times New Roman"/>
              </a:rPr>
              <a:t>  </a:t>
            </a:r>
            <a:r>
              <a:rPr lang="en-US" sz="2000" dirty="0" err="1">
                <a:latin typeface="Times New Roman"/>
                <a:cs typeface="Times New Roman"/>
              </a:rPr>
              <a:t>mullis</a:t>
            </a:r>
            <a:r>
              <a:rPr lang="en-US" sz="2000" dirty="0">
                <a:latin typeface="Times New Roman"/>
                <a:cs typeface="Times New Roman"/>
              </a:rPr>
              <a:t> who found a genius way to amplify (</a:t>
            </a:r>
            <a:r>
              <a:rPr lang="ar-IQ" sz="2000" dirty="0">
                <a:latin typeface="Times New Roman"/>
                <a:cs typeface="Times New Roman"/>
              </a:rPr>
              <a:t>تكثير </a:t>
            </a:r>
            <a:r>
              <a:rPr lang="en-US" sz="2000" dirty="0">
                <a:latin typeface="Times New Roman"/>
                <a:cs typeface="Times New Roman"/>
              </a:rPr>
              <a:t>)  any part of the genomic DNA by </a:t>
            </a:r>
            <a:r>
              <a:rPr lang="en-US" sz="2000" dirty="0">
                <a:solidFill>
                  <a:srgbClr val="C00000"/>
                </a:solidFill>
                <a:latin typeface="Times New Roman"/>
                <a:cs typeface="Times New Roman"/>
              </a:rPr>
              <a:t>PCR process (polymerase chain reaction</a:t>
            </a:r>
            <a:r>
              <a:rPr lang="en-US" sz="2000" dirty="0" smtClean="0">
                <a:solidFill>
                  <a:srgbClr val="C00000"/>
                </a:solidFill>
                <a:latin typeface="Times New Roman"/>
                <a:cs typeface="Times New Roman"/>
              </a:rPr>
              <a:t>) </a:t>
            </a:r>
            <a:r>
              <a:rPr lang="en-US" sz="2000" dirty="0" smtClean="0">
                <a:latin typeface="Times New Roman"/>
                <a:cs typeface="Times New Roman"/>
              </a:rPr>
              <a:t>the </a:t>
            </a:r>
            <a:r>
              <a:rPr lang="en-US" sz="2000" dirty="0">
                <a:latin typeface="Times New Roman"/>
                <a:cs typeface="Times New Roman"/>
              </a:rPr>
              <a:t>process </a:t>
            </a:r>
            <a:r>
              <a:rPr lang="en-US" sz="2000" dirty="0" smtClean="0">
                <a:latin typeface="Times New Roman"/>
                <a:cs typeface="Times New Roman"/>
              </a:rPr>
              <a:t>requires  </a:t>
            </a:r>
            <a:r>
              <a:rPr lang="en-US" sz="2000" dirty="0">
                <a:latin typeface="Times New Roman"/>
                <a:cs typeface="Times New Roman"/>
              </a:rPr>
              <a:t>the following: </a:t>
            </a:r>
            <a:endParaRPr lang="en-US" sz="2000" dirty="0" smtClean="0">
              <a:latin typeface="Times New Roman"/>
              <a:cs typeface="Times New Roman"/>
            </a:endParaRPr>
          </a:p>
          <a:p>
            <a:pPr algn="just">
              <a:buNone/>
            </a:pPr>
            <a:endParaRPr lang="en-US" sz="2000" dirty="0">
              <a:latin typeface="Times New Roman"/>
              <a:cs typeface="Times New Roman"/>
            </a:endParaRPr>
          </a:p>
          <a:p>
            <a:pPr algn="just"/>
            <a:r>
              <a:rPr lang="en-US" sz="2000" b="1" dirty="0">
                <a:solidFill>
                  <a:schemeClr val="accent6">
                    <a:lumMod val="50000"/>
                  </a:schemeClr>
                </a:solidFill>
                <a:latin typeface="Times New Roman"/>
                <a:cs typeface="Times New Roman"/>
              </a:rPr>
              <a:t>Template DNA </a:t>
            </a:r>
            <a:r>
              <a:rPr lang="en-US" sz="2000" dirty="0">
                <a:latin typeface="Times New Roman"/>
                <a:cs typeface="Times New Roman"/>
              </a:rPr>
              <a:t>(genomic animal or plant cell , plasmid, </a:t>
            </a:r>
            <a:r>
              <a:rPr lang="en-US" sz="2000" dirty="0" err="1">
                <a:latin typeface="Times New Roman"/>
                <a:cs typeface="Times New Roman"/>
              </a:rPr>
              <a:t>cosmid</a:t>
            </a:r>
            <a:r>
              <a:rPr lang="en-US" sz="2000" dirty="0">
                <a:latin typeface="Times New Roman"/>
                <a:cs typeface="Times New Roman"/>
              </a:rPr>
              <a:t>, bacterial/yeast colony, etc.</a:t>
            </a:r>
            <a:r>
              <a:rPr lang="en-US" sz="2000" dirty="0" smtClean="0">
                <a:latin typeface="Times New Roman"/>
                <a:cs typeface="Times New Roman"/>
              </a:rPr>
              <a:t>)</a:t>
            </a:r>
          </a:p>
          <a:p>
            <a:pPr algn="just"/>
            <a:endParaRPr lang="en-US" sz="2000" dirty="0">
              <a:latin typeface="Times New Roman"/>
              <a:cs typeface="Times New Roman"/>
            </a:endParaRPr>
          </a:p>
          <a:p>
            <a:pPr algn="just"/>
            <a:r>
              <a:rPr lang="en-US" sz="2000" b="1" dirty="0">
                <a:solidFill>
                  <a:srgbClr val="47186B"/>
                </a:solidFill>
                <a:latin typeface="Times New Roman"/>
                <a:cs typeface="Times New Roman"/>
              </a:rPr>
              <a:t>primers</a:t>
            </a:r>
            <a:r>
              <a:rPr lang="en-US" sz="2000" dirty="0">
                <a:latin typeface="Times New Roman"/>
                <a:cs typeface="Times New Roman"/>
              </a:rPr>
              <a:t> :usually forward and reverse  </a:t>
            </a:r>
            <a:r>
              <a:rPr lang="en-US" sz="2000" dirty="0">
                <a:solidFill>
                  <a:srgbClr val="C00000"/>
                </a:solidFill>
                <a:latin typeface="Times New Roman"/>
                <a:cs typeface="Times New Roman"/>
              </a:rPr>
              <a:t>DNA  primers(17-25bp)  </a:t>
            </a:r>
            <a:r>
              <a:rPr lang="en-US" sz="2000" dirty="0">
                <a:latin typeface="Times New Roman"/>
                <a:cs typeface="Times New Roman"/>
              </a:rPr>
              <a:t>forwarded  from 5 ́→ OH 3́  with  free end thus DNA polymerase will use this end to add nucleotide to the newly formed strand .in nature this segment is synthesized by </a:t>
            </a:r>
            <a:r>
              <a:rPr lang="en-US" sz="2000" dirty="0" err="1">
                <a:latin typeface="Times New Roman"/>
                <a:cs typeface="Times New Roman"/>
              </a:rPr>
              <a:t>primase</a:t>
            </a:r>
            <a:r>
              <a:rPr lang="en-US" sz="2000" dirty="0">
                <a:latin typeface="Times New Roman"/>
                <a:cs typeface="Times New Roman"/>
              </a:rPr>
              <a:t> enzyme (</a:t>
            </a:r>
            <a:r>
              <a:rPr lang="en-US" sz="2000" dirty="0">
                <a:solidFill>
                  <a:srgbClr val="C00000"/>
                </a:solidFill>
                <a:latin typeface="Times New Roman"/>
                <a:cs typeface="Times New Roman"/>
              </a:rPr>
              <a:t>RNA rather than DNA as will discussed latter</a:t>
            </a:r>
            <a:r>
              <a:rPr lang="en-US" sz="2000" dirty="0">
                <a:latin typeface="Times New Roman"/>
                <a:cs typeface="Times New Roman"/>
              </a:rPr>
              <a:t>) </a:t>
            </a:r>
            <a:endParaRPr lang="en-US" sz="2000" dirty="0">
              <a:solidFill>
                <a:srgbClr val="C00000"/>
              </a:solidFill>
              <a:latin typeface="Times New Roman"/>
              <a:cs typeface="Times New Roman"/>
            </a:endParaRPr>
          </a:p>
          <a:p>
            <a:pPr algn="just"/>
            <a:endParaRPr lang="en-US" sz="2000" dirty="0" smtClean="0">
              <a:latin typeface="Times New Roman"/>
              <a:cs typeface="Times New Roman"/>
            </a:endParaRPr>
          </a:p>
          <a:p>
            <a:pPr algn="just"/>
            <a:r>
              <a:rPr lang="en-US" sz="2000" b="1" dirty="0" smtClean="0">
                <a:solidFill>
                  <a:srgbClr val="47186B"/>
                </a:solidFill>
                <a:latin typeface="Times New Roman"/>
                <a:cs typeface="Times New Roman"/>
              </a:rPr>
              <a:t>buffer  </a:t>
            </a:r>
            <a:r>
              <a:rPr lang="en-US" sz="2000" b="1" dirty="0">
                <a:solidFill>
                  <a:srgbClr val="47186B"/>
                </a:solidFill>
                <a:latin typeface="Times New Roman"/>
                <a:cs typeface="Times New Roman"/>
              </a:rPr>
              <a:t>for  DNA  polymerase enzyme  </a:t>
            </a:r>
          </a:p>
          <a:p>
            <a:pPr algn="just"/>
            <a:r>
              <a:rPr lang="en-US" sz="2000" b="1" dirty="0">
                <a:solidFill>
                  <a:srgbClr val="47186B"/>
                </a:solidFill>
                <a:latin typeface="Times New Roman"/>
                <a:cs typeface="Times New Roman"/>
              </a:rPr>
              <a:t>To enhance enzyme activity we add MgCl</a:t>
            </a:r>
            <a:r>
              <a:rPr lang="en-US" sz="2000" b="1" baseline="-25000" dirty="0">
                <a:solidFill>
                  <a:srgbClr val="47186B"/>
                </a:solidFill>
                <a:latin typeface="Times New Roman"/>
                <a:cs typeface="Times New Roman"/>
              </a:rPr>
              <a:t>2</a:t>
            </a:r>
            <a:r>
              <a:rPr lang="en-US" sz="2000" b="1" dirty="0">
                <a:solidFill>
                  <a:srgbClr val="47186B"/>
                </a:solidFill>
                <a:latin typeface="Times New Roman"/>
                <a:cs typeface="Times New Roman"/>
              </a:rPr>
              <a:t>  or MgSO4.</a:t>
            </a:r>
          </a:p>
          <a:p>
            <a:pPr algn="just"/>
            <a:r>
              <a:rPr lang="en-US" sz="2000" dirty="0">
                <a:solidFill>
                  <a:srgbClr val="47186B"/>
                </a:solidFill>
                <a:latin typeface="Times New Roman"/>
                <a:cs typeface="Times New Roman"/>
              </a:rPr>
              <a:t>dNTPs</a:t>
            </a:r>
            <a:r>
              <a:rPr lang="en-US" sz="2000" dirty="0">
                <a:latin typeface="Times New Roman"/>
                <a:cs typeface="Times New Roman"/>
              </a:rPr>
              <a:t> :The four type is used (</a:t>
            </a:r>
            <a:r>
              <a:rPr lang="en-US" sz="2000" dirty="0" err="1">
                <a:latin typeface="Times New Roman"/>
                <a:cs typeface="Times New Roman"/>
              </a:rPr>
              <a:t>dATP</a:t>
            </a:r>
            <a:r>
              <a:rPr lang="en-US" sz="2000" dirty="0">
                <a:latin typeface="Times New Roman"/>
                <a:cs typeface="Times New Roman"/>
              </a:rPr>
              <a:t>, d TTP, d GTP, d CTP) .</a:t>
            </a:r>
          </a:p>
          <a:p>
            <a:pPr algn="just"/>
            <a:r>
              <a:rPr lang="en-US" sz="2000" b="1" dirty="0" err="1">
                <a:solidFill>
                  <a:srgbClr val="47186B"/>
                </a:solidFill>
                <a:latin typeface="Times New Roman"/>
                <a:cs typeface="Times New Roman"/>
              </a:rPr>
              <a:t>Taq</a:t>
            </a:r>
            <a:r>
              <a:rPr lang="en-US" sz="2000" b="1" dirty="0">
                <a:solidFill>
                  <a:srgbClr val="47186B"/>
                </a:solidFill>
                <a:latin typeface="Times New Roman"/>
                <a:cs typeface="Times New Roman"/>
              </a:rPr>
              <a:t>  DNA polymerase</a:t>
            </a:r>
            <a:r>
              <a:rPr lang="en-US" sz="2000" dirty="0">
                <a:latin typeface="Times New Roman"/>
                <a:cs typeface="Times New Roman"/>
              </a:rPr>
              <a:t>: heat stable  enzyme is used here . Cos of its stability in heat during </a:t>
            </a:r>
            <a:r>
              <a:rPr lang="en-US" sz="2000" dirty="0" err="1">
                <a:latin typeface="Times New Roman"/>
                <a:cs typeface="Times New Roman"/>
              </a:rPr>
              <a:t>denarturation</a:t>
            </a:r>
            <a:r>
              <a:rPr lang="en-US" sz="2000" dirty="0">
                <a:latin typeface="Times New Roman"/>
                <a:cs typeface="Times New Roman"/>
              </a:rPr>
              <a:t>  step  (95Cº)</a:t>
            </a:r>
          </a:p>
          <a:p>
            <a:pPr algn="just">
              <a:buNone/>
            </a:pPr>
            <a:r>
              <a:rPr lang="en-US" sz="2000" dirty="0">
                <a:latin typeface="Times New Roman"/>
                <a:cs typeface="Times New Roman"/>
              </a:rPr>
              <a:t>  </a:t>
            </a:r>
          </a:p>
        </p:txBody>
      </p:sp>
      <p:sp>
        <p:nvSpPr>
          <p:cNvPr id="3" name="Title 1"/>
          <p:cNvSpPr txBox="1">
            <a:spLocks/>
          </p:cNvSpPr>
          <p:nvPr/>
        </p:nvSpPr>
        <p:spPr>
          <a:xfrm>
            <a:off x="533400" y="228600"/>
            <a:ext cx="8229600" cy="533400"/>
          </a:xfrm>
          <a:prstGeom prst="rect">
            <a:avLst/>
          </a:prstGeom>
        </p:spPr>
        <p:txBody>
          <a:bodyPr>
            <a:normAutofit fontScale="97500" lnSpcReduction="10000"/>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r>
              <a:rPr lang="en-US" sz="3200" smtClean="0">
                <a:solidFill>
                  <a:srgbClr val="C00000"/>
                </a:solidFill>
              </a:rPr>
              <a:t>DNA COULD BE SYNTHESISED IN LAB </a:t>
            </a:r>
            <a:endParaRPr lang="en-US" sz="3200" dirty="0">
              <a:solidFill>
                <a:srgbClr val="C00000"/>
              </a:solidFill>
            </a:endParaRPr>
          </a:p>
        </p:txBody>
      </p:sp>
    </p:spTree>
    <p:extLst>
      <p:ext uri="{BB962C8B-B14F-4D97-AF65-F5344CB8AC3E}">
        <p14:creationId xmlns:p14="http://schemas.microsoft.com/office/powerpoint/2010/main" val="2316579582"/>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381000" y="228600"/>
            <a:ext cx="8382000" cy="6019800"/>
          </a:xfrm>
          <a:prstGeom prst="rect">
            <a:avLst/>
          </a:prstGeom>
        </p:spPr>
        <p:txBody>
          <a:bodyPr>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a:lstStyle>
          <a:p>
            <a:pPr marL="0" indent="0" algn="just">
              <a:buNone/>
            </a:pPr>
            <a:r>
              <a:rPr lang="en-US" sz="3200" b="1" dirty="0" smtClean="0">
                <a:solidFill>
                  <a:schemeClr val="tx1"/>
                </a:solidFill>
                <a:latin typeface="Times New Roman"/>
                <a:cs typeface="Times New Roman"/>
              </a:rPr>
              <a:t>Polymerase chain reaction</a:t>
            </a:r>
          </a:p>
          <a:p>
            <a:pPr algn="just">
              <a:buFont typeface="Wingdings 2" pitchFamily="18" charset="2"/>
              <a:buNone/>
            </a:pPr>
            <a:r>
              <a:rPr lang="en-US" dirty="0" smtClean="0">
                <a:solidFill>
                  <a:schemeClr val="tx1"/>
                </a:solidFill>
                <a:latin typeface="Times New Roman"/>
                <a:cs typeface="Times New Roman"/>
              </a:rPr>
              <a:t>Researchers commonly replicate DNA </a:t>
            </a:r>
            <a:r>
              <a:rPr lang="en-US" i="1" dirty="0" smtClean="0">
                <a:solidFill>
                  <a:schemeClr val="tx1"/>
                </a:solidFill>
                <a:latin typeface="Times New Roman"/>
                <a:cs typeface="Times New Roman"/>
              </a:rPr>
              <a:t>in vitro</a:t>
            </a:r>
            <a:r>
              <a:rPr lang="en-US" dirty="0" smtClean="0">
                <a:latin typeface="Times New Roman"/>
                <a:cs typeface="Times New Roman"/>
              </a:rPr>
              <a:t> using the </a:t>
            </a:r>
            <a:r>
              <a:rPr lang="en-US" dirty="0" smtClean="0">
                <a:solidFill>
                  <a:srgbClr val="FF0000"/>
                </a:solidFill>
                <a:latin typeface="Times New Roman"/>
                <a:cs typeface="Times New Roman"/>
              </a:rPr>
              <a:t>polymerase chain reaction</a:t>
            </a:r>
            <a:r>
              <a:rPr lang="en-US" dirty="0" smtClean="0">
                <a:latin typeface="Times New Roman"/>
                <a:cs typeface="Times New Roman"/>
              </a:rPr>
              <a:t> (PCR). </a:t>
            </a:r>
            <a:r>
              <a:rPr lang="en-US" dirty="0" smtClean="0">
                <a:solidFill>
                  <a:srgbClr val="000000"/>
                </a:solidFill>
                <a:latin typeface="Times New Roman"/>
                <a:cs typeface="Times New Roman"/>
              </a:rPr>
              <a:t>PCR uses a pair of primers to span a target region in template DNA, and then polymerizes partner strands in each direction from these primers using a </a:t>
            </a:r>
            <a:r>
              <a:rPr lang="en-US" dirty="0" err="1" smtClean="0">
                <a:solidFill>
                  <a:srgbClr val="000000"/>
                </a:solidFill>
                <a:latin typeface="Times New Roman"/>
                <a:cs typeface="Times New Roman"/>
              </a:rPr>
              <a:t>thermostable</a:t>
            </a:r>
            <a:r>
              <a:rPr lang="en-US" dirty="0" smtClean="0">
                <a:solidFill>
                  <a:srgbClr val="FF0000"/>
                </a:solidFill>
                <a:latin typeface="Times New Roman"/>
                <a:cs typeface="Times New Roman"/>
              </a:rPr>
              <a:t> </a:t>
            </a:r>
            <a:r>
              <a:rPr lang="en-US" dirty="0" err="1" smtClean="0">
                <a:solidFill>
                  <a:srgbClr val="FF0000"/>
                </a:solidFill>
                <a:latin typeface="Times New Roman"/>
                <a:cs typeface="Times New Roman"/>
              </a:rPr>
              <a:t>Taq</a:t>
            </a:r>
            <a:r>
              <a:rPr lang="en-US" dirty="0" smtClean="0">
                <a:solidFill>
                  <a:srgbClr val="FF0000"/>
                </a:solidFill>
                <a:latin typeface="Times New Roman"/>
                <a:cs typeface="Times New Roman"/>
              </a:rPr>
              <a:t> DNA polymerase</a:t>
            </a:r>
            <a:r>
              <a:rPr lang="en-US" dirty="0" smtClean="0">
                <a:latin typeface="Times New Roman"/>
                <a:cs typeface="Times New Roman"/>
              </a:rPr>
              <a:t>. </a:t>
            </a:r>
            <a:r>
              <a:rPr lang="en-US" dirty="0" smtClean="0">
                <a:solidFill>
                  <a:srgbClr val="000000"/>
                </a:solidFill>
                <a:latin typeface="Times New Roman"/>
                <a:cs typeface="Times New Roman"/>
              </a:rPr>
              <a:t>Repeating this process through multiple cycles produces amplification of the targeted DNA region. At the start of each cycle, the mixture of template and primers is heated, separating the newly synthesized molecule and template. Then, as the mixture cools, both of these become templates for annealing of new primers, and the polymerase extends from these. As a result, the number of copies of the target region doubles each round</a:t>
            </a:r>
            <a:r>
              <a:rPr lang="en-US" dirty="0" smtClean="0">
                <a:latin typeface="Times New Roman"/>
                <a:cs typeface="Times New Roman"/>
              </a:rPr>
              <a:t>, </a:t>
            </a:r>
            <a:r>
              <a:rPr lang="en-US" dirty="0" smtClean="0">
                <a:solidFill>
                  <a:srgbClr val="FF0000"/>
                </a:solidFill>
                <a:latin typeface="Times New Roman"/>
                <a:cs typeface="Times New Roman"/>
              </a:rPr>
              <a:t>increasing exponentially</a:t>
            </a:r>
          </a:p>
          <a:p>
            <a:endParaRPr lang="en-US" dirty="0"/>
          </a:p>
        </p:txBody>
      </p:sp>
    </p:spTree>
    <p:extLst>
      <p:ext uri="{BB962C8B-B14F-4D97-AF65-F5344CB8AC3E}">
        <p14:creationId xmlns:p14="http://schemas.microsoft.com/office/powerpoint/2010/main" val="4205800054"/>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81000"/>
          </a:xfrm>
        </p:spPr>
        <p:txBody>
          <a:bodyPr>
            <a:normAutofit fontScale="90000"/>
          </a:bodyPr>
          <a:lstStyle/>
          <a:p>
            <a:r>
              <a:rPr lang="en-US" sz="2800" b="1" dirty="0" smtClean="0">
                <a:solidFill>
                  <a:srgbClr val="000000"/>
                </a:solidFill>
              </a:rPr>
              <a:t>Properties of </a:t>
            </a:r>
            <a:r>
              <a:rPr lang="en-US" sz="2800" b="1" dirty="0" err="1" smtClean="0">
                <a:solidFill>
                  <a:srgbClr val="000000"/>
                </a:solidFill>
              </a:rPr>
              <a:t>Taq</a:t>
            </a:r>
            <a:r>
              <a:rPr lang="en-US" sz="2800" b="1" dirty="0" smtClean="0">
                <a:solidFill>
                  <a:srgbClr val="000000"/>
                </a:solidFill>
              </a:rPr>
              <a:t> DNA polymerase</a:t>
            </a:r>
            <a:endParaRPr lang="en-US" sz="2800" b="1" dirty="0">
              <a:solidFill>
                <a:srgbClr val="000000"/>
              </a:solidFill>
            </a:endParaRPr>
          </a:p>
        </p:txBody>
      </p:sp>
      <p:sp>
        <p:nvSpPr>
          <p:cNvPr id="3" name="Content Placeholder 2"/>
          <p:cNvSpPr>
            <a:spLocks noGrp="1"/>
          </p:cNvSpPr>
          <p:nvPr>
            <p:ph idx="1"/>
          </p:nvPr>
        </p:nvSpPr>
        <p:spPr>
          <a:xfrm>
            <a:off x="0" y="457200"/>
            <a:ext cx="8763000" cy="6400800"/>
          </a:xfrm>
        </p:spPr>
        <p:style>
          <a:lnRef idx="3">
            <a:schemeClr val="lt1"/>
          </a:lnRef>
          <a:fillRef idx="1003">
            <a:schemeClr val="lt2"/>
          </a:fillRef>
          <a:effectRef idx="1">
            <a:schemeClr val="accent2"/>
          </a:effectRef>
          <a:fontRef idx="minor">
            <a:schemeClr val="lt1"/>
          </a:fontRef>
        </p:style>
        <p:txBody>
          <a:bodyPr>
            <a:normAutofit fontScale="77500" lnSpcReduction="20000"/>
          </a:bodyPr>
          <a:lstStyle/>
          <a:p>
            <a:pPr algn="just">
              <a:buNone/>
            </a:pPr>
            <a:r>
              <a:rPr lang="en-US" i="1" dirty="0" smtClean="0">
                <a:solidFill>
                  <a:schemeClr val="tx1"/>
                </a:solidFill>
              </a:rPr>
              <a:t> </a:t>
            </a:r>
            <a:r>
              <a:rPr lang="en-US" sz="2200" i="1" dirty="0" smtClean="0">
                <a:solidFill>
                  <a:schemeClr val="tx1"/>
                </a:solidFill>
                <a:latin typeface="Times New Roman"/>
                <a:cs typeface="Times New Roman"/>
              </a:rPr>
              <a:t>  </a:t>
            </a:r>
            <a:r>
              <a:rPr lang="en-US" sz="2600" i="1" dirty="0" err="1" smtClean="0">
                <a:solidFill>
                  <a:srgbClr val="000000"/>
                </a:solidFill>
                <a:latin typeface="Times New Roman"/>
                <a:cs typeface="Times New Roman"/>
              </a:rPr>
              <a:t>Taq</a:t>
            </a:r>
            <a:r>
              <a:rPr lang="en-US" sz="2600" dirty="0" smtClean="0">
                <a:solidFill>
                  <a:srgbClr val="000000"/>
                </a:solidFill>
                <a:latin typeface="Times New Roman"/>
                <a:cs typeface="Times New Roman"/>
              </a:rPr>
              <a:t> polymerase  is a </a:t>
            </a:r>
            <a:r>
              <a:rPr lang="en-US" sz="2600" dirty="0" err="1" smtClean="0">
                <a:solidFill>
                  <a:srgbClr val="000000"/>
                </a:solidFill>
                <a:latin typeface="Times New Roman"/>
                <a:cs typeface="Times New Roman"/>
              </a:rPr>
              <a:t>thermostable</a:t>
            </a:r>
            <a:r>
              <a:rPr lang="en-US" sz="2600" dirty="0" smtClean="0">
                <a:solidFill>
                  <a:srgbClr val="000000"/>
                </a:solidFill>
                <a:latin typeface="Times New Roman"/>
                <a:cs typeface="Times New Roman"/>
              </a:rPr>
              <a:t> DNA polymerase named after the </a:t>
            </a:r>
            <a:r>
              <a:rPr lang="en-US" sz="2600" dirty="0" err="1" smtClean="0">
                <a:solidFill>
                  <a:srgbClr val="000000"/>
                </a:solidFill>
                <a:latin typeface="Times New Roman"/>
                <a:cs typeface="Times New Roman"/>
              </a:rPr>
              <a:t>thermophilic</a:t>
            </a:r>
            <a:r>
              <a:rPr lang="en-US" sz="2600" dirty="0" smtClean="0">
                <a:solidFill>
                  <a:srgbClr val="000000"/>
                </a:solidFill>
                <a:latin typeface="Times New Roman"/>
                <a:cs typeface="Times New Roman"/>
              </a:rPr>
              <a:t> bacterium</a:t>
            </a:r>
            <a:r>
              <a:rPr lang="en-US" sz="2600" dirty="0" smtClean="0">
                <a:solidFill>
                  <a:srgbClr val="540DB3"/>
                </a:solidFill>
                <a:latin typeface="Times New Roman"/>
                <a:cs typeface="Times New Roman"/>
              </a:rPr>
              <a:t> </a:t>
            </a:r>
            <a:r>
              <a:rPr lang="en-US" sz="2600" i="1" dirty="0" err="1" smtClean="0">
                <a:solidFill>
                  <a:srgbClr val="540DB3"/>
                </a:solidFill>
                <a:latin typeface="Times New Roman"/>
                <a:cs typeface="Times New Roman"/>
              </a:rPr>
              <a:t>Thermus</a:t>
            </a:r>
            <a:r>
              <a:rPr lang="en-US" sz="2600" i="1" dirty="0" smtClean="0">
                <a:solidFill>
                  <a:srgbClr val="540DB3"/>
                </a:solidFill>
                <a:latin typeface="Times New Roman"/>
                <a:cs typeface="Times New Roman"/>
              </a:rPr>
              <a:t> </a:t>
            </a:r>
            <a:r>
              <a:rPr lang="en-US" sz="2600" i="1" dirty="0" err="1" smtClean="0">
                <a:solidFill>
                  <a:srgbClr val="540DB3"/>
                </a:solidFill>
                <a:latin typeface="Times New Roman"/>
                <a:cs typeface="Times New Roman"/>
              </a:rPr>
              <a:t>aquaticus</a:t>
            </a:r>
            <a:r>
              <a:rPr lang="en-US" sz="2600" dirty="0" smtClean="0">
                <a:solidFill>
                  <a:srgbClr val="540DB3"/>
                </a:solidFill>
                <a:latin typeface="Times New Roman"/>
                <a:cs typeface="Times New Roman"/>
              </a:rPr>
              <a:t> </a:t>
            </a:r>
            <a:r>
              <a:rPr lang="en-US" sz="2600" dirty="0" smtClean="0">
                <a:solidFill>
                  <a:srgbClr val="000000"/>
                </a:solidFill>
                <a:latin typeface="Times New Roman"/>
                <a:cs typeface="Times New Roman"/>
              </a:rPr>
              <a:t>from which it was originally isolated by Thomas D. Brock. It is often abbreviated to "</a:t>
            </a:r>
            <a:r>
              <a:rPr lang="en-US" sz="2600" i="1" dirty="0" err="1" smtClean="0">
                <a:solidFill>
                  <a:srgbClr val="000000"/>
                </a:solidFill>
                <a:latin typeface="Times New Roman"/>
                <a:cs typeface="Times New Roman"/>
              </a:rPr>
              <a:t>Taq</a:t>
            </a:r>
            <a:r>
              <a:rPr lang="en-US" sz="2600" dirty="0" smtClean="0">
                <a:solidFill>
                  <a:srgbClr val="000000"/>
                </a:solidFill>
                <a:latin typeface="Times New Roman"/>
                <a:cs typeface="Times New Roman"/>
              </a:rPr>
              <a:t> </a:t>
            </a:r>
            <a:r>
              <a:rPr lang="en-US" sz="2600" dirty="0" err="1" smtClean="0">
                <a:solidFill>
                  <a:srgbClr val="000000"/>
                </a:solidFill>
                <a:latin typeface="Times New Roman"/>
                <a:cs typeface="Times New Roman"/>
              </a:rPr>
              <a:t>Pol</a:t>
            </a:r>
            <a:r>
              <a:rPr lang="en-US" sz="2600" dirty="0" smtClean="0">
                <a:solidFill>
                  <a:srgbClr val="000000"/>
                </a:solidFill>
                <a:latin typeface="Times New Roman"/>
                <a:cs typeface="Times New Roman"/>
              </a:rPr>
              <a:t>"  and is frequently used in polymerase chain reaction(PCR), a method for greatly amplifying short segments of DNA .</a:t>
            </a:r>
          </a:p>
          <a:p>
            <a:pPr algn="just">
              <a:buNone/>
            </a:pPr>
            <a:r>
              <a:rPr lang="en-US" sz="2600" i="1" dirty="0" smtClean="0">
                <a:solidFill>
                  <a:srgbClr val="002060"/>
                </a:solidFill>
                <a:latin typeface="Times New Roman"/>
                <a:cs typeface="Times New Roman"/>
              </a:rPr>
              <a:t>     T. </a:t>
            </a:r>
            <a:r>
              <a:rPr lang="en-US" sz="2600" i="1" dirty="0" err="1" smtClean="0">
                <a:solidFill>
                  <a:srgbClr val="002060"/>
                </a:solidFill>
                <a:latin typeface="Times New Roman"/>
                <a:cs typeface="Times New Roman"/>
              </a:rPr>
              <a:t>aquaticus</a:t>
            </a:r>
            <a:r>
              <a:rPr lang="en-US" sz="2600" dirty="0" smtClean="0">
                <a:solidFill>
                  <a:srgbClr val="002060"/>
                </a:solidFill>
                <a:latin typeface="Times New Roman"/>
                <a:cs typeface="Times New Roman"/>
              </a:rPr>
              <a:t> </a:t>
            </a:r>
            <a:r>
              <a:rPr lang="en-US" sz="2600" dirty="0" smtClean="0">
                <a:solidFill>
                  <a:srgbClr val="000000"/>
                </a:solidFill>
                <a:latin typeface="Times New Roman"/>
                <a:cs typeface="Times New Roman"/>
              </a:rPr>
              <a:t>is a bacterium that lives in hot springs and hydrothermal vents,  and </a:t>
            </a:r>
            <a:r>
              <a:rPr lang="en-US" sz="2600" i="1" dirty="0" err="1" smtClean="0">
                <a:solidFill>
                  <a:srgbClr val="000000"/>
                </a:solidFill>
                <a:latin typeface="Times New Roman"/>
                <a:cs typeface="Times New Roman"/>
              </a:rPr>
              <a:t>Taq</a:t>
            </a:r>
            <a:r>
              <a:rPr lang="en-US" sz="2600" dirty="0" smtClean="0">
                <a:solidFill>
                  <a:srgbClr val="000000"/>
                </a:solidFill>
                <a:latin typeface="Times New Roman"/>
                <a:cs typeface="Times New Roman"/>
              </a:rPr>
              <a:t> polymerase was identified as an enzyme able to withstand the protein-denaturing conditions (high temperature) required during </a:t>
            </a:r>
            <a:r>
              <a:rPr lang="en-US" sz="2600" dirty="0" err="1" smtClean="0">
                <a:solidFill>
                  <a:srgbClr val="000000"/>
                </a:solidFill>
                <a:latin typeface="Times New Roman"/>
                <a:cs typeface="Times New Roman"/>
              </a:rPr>
              <a:t>PCR.Therefore</a:t>
            </a:r>
            <a:endParaRPr lang="en-US" sz="2600" dirty="0" smtClean="0">
              <a:solidFill>
                <a:srgbClr val="000000"/>
              </a:solidFill>
              <a:latin typeface="Times New Roman"/>
              <a:cs typeface="Times New Roman"/>
            </a:endParaRPr>
          </a:p>
          <a:p>
            <a:pPr algn="just">
              <a:buNone/>
            </a:pPr>
            <a:r>
              <a:rPr lang="en-US" sz="2600" dirty="0">
                <a:solidFill>
                  <a:srgbClr val="000000"/>
                </a:solidFill>
                <a:latin typeface="Times New Roman"/>
                <a:cs typeface="Times New Roman"/>
              </a:rPr>
              <a:t> </a:t>
            </a:r>
            <a:r>
              <a:rPr lang="en-US" sz="2600" dirty="0" smtClean="0">
                <a:solidFill>
                  <a:srgbClr val="000000"/>
                </a:solidFill>
                <a:latin typeface="Times New Roman"/>
                <a:cs typeface="Times New Roman"/>
              </a:rPr>
              <a:t>  </a:t>
            </a:r>
            <a:r>
              <a:rPr lang="en-US" sz="2600" dirty="0" smtClean="0">
                <a:solidFill>
                  <a:srgbClr val="002060"/>
                </a:solidFill>
                <a:latin typeface="Times New Roman"/>
                <a:cs typeface="Times New Roman"/>
              </a:rPr>
              <a:t>it replaced the DNA polymerase from </a:t>
            </a:r>
            <a:r>
              <a:rPr lang="en-US" sz="2600" i="1" dirty="0" smtClean="0">
                <a:solidFill>
                  <a:srgbClr val="002060"/>
                </a:solidFill>
                <a:latin typeface="Times New Roman"/>
                <a:cs typeface="Times New Roman"/>
              </a:rPr>
              <a:t>E. coli</a:t>
            </a:r>
            <a:r>
              <a:rPr lang="en-US" sz="2600" dirty="0" smtClean="0">
                <a:solidFill>
                  <a:srgbClr val="002060"/>
                </a:solidFill>
                <a:latin typeface="Times New Roman"/>
                <a:cs typeface="Times New Roman"/>
              </a:rPr>
              <a:t> originally used in </a:t>
            </a:r>
            <a:r>
              <a:rPr lang="en-US" sz="2600" dirty="0" err="1" smtClean="0">
                <a:solidFill>
                  <a:srgbClr val="002060"/>
                </a:solidFill>
                <a:latin typeface="Times New Roman"/>
                <a:cs typeface="Times New Roman"/>
              </a:rPr>
              <a:t>PCR.</a:t>
            </a:r>
            <a:r>
              <a:rPr lang="en-US" sz="2600" i="1" dirty="0" err="1" smtClean="0">
                <a:solidFill>
                  <a:srgbClr val="002060"/>
                </a:solidFill>
                <a:latin typeface="Times New Roman"/>
                <a:cs typeface="Times New Roman"/>
              </a:rPr>
              <a:t>Taq'</a:t>
            </a:r>
            <a:r>
              <a:rPr lang="en-US" sz="2600" dirty="0" err="1" smtClean="0">
                <a:solidFill>
                  <a:srgbClr val="002060"/>
                </a:solidFill>
                <a:latin typeface="Times New Roman"/>
                <a:cs typeface="Times New Roman"/>
              </a:rPr>
              <a:t>s</a:t>
            </a:r>
            <a:r>
              <a:rPr lang="en-US" sz="2600" dirty="0" smtClean="0">
                <a:solidFill>
                  <a:srgbClr val="002060"/>
                </a:solidFill>
                <a:latin typeface="Times New Roman"/>
                <a:cs typeface="Times New Roman"/>
              </a:rPr>
              <a:t> optimum temperature for activity is 75–80°C, with a half-life of greater than 2 hours at 92.5°C , and can replicate a 1000 base pair strand of DNA in less than 10 seconds at 72°C. One of </a:t>
            </a:r>
            <a:r>
              <a:rPr lang="en-US" sz="2600" i="1" dirty="0" err="1" smtClean="0">
                <a:solidFill>
                  <a:srgbClr val="002060"/>
                </a:solidFill>
                <a:latin typeface="Times New Roman"/>
                <a:cs typeface="Times New Roman"/>
              </a:rPr>
              <a:t>Taq'</a:t>
            </a:r>
            <a:r>
              <a:rPr lang="en-US" sz="2600" dirty="0" err="1" smtClean="0">
                <a:solidFill>
                  <a:srgbClr val="002060"/>
                </a:solidFill>
                <a:latin typeface="Times New Roman"/>
                <a:cs typeface="Times New Roman"/>
              </a:rPr>
              <a:t>s</a:t>
            </a:r>
            <a:r>
              <a:rPr lang="en-US" sz="2600" dirty="0" smtClean="0">
                <a:solidFill>
                  <a:srgbClr val="002060"/>
                </a:solidFill>
                <a:latin typeface="Times New Roman"/>
                <a:cs typeface="Times New Roman"/>
              </a:rPr>
              <a:t> drawbacks is its relatively low replication fidelity It lacks a 3</a:t>
            </a:r>
            <a:r>
              <a:rPr lang="en-US" sz="2600" dirty="0" smtClean="0">
                <a:solidFill>
                  <a:srgbClr val="002060"/>
                </a:solidFill>
                <a:latin typeface="Times New Roman"/>
                <a:cs typeface="Times New Roman"/>
                <a:hlinkClick r:id="rId2" tooltip="Directionality (molecular biology)"/>
              </a:rPr>
              <a:t>'</a:t>
            </a:r>
            <a:r>
              <a:rPr lang="en-US" sz="2600" dirty="0" smtClean="0">
                <a:solidFill>
                  <a:srgbClr val="002060"/>
                </a:solidFill>
                <a:latin typeface="Times New Roman"/>
                <a:cs typeface="Times New Roman"/>
              </a:rPr>
              <a:t> to 5</a:t>
            </a:r>
            <a:r>
              <a:rPr lang="en-US" sz="2600" dirty="0" smtClean="0">
                <a:solidFill>
                  <a:srgbClr val="002060"/>
                </a:solidFill>
                <a:latin typeface="Times New Roman"/>
                <a:cs typeface="Times New Roman"/>
                <a:hlinkClick r:id="rId2" tooltip="Directionality (molecular biology)"/>
              </a:rPr>
              <a:t>'</a:t>
            </a:r>
            <a:r>
              <a:rPr lang="en-US" sz="2600" dirty="0" smtClean="0">
                <a:solidFill>
                  <a:srgbClr val="002060"/>
                </a:solidFill>
                <a:latin typeface="Times New Roman"/>
                <a:cs typeface="Times New Roman"/>
              </a:rPr>
              <a:t> exonuclease proofreading activity, and has an error rate measured at about 1 in 9,000 nucleotides</a:t>
            </a:r>
          </a:p>
          <a:p>
            <a:pPr algn="just">
              <a:buNone/>
            </a:pPr>
            <a:r>
              <a:rPr lang="en-US" sz="2200" baseline="30000" dirty="0" smtClean="0">
                <a:solidFill>
                  <a:srgbClr val="002060"/>
                </a:solidFill>
                <a:latin typeface="Times New Roman"/>
                <a:cs typeface="Times New Roman"/>
              </a:rPr>
              <a:t>[</a:t>
            </a:r>
            <a:r>
              <a:rPr lang="en-US" sz="2200" dirty="0" smtClean="0">
                <a:solidFill>
                  <a:srgbClr val="002060"/>
                </a:solidFill>
                <a:latin typeface="Times New Roman"/>
                <a:cs typeface="Times New Roman"/>
              </a:rPr>
              <a:t> </a:t>
            </a:r>
            <a:r>
              <a:rPr lang="en-US" sz="2200" dirty="0" smtClean="0">
                <a:solidFill>
                  <a:srgbClr val="FF0066"/>
                </a:solidFill>
                <a:latin typeface="Times New Roman"/>
                <a:cs typeface="Times New Roman"/>
              </a:rPr>
              <a:t> Some </a:t>
            </a:r>
            <a:r>
              <a:rPr lang="en-US" sz="2200" dirty="0" err="1" smtClean="0">
                <a:solidFill>
                  <a:srgbClr val="FF0066"/>
                </a:solidFill>
                <a:latin typeface="Times New Roman"/>
                <a:cs typeface="Times New Roman"/>
              </a:rPr>
              <a:t>thermostable</a:t>
            </a:r>
            <a:r>
              <a:rPr lang="en-US" sz="2200" dirty="0" smtClean="0">
                <a:solidFill>
                  <a:srgbClr val="FF0066"/>
                </a:solidFill>
                <a:latin typeface="Times New Roman"/>
                <a:cs typeface="Times New Roman"/>
              </a:rPr>
              <a:t> DNA polymerases have been isolated from other </a:t>
            </a:r>
            <a:r>
              <a:rPr lang="en-US" sz="2200" dirty="0" err="1" smtClean="0">
                <a:solidFill>
                  <a:srgbClr val="FF0066"/>
                </a:solidFill>
                <a:latin typeface="Times New Roman"/>
                <a:cs typeface="Times New Roman"/>
              </a:rPr>
              <a:t>thermophilic</a:t>
            </a:r>
            <a:r>
              <a:rPr lang="en-US" sz="2200" dirty="0" smtClean="0">
                <a:solidFill>
                  <a:srgbClr val="FF0066"/>
                </a:solidFill>
                <a:latin typeface="Times New Roman"/>
                <a:cs typeface="Times New Roman"/>
              </a:rPr>
              <a:t> bacteria and </a:t>
            </a:r>
            <a:r>
              <a:rPr lang="en-US" sz="2200" dirty="0" err="1" smtClean="0">
                <a:solidFill>
                  <a:srgbClr val="FF0066"/>
                </a:solidFill>
                <a:latin typeface="Times New Roman"/>
                <a:cs typeface="Times New Roman"/>
              </a:rPr>
              <a:t>archaea</a:t>
            </a:r>
            <a:r>
              <a:rPr lang="en-US" sz="2200" dirty="0" smtClean="0">
                <a:solidFill>
                  <a:srgbClr val="FF0066"/>
                </a:solidFill>
                <a:latin typeface="Times New Roman"/>
                <a:cs typeface="Times New Roman"/>
              </a:rPr>
              <a:t>, such as  </a:t>
            </a:r>
            <a:r>
              <a:rPr lang="en-US" sz="2200" i="1" dirty="0" smtClean="0">
                <a:solidFill>
                  <a:srgbClr val="FF0066"/>
                </a:solidFill>
                <a:latin typeface="Times New Roman"/>
                <a:cs typeface="Times New Roman"/>
              </a:rPr>
              <a:t>vent  and </a:t>
            </a:r>
            <a:r>
              <a:rPr lang="en-US" sz="2200" i="1" dirty="0" err="1" smtClean="0">
                <a:solidFill>
                  <a:srgbClr val="FF0066"/>
                </a:solidFill>
                <a:latin typeface="Times New Roman"/>
                <a:cs typeface="Times New Roman"/>
              </a:rPr>
              <a:t>Pfu</a:t>
            </a:r>
            <a:r>
              <a:rPr lang="en-US" sz="2200" dirty="0" smtClean="0">
                <a:solidFill>
                  <a:srgbClr val="FF0066"/>
                </a:solidFill>
                <a:latin typeface="Times New Roman"/>
                <a:cs typeface="Times New Roman"/>
              </a:rPr>
              <a:t> DNA polymerase, possessing a proofreading activity, and are being used instead of (or in combination with) </a:t>
            </a:r>
            <a:r>
              <a:rPr lang="en-US" sz="2200" i="1" dirty="0" err="1" smtClean="0">
                <a:solidFill>
                  <a:srgbClr val="FF0066"/>
                </a:solidFill>
                <a:latin typeface="Times New Roman"/>
                <a:cs typeface="Times New Roman"/>
              </a:rPr>
              <a:t>Taq</a:t>
            </a:r>
            <a:r>
              <a:rPr lang="en-US" sz="2200" dirty="0" smtClean="0">
                <a:solidFill>
                  <a:srgbClr val="FF0066"/>
                </a:solidFill>
                <a:latin typeface="Times New Roman"/>
                <a:cs typeface="Times New Roman"/>
              </a:rPr>
              <a:t> for high-fidelity amplification.</a:t>
            </a:r>
          </a:p>
          <a:p>
            <a:pPr>
              <a:buNone/>
            </a:pPr>
            <a:r>
              <a:rPr lang="en-US" sz="2200" dirty="0" smtClean="0">
                <a:latin typeface="Times New Roman"/>
                <a:cs typeface="Times New Roman"/>
              </a:rPr>
              <a:t/>
            </a:r>
            <a:br>
              <a:rPr lang="en-US" sz="2200" dirty="0" smtClean="0">
                <a:latin typeface="Times New Roman"/>
                <a:cs typeface="Times New Roman"/>
              </a:rPr>
            </a:br>
            <a:endParaRPr lang="en-US" sz="2200" dirty="0">
              <a:latin typeface="Times New Roman"/>
              <a:cs typeface="Times New Roman"/>
            </a:endParaRPr>
          </a:p>
        </p:txBody>
      </p:sp>
    </p:spTree>
    <p:extLst>
      <p:ext uri="{BB962C8B-B14F-4D97-AF65-F5344CB8AC3E}">
        <p14:creationId xmlns:p14="http://schemas.microsoft.com/office/powerpoint/2010/main" val="1386433184"/>
      </p:ext>
    </p:extLst>
  </p:cSld>
  <p:clrMapOvr>
    <a:masterClrMapping/>
  </p:clrMapOvr>
  <p:transition xmlns:p14="http://schemas.microsoft.com/office/powerpoint/2010/main">
    <p:wip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382000" cy="4641270"/>
          </a:xfrm>
          <a:prstGeom prst="rect">
            <a:avLst/>
          </a:prstGeom>
        </p:spPr>
        <p:txBody>
          <a:bodyPr wrap="square">
            <a:spAutoFit/>
          </a:bodyPr>
          <a:lstStyle/>
          <a:p>
            <a:pPr>
              <a:lnSpc>
                <a:spcPct val="110000"/>
              </a:lnSpc>
            </a:pPr>
            <a:r>
              <a:rPr lang="en-US" sz="2400" dirty="0">
                <a:latin typeface="Arial"/>
                <a:cs typeface="Arial"/>
              </a:rPr>
              <a:t>the process followed by proofreading or error-checking mechanisms  to ensure correct reading to the genetic code,. like all biological polymerization processes(Transcription and Translation), the process involve 3 stages </a:t>
            </a:r>
            <a:r>
              <a:rPr lang="en-US" sz="2400" dirty="0" smtClean="0">
                <a:latin typeface="Arial"/>
                <a:cs typeface="Arial"/>
              </a:rPr>
              <a:t>:</a:t>
            </a:r>
          </a:p>
          <a:p>
            <a:endParaRPr lang="en-US" sz="2400" dirty="0">
              <a:latin typeface="Arial"/>
              <a:cs typeface="Arial"/>
            </a:endParaRPr>
          </a:p>
          <a:p>
            <a:r>
              <a:rPr lang="en-US" sz="2400" dirty="0">
                <a:latin typeface="Arial"/>
                <a:cs typeface="Arial"/>
              </a:rPr>
              <a:t>  </a:t>
            </a:r>
            <a:r>
              <a:rPr lang="en-US" sz="2800" b="1" dirty="0">
                <a:solidFill>
                  <a:srgbClr val="FF0000"/>
                </a:solidFill>
                <a:latin typeface="Arial"/>
                <a:cs typeface="Arial"/>
              </a:rPr>
              <a:t>1- </a:t>
            </a:r>
            <a:r>
              <a:rPr lang="en-US" sz="2800" b="1" dirty="0" smtClean="0">
                <a:solidFill>
                  <a:srgbClr val="FF0000"/>
                </a:solidFill>
                <a:latin typeface="Arial"/>
                <a:cs typeface="Arial"/>
              </a:rPr>
              <a:t>Initiation </a:t>
            </a:r>
            <a:r>
              <a:rPr lang="en-US" sz="2800" b="1" dirty="0">
                <a:solidFill>
                  <a:srgbClr val="FF0000"/>
                </a:solidFill>
                <a:latin typeface="Arial"/>
                <a:cs typeface="Arial"/>
              </a:rPr>
              <a:t>2</a:t>
            </a:r>
            <a:r>
              <a:rPr lang="en-US" sz="2800" b="1" dirty="0" smtClean="0">
                <a:solidFill>
                  <a:srgbClr val="FF0000"/>
                </a:solidFill>
                <a:latin typeface="Arial"/>
                <a:cs typeface="Arial"/>
              </a:rPr>
              <a:t>-Elongation </a:t>
            </a:r>
            <a:r>
              <a:rPr lang="en-US" sz="2800" b="1" dirty="0">
                <a:solidFill>
                  <a:srgbClr val="FF0000"/>
                </a:solidFill>
                <a:latin typeface="Arial"/>
                <a:cs typeface="Arial"/>
              </a:rPr>
              <a:t>and 3- </a:t>
            </a:r>
            <a:r>
              <a:rPr lang="en-US" sz="2800" b="1" dirty="0" smtClean="0">
                <a:solidFill>
                  <a:srgbClr val="FF0000"/>
                </a:solidFill>
                <a:latin typeface="Arial"/>
                <a:cs typeface="Arial"/>
              </a:rPr>
              <a:t>Termination</a:t>
            </a:r>
            <a:r>
              <a:rPr lang="en-US" sz="2800" b="1" dirty="0" smtClean="0">
                <a:latin typeface="Arial"/>
                <a:cs typeface="Arial"/>
              </a:rPr>
              <a:t>.</a:t>
            </a:r>
            <a:endParaRPr lang="en-US" sz="2800" b="1" dirty="0">
              <a:latin typeface="Arial"/>
              <a:cs typeface="Arial"/>
            </a:endParaRPr>
          </a:p>
          <a:p>
            <a:endParaRPr lang="en-US" sz="2400" dirty="0" smtClean="0">
              <a:latin typeface="Arial"/>
              <a:cs typeface="Arial"/>
            </a:endParaRPr>
          </a:p>
          <a:p>
            <a:r>
              <a:rPr lang="en-US" sz="2400" dirty="0">
                <a:latin typeface="Arial"/>
                <a:cs typeface="Arial"/>
              </a:rPr>
              <a:t>Early studies of DNA replication mainly depend on the observation of </a:t>
            </a:r>
            <a:r>
              <a:rPr lang="en-US" sz="2400" dirty="0" err="1">
                <a:latin typeface="Arial"/>
                <a:cs typeface="Arial"/>
              </a:rPr>
              <a:t>Meselson</a:t>
            </a:r>
            <a:r>
              <a:rPr lang="en-US" sz="2400" dirty="0">
                <a:latin typeface="Arial"/>
                <a:cs typeface="Arial"/>
              </a:rPr>
              <a:t> and Stahl(1958)  ,the British biochemist John </a:t>
            </a:r>
            <a:r>
              <a:rPr lang="en-US" sz="2400" dirty="0" err="1">
                <a:latin typeface="Arial"/>
                <a:cs typeface="Arial"/>
              </a:rPr>
              <a:t>Carnis</a:t>
            </a:r>
            <a:r>
              <a:rPr lang="en-US" sz="2400" dirty="0">
                <a:latin typeface="Arial"/>
                <a:cs typeface="Arial"/>
              </a:rPr>
              <a:t> (1963) and the Japanese scientist  Reiji Okazaki (1968</a:t>
            </a:r>
          </a:p>
          <a:p>
            <a:endParaRPr lang="en-US" dirty="0"/>
          </a:p>
        </p:txBody>
      </p:sp>
    </p:spTree>
    <p:extLst>
      <p:ext uri="{BB962C8B-B14F-4D97-AF65-F5344CB8AC3E}">
        <p14:creationId xmlns:p14="http://schemas.microsoft.com/office/powerpoint/2010/main" val="167879743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05800" cy="457200"/>
          </a:xfrm>
        </p:spPr>
        <p:txBody>
          <a:bodyPr>
            <a:normAutofit fontScale="90000"/>
          </a:bodyPr>
          <a:lstStyle/>
          <a:p>
            <a:r>
              <a:rPr lang="en-US" b="1" dirty="0" smtClean="0">
                <a:solidFill>
                  <a:srgbClr val="FF0000"/>
                </a:solidFill>
                <a:latin typeface="Arial"/>
                <a:cs typeface="Arial"/>
              </a:rPr>
              <a:t>Steps of DNA replication </a:t>
            </a:r>
            <a:endParaRPr lang="en-US" b="1" dirty="0">
              <a:solidFill>
                <a:srgbClr val="FF0000"/>
              </a:solidFill>
              <a:latin typeface="Arial"/>
              <a:cs typeface="Arial"/>
            </a:endParaRPr>
          </a:p>
        </p:txBody>
      </p:sp>
      <p:sp>
        <p:nvSpPr>
          <p:cNvPr id="5" name="TextBox 4"/>
          <p:cNvSpPr txBox="1"/>
          <p:nvPr/>
        </p:nvSpPr>
        <p:spPr>
          <a:xfrm>
            <a:off x="609600" y="990600"/>
            <a:ext cx="7620000" cy="5398400"/>
          </a:xfrm>
          <a:prstGeom prst="rect">
            <a:avLst/>
          </a:prstGeom>
          <a:noFill/>
        </p:spPr>
        <p:txBody>
          <a:bodyPr wrap="square" rtlCol="0">
            <a:spAutoFit/>
          </a:bodyPr>
          <a:lstStyle/>
          <a:p>
            <a:pPr algn="just">
              <a:lnSpc>
                <a:spcPct val="120000"/>
              </a:lnSpc>
            </a:pPr>
            <a:r>
              <a:rPr lang="en-US" sz="2400" b="1" dirty="0">
                <a:latin typeface="Times New Roman"/>
                <a:cs typeface="Times New Roman"/>
              </a:rPr>
              <a:t>1- Initiation:  the process require </a:t>
            </a:r>
            <a:r>
              <a:rPr lang="en-US" sz="2400" b="1" dirty="0" err="1">
                <a:solidFill>
                  <a:srgbClr val="FF0000"/>
                </a:solidFill>
                <a:latin typeface="Times New Roman"/>
                <a:cs typeface="Times New Roman"/>
              </a:rPr>
              <a:t>replictor</a:t>
            </a:r>
            <a:r>
              <a:rPr lang="en-US" sz="2400" b="1" dirty="0">
                <a:latin typeface="Times New Roman"/>
                <a:cs typeface="Times New Roman"/>
              </a:rPr>
              <a:t> and </a:t>
            </a:r>
            <a:r>
              <a:rPr lang="en-US" sz="2400" b="1" dirty="0" err="1">
                <a:solidFill>
                  <a:srgbClr val="FF0000"/>
                </a:solidFill>
                <a:latin typeface="Times New Roman"/>
                <a:cs typeface="Times New Roman"/>
              </a:rPr>
              <a:t>intiator</a:t>
            </a:r>
            <a:r>
              <a:rPr lang="en-US" sz="2400" b="1" dirty="0">
                <a:solidFill>
                  <a:srgbClr val="FF0000"/>
                </a:solidFill>
                <a:latin typeface="Times New Roman"/>
                <a:cs typeface="Times New Roman"/>
              </a:rPr>
              <a:t> </a:t>
            </a:r>
            <a:r>
              <a:rPr lang="en-US" sz="2400" b="1" dirty="0">
                <a:latin typeface="Times New Roman"/>
                <a:cs typeface="Times New Roman"/>
              </a:rPr>
              <a:t> </a:t>
            </a:r>
            <a:r>
              <a:rPr lang="en-US" sz="2400" b="1" dirty="0">
                <a:solidFill>
                  <a:srgbClr val="FF0000"/>
                </a:solidFill>
                <a:latin typeface="Times New Roman"/>
                <a:cs typeface="Times New Roman"/>
              </a:rPr>
              <a:t>protein(</a:t>
            </a:r>
            <a:r>
              <a:rPr lang="en-US" sz="2400" b="1" dirty="0" err="1">
                <a:solidFill>
                  <a:srgbClr val="FF0000"/>
                </a:solidFill>
                <a:latin typeface="Times New Roman"/>
                <a:cs typeface="Times New Roman"/>
              </a:rPr>
              <a:t>DnaA</a:t>
            </a:r>
            <a:r>
              <a:rPr lang="en-US" sz="2400" b="1" dirty="0">
                <a:solidFill>
                  <a:srgbClr val="FF0000"/>
                </a:solidFill>
                <a:latin typeface="Times New Roman"/>
                <a:cs typeface="Times New Roman"/>
              </a:rPr>
              <a:t> protein )</a:t>
            </a:r>
            <a:r>
              <a:rPr lang="en-US" sz="2400" b="1" dirty="0" smtClean="0">
                <a:latin typeface="Times New Roman"/>
                <a:cs typeface="Times New Roman"/>
              </a:rPr>
              <a:t>.</a:t>
            </a:r>
          </a:p>
          <a:p>
            <a:pPr algn="just">
              <a:lnSpc>
                <a:spcPct val="120000"/>
              </a:lnSpc>
            </a:pPr>
            <a:r>
              <a:rPr lang="en-US" sz="2400" b="1" dirty="0" smtClean="0">
                <a:latin typeface="Times New Roman"/>
                <a:cs typeface="Times New Roman"/>
              </a:rPr>
              <a:t> </a:t>
            </a:r>
            <a:r>
              <a:rPr lang="en-US" sz="2400" dirty="0">
                <a:latin typeface="Times New Roman"/>
                <a:cs typeface="Times New Roman"/>
              </a:rPr>
              <a:t>For a </a:t>
            </a:r>
            <a:r>
              <a:rPr lang="en-US" sz="2400" dirty="0">
                <a:solidFill>
                  <a:srgbClr val="C00000"/>
                </a:solidFill>
                <a:latin typeface="Times New Roman"/>
                <a:cs typeface="Times New Roman"/>
              </a:rPr>
              <a:t>cell to divide</a:t>
            </a:r>
            <a:r>
              <a:rPr lang="en-US" sz="2400" dirty="0">
                <a:latin typeface="Times New Roman"/>
                <a:cs typeface="Times New Roman"/>
              </a:rPr>
              <a:t>, it must first replicate its </a:t>
            </a:r>
            <a:r>
              <a:rPr lang="en-US" sz="2400" dirty="0" err="1">
                <a:latin typeface="Times New Roman"/>
                <a:cs typeface="Times New Roman"/>
              </a:rPr>
              <a:t>DNA.This</a:t>
            </a:r>
            <a:r>
              <a:rPr lang="en-US" sz="2400" dirty="0">
                <a:latin typeface="Times New Roman"/>
                <a:cs typeface="Times New Roman"/>
              </a:rPr>
              <a:t> process is initiated at particular points in the DNA, known as replicator (200-300 </a:t>
            </a:r>
            <a:r>
              <a:rPr lang="en-US" sz="2400" dirty="0" err="1">
                <a:latin typeface="Times New Roman"/>
                <a:cs typeface="Times New Roman"/>
              </a:rPr>
              <a:t>bp</a:t>
            </a:r>
            <a:r>
              <a:rPr lang="en-US" sz="2400" dirty="0">
                <a:latin typeface="Times New Roman"/>
                <a:cs typeface="Times New Roman"/>
              </a:rPr>
              <a:t>)  which contain specific area called "</a:t>
            </a:r>
            <a:r>
              <a:rPr lang="en-US" sz="2400" dirty="0">
                <a:solidFill>
                  <a:srgbClr val="C00000"/>
                </a:solidFill>
                <a:latin typeface="Times New Roman"/>
                <a:cs typeface="Times New Roman"/>
              </a:rPr>
              <a:t>origin of replication </a:t>
            </a:r>
            <a:r>
              <a:rPr lang="en-US" sz="2400" dirty="0" err="1">
                <a:solidFill>
                  <a:srgbClr val="C00000"/>
                </a:solidFill>
                <a:latin typeface="Times New Roman"/>
                <a:cs typeface="Times New Roman"/>
              </a:rPr>
              <a:t>ori</a:t>
            </a:r>
            <a:r>
              <a:rPr lang="en-US" sz="2400" dirty="0">
                <a:solidFill>
                  <a:srgbClr val="C00000"/>
                </a:solidFill>
                <a:latin typeface="Times New Roman"/>
                <a:cs typeface="Times New Roman"/>
              </a:rPr>
              <a:t> c  or </a:t>
            </a:r>
            <a:r>
              <a:rPr lang="en-US" sz="2400" dirty="0" err="1">
                <a:solidFill>
                  <a:srgbClr val="C00000"/>
                </a:solidFill>
                <a:latin typeface="Times New Roman"/>
                <a:cs typeface="Times New Roman"/>
              </a:rPr>
              <a:t>Dna</a:t>
            </a:r>
            <a:r>
              <a:rPr lang="en-US" sz="2400" dirty="0">
                <a:solidFill>
                  <a:srgbClr val="C00000"/>
                </a:solidFill>
                <a:latin typeface="Times New Roman"/>
                <a:cs typeface="Times New Roman"/>
              </a:rPr>
              <a:t> A box) </a:t>
            </a:r>
            <a:r>
              <a:rPr lang="en-US" sz="2400" dirty="0">
                <a:latin typeface="Times New Roman"/>
                <a:cs typeface="Times New Roman"/>
              </a:rPr>
              <a:t>", which will  opened by  </a:t>
            </a:r>
            <a:r>
              <a:rPr lang="en-US" sz="2400" dirty="0">
                <a:solidFill>
                  <a:srgbClr val="C00000"/>
                </a:solidFill>
                <a:latin typeface="Times New Roman"/>
                <a:cs typeface="Times New Roman"/>
              </a:rPr>
              <a:t>initiator proteins</a:t>
            </a:r>
            <a:r>
              <a:rPr lang="en-US" sz="2400" dirty="0">
                <a:latin typeface="Times New Roman"/>
                <a:cs typeface="Times New Roman"/>
              </a:rPr>
              <a:t>. In</a:t>
            </a:r>
            <a:r>
              <a:rPr lang="en-US" sz="2400" dirty="0">
                <a:solidFill>
                  <a:srgbClr val="C00000"/>
                </a:solidFill>
                <a:latin typeface="Times New Roman"/>
                <a:cs typeface="Times New Roman"/>
              </a:rPr>
              <a:t> </a:t>
            </a:r>
            <a:r>
              <a:rPr lang="en-US" sz="2400" i="1" dirty="0">
                <a:solidFill>
                  <a:srgbClr val="C00000"/>
                </a:solidFill>
                <a:latin typeface="Times New Roman"/>
                <a:cs typeface="Times New Roman"/>
              </a:rPr>
              <a:t>E. coli</a:t>
            </a:r>
            <a:r>
              <a:rPr lang="en-US" sz="2400" dirty="0">
                <a:latin typeface="Times New Roman"/>
                <a:cs typeface="Times New Roman"/>
              </a:rPr>
              <a:t> this protein is called  </a:t>
            </a:r>
            <a:r>
              <a:rPr lang="en-US" sz="2400" dirty="0" err="1">
                <a:solidFill>
                  <a:srgbClr val="C00000"/>
                </a:solidFill>
                <a:latin typeface="Times New Roman"/>
                <a:cs typeface="Times New Roman"/>
              </a:rPr>
              <a:t>DnaA</a:t>
            </a:r>
            <a:r>
              <a:rPr lang="en-US" sz="2400" dirty="0">
                <a:solidFill>
                  <a:srgbClr val="C00000"/>
                </a:solidFill>
                <a:latin typeface="Times New Roman"/>
                <a:cs typeface="Times New Roman"/>
              </a:rPr>
              <a:t> protein  </a:t>
            </a:r>
            <a:r>
              <a:rPr lang="en-US" sz="2400" dirty="0">
                <a:latin typeface="Times New Roman"/>
                <a:cs typeface="Times New Roman"/>
              </a:rPr>
              <a:t>; in</a:t>
            </a:r>
            <a:r>
              <a:rPr lang="en-US" sz="2400" dirty="0">
                <a:solidFill>
                  <a:srgbClr val="C00000"/>
                </a:solidFill>
                <a:latin typeface="Times New Roman"/>
                <a:cs typeface="Times New Roman"/>
              </a:rPr>
              <a:t> yeast</a:t>
            </a:r>
            <a:r>
              <a:rPr lang="en-US" sz="2400" dirty="0">
                <a:latin typeface="Times New Roman"/>
                <a:cs typeface="Times New Roman"/>
              </a:rPr>
              <a:t>, is called  </a:t>
            </a:r>
            <a:r>
              <a:rPr lang="en-US" sz="2400" dirty="0">
                <a:solidFill>
                  <a:srgbClr val="C00000"/>
                </a:solidFill>
                <a:latin typeface="Times New Roman"/>
                <a:cs typeface="Times New Roman"/>
              </a:rPr>
              <a:t>origin recognition complex. </a:t>
            </a:r>
            <a:r>
              <a:rPr lang="en-US" sz="2400" dirty="0">
                <a:latin typeface="Times New Roman"/>
                <a:cs typeface="Times New Roman"/>
              </a:rPr>
              <a:t> Sequences opened  by initiator proteins tend to be "AT-rich" (rich in adenine and thymine bases), because A-T base pairs have two hydrogen bonds (rather than the three  bond in a C-G pair). </a:t>
            </a:r>
          </a:p>
        </p:txBody>
      </p:sp>
    </p:spTree>
    <p:extLst>
      <p:ext uri="{BB962C8B-B14F-4D97-AF65-F5344CB8AC3E}">
        <p14:creationId xmlns:p14="http://schemas.microsoft.com/office/powerpoint/2010/main" val="138636208"/>
      </p:ext>
    </p:extLst>
  </p:cSld>
  <p:clrMapOvr>
    <a:masterClrMapping/>
  </p:clrMapOvr>
  <p:transition xmlns:p14="http://schemas.microsoft.com/office/powerpoint/2010/main">
    <p:wipe dir="d"/>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57200"/>
            <a:ext cx="8686800" cy="6586418"/>
          </a:xfrm>
          <a:prstGeom prst="rect">
            <a:avLst/>
          </a:prstGeom>
        </p:spPr>
        <p:txBody>
          <a:bodyPr wrap="square">
            <a:spAutoFit/>
          </a:bodyPr>
          <a:lstStyle/>
          <a:p>
            <a:pPr algn="just">
              <a:lnSpc>
                <a:spcPct val="110000"/>
              </a:lnSpc>
              <a:buNone/>
            </a:pPr>
            <a:r>
              <a:rPr lang="en-US" sz="2400" b="1" dirty="0">
                <a:solidFill>
                  <a:srgbClr val="FF0000"/>
                </a:solidFill>
                <a:latin typeface="Arial"/>
                <a:cs typeface="Arial"/>
              </a:rPr>
              <a:t>Replication fork </a:t>
            </a:r>
            <a:r>
              <a:rPr lang="en-US" sz="2400" dirty="0">
                <a:latin typeface="Arial"/>
                <a:cs typeface="Arial"/>
              </a:rPr>
              <a:t>The replication fork is a structure that forms during DNA replication .Many enzymes are involved in the DNA replication fork in order to stabilize initiation step  .</a:t>
            </a:r>
          </a:p>
          <a:p>
            <a:pPr algn="just">
              <a:lnSpc>
                <a:spcPct val="110000"/>
              </a:lnSpc>
              <a:buNone/>
            </a:pPr>
            <a:r>
              <a:rPr lang="en-US" sz="2400" b="1" dirty="0" smtClean="0">
                <a:solidFill>
                  <a:srgbClr val="FF0000"/>
                </a:solidFill>
                <a:latin typeface="Arial"/>
                <a:cs typeface="Arial"/>
              </a:rPr>
              <a:t>helicases</a:t>
            </a:r>
            <a:r>
              <a:rPr lang="en-US" sz="2400" b="1" dirty="0">
                <a:solidFill>
                  <a:srgbClr val="FF0000"/>
                </a:solidFill>
                <a:latin typeface="Arial"/>
                <a:cs typeface="Arial"/>
              </a:rPr>
              <a:t>,</a:t>
            </a:r>
            <a:r>
              <a:rPr lang="en-US" sz="2400" dirty="0">
                <a:latin typeface="Arial"/>
                <a:cs typeface="Arial"/>
              </a:rPr>
              <a:t> which break the hydrogen bonds holding the two DNA strands together. The resulting structure has two branching "prongs", each one made up of a single strand of DNA. These two strands serve as the template for the leading and lagging strands, which will be created as DNA polymerase matches complementary nucleotides to the templates; the templates may be properly referred to as the </a:t>
            </a:r>
            <a:r>
              <a:rPr lang="en-US" sz="2400" dirty="0">
                <a:solidFill>
                  <a:srgbClr val="FF0000"/>
                </a:solidFill>
                <a:latin typeface="Arial"/>
                <a:cs typeface="Arial"/>
              </a:rPr>
              <a:t>leading strand </a:t>
            </a:r>
            <a:r>
              <a:rPr lang="en-US" sz="2400" dirty="0">
                <a:latin typeface="Arial"/>
                <a:cs typeface="Arial"/>
              </a:rPr>
              <a:t>template and the </a:t>
            </a:r>
            <a:r>
              <a:rPr lang="en-US" sz="2400" b="1" dirty="0">
                <a:latin typeface="Arial"/>
                <a:cs typeface="Arial"/>
              </a:rPr>
              <a:t>lagging</a:t>
            </a:r>
            <a:r>
              <a:rPr lang="en-US" sz="2400" dirty="0">
                <a:latin typeface="Arial"/>
                <a:cs typeface="Arial"/>
              </a:rPr>
              <a:t> strand templates. SSBPs  also required </a:t>
            </a:r>
            <a:r>
              <a:rPr lang="en-US" sz="2400" dirty="0" smtClean="0">
                <a:latin typeface="Arial"/>
                <a:cs typeface="Arial"/>
              </a:rPr>
              <a:t>here</a:t>
            </a:r>
          </a:p>
          <a:p>
            <a:pPr algn="just">
              <a:lnSpc>
                <a:spcPct val="110000"/>
              </a:lnSpc>
            </a:pPr>
            <a:r>
              <a:rPr lang="en-US" sz="2400" u="sng" dirty="0">
                <a:solidFill>
                  <a:srgbClr val="C00000"/>
                </a:solidFill>
                <a:latin typeface="Arial"/>
                <a:cs typeface="Arial"/>
              </a:rPr>
              <a:t>Single-Strand Binding (SSB) Proteins  </a:t>
            </a:r>
            <a:r>
              <a:rPr lang="en-US" sz="2400" dirty="0">
                <a:solidFill>
                  <a:srgbClr val="C00000"/>
                </a:solidFill>
                <a:latin typeface="Arial"/>
                <a:cs typeface="Arial"/>
              </a:rPr>
              <a:t>Bind </a:t>
            </a:r>
            <a:r>
              <a:rPr lang="en-US" sz="2400" dirty="0">
                <a:latin typeface="Arial"/>
                <a:cs typeface="Arial"/>
              </a:rPr>
              <a:t>to </a:t>
            </a:r>
            <a:r>
              <a:rPr lang="en-US" sz="2400" dirty="0" err="1">
                <a:latin typeface="Arial"/>
                <a:cs typeface="Arial"/>
              </a:rPr>
              <a:t>ssDNA</a:t>
            </a:r>
            <a:r>
              <a:rPr lang="en-US" sz="2400" dirty="0">
                <a:latin typeface="Arial"/>
                <a:cs typeface="Arial"/>
              </a:rPr>
              <a:t> and prevent the DNA double helix from re-annealing after DNA helicase unwinds it thus maintaining the strand separation</a:t>
            </a:r>
          </a:p>
          <a:p>
            <a:pPr algn="just">
              <a:lnSpc>
                <a:spcPct val="110000"/>
              </a:lnSpc>
              <a:buNone/>
            </a:pPr>
            <a:endParaRPr lang="en-US" sz="2400" dirty="0">
              <a:latin typeface="Arial"/>
              <a:cs typeface="Arial"/>
            </a:endParaRPr>
          </a:p>
        </p:txBody>
      </p:sp>
    </p:spTree>
    <p:extLst>
      <p:ext uri="{BB962C8B-B14F-4D97-AF65-F5344CB8AC3E}">
        <p14:creationId xmlns:p14="http://schemas.microsoft.com/office/powerpoint/2010/main" val="72363870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repfork1.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533400"/>
            <a:ext cx="7277100" cy="5698765"/>
          </a:xfrm>
          <a:prstGeom prst="rect">
            <a:avLst/>
          </a:prstGeom>
        </p:spPr>
      </p:pic>
    </p:spTree>
    <p:extLst>
      <p:ext uri="{BB962C8B-B14F-4D97-AF65-F5344CB8AC3E}">
        <p14:creationId xmlns:p14="http://schemas.microsoft.com/office/powerpoint/2010/main" val="239625265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4097"/>
            <a:ext cx="8534400" cy="5786200"/>
          </a:xfrm>
          <a:prstGeom prst="rect">
            <a:avLst/>
          </a:prstGeom>
        </p:spPr>
        <p:txBody>
          <a:bodyPr wrap="square">
            <a:spAutoFit/>
          </a:bodyPr>
          <a:lstStyle/>
          <a:p>
            <a:pPr algn="just">
              <a:buNone/>
            </a:pPr>
            <a:endParaRPr lang="en-US" dirty="0" smtClean="0"/>
          </a:p>
          <a:p>
            <a:pPr algn="just">
              <a:buNone/>
            </a:pPr>
            <a:endParaRPr lang="en-US" dirty="0" smtClean="0"/>
          </a:p>
          <a:p>
            <a:pPr algn="just">
              <a:buNone/>
            </a:pPr>
            <a:endParaRPr lang="en-US" dirty="0"/>
          </a:p>
          <a:p>
            <a:pPr algn="just"/>
            <a:r>
              <a:rPr lang="en-US" sz="2800" dirty="0">
                <a:latin typeface="Arial"/>
                <a:cs typeface="Arial"/>
              </a:rPr>
              <a:t>Once the origin has been recognized  ,the initiators proteins (</a:t>
            </a:r>
            <a:r>
              <a:rPr lang="en-US" sz="2800" dirty="0" err="1">
                <a:solidFill>
                  <a:srgbClr val="C00000"/>
                </a:solidFill>
                <a:latin typeface="Arial"/>
                <a:cs typeface="Arial"/>
              </a:rPr>
              <a:t>DnaA</a:t>
            </a:r>
            <a:r>
              <a:rPr lang="en-US" sz="2800" dirty="0">
                <a:solidFill>
                  <a:srgbClr val="C00000"/>
                </a:solidFill>
                <a:latin typeface="Arial"/>
                <a:cs typeface="Arial"/>
              </a:rPr>
              <a:t> protein </a:t>
            </a:r>
            <a:r>
              <a:rPr lang="en-US" sz="2800" dirty="0" smtClean="0">
                <a:solidFill>
                  <a:srgbClr val="C00000"/>
                </a:solidFill>
                <a:latin typeface="Arial"/>
                <a:cs typeface="Arial"/>
              </a:rPr>
              <a:t>) </a:t>
            </a:r>
            <a:r>
              <a:rPr lang="en-US" sz="2800" dirty="0" smtClean="0">
                <a:latin typeface="Arial"/>
                <a:cs typeface="Arial"/>
              </a:rPr>
              <a:t>start  </a:t>
            </a:r>
            <a:r>
              <a:rPr lang="en-US" sz="2800" dirty="0">
                <a:latin typeface="Arial"/>
                <a:cs typeface="Arial"/>
              </a:rPr>
              <a:t>forming  the </a:t>
            </a:r>
            <a:r>
              <a:rPr lang="en-US" sz="2800" dirty="0">
                <a:solidFill>
                  <a:srgbClr val="C00000"/>
                </a:solidFill>
                <a:latin typeface="Arial"/>
                <a:cs typeface="Arial"/>
              </a:rPr>
              <a:t>pre-replication complex</a:t>
            </a:r>
            <a:r>
              <a:rPr lang="en-US" sz="2800" dirty="0">
                <a:latin typeface="Arial"/>
                <a:cs typeface="Arial"/>
              </a:rPr>
              <a:t>, which unwind  the double-stranded DNA . All known DNA replication systems require a free 3'</a:t>
            </a:r>
            <a:r>
              <a:rPr lang="en-US" sz="2800" dirty="0">
                <a:solidFill>
                  <a:srgbClr val="FF0000"/>
                </a:solidFill>
                <a:latin typeface="Arial"/>
                <a:cs typeface="Arial"/>
              </a:rPr>
              <a:t> hydroxyl </a:t>
            </a:r>
            <a:r>
              <a:rPr lang="en-US" sz="2800" dirty="0">
                <a:latin typeface="Arial"/>
                <a:cs typeface="Arial"/>
              </a:rPr>
              <a:t>group before synthesis can be initiated . use a</a:t>
            </a:r>
            <a:r>
              <a:rPr lang="en-US" sz="2800" dirty="0">
                <a:solidFill>
                  <a:srgbClr val="FF0000"/>
                </a:solidFill>
                <a:latin typeface="Arial"/>
                <a:cs typeface="Arial"/>
              </a:rPr>
              <a:t> </a:t>
            </a:r>
            <a:r>
              <a:rPr lang="en-US" sz="2800" dirty="0" err="1">
                <a:solidFill>
                  <a:srgbClr val="FF0000"/>
                </a:solidFill>
                <a:latin typeface="Arial"/>
                <a:cs typeface="Arial"/>
              </a:rPr>
              <a:t>primase</a:t>
            </a:r>
            <a:r>
              <a:rPr lang="en-US" sz="2800" dirty="0">
                <a:solidFill>
                  <a:srgbClr val="FF0000"/>
                </a:solidFill>
                <a:latin typeface="Arial"/>
                <a:cs typeface="Arial"/>
              </a:rPr>
              <a:t> enzyme (</a:t>
            </a:r>
            <a:r>
              <a:rPr lang="en-US" sz="2800" dirty="0" err="1">
                <a:solidFill>
                  <a:srgbClr val="FF0000"/>
                </a:solidFill>
                <a:latin typeface="Arial"/>
                <a:cs typeface="Arial"/>
              </a:rPr>
              <a:t>RNApolymerase</a:t>
            </a:r>
            <a:r>
              <a:rPr lang="en-US" sz="2800" dirty="0">
                <a:solidFill>
                  <a:srgbClr val="FF0000"/>
                </a:solidFill>
                <a:latin typeface="Arial"/>
                <a:cs typeface="Arial"/>
              </a:rPr>
              <a:t>)</a:t>
            </a:r>
            <a:r>
              <a:rPr lang="en-US" sz="2800" dirty="0">
                <a:latin typeface="Arial"/>
                <a:cs typeface="Arial"/>
              </a:rPr>
              <a:t> to synthesize a short RNA primer(10-20 </a:t>
            </a:r>
            <a:r>
              <a:rPr lang="en-US" sz="2800" dirty="0" err="1">
                <a:latin typeface="Arial"/>
                <a:cs typeface="Arial"/>
              </a:rPr>
              <a:t>bp</a:t>
            </a:r>
            <a:r>
              <a:rPr lang="en-US" sz="2800" dirty="0">
                <a:latin typeface="Arial"/>
                <a:cs typeface="Arial"/>
              </a:rPr>
              <a:t>) with a free 3′ OH group which is subsequently elongated by a DNA polymerase in this mechanism, </a:t>
            </a:r>
          </a:p>
          <a:p>
            <a:pPr algn="just">
              <a:buNone/>
            </a:pPr>
            <a:endParaRPr lang="en-US" dirty="0" smtClean="0"/>
          </a:p>
          <a:p>
            <a:pPr algn="just">
              <a:buNone/>
            </a:pPr>
            <a:endParaRPr lang="en-US" dirty="0"/>
          </a:p>
        </p:txBody>
      </p:sp>
    </p:spTree>
    <p:extLst>
      <p:ext uri="{BB962C8B-B14F-4D97-AF65-F5344CB8AC3E}">
        <p14:creationId xmlns:p14="http://schemas.microsoft.com/office/powerpoint/2010/main" val="186764092"/>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685800"/>
          </a:xfrm>
        </p:spPr>
        <p:txBody>
          <a:bodyPr>
            <a:normAutofit fontScale="90000"/>
          </a:bodyPr>
          <a:lstStyle/>
          <a:p>
            <a:r>
              <a:rPr lang="en-US" sz="3200" b="1" dirty="0" smtClean="0">
                <a:solidFill>
                  <a:schemeClr val="accent4"/>
                </a:solidFill>
              </a:rPr>
              <a:t>Prokaryotic and eukaryotic DNA replication is bidirectional </a:t>
            </a:r>
            <a:endParaRPr lang="en-US" sz="3200" b="1" dirty="0">
              <a:solidFill>
                <a:schemeClr val="accent4"/>
              </a:solidFill>
            </a:endParaRPr>
          </a:p>
        </p:txBody>
      </p:sp>
      <p:sp>
        <p:nvSpPr>
          <p:cNvPr id="3" name="Content Placeholder 2"/>
          <p:cNvSpPr>
            <a:spLocks noGrp="1"/>
          </p:cNvSpPr>
          <p:nvPr>
            <p:ph idx="1"/>
          </p:nvPr>
        </p:nvSpPr>
        <p:spPr>
          <a:xfrm>
            <a:off x="152400" y="990600"/>
            <a:ext cx="8534400" cy="4876800"/>
          </a:xfrm>
        </p:spPr>
        <p:txBody>
          <a:bodyPr>
            <a:noAutofit/>
          </a:bodyPr>
          <a:lstStyle/>
          <a:p>
            <a:pPr marL="0" indent="0" algn="just">
              <a:lnSpc>
                <a:spcPct val="110000"/>
              </a:lnSpc>
              <a:buNone/>
            </a:pPr>
            <a:r>
              <a:rPr lang="en-US" sz="2400" dirty="0" smtClean="0">
                <a:solidFill>
                  <a:schemeClr val="tx1"/>
                </a:solidFill>
                <a:latin typeface="Arial"/>
                <a:cs typeface="Arial"/>
              </a:rPr>
              <a:t>The experiment of John Cairns in 1963 demonstrated by autoradiography that the DNA of  Escherichia coli is  a single circular not linear  molecule that is replicated from a point or  moving locus forming the ( replicating fork) at which both new DNA strands are being synthesized. The movement of this fork is bidirectional  in another world there are two moving forks, traveling in opposite directions around the chromosome forming </a:t>
            </a:r>
            <a:r>
              <a:rPr lang="en-US" sz="2400" dirty="0" err="1" smtClean="0">
                <a:solidFill>
                  <a:schemeClr val="tx1"/>
                </a:solidFill>
                <a:latin typeface="Arial"/>
                <a:cs typeface="Arial"/>
              </a:rPr>
              <a:t>θ</a:t>
            </a:r>
            <a:r>
              <a:rPr lang="en-US" sz="2400" dirty="0" smtClean="0">
                <a:solidFill>
                  <a:schemeClr val="tx1"/>
                </a:solidFill>
                <a:latin typeface="Arial"/>
                <a:cs typeface="Arial"/>
              </a:rPr>
              <a:t> theta shape (the Greek letter) which look like a bubble . it start from one point called </a:t>
            </a:r>
            <a:r>
              <a:rPr lang="en-US" sz="2400" dirty="0" err="1" smtClean="0">
                <a:solidFill>
                  <a:schemeClr val="tx1"/>
                </a:solidFill>
                <a:latin typeface="Arial"/>
                <a:cs typeface="Arial"/>
              </a:rPr>
              <a:t>ori</a:t>
            </a:r>
            <a:r>
              <a:rPr lang="en-US" sz="2400" dirty="0" smtClean="0">
                <a:solidFill>
                  <a:schemeClr val="tx1"/>
                </a:solidFill>
                <a:latin typeface="Arial"/>
                <a:cs typeface="Arial"/>
              </a:rPr>
              <a:t> c (origin of replication)  and replication continue till reaching the opposite direction  in  one point called </a:t>
            </a:r>
            <a:r>
              <a:rPr lang="en-US" sz="2400" dirty="0" err="1" smtClean="0">
                <a:solidFill>
                  <a:schemeClr val="tx1"/>
                </a:solidFill>
                <a:latin typeface="Arial"/>
                <a:cs typeface="Arial"/>
              </a:rPr>
              <a:t>Ter</a:t>
            </a:r>
            <a:r>
              <a:rPr lang="en-US" sz="2400" dirty="0" smtClean="0">
                <a:solidFill>
                  <a:schemeClr val="tx1"/>
                </a:solidFill>
                <a:latin typeface="Arial"/>
                <a:cs typeface="Arial"/>
              </a:rPr>
              <a:t> </a:t>
            </a:r>
            <a:r>
              <a:rPr lang="en-US" sz="2400" dirty="0" err="1" smtClean="0">
                <a:solidFill>
                  <a:schemeClr val="tx1"/>
                </a:solidFill>
                <a:latin typeface="Arial"/>
                <a:cs typeface="Arial"/>
              </a:rPr>
              <a:t>i</a:t>
            </a:r>
            <a:r>
              <a:rPr lang="en-US" sz="2400" dirty="0" smtClean="0">
                <a:solidFill>
                  <a:schemeClr val="tx1"/>
                </a:solidFill>
                <a:latin typeface="Arial"/>
                <a:cs typeface="Arial"/>
              </a:rPr>
              <a:t>( from terminus). Also the shape is called the (A-butter fly replication) (</a:t>
            </a:r>
            <a:endParaRPr lang="en-US" sz="1800" dirty="0">
              <a:latin typeface="Arial"/>
              <a:cs typeface="Arial"/>
            </a:endParaRPr>
          </a:p>
        </p:txBody>
      </p:sp>
      <p:sp>
        <p:nvSpPr>
          <p:cNvPr id="5" name="Rectangle 4"/>
          <p:cNvSpPr/>
          <p:nvPr/>
        </p:nvSpPr>
        <p:spPr>
          <a:xfrm>
            <a:off x="838200" y="5867400"/>
            <a:ext cx="7391400" cy="523220"/>
          </a:xfrm>
          <a:prstGeom prst="rect">
            <a:avLst/>
          </a:prstGeom>
        </p:spPr>
        <p:txBody>
          <a:bodyPr wrap="square">
            <a:spAutoFit/>
          </a:bodyPr>
          <a:lstStyle/>
          <a:p>
            <a:r>
              <a:rPr lang="ar-sa" sz="2800" dirty="0"/>
              <a:t>شكل يشبه حرف ثيتا الاغريقي او شكل الفراشه وهذا هو تضاعف كيرنس </a:t>
            </a:r>
            <a:endParaRPr lang="en-US" sz="2800" dirty="0"/>
          </a:p>
        </p:txBody>
      </p:sp>
    </p:spTree>
  </p:cSld>
  <p:clrMapOvr>
    <a:masterClrMapping/>
  </p:clrMapOvr>
  <p:transition xmlns:p14="http://schemas.microsoft.com/office/powerpoint/2010/main">
    <p:newsflash/>
  </p:transition>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Orbit">
      <a:dk1>
        <a:srgbClr val="000000"/>
      </a:dk1>
      <a:lt1>
        <a:srgbClr val="FFFFFF"/>
      </a:lt1>
      <a:dk2>
        <a:srgbClr val="7C9BA5"/>
      </a:dk2>
      <a:lt2>
        <a:srgbClr val="C1D0CA"/>
      </a:lt2>
      <a:accent1>
        <a:srgbClr val="F2D908"/>
      </a:accent1>
      <a:accent2>
        <a:srgbClr val="9DE61E"/>
      </a:accent2>
      <a:accent3>
        <a:srgbClr val="0D8BE6"/>
      </a:accent3>
      <a:accent4>
        <a:srgbClr val="C61B1B"/>
      </a:accent4>
      <a:accent5>
        <a:srgbClr val="E26F08"/>
      </a:accent5>
      <a:accent6>
        <a:srgbClr val="8D35D1"/>
      </a:accent6>
      <a:hlink>
        <a:srgbClr val="ECBF0B"/>
      </a:hlink>
      <a:folHlink>
        <a:srgbClr val="F4E5A8"/>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2841</TotalTime>
  <Words>1640</Words>
  <Application>Microsoft Macintosh PowerPoint</Application>
  <PresentationFormat>On-screen Show (4:3)</PresentationFormat>
  <Paragraphs>173</Paragraphs>
  <Slides>36</Slides>
  <Notes>3</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Breeze</vt:lpstr>
      <vt:lpstr>8th  and 9th  lectures in  molecular biology   DNA REPLICATION -part 1 and 2 </vt:lpstr>
      <vt:lpstr>PowerPoint Presentation</vt:lpstr>
      <vt:lpstr>PowerPoint Presentation</vt:lpstr>
      <vt:lpstr>PowerPoint Presentation</vt:lpstr>
      <vt:lpstr>Steps of DNA replication </vt:lpstr>
      <vt:lpstr>PowerPoint Presentation</vt:lpstr>
      <vt:lpstr>PowerPoint Presentation</vt:lpstr>
      <vt:lpstr>PowerPoint Presentation</vt:lpstr>
      <vt:lpstr>Prokaryotic and eukaryotic DNA replication is bidirectional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Enzymes involve in DNA replication </vt:lpstr>
      <vt:lpstr>3-Termination</vt:lpstr>
      <vt:lpstr>PowerPoint Presentation</vt:lpstr>
      <vt:lpstr>Termination in Eukaryotic cell </vt:lpstr>
      <vt:lpstr>PowerPoint Presentation</vt:lpstr>
      <vt:lpstr>PowerPoint Presentation</vt:lpstr>
      <vt:lpstr>  </vt:lpstr>
      <vt:lpstr>Types of DNA polymerase in Prokaryotic cell </vt:lpstr>
      <vt:lpstr>Types of DNA polymerase in Eukaryotic cell </vt:lpstr>
      <vt:lpstr>PowerPoint Presentation</vt:lpstr>
      <vt:lpstr>Some important and basic information </vt:lpstr>
      <vt:lpstr>  The DNA replication machinery ماكنة تضاعف الدنا</vt:lpstr>
      <vt:lpstr>PowerPoint Presentation</vt:lpstr>
      <vt:lpstr>Structure and sub units  of  2 DNA polymerase III(replisome)</vt:lpstr>
      <vt:lpstr>PowerPoint Presentation</vt:lpstr>
      <vt:lpstr>PowerPoint Presentation</vt:lpstr>
      <vt:lpstr>Properties of Taq DNA polymerase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DNA REPLICATION  8th lecture</dc:title>
  <dc:creator>Dr Sawsan</dc:creator>
  <cp:lastModifiedBy>nadal alsaryi</cp:lastModifiedBy>
  <cp:revision>218</cp:revision>
  <dcterms:created xsi:type="dcterms:W3CDTF">2013-11-22T20:00:36Z</dcterms:created>
  <dcterms:modified xsi:type="dcterms:W3CDTF">2020-08-28T12:29:07Z</dcterms:modified>
</cp:coreProperties>
</file>