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72" r:id="rId4"/>
    <p:sldId id="262" r:id="rId5"/>
    <p:sldId id="258" r:id="rId6"/>
    <p:sldId id="259" r:id="rId7"/>
    <p:sldId id="273" r:id="rId8"/>
    <p:sldId id="260" r:id="rId9"/>
    <p:sldId id="271" r:id="rId10"/>
    <p:sldId id="270" r:id="rId11"/>
    <p:sldId id="274" r:id="rId12"/>
    <p:sldId id="275" r:id="rId13"/>
    <p:sldId id="276" r:id="rId14"/>
    <p:sldId id="278" r:id="rId15"/>
    <p:sldId id="294" r:id="rId16"/>
    <p:sldId id="277" r:id="rId17"/>
    <p:sldId id="279" r:id="rId18"/>
    <p:sldId id="283" r:id="rId19"/>
    <p:sldId id="284" r:id="rId20"/>
    <p:sldId id="285" r:id="rId21"/>
    <p:sldId id="286" r:id="rId22"/>
    <p:sldId id="282" r:id="rId23"/>
    <p:sldId id="280" r:id="rId24"/>
    <p:sldId id="287" r:id="rId25"/>
    <p:sldId id="288" r:id="rId26"/>
    <p:sldId id="289" r:id="rId27"/>
    <p:sldId id="290" r:id="rId28"/>
    <p:sldId id="291" r:id="rId29"/>
    <p:sldId id="293"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907F"/>
    <a:srgbClr val="79B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8" autoAdjust="0"/>
    <p:restoredTop sz="94378" autoAdjust="0"/>
  </p:normalViewPr>
  <p:slideViewPr>
    <p:cSldViewPr snapToGrid="0">
      <p:cViewPr varScale="1">
        <p:scale>
          <a:sx n="51" d="100"/>
          <a:sy n="51" d="100"/>
        </p:scale>
        <p:origin x="730"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emf"/><Relationship Id="rId1" Type="http://schemas.openxmlformats.org/officeDocument/2006/relationships/image" Target="../media/image13.emf"/><Relationship Id="rId4"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3B7FE-C793-4215-9365-55A383BE9037}" type="datetimeFigureOut">
              <a:rPr lang="en-US" smtClean="0"/>
              <a:t>2/24/2020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2512A-2607-4EFB-BA5C-54D56B03F163}" type="slidenum">
              <a:rPr lang="en-US" smtClean="0"/>
              <a:t>‹#›</a:t>
            </a:fld>
            <a:endParaRPr lang="en-US"/>
          </a:p>
        </p:txBody>
      </p:sp>
    </p:spTree>
    <p:extLst>
      <p:ext uri="{BB962C8B-B14F-4D97-AF65-F5344CB8AC3E}">
        <p14:creationId xmlns:p14="http://schemas.microsoft.com/office/powerpoint/2010/main" val="2014862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2512A-2607-4EFB-BA5C-54D56B03F163}" type="slidenum">
              <a:rPr lang="en-US" smtClean="0"/>
              <a:t>1</a:t>
            </a:fld>
            <a:endParaRPr lang="en-US"/>
          </a:p>
        </p:txBody>
      </p:sp>
    </p:spTree>
    <p:extLst>
      <p:ext uri="{BB962C8B-B14F-4D97-AF65-F5344CB8AC3E}">
        <p14:creationId xmlns:p14="http://schemas.microsoft.com/office/powerpoint/2010/main" val="29765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2512A-2607-4EFB-BA5C-54D56B03F163}" type="slidenum">
              <a:rPr lang="en-US" smtClean="0"/>
              <a:t>3</a:t>
            </a:fld>
            <a:endParaRPr lang="en-US"/>
          </a:p>
        </p:txBody>
      </p:sp>
    </p:spTree>
    <p:extLst>
      <p:ext uri="{BB962C8B-B14F-4D97-AF65-F5344CB8AC3E}">
        <p14:creationId xmlns:p14="http://schemas.microsoft.com/office/powerpoint/2010/main" val="292578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2512A-2607-4EFB-BA5C-54D56B03F163}" type="slidenum">
              <a:rPr lang="en-US" smtClean="0"/>
              <a:t>7</a:t>
            </a:fld>
            <a:endParaRPr lang="en-US"/>
          </a:p>
        </p:txBody>
      </p:sp>
    </p:spTree>
    <p:extLst>
      <p:ext uri="{BB962C8B-B14F-4D97-AF65-F5344CB8AC3E}">
        <p14:creationId xmlns:p14="http://schemas.microsoft.com/office/powerpoint/2010/main" val="4110784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44444"/>
                </a:solidFill>
                <a:latin typeface="latoregular"/>
              </a:rPr>
              <a:t>Consider the task of moving a positive test charge within a uniform electric field from location A to location B as shown in the diagram at the right. In moving the charge against the electric field from location A to location B, work will have to be done on the charge by an external force. The work done on the charge changes its potential energy to a higher value; and the amount of work that is done is equal to the change in the potential energy. As a result of this change in potential energy, there is also a difference in electric potential between locations A and B. This difference in electric potential is represented by the symbol </a:t>
            </a:r>
            <a:r>
              <a:rPr lang="en-US" b="1" dirty="0">
                <a:latin typeface="latoregular"/>
              </a:rPr>
              <a:t>ΔV</a:t>
            </a:r>
            <a:r>
              <a:rPr lang="en-US" dirty="0">
                <a:solidFill>
                  <a:srgbClr val="444444"/>
                </a:solidFill>
                <a:latin typeface="latoregular"/>
              </a:rPr>
              <a:t> and is formally referred to as the </a:t>
            </a:r>
            <a:r>
              <a:rPr lang="en-US" b="1" dirty="0">
                <a:latin typeface="latoregular"/>
              </a:rPr>
              <a:t>electric potential difference</a:t>
            </a:r>
            <a:r>
              <a:rPr lang="en-US" dirty="0">
                <a:solidFill>
                  <a:srgbClr val="444444"/>
                </a:solidFill>
                <a:latin typeface="latoregular"/>
              </a:rPr>
              <a:t>. By definition, the electric potential difference is the difference in electric potential (V) between the final and the initial location when work is done upon a charge to change its potential energy. In equation form, the electric potential difference is</a:t>
            </a:r>
            <a:endParaRPr lang="en-US" dirty="0"/>
          </a:p>
          <a:p>
            <a:endParaRPr lang="en-US" dirty="0"/>
          </a:p>
        </p:txBody>
      </p:sp>
      <p:sp>
        <p:nvSpPr>
          <p:cNvPr id="4" name="Slide Number Placeholder 3"/>
          <p:cNvSpPr>
            <a:spLocks noGrp="1"/>
          </p:cNvSpPr>
          <p:nvPr>
            <p:ph type="sldNum" sz="quarter" idx="10"/>
          </p:nvPr>
        </p:nvSpPr>
        <p:spPr/>
        <p:txBody>
          <a:bodyPr/>
          <a:lstStyle/>
          <a:p>
            <a:fld id="{3BA2512A-2607-4EFB-BA5C-54D56B03F163}" type="slidenum">
              <a:rPr lang="en-US" smtClean="0"/>
              <a:t>24</a:t>
            </a:fld>
            <a:endParaRPr lang="en-US"/>
          </a:p>
        </p:txBody>
      </p:sp>
    </p:spTree>
    <p:extLst>
      <p:ext uri="{BB962C8B-B14F-4D97-AF65-F5344CB8AC3E}">
        <p14:creationId xmlns:p14="http://schemas.microsoft.com/office/powerpoint/2010/main" val="3171894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4ECF17-7E06-4C0A-9D88-B2C60FB0F88D}"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53625-7FBB-4F75-A8DF-FAE88AF8597D}" type="slidenum">
              <a:rPr lang="en-US" smtClean="0"/>
              <a:t>‹#›</a:t>
            </a:fld>
            <a:endParaRPr lang="en-US"/>
          </a:p>
        </p:txBody>
      </p:sp>
    </p:spTree>
    <p:extLst>
      <p:ext uri="{BB962C8B-B14F-4D97-AF65-F5344CB8AC3E}">
        <p14:creationId xmlns:p14="http://schemas.microsoft.com/office/powerpoint/2010/main" val="9075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4ECF17-7E06-4C0A-9D88-B2C60FB0F88D}"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53625-7FBB-4F75-A8DF-FAE88AF8597D}" type="slidenum">
              <a:rPr lang="en-US" smtClean="0"/>
              <a:t>‹#›</a:t>
            </a:fld>
            <a:endParaRPr lang="en-US"/>
          </a:p>
        </p:txBody>
      </p:sp>
    </p:spTree>
    <p:extLst>
      <p:ext uri="{BB962C8B-B14F-4D97-AF65-F5344CB8AC3E}">
        <p14:creationId xmlns:p14="http://schemas.microsoft.com/office/powerpoint/2010/main" val="2663240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4ECF17-7E06-4C0A-9D88-B2C60FB0F88D}"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53625-7FBB-4F75-A8DF-FAE88AF8597D}" type="slidenum">
              <a:rPr lang="en-US" smtClean="0"/>
              <a:t>‹#›</a:t>
            </a:fld>
            <a:endParaRPr lang="en-US"/>
          </a:p>
        </p:txBody>
      </p:sp>
    </p:spTree>
    <p:extLst>
      <p:ext uri="{BB962C8B-B14F-4D97-AF65-F5344CB8AC3E}">
        <p14:creationId xmlns:p14="http://schemas.microsoft.com/office/powerpoint/2010/main" val="27351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4ECF17-7E06-4C0A-9D88-B2C60FB0F88D}"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53625-7FBB-4F75-A8DF-FAE88AF8597D}" type="slidenum">
              <a:rPr lang="en-US" smtClean="0"/>
              <a:t>‹#›</a:t>
            </a:fld>
            <a:endParaRPr lang="en-US"/>
          </a:p>
        </p:txBody>
      </p:sp>
    </p:spTree>
    <p:extLst>
      <p:ext uri="{BB962C8B-B14F-4D97-AF65-F5344CB8AC3E}">
        <p14:creationId xmlns:p14="http://schemas.microsoft.com/office/powerpoint/2010/main" val="362645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4ECF17-7E06-4C0A-9D88-B2C60FB0F88D}"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53625-7FBB-4F75-A8DF-FAE88AF8597D}" type="slidenum">
              <a:rPr lang="en-US" smtClean="0"/>
              <a:t>‹#›</a:t>
            </a:fld>
            <a:endParaRPr lang="en-US"/>
          </a:p>
        </p:txBody>
      </p:sp>
    </p:spTree>
    <p:extLst>
      <p:ext uri="{BB962C8B-B14F-4D97-AF65-F5344CB8AC3E}">
        <p14:creationId xmlns:p14="http://schemas.microsoft.com/office/powerpoint/2010/main" val="4108310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4ECF17-7E06-4C0A-9D88-B2C60FB0F88D}"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53625-7FBB-4F75-A8DF-FAE88AF8597D}" type="slidenum">
              <a:rPr lang="en-US" smtClean="0"/>
              <a:t>‹#›</a:t>
            </a:fld>
            <a:endParaRPr lang="en-US"/>
          </a:p>
        </p:txBody>
      </p:sp>
    </p:spTree>
    <p:extLst>
      <p:ext uri="{BB962C8B-B14F-4D97-AF65-F5344CB8AC3E}">
        <p14:creationId xmlns:p14="http://schemas.microsoft.com/office/powerpoint/2010/main" val="145523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4ECF17-7E06-4C0A-9D88-B2C60FB0F88D}" type="datetimeFigureOut">
              <a:rPr lang="en-US" smtClean="0"/>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253625-7FBB-4F75-A8DF-FAE88AF8597D}" type="slidenum">
              <a:rPr lang="en-US" smtClean="0"/>
              <a:t>‹#›</a:t>
            </a:fld>
            <a:endParaRPr lang="en-US"/>
          </a:p>
        </p:txBody>
      </p:sp>
    </p:spTree>
    <p:extLst>
      <p:ext uri="{BB962C8B-B14F-4D97-AF65-F5344CB8AC3E}">
        <p14:creationId xmlns:p14="http://schemas.microsoft.com/office/powerpoint/2010/main" val="9966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4ECF17-7E06-4C0A-9D88-B2C60FB0F88D}" type="datetimeFigureOut">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253625-7FBB-4F75-A8DF-FAE88AF8597D}" type="slidenum">
              <a:rPr lang="en-US" smtClean="0"/>
              <a:t>‹#›</a:t>
            </a:fld>
            <a:endParaRPr lang="en-US"/>
          </a:p>
        </p:txBody>
      </p:sp>
    </p:spTree>
    <p:extLst>
      <p:ext uri="{BB962C8B-B14F-4D97-AF65-F5344CB8AC3E}">
        <p14:creationId xmlns:p14="http://schemas.microsoft.com/office/powerpoint/2010/main" val="2106957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ECF17-7E06-4C0A-9D88-B2C60FB0F88D}" type="datetimeFigureOut">
              <a:rPr lang="en-US" smtClean="0"/>
              <a:t>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253625-7FBB-4F75-A8DF-FAE88AF8597D}" type="slidenum">
              <a:rPr lang="en-US" smtClean="0"/>
              <a:t>‹#›</a:t>
            </a:fld>
            <a:endParaRPr lang="en-US"/>
          </a:p>
        </p:txBody>
      </p:sp>
    </p:spTree>
    <p:extLst>
      <p:ext uri="{BB962C8B-B14F-4D97-AF65-F5344CB8AC3E}">
        <p14:creationId xmlns:p14="http://schemas.microsoft.com/office/powerpoint/2010/main" val="138419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4ECF17-7E06-4C0A-9D88-B2C60FB0F88D}"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53625-7FBB-4F75-A8DF-FAE88AF8597D}" type="slidenum">
              <a:rPr lang="en-US" smtClean="0"/>
              <a:t>‹#›</a:t>
            </a:fld>
            <a:endParaRPr lang="en-US"/>
          </a:p>
        </p:txBody>
      </p:sp>
    </p:spTree>
    <p:extLst>
      <p:ext uri="{BB962C8B-B14F-4D97-AF65-F5344CB8AC3E}">
        <p14:creationId xmlns:p14="http://schemas.microsoft.com/office/powerpoint/2010/main" val="38318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4ECF17-7E06-4C0A-9D88-B2C60FB0F88D}"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53625-7FBB-4F75-A8DF-FAE88AF8597D}" type="slidenum">
              <a:rPr lang="en-US" smtClean="0"/>
              <a:t>‹#›</a:t>
            </a:fld>
            <a:endParaRPr lang="en-US"/>
          </a:p>
        </p:txBody>
      </p:sp>
    </p:spTree>
    <p:extLst>
      <p:ext uri="{BB962C8B-B14F-4D97-AF65-F5344CB8AC3E}">
        <p14:creationId xmlns:p14="http://schemas.microsoft.com/office/powerpoint/2010/main" val="267823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ECF17-7E06-4C0A-9D88-B2C60FB0F88D}" type="datetimeFigureOut">
              <a:rPr lang="en-US" smtClean="0"/>
              <a:t>2/24/2020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53625-7FBB-4F75-A8DF-FAE88AF8597D}" type="slidenum">
              <a:rPr lang="en-US" smtClean="0"/>
              <a:t>‹#›</a:t>
            </a:fld>
            <a:endParaRPr lang="en-US"/>
          </a:p>
        </p:txBody>
      </p:sp>
    </p:spTree>
    <p:extLst>
      <p:ext uri="{BB962C8B-B14F-4D97-AF65-F5344CB8AC3E}">
        <p14:creationId xmlns:p14="http://schemas.microsoft.com/office/powerpoint/2010/main" val="1108302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gif"/></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0.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6.jpeg"/><Relationship Id="rId7" Type="http://schemas.openxmlformats.org/officeDocument/2006/relationships/image" Target="../media/image44.png"/><Relationship Id="rId12"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53.png"/><Relationship Id="rId5" Type="http://schemas.openxmlformats.org/officeDocument/2006/relationships/image" Target="../media/image49.png"/><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90.png"/><Relationship Id="rId5" Type="http://schemas.openxmlformats.org/officeDocument/2006/relationships/image" Target="../media/image350.png"/><Relationship Id="rId4" Type="http://schemas.openxmlformats.org/officeDocument/2006/relationships/image" Target="../media/image340.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3.gif"/><Relationship Id="rId7" Type="http://schemas.openxmlformats.org/officeDocument/2006/relationships/image" Target="../media/image50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2.jpg"/><Relationship Id="rId4" Type="http://schemas.openxmlformats.org/officeDocument/2006/relationships/image" Target="../media/image44.gif"/><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80.png"/><Relationship Id="rId5" Type="http://schemas.openxmlformats.org/officeDocument/2006/relationships/image" Target="../media/image61.png"/></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5.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8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6.wmf"/><Relationship Id="rId3" Type="http://schemas.openxmlformats.org/officeDocument/2006/relationships/notesSlide" Target="../notesSlides/notesSlide3.xml"/><Relationship Id="rId7" Type="http://schemas.openxmlformats.org/officeDocument/2006/relationships/oleObject" Target="../embeddings/oleObject2.bin"/><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11" Type="http://schemas.openxmlformats.org/officeDocument/2006/relationships/image" Target="../media/image15.wmf"/><Relationship Id="rId5" Type="http://schemas.openxmlformats.org/officeDocument/2006/relationships/oleObject" Target="../embeddings/oleObject1.bin"/><Relationship Id="rId15" Type="http://schemas.openxmlformats.org/officeDocument/2006/relationships/image" Target="../media/image18.jpeg"/><Relationship Id="rId10" Type="http://schemas.openxmlformats.org/officeDocument/2006/relationships/oleObject" Target="../embeddings/oleObject3.bin"/><Relationship Id="rId4" Type="http://schemas.openxmlformats.org/officeDocument/2006/relationships/image" Target="../media/image2.jpg"/><Relationship Id="rId9" Type="http://schemas.openxmlformats.org/officeDocument/2006/relationships/image" Target="../media/image17.jpeg"/><Relationship Id="rId1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912998"/>
            <a:ext cx="12192000" cy="4450055"/>
            <a:chOff x="0" y="1977393"/>
            <a:chExt cx="12192000" cy="4450055"/>
          </a:xfrm>
        </p:grpSpPr>
        <p:sp>
          <p:nvSpPr>
            <p:cNvPr id="7" name="Titel 1"/>
            <p:cNvSpPr txBox="1">
              <a:spLocks/>
            </p:cNvSpPr>
            <p:nvPr/>
          </p:nvSpPr>
          <p:spPr>
            <a:xfrm>
              <a:off x="0" y="1977393"/>
              <a:ext cx="9982200" cy="1177288"/>
            </a:xfrm>
            <a:prstGeom prst="rect">
              <a:avLst/>
            </a:prstGeom>
            <a:solidFill>
              <a:schemeClr val="accent5">
                <a:lumMod val="20000"/>
                <a:lumOff val="80000"/>
              </a:schemeClr>
            </a:solid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100" b="1" dirty="0">
                <a:solidFill>
                  <a:schemeClr val="accent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9982200" y="1977393"/>
              <a:ext cx="2209800" cy="1177288"/>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el 1"/>
            <p:cNvSpPr txBox="1">
              <a:spLocks/>
            </p:cNvSpPr>
            <p:nvPr/>
          </p:nvSpPr>
          <p:spPr>
            <a:xfrm>
              <a:off x="0" y="6193752"/>
              <a:ext cx="12192000" cy="233696"/>
            </a:xfrm>
            <a:prstGeom prst="rect">
              <a:avLst/>
            </a:prstGeom>
            <a:solidFill>
              <a:schemeClr val="bg1">
                <a:lumMod val="85000"/>
              </a:schemeClr>
            </a:solidFill>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100" b="1" dirty="0">
                <a:solidFill>
                  <a:schemeClr val="accent1">
                    <a:lumMod val="50000"/>
                  </a:schemeClr>
                </a:solidFill>
                <a:latin typeface="Arial" panose="020B0604020202020204" pitchFamily="34" charset="0"/>
                <a:cs typeface="Arial" panose="020B0604020202020204" pitchFamily="34" charset="0"/>
              </a:endParaRPr>
            </a:p>
          </p:txBody>
        </p:sp>
        <p:sp>
          <p:nvSpPr>
            <p:cNvPr id="10" name="Rectangle 9"/>
            <p:cNvSpPr/>
            <p:nvPr/>
          </p:nvSpPr>
          <p:spPr>
            <a:xfrm>
              <a:off x="8307610" y="4671065"/>
              <a:ext cx="3884390" cy="140588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4671064"/>
              <a:ext cx="8307610" cy="14058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664748" y="2040466"/>
            <a:ext cx="8286943" cy="646331"/>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Electricity</a:t>
            </a:r>
            <a:endParaRPr 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577155" y="3556089"/>
            <a:ext cx="4290479" cy="584775"/>
          </a:xfrm>
          <a:prstGeom prst="rect">
            <a:avLst/>
          </a:prstGeom>
        </p:spPr>
        <p:txBody>
          <a:bodyPr wrap="square">
            <a:spAutoFit/>
          </a:bodyPr>
          <a:lstStyle/>
          <a:p>
            <a:r>
              <a:rPr lang="en-US" sz="3200" i="1" dirty="0">
                <a:solidFill>
                  <a:srgbClr val="4A907F"/>
                </a:solidFill>
                <a:latin typeface="Times New Roman" panose="02020603050405020304" pitchFamily="18" charset="0"/>
                <a:cs typeface="Times New Roman" panose="02020603050405020304" pitchFamily="18" charset="0"/>
              </a:rPr>
              <a:t>First semester</a:t>
            </a:r>
            <a:endParaRPr lang="en-US" sz="3200" dirty="0">
              <a:solidFill>
                <a:srgbClr val="4A907F"/>
              </a:solidFill>
              <a:latin typeface="Times New Roman" panose="02020603050405020304" pitchFamily="18" charset="0"/>
              <a:cs typeface="Times New Roman" panose="02020603050405020304" pitchFamily="18" charset="0"/>
            </a:endParaRPr>
          </a:p>
        </p:txBody>
      </p:sp>
      <p:sp>
        <p:nvSpPr>
          <p:cNvPr id="27" name="Flowchart: Delay 26"/>
          <p:cNvSpPr/>
          <p:nvPr/>
        </p:nvSpPr>
        <p:spPr>
          <a:xfrm rot="10800000">
            <a:off x="8307610" y="3090286"/>
            <a:ext cx="1674590" cy="1516382"/>
          </a:xfrm>
          <a:prstGeom prst="flowChartDelay">
            <a:avLst/>
          </a:prstGeom>
          <a:solidFill>
            <a:schemeClr val="bg2">
              <a:lumMod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82200" y="3090286"/>
            <a:ext cx="2209800" cy="151638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7611" y="3099315"/>
            <a:ext cx="1469436" cy="1469436"/>
          </a:xfrm>
          <a:prstGeom prst="ellipse">
            <a:avLst/>
          </a:prstGeom>
          <a:ln>
            <a:noFill/>
          </a:ln>
          <a:effectLst>
            <a:softEdge rad="112500"/>
          </a:effectLst>
        </p:spPr>
      </p:pic>
      <p:grpSp>
        <p:nvGrpSpPr>
          <p:cNvPr id="19" name="Group 18"/>
          <p:cNvGrpSpPr/>
          <p:nvPr/>
        </p:nvGrpSpPr>
        <p:grpSpPr>
          <a:xfrm>
            <a:off x="3514159" y="189069"/>
            <a:ext cx="4416470" cy="1093205"/>
            <a:chOff x="3625225" y="140535"/>
            <a:chExt cx="4102099" cy="1093205"/>
          </a:xfrm>
        </p:grpSpPr>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2670" y="140535"/>
              <a:ext cx="1098085" cy="1093205"/>
            </a:xfrm>
            <a:prstGeom prst="rect">
              <a:avLst/>
            </a:prstGeom>
          </p:spPr>
        </p:pic>
        <p:cxnSp>
          <p:nvCxnSpPr>
            <p:cNvPr id="21" name="Straight Connector 20"/>
            <p:cNvCxnSpPr/>
            <p:nvPr/>
          </p:nvCxnSpPr>
          <p:spPr>
            <a:xfrm flipH="1">
              <a:off x="3734873" y="663499"/>
              <a:ext cx="1519353" cy="0"/>
            </a:xfrm>
            <a:prstGeom prst="line">
              <a:avLst/>
            </a:prstGeom>
            <a:ln w="28575">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6498044" y="687137"/>
              <a:ext cx="1074733" cy="0"/>
            </a:xfrm>
            <a:prstGeom prst="line">
              <a:avLst/>
            </a:prstGeom>
            <a:ln w="28575">
              <a:solidFill>
                <a:schemeClr val="bg2">
                  <a:lumMod val="75000"/>
                </a:schemeClr>
              </a:solidFill>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3625225" y="263389"/>
              <a:ext cx="1738648" cy="400110"/>
            </a:xfrm>
            <a:prstGeom prst="rect">
              <a:avLst/>
            </a:prstGeom>
            <a:noFill/>
            <a:ln>
              <a:noFill/>
            </a:ln>
          </p:spPr>
          <p:txBody>
            <a:bodyPr wrap="square" rtlCol="0">
              <a:spAutoFit/>
            </a:bodyPr>
            <a:lstStyle/>
            <a:p>
              <a:r>
                <a:rPr lang="en-US" sz="2000" b="1" dirty="0">
                  <a:solidFill>
                    <a:schemeClr val="bg1">
                      <a:lumMod val="75000"/>
                    </a:schemeClr>
                  </a:solidFill>
                </a:rPr>
                <a:t>Mustansiriyah</a:t>
              </a:r>
              <a:r>
                <a:rPr lang="en-US" dirty="0"/>
                <a:t> </a:t>
              </a:r>
            </a:p>
          </p:txBody>
        </p:sp>
        <p:sp>
          <p:nvSpPr>
            <p:cNvPr id="29" name="TextBox 28"/>
            <p:cNvSpPr txBox="1"/>
            <p:nvPr/>
          </p:nvSpPr>
          <p:spPr>
            <a:xfrm>
              <a:off x="6426513" y="257187"/>
              <a:ext cx="1300811" cy="400110"/>
            </a:xfrm>
            <a:prstGeom prst="rect">
              <a:avLst/>
            </a:prstGeom>
            <a:noFill/>
            <a:ln>
              <a:noFill/>
            </a:ln>
          </p:spPr>
          <p:txBody>
            <a:bodyPr wrap="square" rtlCol="0">
              <a:spAutoFit/>
            </a:bodyPr>
            <a:lstStyle/>
            <a:p>
              <a:r>
                <a:rPr lang="en-US" sz="2000" b="1" dirty="0">
                  <a:solidFill>
                    <a:schemeClr val="bg1">
                      <a:lumMod val="75000"/>
                    </a:schemeClr>
                  </a:solidFill>
                </a:rPr>
                <a:t>University</a:t>
              </a:r>
              <a:r>
                <a:rPr lang="en-US" sz="2000" b="1" dirty="0"/>
                <a:t> </a:t>
              </a:r>
              <a:r>
                <a:rPr lang="en-US" dirty="0"/>
                <a:t> </a:t>
              </a:r>
            </a:p>
          </p:txBody>
        </p:sp>
      </p:grpSp>
      <p:sp>
        <p:nvSpPr>
          <p:cNvPr id="2" name="TextBox 1"/>
          <p:cNvSpPr txBox="1"/>
          <p:nvPr/>
        </p:nvSpPr>
        <p:spPr>
          <a:xfrm>
            <a:off x="231820" y="6050474"/>
            <a:ext cx="3216765" cy="369332"/>
          </a:xfrm>
          <a:prstGeom prst="rect">
            <a:avLst/>
          </a:prstGeom>
          <a:noFill/>
        </p:spPr>
        <p:txBody>
          <a:bodyPr wrap="square" rtlCol="0">
            <a:spAutoFit/>
          </a:bodyPr>
          <a:lstStyle/>
          <a:p>
            <a:r>
              <a:rPr lang="en-US" dirty="0"/>
              <a:t>Date:  2018 / 12  / 12</a:t>
            </a:r>
          </a:p>
        </p:txBody>
      </p:sp>
    </p:spTree>
    <p:extLst>
      <p:ext uri="{BB962C8B-B14F-4D97-AF65-F5344CB8AC3E}">
        <p14:creationId xmlns:p14="http://schemas.microsoft.com/office/powerpoint/2010/main" val="3830343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6" name="Group 15"/>
          <p:cNvGrpSpPr/>
          <p:nvPr/>
        </p:nvGrpSpPr>
        <p:grpSpPr>
          <a:xfrm>
            <a:off x="112313" y="0"/>
            <a:ext cx="444424" cy="6858000"/>
            <a:chOff x="447167" y="0"/>
            <a:chExt cx="444424" cy="6858000"/>
          </a:xfrm>
        </p:grpSpPr>
        <p:grpSp>
          <p:nvGrpSpPr>
            <p:cNvPr id="17" name="Group 16"/>
            <p:cNvGrpSpPr/>
            <p:nvPr/>
          </p:nvGrpSpPr>
          <p:grpSpPr>
            <a:xfrm>
              <a:off x="447167"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rot="16200000">
              <a:off x="138126" y="6104533"/>
              <a:ext cx="1229931" cy="276999"/>
            </a:xfrm>
            <a:prstGeom prst="rect">
              <a:avLst/>
            </a:prstGeom>
            <a:noFill/>
            <a:ln>
              <a:solidFill>
                <a:schemeClr val="bg1">
                  <a:lumMod val="85000"/>
                </a:schemeClr>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grpSp>
      <p:sp>
        <p:nvSpPr>
          <p:cNvPr id="30" name="Title 1"/>
          <p:cNvSpPr>
            <a:spLocks noGrp="1"/>
          </p:cNvSpPr>
          <p:nvPr>
            <p:ph type="title"/>
          </p:nvPr>
        </p:nvSpPr>
        <p:spPr>
          <a:xfrm>
            <a:off x="838200" y="365125"/>
            <a:ext cx="10515600" cy="1325563"/>
          </a:xfrm>
        </p:spPr>
        <p:txBody>
          <a:bodyPr>
            <a:normAutofit/>
          </a:bodyPr>
          <a:lstStyle/>
          <a:p>
            <a:r>
              <a:rPr lang="en-US" sz="3600" b="1" dirty="0">
                <a:latin typeface="Times New Roman" panose="02020603050405020304" pitchFamily="18" charset="0"/>
                <a:cs typeface="Times New Roman" panose="02020603050405020304" pitchFamily="18" charset="0"/>
              </a:rPr>
              <a:t>The Electric Field</a:t>
            </a:r>
          </a:p>
        </p:txBody>
      </p:sp>
      <p:sp>
        <p:nvSpPr>
          <p:cNvPr id="31" name="Rectangle 30"/>
          <p:cNvSpPr/>
          <p:nvPr/>
        </p:nvSpPr>
        <p:spPr>
          <a:xfrm>
            <a:off x="917971" y="1686692"/>
            <a:ext cx="2268570"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The direction</a:t>
            </a:r>
            <a:endParaRPr lang="en-US" sz="2800" b="1" dirty="0">
              <a:solidFill>
                <a:srgbClr val="C00000"/>
              </a:solidFill>
            </a:endParaRPr>
          </a:p>
        </p:txBody>
      </p:sp>
      <p:pic>
        <p:nvPicPr>
          <p:cNvPr id="512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591" y="1602348"/>
            <a:ext cx="7007535" cy="525565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643966" y="1335600"/>
            <a:ext cx="10526188" cy="5415566"/>
            <a:chOff x="1643966" y="1335600"/>
            <a:chExt cx="10526188" cy="5415566"/>
          </a:xfrm>
        </p:grpSpPr>
        <p:sp>
          <p:nvSpPr>
            <p:cNvPr id="2" name="Rectangle 1"/>
            <p:cNvSpPr/>
            <p:nvPr/>
          </p:nvSpPr>
          <p:spPr>
            <a:xfrm>
              <a:off x="3346083" y="1335600"/>
              <a:ext cx="8087488" cy="5415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The Electric Field l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222" y="1686692"/>
              <a:ext cx="6341210" cy="48086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77568" y="2487889"/>
              <a:ext cx="2228046" cy="1384995"/>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Electric Field due to +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charge</a:t>
              </a:r>
              <a:endParaRPr lang="en-US" sz="2800" dirty="0"/>
            </a:p>
          </p:txBody>
        </p:sp>
        <p:sp>
          <p:nvSpPr>
            <p:cNvPr id="14" name="TextBox 13"/>
            <p:cNvSpPr txBox="1"/>
            <p:nvPr/>
          </p:nvSpPr>
          <p:spPr>
            <a:xfrm>
              <a:off x="10458542" y="4431392"/>
              <a:ext cx="1602660" cy="156966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Electric Field due to surface charge</a:t>
              </a:r>
              <a:endParaRPr lang="en-US" sz="2400" dirty="0"/>
            </a:p>
          </p:txBody>
        </p:sp>
        <p:sp>
          <p:nvSpPr>
            <p:cNvPr id="15" name="TextBox 14"/>
            <p:cNvSpPr txBox="1"/>
            <p:nvPr/>
          </p:nvSpPr>
          <p:spPr>
            <a:xfrm>
              <a:off x="9942108" y="2015514"/>
              <a:ext cx="2228046" cy="1384995"/>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Electric Field due to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charge</a:t>
              </a:r>
              <a:endParaRPr lang="en-US" sz="2800" dirty="0"/>
            </a:p>
          </p:txBody>
        </p:sp>
        <p:pic>
          <p:nvPicPr>
            <p:cNvPr id="3076" name="Picture 4" descr="Image result for The Electric Field lines due to + ve line ch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0528" y="3750294"/>
              <a:ext cx="3992920" cy="29600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43966" y="4907132"/>
              <a:ext cx="2317866"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Electric Field lines due to + </a:t>
              </a:r>
              <a:r>
                <a:rPr lang="en-US" sz="2400" dirty="0" err="1">
                  <a:latin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cs typeface="Times New Roman" panose="02020603050405020304" pitchFamily="18" charset="0"/>
                </a:rPr>
                <a:t> line charge</a:t>
              </a:r>
            </a:p>
          </p:txBody>
        </p:sp>
      </p:grpSp>
    </p:spTree>
    <p:extLst>
      <p:ext uri="{BB962C8B-B14F-4D97-AF65-F5344CB8AC3E}">
        <p14:creationId xmlns:p14="http://schemas.microsoft.com/office/powerpoint/2010/main" val="356439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6" name="Group 15"/>
          <p:cNvGrpSpPr/>
          <p:nvPr/>
        </p:nvGrpSpPr>
        <p:grpSpPr>
          <a:xfrm>
            <a:off x="112313" y="0"/>
            <a:ext cx="444424" cy="6858000"/>
            <a:chOff x="447167" y="0"/>
            <a:chExt cx="444424" cy="6858000"/>
          </a:xfrm>
        </p:grpSpPr>
        <p:grpSp>
          <p:nvGrpSpPr>
            <p:cNvPr id="17" name="Group 16"/>
            <p:cNvGrpSpPr/>
            <p:nvPr/>
          </p:nvGrpSpPr>
          <p:grpSpPr>
            <a:xfrm>
              <a:off x="447167"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rot="16200000">
              <a:off x="138126" y="6104533"/>
              <a:ext cx="1229931" cy="276999"/>
            </a:xfrm>
            <a:prstGeom prst="rect">
              <a:avLst/>
            </a:prstGeom>
            <a:noFill/>
            <a:ln>
              <a:solidFill>
                <a:schemeClr val="bg1">
                  <a:lumMod val="85000"/>
                </a:schemeClr>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grpSp>
      <p:sp>
        <p:nvSpPr>
          <p:cNvPr id="30" name="Title 1"/>
          <p:cNvSpPr>
            <a:spLocks noGrp="1"/>
          </p:cNvSpPr>
          <p:nvPr>
            <p:ph type="title"/>
          </p:nvPr>
        </p:nvSpPr>
        <p:spPr>
          <a:xfrm>
            <a:off x="838200" y="365125"/>
            <a:ext cx="10515600" cy="1325563"/>
          </a:xfrm>
        </p:spPr>
        <p:txBody>
          <a:bodyPr>
            <a:normAutofit/>
          </a:bodyPr>
          <a:lstStyle/>
          <a:p>
            <a:r>
              <a:rPr lang="en-US" sz="3600" b="1" dirty="0">
                <a:latin typeface="Times New Roman" panose="02020603050405020304" pitchFamily="18" charset="0"/>
                <a:cs typeface="Times New Roman" panose="02020603050405020304" pitchFamily="18" charset="0"/>
              </a:rPr>
              <a:t>The Electric Field</a:t>
            </a:r>
          </a:p>
        </p:txBody>
      </p:sp>
      <p:sp>
        <p:nvSpPr>
          <p:cNvPr id="31" name="Rectangle 30"/>
          <p:cNvSpPr/>
          <p:nvPr/>
        </p:nvSpPr>
        <p:spPr>
          <a:xfrm>
            <a:off x="917971" y="1686692"/>
            <a:ext cx="6538970"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Calculating (E) due to a charged particle </a:t>
            </a:r>
            <a:endParaRPr lang="en-US" sz="2800" b="1" dirty="0">
              <a:solidFill>
                <a:srgbClr val="C0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4904617" y="3012255"/>
                <a:ext cx="2215167" cy="921984"/>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𝐹</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 </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𝑄</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𝑞</m:t>
                              </m:r>
                            </m:e>
                            <m:sub>
                              <m:r>
                                <a:rPr lang="en-US" sz="3200" b="0" i="1" baseline="-25000" smtClean="0">
                                  <a:latin typeface="Cambria Math" panose="02040503050406030204" pitchFamily="18" charset="0"/>
                                  <a:ea typeface="Cambria Math" panose="02040503050406030204" pitchFamily="18" charset="0"/>
                                </a:rPr>
                                <m:t>°</m:t>
                              </m:r>
                            </m:sub>
                          </m:sSub>
                        </m:num>
                        <m:den>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𝑟</m:t>
                              </m:r>
                            </m:e>
                            <m:sup>
                              <m:r>
                                <a:rPr lang="en-US" sz="3200" b="0" i="1" smtClean="0">
                                  <a:latin typeface="Cambria Math" panose="02040503050406030204" pitchFamily="18" charset="0"/>
                                </a:rPr>
                                <m:t>2</m:t>
                              </m:r>
                            </m:sup>
                          </m:sSup>
                        </m:den>
                      </m:f>
                    </m:oMath>
                  </m:oMathPara>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4904617" y="3012255"/>
                <a:ext cx="2215167" cy="92198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10634" y="5328888"/>
                <a:ext cx="2215167" cy="921984"/>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𝐸</m:t>
                      </m:r>
                      <m:r>
                        <a:rPr lang="en-US" sz="3200" b="0" i="1" smtClean="0">
                          <a:latin typeface="Cambria Math" panose="02040503050406030204" pitchFamily="18" charset="0"/>
                        </a:rPr>
                        <m:t>=</m:t>
                      </m:r>
                      <m:r>
                        <a:rPr lang="en-US" sz="3200" b="0" i="1" smtClean="0">
                          <a:latin typeface="Cambria Math" panose="02040503050406030204" pitchFamily="18" charset="0"/>
                        </a:rPr>
                        <m:t>𝑘</m:t>
                      </m:r>
                      <m:r>
                        <a:rPr lang="en-US" sz="3200" b="0" i="1" smtClean="0">
                          <a:latin typeface="Cambria Math" panose="02040503050406030204" pitchFamily="18" charset="0"/>
                        </a:rPr>
                        <m:t> </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𝑄</m:t>
                          </m:r>
                        </m:num>
                        <m:den>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𝑟</m:t>
                              </m:r>
                            </m:e>
                            <m:sup>
                              <m:r>
                                <a:rPr lang="en-US" sz="3200" b="0" i="1" smtClean="0">
                                  <a:latin typeface="Cambria Math" panose="02040503050406030204" pitchFamily="18" charset="0"/>
                                </a:rPr>
                                <m:t>2</m:t>
                              </m:r>
                            </m:sup>
                          </m:sSup>
                        </m:den>
                      </m:f>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610634" y="5328888"/>
                <a:ext cx="2215167" cy="92198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500819" y="4129118"/>
                <a:ext cx="2859116" cy="1004890"/>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𝑤</m:t>
                      </m:r>
                      <m:r>
                        <a:rPr lang="en-US" sz="3200" b="0" i="1" smtClean="0">
                          <a:latin typeface="Cambria Math" panose="02040503050406030204" pitchFamily="18" charset="0"/>
                        </a:rPr>
                        <m:t>h</m:t>
                      </m:r>
                      <m:r>
                        <a:rPr lang="en-US" sz="3200" b="0" i="1" smtClean="0">
                          <a:latin typeface="Cambria Math" panose="02040503050406030204" pitchFamily="18" charset="0"/>
                        </a:rPr>
                        <m:t>𝑒𝑛</m:t>
                      </m:r>
                      <m:r>
                        <a:rPr lang="en-US" sz="3200" b="0" i="1" smtClean="0">
                          <a:latin typeface="Cambria Math" panose="02040503050406030204" pitchFamily="18" charset="0"/>
                        </a:rPr>
                        <m:t>:</m:t>
                      </m:r>
                      <m:r>
                        <a:rPr lang="en-US" sz="3200" b="0" i="1" smtClean="0">
                          <a:latin typeface="Cambria Math" panose="02040503050406030204" pitchFamily="18" charset="0"/>
                        </a:rPr>
                        <m:t>𝐸</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𝐹</m:t>
                          </m:r>
                        </m:num>
                        <m:den>
                          <m:r>
                            <a:rPr lang="en-US" sz="3200" b="0" i="1" smtClean="0">
                              <a:latin typeface="Cambria Math" panose="02040503050406030204" pitchFamily="18" charset="0"/>
                            </a:rPr>
                            <m:t>𝑞</m:t>
                          </m:r>
                        </m:den>
                      </m:f>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500819" y="4129118"/>
                <a:ext cx="2859116" cy="100489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46763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6" name="Group 15"/>
          <p:cNvGrpSpPr/>
          <p:nvPr/>
        </p:nvGrpSpPr>
        <p:grpSpPr>
          <a:xfrm>
            <a:off x="112313" y="0"/>
            <a:ext cx="444424" cy="6858000"/>
            <a:chOff x="447167" y="0"/>
            <a:chExt cx="444424" cy="6858000"/>
          </a:xfrm>
        </p:grpSpPr>
        <p:grpSp>
          <p:nvGrpSpPr>
            <p:cNvPr id="17" name="Group 16"/>
            <p:cNvGrpSpPr/>
            <p:nvPr/>
          </p:nvGrpSpPr>
          <p:grpSpPr>
            <a:xfrm>
              <a:off x="447167"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rot="16200000">
              <a:off x="138126" y="6104533"/>
              <a:ext cx="1229931" cy="276999"/>
            </a:xfrm>
            <a:prstGeom prst="rect">
              <a:avLst/>
            </a:prstGeom>
            <a:noFill/>
            <a:ln>
              <a:solidFill>
                <a:schemeClr val="bg1">
                  <a:lumMod val="85000"/>
                </a:schemeClr>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grpSp>
      <p:sp>
        <p:nvSpPr>
          <p:cNvPr id="30" name="Title 1"/>
          <p:cNvSpPr>
            <a:spLocks noGrp="1"/>
          </p:cNvSpPr>
          <p:nvPr>
            <p:ph type="title"/>
          </p:nvPr>
        </p:nvSpPr>
        <p:spPr>
          <a:xfrm>
            <a:off x="838200" y="365125"/>
            <a:ext cx="10515600" cy="1325563"/>
          </a:xfrm>
        </p:spPr>
        <p:txBody>
          <a:bodyPr>
            <a:normAutofit/>
          </a:bodyPr>
          <a:lstStyle/>
          <a:p>
            <a:r>
              <a:rPr lang="en-US" sz="3600" b="1" dirty="0">
                <a:latin typeface="Times New Roman" panose="02020603050405020304" pitchFamily="18" charset="0"/>
                <a:cs typeface="Times New Roman" panose="02020603050405020304" pitchFamily="18" charset="0"/>
              </a:rPr>
              <a:t>The Electric Field</a:t>
            </a:r>
          </a:p>
        </p:txBody>
      </p:sp>
      <p:sp>
        <p:nvSpPr>
          <p:cNvPr id="31" name="Rectangle 30"/>
          <p:cNvSpPr/>
          <p:nvPr/>
        </p:nvSpPr>
        <p:spPr>
          <a:xfrm>
            <a:off x="917971" y="1686692"/>
            <a:ext cx="3449983"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Multiple</a:t>
            </a:r>
            <a:r>
              <a:rPr lang="en-US" sz="2400" b="1" dirty="0">
                <a:solidFill>
                  <a:srgbClr val="C00000"/>
                </a:solidFill>
                <a:latin typeface="Times New Roman" panose="02020603050405020304" pitchFamily="18" charset="0"/>
                <a:cs typeface="Times New Roman" panose="02020603050405020304" pitchFamily="18" charset="0"/>
              </a:rPr>
              <a:t> Point Charges</a:t>
            </a:r>
          </a:p>
        </p:txBody>
      </p:sp>
      <p:sp>
        <p:nvSpPr>
          <p:cNvPr id="3" name="Rectangle 2"/>
          <p:cNvSpPr/>
          <p:nvPr/>
        </p:nvSpPr>
        <p:spPr>
          <a:xfrm>
            <a:off x="917970" y="2303970"/>
            <a:ext cx="10125923" cy="830997"/>
          </a:xfrm>
          <a:prstGeom prst="rect">
            <a:avLst/>
          </a:prstGeom>
        </p:spPr>
        <p:txBody>
          <a:bodyPr wrap="square">
            <a:spAutoFit/>
          </a:bodyPr>
          <a:lstStyle/>
          <a:p>
            <a:r>
              <a:rPr lang="en-US" sz="2400" dirty="0">
                <a:latin typeface="Times New Roman" panose="02020603050405020304" pitchFamily="18" charset="0"/>
              </a:rPr>
              <a:t>The </a:t>
            </a:r>
            <a:r>
              <a:rPr lang="en-US" sz="2400" b="1" dirty="0">
                <a:solidFill>
                  <a:srgbClr val="C00000"/>
                </a:solidFill>
                <a:latin typeface="Times New Roman" panose="02020603050405020304" pitchFamily="18" charset="0"/>
              </a:rPr>
              <a:t>E</a:t>
            </a:r>
            <a:r>
              <a:rPr lang="en-US" sz="2400" dirty="0">
                <a:latin typeface="Times New Roman" panose="02020603050405020304" pitchFamily="18" charset="0"/>
              </a:rPr>
              <a:t> from multiple point charges can be obtained by taking the Vector sum of the electric fields of the individual charges.</a:t>
            </a:r>
            <a:endParaRPr lang="en-US" sz="2400" dirty="0"/>
          </a:p>
        </p:txBody>
      </p:sp>
      <p:pic>
        <p:nvPicPr>
          <p:cNvPr id="6146" name="Picture 2" descr="Image result for Calculating (E) due to a charged parti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157" y="3229025"/>
            <a:ext cx="6715619" cy="331304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109500" y="3173163"/>
            <a:ext cx="10435831" cy="3628974"/>
            <a:chOff x="917970" y="3229024"/>
            <a:chExt cx="10435831" cy="3628974"/>
          </a:xfrm>
        </p:grpSpPr>
        <p:sp>
          <p:nvSpPr>
            <p:cNvPr id="4" name="Rectangle 3"/>
            <p:cNvSpPr/>
            <p:nvPr/>
          </p:nvSpPr>
          <p:spPr>
            <a:xfrm>
              <a:off x="917970" y="3229024"/>
              <a:ext cx="10435831" cy="3628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http://hyperphysics.phy-astr.gsu.edu/hbase/electric/imgele/epoint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189" y="3613204"/>
              <a:ext cx="2483546" cy="292182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906" y="3464416"/>
              <a:ext cx="5055919" cy="32033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689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randombar(horizontal)">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rot="433223">
            <a:off x="568079" y="1581128"/>
            <a:ext cx="5136881" cy="3986077"/>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6" name="Group 15"/>
          <p:cNvGrpSpPr/>
          <p:nvPr/>
        </p:nvGrpSpPr>
        <p:grpSpPr>
          <a:xfrm>
            <a:off x="112313" y="0"/>
            <a:ext cx="444424" cy="6858000"/>
            <a:chOff x="447167" y="0"/>
            <a:chExt cx="444424" cy="6858000"/>
          </a:xfrm>
        </p:grpSpPr>
        <p:grpSp>
          <p:nvGrpSpPr>
            <p:cNvPr id="17" name="Group 16"/>
            <p:cNvGrpSpPr/>
            <p:nvPr/>
          </p:nvGrpSpPr>
          <p:grpSpPr>
            <a:xfrm>
              <a:off x="447167"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rot="16200000">
              <a:off x="138126" y="6104533"/>
              <a:ext cx="1229931" cy="276999"/>
            </a:xfrm>
            <a:prstGeom prst="rect">
              <a:avLst/>
            </a:prstGeom>
            <a:noFill/>
            <a:ln>
              <a:solidFill>
                <a:schemeClr val="bg1">
                  <a:lumMod val="85000"/>
                </a:schemeClr>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grpSp>
      <p:sp>
        <p:nvSpPr>
          <p:cNvPr id="30" name="Title 1"/>
          <p:cNvSpPr>
            <a:spLocks noGrp="1"/>
          </p:cNvSpPr>
          <p:nvPr>
            <p:ph type="title"/>
          </p:nvPr>
        </p:nvSpPr>
        <p:spPr>
          <a:xfrm>
            <a:off x="838200" y="365125"/>
            <a:ext cx="10515600" cy="1325563"/>
          </a:xfrm>
        </p:spPr>
        <p:txBody>
          <a:bodyPr>
            <a:normAutofit/>
          </a:bodyPr>
          <a:lstStyle/>
          <a:p>
            <a:r>
              <a:rPr lang="en-US" sz="3600" b="1" dirty="0">
                <a:latin typeface="Times New Roman" panose="02020603050405020304" pitchFamily="18" charset="0"/>
                <a:cs typeface="Times New Roman" panose="02020603050405020304" pitchFamily="18" charset="0"/>
              </a:rPr>
              <a:t>The Electric Field lines</a:t>
            </a:r>
          </a:p>
        </p:txBody>
      </p:sp>
      <p:pic>
        <p:nvPicPr>
          <p:cNvPr id="4098" name="Picture 2" descr="http://www.pstcc.edu/departments/natural_behavioral_sciences/Web%20Physics/E2020D01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708" y="1362888"/>
            <a:ext cx="4867186" cy="53621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77328" y="2555494"/>
            <a:ext cx="4467896" cy="2800767"/>
          </a:xfrm>
          <a:prstGeom prst="rect">
            <a:avLst/>
          </a:prstGeom>
        </p:spPr>
        <p:txBody>
          <a:bodyPr wrap="square">
            <a:spAutoFit/>
          </a:bodyPr>
          <a:lstStyle/>
          <a:p>
            <a:pPr algn="just"/>
            <a:r>
              <a:rPr lang="en-US" sz="2800" dirty="0">
                <a:solidFill>
                  <a:srgbClr val="C00000"/>
                </a:solidFill>
                <a:latin typeface="Times New Roman" panose="02020603050405020304" pitchFamily="18" charset="0"/>
              </a:rPr>
              <a:t>The field lines and equipotential lines around a charge distribution similar to that of a parallel-plate capacitor.</a:t>
            </a:r>
          </a:p>
          <a:p>
            <a:br>
              <a:rPr lang="en-US" dirty="0"/>
            </a:br>
            <a:endParaRPr lang="en-US" dirty="0"/>
          </a:p>
        </p:txBody>
      </p:sp>
    </p:spTree>
    <p:extLst>
      <p:ext uri="{BB962C8B-B14F-4D97-AF65-F5344CB8AC3E}">
        <p14:creationId xmlns:p14="http://schemas.microsoft.com/office/powerpoint/2010/main" val="3784052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6" name="Group 15"/>
          <p:cNvGrpSpPr/>
          <p:nvPr/>
        </p:nvGrpSpPr>
        <p:grpSpPr>
          <a:xfrm>
            <a:off x="112313" y="0"/>
            <a:ext cx="444424" cy="6858000"/>
            <a:chOff x="447167" y="0"/>
            <a:chExt cx="444424" cy="6858000"/>
          </a:xfrm>
        </p:grpSpPr>
        <p:grpSp>
          <p:nvGrpSpPr>
            <p:cNvPr id="17" name="Group 16"/>
            <p:cNvGrpSpPr/>
            <p:nvPr/>
          </p:nvGrpSpPr>
          <p:grpSpPr>
            <a:xfrm>
              <a:off x="447167"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rot="16200000">
              <a:off x="138126" y="6104533"/>
              <a:ext cx="1229931" cy="276999"/>
            </a:xfrm>
            <a:prstGeom prst="rect">
              <a:avLst/>
            </a:prstGeom>
            <a:noFill/>
            <a:ln>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62" y="229000"/>
            <a:ext cx="10086549" cy="6442256"/>
          </a:xfrm>
          <a:prstGeom prst="rect">
            <a:avLst/>
          </a:prstGeom>
        </p:spPr>
      </p:pic>
    </p:spTree>
    <p:extLst>
      <p:ext uri="{BB962C8B-B14F-4D97-AF65-F5344CB8AC3E}">
        <p14:creationId xmlns:p14="http://schemas.microsoft.com/office/powerpoint/2010/main" val="2897236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7" name="Group 16"/>
          <p:cNvGrpSpPr/>
          <p:nvPr/>
        </p:nvGrpSpPr>
        <p:grpSpPr>
          <a:xfrm>
            <a:off x="112313"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itle 1"/>
          <p:cNvSpPr>
            <a:spLocks noGrp="1"/>
          </p:cNvSpPr>
          <p:nvPr>
            <p:ph type="title"/>
          </p:nvPr>
        </p:nvSpPr>
        <p:spPr>
          <a:xfrm>
            <a:off x="838200" y="365125"/>
            <a:ext cx="10515600" cy="1325563"/>
          </a:xfrm>
        </p:spPr>
        <p:txBody>
          <a:bodyPr>
            <a:normAutofit/>
          </a:bodyPr>
          <a:lstStyle/>
          <a:p>
            <a:r>
              <a:rPr lang="en-US" sz="3600" b="1" dirty="0">
                <a:latin typeface="Times New Roman" panose="02020603050405020304" pitchFamily="18" charset="0"/>
                <a:cs typeface="Times New Roman" panose="02020603050405020304" pitchFamily="18" charset="0"/>
              </a:rPr>
              <a:t>The Electric Flux</a:t>
            </a:r>
          </a:p>
        </p:txBody>
      </p:sp>
      <p:sp>
        <p:nvSpPr>
          <p:cNvPr id="21" name="TextBox 20"/>
          <p:cNvSpPr txBox="1"/>
          <p:nvPr/>
        </p:nvSpPr>
        <p:spPr>
          <a:xfrm rot="16200000">
            <a:off x="-196728" y="6104533"/>
            <a:ext cx="1229931" cy="276999"/>
          </a:xfrm>
          <a:prstGeom prst="rect">
            <a:avLst/>
          </a:prstGeom>
          <a:noFill/>
          <a:ln>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pic>
        <p:nvPicPr>
          <p:cNvPr id="3074" name="Picture 2" descr="Related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93479" y="1229933"/>
            <a:ext cx="5750416" cy="575041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71384" y="1936838"/>
            <a:ext cx="4455278" cy="3970318"/>
          </a:xfrm>
          <a:prstGeom prst="rect">
            <a:avLst/>
          </a:prstGeom>
        </p:spPr>
        <p:txBody>
          <a:bodyPr wrap="square">
            <a:spAutoFit/>
          </a:bodyPr>
          <a:lstStyle/>
          <a:p>
            <a:pPr algn="just" rtl="1">
              <a:lnSpc>
                <a:spcPct val="150000"/>
              </a:lnSpc>
            </a:pPr>
            <a:r>
              <a:rPr lang="ar-SA" sz="2800" b="1" dirty="0">
                <a:solidFill>
                  <a:srgbClr val="C00000"/>
                </a:solidFill>
                <a:latin typeface="Times New Roman" panose="02020603050405020304" pitchFamily="18" charset="0"/>
                <a:cs typeface="Times New Roman" panose="02020603050405020304" pitchFamily="18" charset="0"/>
              </a:rPr>
              <a:t>يكون الفيض ذو قيمة عظمى عندما يكون السطح عموديا على المجال اي عند قيمة الزاوية </a:t>
            </a:r>
            <a:r>
              <a:rPr lang="ar-IQ" sz="2800" b="1" dirty="0">
                <a:solidFill>
                  <a:srgbClr val="C00000"/>
                </a:solidFill>
                <a:latin typeface="Times New Roman" panose="02020603050405020304" pitchFamily="18" charset="0"/>
                <a:cs typeface="Times New Roman" panose="02020603050405020304" pitchFamily="18" charset="0"/>
              </a:rPr>
              <a:t>(0)</a:t>
            </a:r>
            <a:r>
              <a:rPr lang="ar-SA" sz="2800" b="1" dirty="0">
                <a:solidFill>
                  <a:srgbClr val="C00000"/>
                </a:solidFill>
                <a:latin typeface="Times New Roman" panose="02020603050405020304" pitchFamily="18" charset="0"/>
                <a:cs typeface="Times New Roman" panose="02020603050405020304" pitchFamily="18" charset="0"/>
              </a:rPr>
              <a:t> </a:t>
            </a:r>
          </a:p>
          <a:p>
            <a:pPr algn="just" rtl="1">
              <a:lnSpc>
                <a:spcPct val="150000"/>
              </a:lnSpc>
            </a:pPr>
            <a:r>
              <a:rPr lang="ar-SA" sz="2800" b="1" dirty="0">
                <a:solidFill>
                  <a:srgbClr val="C00000"/>
                </a:solidFill>
                <a:latin typeface="Times New Roman" panose="02020603050405020304" pitchFamily="18" charset="0"/>
                <a:cs typeface="Times New Roman" panose="02020603050405020304" pitchFamily="18" charset="0"/>
              </a:rPr>
              <a:t>ويكون ذوقيمة  صغرى عندما يكون السطح موازيا للمجال اي عندما قيمة الزاوية </a:t>
            </a:r>
            <a:r>
              <a:rPr lang="ar-IQ" sz="2800" b="1" dirty="0">
                <a:solidFill>
                  <a:srgbClr val="C00000"/>
                </a:solidFill>
                <a:latin typeface="Times New Roman" panose="02020603050405020304" pitchFamily="18" charset="0"/>
                <a:cs typeface="Times New Roman" panose="02020603050405020304" pitchFamily="18" charset="0"/>
              </a:rPr>
              <a:t>(</a:t>
            </a:r>
            <a:r>
              <a:rPr lang="ar-SA" sz="2800" b="1" dirty="0">
                <a:solidFill>
                  <a:srgbClr val="C00000"/>
                </a:solidFill>
                <a:latin typeface="Times New Roman" panose="02020603050405020304" pitchFamily="18" charset="0"/>
                <a:cs typeface="Times New Roman" panose="02020603050405020304" pitchFamily="18" charset="0"/>
              </a:rPr>
              <a:t>90</a:t>
            </a:r>
            <a:r>
              <a:rPr lang="ar-IQ" sz="2800" b="1" dirty="0">
                <a:solidFill>
                  <a:srgbClr val="C00000"/>
                </a:solidFill>
                <a:latin typeface="Times New Roman" panose="02020603050405020304" pitchFamily="18" charset="0"/>
                <a:cs typeface="Times New Roman" panose="02020603050405020304" pitchFamily="18" charset="0"/>
              </a:rPr>
              <a:t>).</a:t>
            </a:r>
            <a:endParaRPr lang="en-US" sz="2800" b="1" dirty="0">
              <a:solidFill>
                <a:srgbClr val="C00000"/>
              </a:solidFill>
            </a:endParaRPr>
          </a:p>
        </p:txBody>
      </p:sp>
    </p:spTree>
    <p:extLst>
      <p:ext uri="{BB962C8B-B14F-4D97-AF65-F5344CB8AC3E}">
        <p14:creationId xmlns:p14="http://schemas.microsoft.com/office/powerpoint/2010/main" val="9235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7" name="Group 16"/>
          <p:cNvGrpSpPr/>
          <p:nvPr/>
        </p:nvGrpSpPr>
        <p:grpSpPr>
          <a:xfrm>
            <a:off x="112313"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itle 1"/>
          <p:cNvSpPr>
            <a:spLocks noGrp="1"/>
          </p:cNvSpPr>
          <p:nvPr>
            <p:ph type="title"/>
          </p:nvPr>
        </p:nvSpPr>
        <p:spPr>
          <a:xfrm>
            <a:off x="838200" y="365125"/>
            <a:ext cx="10515600" cy="1325563"/>
          </a:xfrm>
        </p:spPr>
        <p:txBody>
          <a:bodyPr>
            <a:normAutofit/>
          </a:bodyPr>
          <a:lstStyle/>
          <a:p>
            <a:r>
              <a:rPr lang="en-US" sz="3600" b="1" dirty="0">
                <a:latin typeface="Times New Roman" panose="02020603050405020304" pitchFamily="18" charset="0"/>
                <a:cs typeface="Times New Roman" panose="02020603050405020304" pitchFamily="18" charset="0"/>
              </a:rPr>
              <a:t>The Electric Flux</a:t>
            </a:r>
          </a:p>
        </p:txBody>
      </p:sp>
      <p:sp>
        <p:nvSpPr>
          <p:cNvPr id="21" name="TextBox 20"/>
          <p:cNvSpPr txBox="1"/>
          <p:nvPr/>
        </p:nvSpPr>
        <p:spPr>
          <a:xfrm rot="16200000">
            <a:off x="-196728" y="6104533"/>
            <a:ext cx="1229931" cy="276999"/>
          </a:xfrm>
          <a:prstGeom prst="rect">
            <a:avLst/>
          </a:prstGeom>
          <a:noFill/>
          <a:ln>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pic>
        <p:nvPicPr>
          <p:cNvPr id="4098" name="Picture 2" descr="Image result for The Electric Flux due to an Electric 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37" y="1596980"/>
            <a:ext cx="11490032" cy="5135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96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7" name="Group 16"/>
          <p:cNvGrpSpPr/>
          <p:nvPr/>
        </p:nvGrpSpPr>
        <p:grpSpPr>
          <a:xfrm>
            <a:off x="112313"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rot="16200000">
            <a:off x="-196728" y="6104533"/>
            <a:ext cx="1229931" cy="276999"/>
          </a:xfrm>
          <a:prstGeom prst="rect">
            <a:avLst/>
          </a:prstGeom>
          <a:noFill/>
          <a:ln>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grpSp>
        <p:nvGrpSpPr>
          <p:cNvPr id="6" name="Group 5"/>
          <p:cNvGrpSpPr/>
          <p:nvPr/>
        </p:nvGrpSpPr>
        <p:grpSpPr>
          <a:xfrm>
            <a:off x="724162" y="592426"/>
            <a:ext cx="9195809" cy="5730775"/>
            <a:chOff x="1703117" y="824571"/>
            <a:chExt cx="8749494" cy="573077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117" y="824571"/>
              <a:ext cx="8749494" cy="573077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1854557" y="2506256"/>
                  <a:ext cx="2325701" cy="307777"/>
                </a:xfrm>
                <a:prstGeom prst="rect">
                  <a:avLst/>
                </a:prstGeom>
                <a:noFill/>
              </p:spPr>
              <p:txBody>
                <a:bodyPr wrap="none" lIns="0" tIns="0" rIns="0" bIns="0" rtlCol="0">
                  <a:spAutoFit/>
                </a:bodyPr>
                <a:lstStyle/>
                <a:p>
                  <a14:m>
                    <m:oMath xmlns:m="http://schemas.openxmlformats.org/officeDocument/2006/math">
                      <m:r>
                        <a:rPr lang="en-US" sz="2000" b="0" i="1" smtClean="0">
                          <a:solidFill>
                            <a:schemeClr val="tx1">
                              <a:lumMod val="75000"/>
                              <a:lumOff val="25000"/>
                            </a:schemeClr>
                          </a:solidFill>
                          <a:latin typeface="Cambria Math" panose="02040503050406030204" pitchFamily="18" charset="0"/>
                        </a:rPr>
                        <m:t>𝐸</m:t>
                      </m:r>
                      <m:r>
                        <a:rPr lang="en-US" sz="2000" b="0" i="1" smtClean="0">
                          <a:solidFill>
                            <a:schemeClr val="tx1">
                              <a:lumMod val="75000"/>
                              <a:lumOff val="25000"/>
                            </a:schemeClr>
                          </a:solidFill>
                          <a:latin typeface="Cambria Math" panose="02040503050406030204" pitchFamily="18" charset="0"/>
                        </a:rPr>
                        <m:t>=</m:t>
                      </m:r>
                      <m:r>
                        <a:rPr lang="en-US" sz="2000" b="0" i="1" smtClean="0">
                          <a:solidFill>
                            <a:schemeClr val="tx1">
                              <a:lumMod val="75000"/>
                              <a:lumOff val="25000"/>
                            </a:schemeClr>
                          </a:solidFill>
                          <a:latin typeface="Cambria Math" panose="02040503050406030204" pitchFamily="18" charset="0"/>
                        </a:rPr>
                        <m:t>2</m:t>
                      </m:r>
                      <m:r>
                        <a:rPr lang="en-US" sz="2000" b="0" i="1" smtClean="0">
                          <a:solidFill>
                            <a:schemeClr val="tx1">
                              <a:lumMod val="75000"/>
                              <a:lumOff val="25000"/>
                            </a:schemeClr>
                          </a:solidFill>
                          <a:latin typeface="Cambria Math" panose="02040503050406030204" pitchFamily="18" charset="0"/>
                        </a:rPr>
                        <m:t>.</m:t>
                      </m:r>
                      <m:r>
                        <a:rPr lang="en-US" sz="2000" b="0" i="1" smtClean="0">
                          <a:solidFill>
                            <a:schemeClr val="tx1">
                              <a:lumMod val="75000"/>
                              <a:lumOff val="25000"/>
                            </a:schemeClr>
                          </a:solidFill>
                          <a:latin typeface="Cambria Math" panose="02040503050406030204" pitchFamily="18" charset="0"/>
                        </a:rPr>
                        <m:t>0</m:t>
                      </m:r>
                      <m:r>
                        <a:rPr lang="en-US" sz="2000" b="0" i="1" smtClean="0">
                          <a:solidFill>
                            <a:schemeClr val="tx1">
                              <a:lumMod val="75000"/>
                              <a:lumOff val="25000"/>
                            </a:schemeClr>
                          </a:solidFill>
                          <a:latin typeface="Cambria Math" panose="02040503050406030204" pitchFamily="18" charset="0"/>
                          <a:ea typeface="Cambria Math" panose="02040503050406030204" pitchFamily="18" charset="0"/>
                        </a:rPr>
                        <m:t>×</m:t>
                      </m:r>
                      <m:sSup>
                        <m:sSupPr>
                          <m:ctrlPr>
                            <a:rPr lang="en-US" sz="2000" b="0" i="1" smtClean="0">
                              <a:solidFill>
                                <a:schemeClr val="tx1">
                                  <a:lumMod val="75000"/>
                                  <a:lumOff val="25000"/>
                                </a:schemeClr>
                              </a:solidFill>
                              <a:latin typeface="Cambria Math" panose="02040503050406030204" pitchFamily="18" charset="0"/>
                              <a:ea typeface="Cambria Math" panose="02040503050406030204" pitchFamily="18" charset="0"/>
                            </a:rPr>
                          </m:ctrlPr>
                        </m:sSupPr>
                        <m:e>
                          <m:r>
                            <a:rPr lang="en-US" sz="2000" b="0" i="1" smtClean="0">
                              <a:solidFill>
                                <a:schemeClr val="tx1">
                                  <a:lumMod val="75000"/>
                                  <a:lumOff val="25000"/>
                                </a:schemeClr>
                              </a:solidFill>
                              <a:latin typeface="Cambria Math" panose="02040503050406030204" pitchFamily="18" charset="0"/>
                              <a:ea typeface="Cambria Math" panose="02040503050406030204" pitchFamily="18" charset="0"/>
                            </a:rPr>
                            <m:t>10</m:t>
                          </m:r>
                        </m:e>
                        <m:sup>
                          <m:r>
                            <a:rPr lang="en-US" sz="2000" b="0" i="1" smtClean="0">
                              <a:solidFill>
                                <a:schemeClr val="tx1">
                                  <a:lumMod val="75000"/>
                                  <a:lumOff val="25000"/>
                                </a:schemeClr>
                              </a:solidFill>
                              <a:latin typeface="Cambria Math" panose="02040503050406030204" pitchFamily="18" charset="0"/>
                              <a:ea typeface="Cambria Math" panose="02040503050406030204" pitchFamily="18" charset="0"/>
                            </a:rPr>
                            <m:t>3</m:t>
                          </m:r>
                        </m:sup>
                      </m:sSup>
                      <m:r>
                        <a:rPr lang="en-US" sz="2000" b="0" i="1" smtClean="0">
                          <a:solidFill>
                            <a:schemeClr val="tx1">
                              <a:lumMod val="75000"/>
                              <a:lumOff val="25000"/>
                            </a:schemeClr>
                          </a:solidFill>
                          <a:latin typeface="Cambria Math" panose="02040503050406030204" pitchFamily="18" charset="0"/>
                          <a:ea typeface="Cambria Math" panose="02040503050406030204" pitchFamily="18" charset="0"/>
                        </a:rPr>
                        <m:t> </m:t>
                      </m:r>
                      <m:r>
                        <a:rPr lang="en-US" sz="2000" b="0" i="1" smtClean="0">
                          <a:solidFill>
                            <a:schemeClr val="tx1">
                              <a:lumMod val="75000"/>
                              <a:lumOff val="25000"/>
                            </a:schemeClr>
                          </a:solidFill>
                          <a:latin typeface="Cambria Math" panose="02040503050406030204" pitchFamily="18" charset="0"/>
                          <a:ea typeface="Cambria Math" panose="02040503050406030204" pitchFamily="18" charset="0"/>
                        </a:rPr>
                        <m:t>𝑁</m:t>
                      </m:r>
                      <m:r>
                        <a:rPr lang="en-US" sz="2000" b="0" i="1" smtClean="0">
                          <a:solidFill>
                            <a:schemeClr val="tx1">
                              <a:lumMod val="75000"/>
                              <a:lumOff val="25000"/>
                            </a:schemeClr>
                          </a:solidFill>
                          <a:latin typeface="Cambria Math" panose="02040503050406030204" pitchFamily="18" charset="0"/>
                          <a:ea typeface="Cambria Math" panose="02040503050406030204" pitchFamily="18" charset="0"/>
                        </a:rPr>
                        <m:t>/</m:t>
                      </m:r>
                      <m:sSup>
                        <m:sSupPr>
                          <m:ctrlPr>
                            <a:rPr lang="en-US" sz="2000" b="0" i="1" smtClean="0">
                              <a:solidFill>
                                <a:schemeClr val="tx1">
                                  <a:lumMod val="75000"/>
                                  <a:lumOff val="25000"/>
                                </a:schemeClr>
                              </a:solidFill>
                              <a:latin typeface="Cambria Math" panose="02040503050406030204" pitchFamily="18" charset="0"/>
                              <a:ea typeface="Cambria Math" panose="02040503050406030204" pitchFamily="18" charset="0"/>
                            </a:rPr>
                          </m:ctrlPr>
                        </m:sSupPr>
                        <m:e>
                          <m:r>
                            <a:rPr lang="en-US" sz="2000" b="0" i="1" smtClean="0">
                              <a:solidFill>
                                <a:schemeClr val="tx1">
                                  <a:lumMod val="75000"/>
                                  <a:lumOff val="25000"/>
                                </a:schemeClr>
                              </a:solidFill>
                              <a:latin typeface="Cambria Math" panose="02040503050406030204" pitchFamily="18" charset="0"/>
                              <a:ea typeface="Cambria Math" panose="02040503050406030204" pitchFamily="18" charset="0"/>
                            </a:rPr>
                            <m:t>𝐶</m:t>
                          </m:r>
                        </m:e>
                        <m:sup>
                          <m:r>
                            <a:rPr lang="en-US" sz="2000" b="0" i="1" smtClean="0">
                              <a:solidFill>
                                <a:schemeClr val="tx1">
                                  <a:lumMod val="75000"/>
                                  <a:lumOff val="25000"/>
                                </a:schemeClr>
                              </a:solidFill>
                              <a:latin typeface="Cambria Math" panose="02040503050406030204" pitchFamily="18" charset="0"/>
                              <a:ea typeface="Cambria Math" panose="02040503050406030204" pitchFamily="18" charset="0"/>
                            </a:rPr>
                            <m:t>2</m:t>
                          </m:r>
                        </m:sup>
                      </m:sSup>
                    </m:oMath>
                  </a14:m>
                  <a:r>
                    <a:rPr lang="en-US" sz="2000" dirty="0">
                      <a:solidFill>
                        <a:schemeClr val="tx1">
                          <a:lumMod val="75000"/>
                          <a:lumOff val="25000"/>
                        </a:schemeClr>
                      </a:solidFill>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1854557" y="2506256"/>
                  <a:ext cx="2325701" cy="307777"/>
                </a:xfrm>
                <a:prstGeom prst="rect">
                  <a:avLst/>
                </a:prstGeom>
                <a:blipFill>
                  <a:blip r:embed="rId4"/>
                  <a:stretch>
                    <a:fillRect l="-3937" t="-25490" r="-5774" b="-49020"/>
                  </a:stretch>
                </a:blipFill>
              </p:spPr>
              <p:txBody>
                <a:bodyPr/>
                <a:lstStyle/>
                <a:p>
                  <a:r>
                    <a:rPr lang="en-US">
                      <a:noFill/>
                    </a:rPr>
                    <a:t> </a:t>
                  </a:r>
                </a:p>
              </p:txBody>
            </p:sp>
          </mc:Fallback>
        </mc:AlternateContent>
      </p:grpSp>
      <p:grpSp>
        <p:nvGrpSpPr>
          <p:cNvPr id="9" name="Group 8"/>
          <p:cNvGrpSpPr/>
          <p:nvPr/>
        </p:nvGrpSpPr>
        <p:grpSpPr>
          <a:xfrm>
            <a:off x="5926499" y="4486961"/>
            <a:ext cx="5686892" cy="1110579"/>
            <a:chOff x="5996097" y="4461203"/>
            <a:chExt cx="5694497" cy="1110579"/>
          </a:xfrm>
        </p:grpSpPr>
        <p:sp>
          <p:nvSpPr>
            <p:cNvPr id="7" name="Rectangle 6"/>
            <p:cNvSpPr/>
            <p:nvPr/>
          </p:nvSpPr>
          <p:spPr>
            <a:xfrm>
              <a:off x="6447863" y="4617675"/>
              <a:ext cx="5242731" cy="954107"/>
            </a:xfrm>
            <a:prstGeom prst="rect">
              <a:avLst/>
            </a:prstGeom>
          </p:spPr>
          <p:txBody>
            <a:bodyPr wrap="none">
              <a:spAutoFit/>
            </a:bodyPr>
            <a:lstStyle/>
            <a:p>
              <a:r>
                <a:rPr lang="en-US" dirty="0">
                  <a:solidFill>
                    <a:srgbClr val="222222"/>
                  </a:solidFill>
                  <a:latin typeface="Arial" panose="020B0604020202020204" pitchFamily="34" charset="0"/>
                </a:rPr>
                <a:t> </a:t>
              </a:r>
              <a:r>
                <a:rPr lang="ar-SA" sz="2800" dirty="0">
                  <a:solidFill>
                    <a:srgbClr val="222222"/>
                  </a:solidFill>
                  <a:latin typeface="Arial" panose="020B0604020202020204" pitchFamily="34" charset="0"/>
                </a:rPr>
                <a:t>هي المساحة الموجودة داخل دائرة ما =  </a:t>
              </a:r>
              <a:r>
                <a:rPr lang="en-US" sz="2800" dirty="0">
                  <a:solidFill>
                    <a:srgbClr val="222222"/>
                  </a:solidFill>
                  <a:latin typeface="Arial" panose="020B0604020202020204" pitchFamily="34" charset="0"/>
                </a:rPr>
                <a:t> </a:t>
              </a:r>
              <a:r>
                <a:rPr lang="en-US" sz="2800" dirty="0">
                  <a:latin typeface="Times New Roman" panose="02020603050405020304" pitchFamily="18" charset="0"/>
                  <a:cs typeface="Times New Roman" panose="02020603050405020304" pitchFamily="18" charset="0"/>
                </a:rPr>
                <a:t>A</a:t>
              </a:r>
            </a:p>
            <a:p>
              <a:r>
                <a:rPr lang="ar-SA" sz="2800" dirty="0">
                  <a:solidFill>
                    <a:srgbClr val="222222"/>
                  </a:solidFill>
                  <a:latin typeface="Arial" panose="020B0604020202020204" pitchFamily="34" charset="0"/>
                </a:rPr>
                <a:t>:</a:t>
              </a:r>
              <a:endParaRPr lang="en-US" sz="2800" dirty="0">
                <a:latin typeface="Times New Roman" panose="02020603050405020304" pitchFamily="18" charset="0"/>
                <a:cs typeface="Times New Roman" panose="02020603050405020304" pitchFamily="18" charset="0"/>
              </a:endParaRPr>
            </a:p>
          </p:txBody>
        </p:sp>
        <p:sp>
          <p:nvSpPr>
            <p:cNvPr id="8" name="Curved Down Arrow 7"/>
            <p:cNvSpPr/>
            <p:nvPr/>
          </p:nvSpPr>
          <p:spPr>
            <a:xfrm rot="21208349" flipH="1">
              <a:off x="5996097" y="4461203"/>
              <a:ext cx="714636" cy="501011"/>
            </a:xfrm>
            <a:prstGeom prst="curvedDownArrow">
              <a:avLst>
                <a:gd name="adj1" fmla="val 25000"/>
                <a:gd name="adj2" fmla="val 5324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3082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325" y="2339103"/>
            <a:ext cx="3845184" cy="27682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7" name="Group 16"/>
          <p:cNvGrpSpPr/>
          <p:nvPr/>
        </p:nvGrpSpPr>
        <p:grpSpPr>
          <a:xfrm>
            <a:off x="112313"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rot="16200000">
            <a:off x="-196728" y="6104533"/>
            <a:ext cx="1229931" cy="276999"/>
          </a:xfrm>
          <a:prstGeom prst="rect">
            <a:avLst/>
          </a:prstGeom>
          <a:noFill/>
          <a:ln>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sp>
        <p:nvSpPr>
          <p:cNvPr id="10" name="Title 1"/>
          <p:cNvSpPr>
            <a:spLocks noGrp="1"/>
          </p:cNvSpPr>
          <p:nvPr>
            <p:ph type="title"/>
          </p:nvPr>
        </p:nvSpPr>
        <p:spPr>
          <a:xfrm>
            <a:off x="838200" y="365125"/>
            <a:ext cx="10515600" cy="1325563"/>
          </a:xfrm>
        </p:spPr>
        <p:txBody>
          <a:bodyPr>
            <a:normAutofit/>
          </a:bodyPr>
          <a:lstStyle/>
          <a:p>
            <a:r>
              <a:rPr lang="en-US" sz="3600" b="1" dirty="0">
                <a:latin typeface="Times New Roman" panose="02020603050405020304" pitchFamily="18" charset="0"/>
                <a:cs typeface="Times New Roman" panose="02020603050405020304" pitchFamily="18" charset="0"/>
              </a:rPr>
              <a:t>The Electric Flux</a:t>
            </a:r>
          </a:p>
        </p:txBody>
      </p:sp>
      <p:sp>
        <p:nvSpPr>
          <p:cNvPr id="11" name="Rectangle 10"/>
          <p:cNvSpPr/>
          <p:nvPr/>
        </p:nvSpPr>
        <p:spPr>
          <a:xfrm>
            <a:off x="917971" y="1686692"/>
            <a:ext cx="6176691"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The Electric Flux due to a point charge</a:t>
            </a:r>
            <a:endParaRPr lang="en-US" sz="2400" b="1"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p:cNvSpPr txBox="1"/>
              <p:nvPr/>
            </p:nvSpPr>
            <p:spPr>
              <a:xfrm>
                <a:off x="981363" y="5239055"/>
                <a:ext cx="10229274" cy="113018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𝜙</m:t>
                      </m:r>
                      <m:r>
                        <a:rPr lang="en-US" sz="2800" b="0" i="1" smtClean="0">
                          <a:latin typeface="Cambria Math" panose="02040503050406030204" pitchFamily="18" charset="0"/>
                          <a:ea typeface="Cambria Math" panose="02040503050406030204" pitchFamily="18" charset="0"/>
                        </a:rPr>
                        <m:t>= </m:t>
                      </m:r>
                      <m:nary>
                        <m:naryPr>
                          <m:chr m:val="∮"/>
                          <m:limLoc m:val="undOvr"/>
                          <m:subHide m:val="on"/>
                          <m:supHide m:val="on"/>
                          <m:ctrlPr>
                            <a:rPr lang="en-US" sz="2800" b="0" i="1" smtClean="0">
                              <a:latin typeface="Cambria Math" panose="02040503050406030204" pitchFamily="18" charset="0"/>
                              <a:ea typeface="Cambria Math" panose="02040503050406030204" pitchFamily="18" charset="0"/>
                            </a:rPr>
                          </m:ctrlPr>
                        </m:naryPr>
                        <m:sub/>
                        <m:sup/>
                        <m:e>
                          <m:r>
                            <a:rPr lang="en-US" sz="2800" b="0" i="1" smtClean="0">
                              <a:latin typeface="Cambria Math" panose="02040503050406030204" pitchFamily="18" charset="0"/>
                              <a:ea typeface="Cambria Math" panose="02040503050406030204" pitchFamily="18" charset="0"/>
                            </a:rPr>
                            <m:t>𝐸</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𝑑𝐴</m:t>
                          </m:r>
                          <m:r>
                            <m:rPr>
                              <m:brk/>
                            </m:rP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𝐸</m:t>
                          </m:r>
                          <m:nary>
                            <m:naryPr>
                              <m:chr m:val="∮"/>
                              <m:limLoc m:val="undOvr"/>
                              <m:subHide m:val="on"/>
                              <m:supHide m:val="on"/>
                              <m:ctrlPr>
                                <a:rPr lang="en-US" sz="2800" i="1">
                                  <a:latin typeface="Cambria Math" panose="02040503050406030204" pitchFamily="18" charset="0"/>
                                  <a:ea typeface="Cambria Math" panose="02040503050406030204" pitchFamily="18" charset="0"/>
                                </a:rPr>
                              </m:ctrlPr>
                            </m:naryPr>
                            <m:sub/>
                            <m:sup/>
                            <m:e>
                              <m:r>
                                <a:rPr lang="en-US" sz="2800" i="1">
                                  <a:latin typeface="Cambria Math" panose="02040503050406030204" pitchFamily="18" charset="0"/>
                                  <a:ea typeface="Cambria Math" panose="02040503050406030204" pitchFamily="18" charset="0"/>
                                </a:rPr>
                                <m:t>𝑑𝐴</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𝑐𝑜𝑠</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𝜃</m:t>
                              </m:r>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 </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𝑞</m:t>
                                  </m:r>
                                </m:num>
                                <m:den>
                                  <m:r>
                                    <a:rPr lang="en-US" sz="2800" b="0" i="1" smtClean="0">
                                      <a:latin typeface="Cambria Math" panose="02040503050406030204" pitchFamily="18" charset="0"/>
                                      <a:ea typeface="Cambria Math" panose="02040503050406030204" pitchFamily="18" charset="0"/>
                                    </a:rPr>
                                    <m:t>4</m:t>
                                  </m:r>
                                  <m:r>
                                    <a:rPr lang="en-US" sz="2800" b="0" i="1" smtClean="0">
                                      <a:latin typeface="Cambria Math" panose="02040503050406030204" pitchFamily="18" charset="0"/>
                                      <a:ea typeface="Cambria Math" panose="02040503050406030204" pitchFamily="18" charset="0"/>
                                    </a:rPr>
                                    <m:t>𝜋</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𝜀</m:t>
                                      </m:r>
                                    </m:e>
                                    <m:sub>
                                      <m:r>
                                        <a:rPr lang="en-US" sz="2800" b="0" i="1" smtClean="0">
                                          <a:latin typeface="Cambria Math" panose="02040503050406030204" pitchFamily="18" charset="0"/>
                                          <a:ea typeface="Cambria Math" panose="02040503050406030204" pitchFamily="18" charset="0"/>
                                        </a:rPr>
                                        <m:t>𝜊</m:t>
                                      </m:r>
                                    </m:sub>
                                  </m:sSub>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𝑟</m:t>
                                      </m:r>
                                    </m:e>
                                    <m:sup>
                                      <m:r>
                                        <a:rPr lang="en-US" sz="2800" b="0" i="1" smtClean="0">
                                          <a:latin typeface="Cambria Math" panose="02040503050406030204" pitchFamily="18" charset="0"/>
                                          <a:ea typeface="Cambria Math" panose="02040503050406030204" pitchFamily="18" charset="0"/>
                                        </a:rPr>
                                        <m:t>2</m:t>
                                      </m:r>
                                    </m:sup>
                                  </m:sSup>
                                </m:den>
                              </m:f>
                              <m:nary>
                                <m:naryPr>
                                  <m:limLoc m:val="undOvr"/>
                                  <m:subHide m:val="on"/>
                                  <m:supHide m:val="on"/>
                                  <m:ctrlPr>
                                    <a:rPr lang="en-US" sz="2800" b="0" i="1" smtClean="0">
                                      <a:latin typeface="Cambria Math" panose="02040503050406030204" pitchFamily="18" charset="0"/>
                                      <a:ea typeface="Cambria Math" panose="02040503050406030204" pitchFamily="18" charset="0"/>
                                    </a:rPr>
                                  </m:ctrlPr>
                                </m:naryPr>
                                <m:sub/>
                                <m:sup/>
                                <m:e>
                                  <m:r>
                                    <a:rPr lang="en-US" sz="2800" b="0" i="1" smtClean="0">
                                      <a:latin typeface="Cambria Math" panose="02040503050406030204" pitchFamily="18" charset="0"/>
                                      <a:ea typeface="Cambria Math" panose="02040503050406030204" pitchFamily="18" charset="0"/>
                                    </a:rPr>
                                    <m:t>𝑑𝐴</m:t>
                                  </m:r>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𝑞</m:t>
                                      </m:r>
                                    </m:num>
                                    <m:den>
                                      <m:r>
                                        <a:rPr lang="en-US" sz="2800" i="1">
                                          <a:latin typeface="Cambria Math" panose="02040503050406030204" pitchFamily="18" charset="0"/>
                                          <a:ea typeface="Cambria Math" panose="02040503050406030204" pitchFamily="18" charset="0"/>
                                        </a:rPr>
                                        <m:t>4</m:t>
                                      </m:r>
                                      <m:r>
                                        <a:rPr lang="en-US" sz="2800" i="1">
                                          <a:latin typeface="Cambria Math" panose="02040503050406030204" pitchFamily="18" charset="0"/>
                                          <a:ea typeface="Cambria Math" panose="02040503050406030204" pitchFamily="18" charset="0"/>
                                        </a:rPr>
                                        <m:t>𝜋</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𝜀</m:t>
                                          </m:r>
                                        </m:e>
                                        <m:sub>
                                          <m:r>
                                            <a:rPr lang="en-US" sz="2800" i="1">
                                              <a:latin typeface="Cambria Math" panose="02040503050406030204" pitchFamily="18" charset="0"/>
                                              <a:ea typeface="Cambria Math" panose="02040503050406030204" pitchFamily="18" charset="0"/>
                                            </a:rPr>
                                            <m:t>𝜊</m:t>
                                          </m:r>
                                        </m:sub>
                                      </m:sSub>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𝑟</m:t>
                                          </m:r>
                                        </m:e>
                                        <m:sup>
                                          <m:r>
                                            <a:rPr lang="en-US" sz="2800" i="1">
                                              <a:latin typeface="Cambria Math" panose="02040503050406030204" pitchFamily="18" charset="0"/>
                                              <a:ea typeface="Cambria Math" panose="02040503050406030204" pitchFamily="18" charset="0"/>
                                            </a:rPr>
                                            <m:t>2</m:t>
                                          </m:r>
                                        </m:sup>
                                      </m:sSup>
                                    </m:den>
                                  </m:f>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4</m:t>
                                  </m:r>
                                  <m:r>
                                    <a:rPr lang="en-US" sz="2800" b="0" i="1" smtClean="0">
                                      <a:latin typeface="Cambria Math" panose="02040503050406030204" pitchFamily="18" charset="0"/>
                                      <a:ea typeface="Cambria Math" panose="02040503050406030204" pitchFamily="18" charset="0"/>
                                    </a:rPr>
                                    <m:t>𝜋</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𝑟</m:t>
                                      </m:r>
                                    </m:e>
                                    <m:sup>
                                      <m:r>
                                        <a:rPr lang="en-US" sz="2800" i="1">
                                          <a:latin typeface="Cambria Math" panose="02040503050406030204" pitchFamily="18" charset="0"/>
                                          <a:ea typeface="Cambria Math" panose="02040503050406030204" pitchFamily="18" charset="0"/>
                                        </a:rPr>
                                        <m:t>2</m:t>
                                      </m:r>
                                    </m:sup>
                                  </m:sSup>
                                  <m:r>
                                    <a:rPr lang="en-US"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𝑞</m:t>
                                      </m:r>
                                    </m:num>
                                    <m:den>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𝜀</m:t>
                                          </m:r>
                                        </m:e>
                                        <m:sub>
                                          <m:r>
                                            <a:rPr lang="en-US" sz="2800" i="1">
                                              <a:latin typeface="Cambria Math" panose="02040503050406030204" pitchFamily="18" charset="0"/>
                                              <a:ea typeface="Cambria Math" panose="02040503050406030204" pitchFamily="18" charset="0"/>
                                            </a:rPr>
                                            <m:t>𝜊</m:t>
                                          </m:r>
                                        </m:sub>
                                      </m:sSub>
                                    </m:den>
                                  </m:f>
                                </m:e>
                              </m:nary>
                            </m:e>
                          </m:nary>
                        </m:e>
                      </m:nary>
                    </m:oMath>
                  </m:oMathPara>
                </a14:m>
                <a:endParaRPr lang="en-US"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981363" y="5239055"/>
                <a:ext cx="10229274" cy="113018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518148" y="4043966"/>
                <a:ext cx="922945" cy="523220"/>
              </a:xfrm>
              <a:prstGeom prst="rect">
                <a:avLst/>
              </a:prstGeom>
            </p:spPr>
            <p:txBody>
              <a:bodyPr wrap="none">
                <a:spAutoFit/>
              </a:bodyPr>
              <a:lstStyle/>
              <a:p>
                <a14:m>
                  <m:oMath xmlns:m="http://schemas.openxmlformats.org/officeDocument/2006/math">
                    <m:r>
                      <a:rPr lang="en-US" sz="2800" i="1">
                        <a:latin typeface="Cambria Math" panose="02040503050406030204" pitchFamily="18" charset="0"/>
                        <a:ea typeface="Cambria Math" panose="02040503050406030204" pitchFamily="18" charset="0"/>
                      </a:rPr>
                      <m:t>𝜃</m:t>
                    </m:r>
                  </m:oMath>
                </a14:m>
                <a:r>
                  <a:rPr lang="en-US" sz="2800" dirty="0"/>
                  <a:t>= 0 </a:t>
                </a:r>
              </a:p>
            </p:txBody>
          </p:sp>
        </mc:Choice>
        <mc:Fallback xmlns="">
          <p:sp>
            <p:nvSpPr>
              <p:cNvPr id="16" name="Rectangle 15"/>
              <p:cNvSpPr>
                <a:spLocks noRot="1" noChangeAspect="1" noMove="1" noResize="1" noEditPoints="1" noAdjustHandles="1" noChangeArrowheads="1" noChangeShapeType="1" noTextEdit="1"/>
              </p:cNvSpPr>
              <p:nvPr/>
            </p:nvSpPr>
            <p:spPr>
              <a:xfrm>
                <a:off x="4518148" y="4043966"/>
                <a:ext cx="922945" cy="523220"/>
              </a:xfrm>
              <a:prstGeom prst="rect">
                <a:avLst/>
              </a:prstGeom>
              <a:blipFill>
                <a:blip r:embed="rId5"/>
                <a:stretch>
                  <a:fillRect t="-10465" r="-12500"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941504" y="2341487"/>
                <a:ext cx="5801200" cy="1926233"/>
              </a:xfrm>
              <a:prstGeom prst="rect">
                <a:avLst/>
              </a:prstGeom>
              <a:solidFill>
                <a:schemeClr val="bg1"/>
              </a:solidFill>
            </p:spPr>
            <p:txBody>
              <a:bodyPr wrap="square">
                <a:spAutoFit/>
              </a:bodyPr>
              <a:lstStyle/>
              <a:p>
                <a:pPr algn="just" rtl="1"/>
                <a:r>
                  <a:rPr lang="ar-IQ" sz="2800" b="1" dirty="0">
                    <a:solidFill>
                      <a:srgbClr val="C00000"/>
                    </a:solidFill>
                    <a:latin typeface="Times New Roman" panose="02020603050405020304" pitchFamily="18" charset="0"/>
                    <a:cs typeface="Times New Roman" panose="02020603050405020304" pitchFamily="18" charset="0"/>
                  </a:rPr>
                  <a:t>لحساب </a:t>
                </a:r>
                <a14:m>
                  <m:oMath xmlns:m="http://schemas.openxmlformats.org/officeDocument/2006/math">
                    <m:r>
                      <a:rPr lang="ar-IQ" sz="3600" b="1" i="0" smtClean="0">
                        <a:latin typeface="Cambria Math" panose="02040503050406030204" pitchFamily="18" charset="0"/>
                        <a:ea typeface="Cambria Math" panose="02040503050406030204" pitchFamily="18" charset="0"/>
                      </a:rPr>
                      <m:t>  </m:t>
                    </m:r>
                    <m:r>
                      <a:rPr lang="en-US" sz="3600" i="1">
                        <a:latin typeface="Cambria Math" panose="02040503050406030204" pitchFamily="18" charset="0"/>
                        <a:ea typeface="Cambria Math" panose="02040503050406030204" pitchFamily="18" charset="0"/>
                      </a:rPr>
                      <m:t>𝜙</m:t>
                    </m:r>
                    <m:r>
                      <a:rPr lang="en-US" sz="3600" i="1">
                        <a:latin typeface="Cambria Math" panose="02040503050406030204" pitchFamily="18" charset="0"/>
                        <a:ea typeface="Cambria Math" panose="02040503050406030204" pitchFamily="18" charset="0"/>
                      </a:rPr>
                      <m:t> </m:t>
                    </m:r>
                  </m:oMath>
                </a14:m>
                <a:r>
                  <a:rPr lang="ar-IQ" sz="2800" b="1" dirty="0">
                    <a:solidFill>
                      <a:srgbClr val="C00000"/>
                    </a:solidFill>
                    <a:latin typeface="Times New Roman" panose="02020603050405020304" pitchFamily="18" charset="0"/>
                    <a:cs typeface="Times New Roman" panose="02020603050405020304" pitchFamily="18" charset="0"/>
                  </a:rPr>
                  <a:t>بسبب شحنة نقطية</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q</a:t>
                </a:r>
                <a:r>
                  <a:rPr lang="en-US" sz="2800" b="1" dirty="0">
                    <a:solidFill>
                      <a:srgbClr val="C00000"/>
                    </a:solidFill>
                    <a:latin typeface="Times New Roman" panose="02020603050405020304" pitchFamily="18" charset="0"/>
                    <a:cs typeface="Times New Roman" panose="02020603050405020304" pitchFamily="18" charset="0"/>
                  </a:rPr>
                  <a:t>   </a:t>
                </a:r>
                <a:r>
                  <a:rPr lang="ar-IQ" sz="2800" b="1" dirty="0">
                    <a:solidFill>
                      <a:srgbClr val="C00000"/>
                    </a:solidFill>
                    <a:latin typeface="Times New Roman" panose="02020603050405020304" pitchFamily="18" charset="0"/>
                    <a:cs typeface="Times New Roman" panose="02020603050405020304" pitchFamily="18" charset="0"/>
                  </a:rPr>
                  <a:t> نفرض ان هناك سطح كروي مغلق مع</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q</a:t>
                </a:r>
                <a:r>
                  <a:rPr lang="en-US" sz="2800" b="1" dirty="0">
                    <a:solidFill>
                      <a:srgbClr val="C00000"/>
                    </a:solidFill>
                    <a:latin typeface="Times New Roman" panose="02020603050405020304" pitchFamily="18" charset="0"/>
                    <a:cs typeface="Times New Roman" panose="02020603050405020304" pitchFamily="18" charset="0"/>
                  </a:rPr>
                  <a:t> </a:t>
                </a:r>
                <a:r>
                  <a:rPr lang="ar-IQ" sz="2800" b="1" dirty="0">
                    <a:solidFill>
                      <a:srgbClr val="C00000"/>
                    </a:solidFill>
                    <a:latin typeface="Times New Roman" panose="02020603050405020304" pitchFamily="18" charset="0"/>
                    <a:cs typeface="Times New Roman" panose="02020603050405020304" pitchFamily="18" charset="0"/>
                  </a:rPr>
                  <a:t>،  هذا السطح يدعى السطح الكاوسي، حيث ان الفيض داخل الشكل يناسب مع مقدار </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q</a:t>
                </a:r>
                <a:r>
                  <a:rPr lang="en-US" sz="2800" b="1" dirty="0">
                    <a:solidFill>
                      <a:srgbClr val="C00000"/>
                    </a:solidFill>
                    <a:latin typeface="Times New Roman" panose="02020603050405020304" pitchFamily="18" charset="0"/>
                    <a:cs typeface="Times New Roman" panose="02020603050405020304" pitchFamily="18" charset="0"/>
                  </a:rPr>
                  <a:t>  </a:t>
                </a:r>
                <a:r>
                  <a:rPr lang="ar-IQ" sz="2800" b="1" dirty="0">
                    <a:solidFill>
                      <a:srgbClr val="C00000"/>
                    </a:solidFill>
                    <a:latin typeface="Times New Roman" panose="02020603050405020304" pitchFamily="18" charset="0"/>
                    <a:cs typeface="Times New Roman" panose="02020603050405020304" pitchFamily="18" charset="0"/>
                  </a:rPr>
                  <a:t>التي داخل الغلاف. </a:t>
                </a:r>
                <a:endParaRPr lang="en-US" sz="2400" b="1"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941504" y="2341487"/>
                <a:ext cx="5801200" cy="1926233"/>
              </a:xfrm>
              <a:prstGeom prst="rect">
                <a:avLst/>
              </a:prstGeom>
              <a:blipFill>
                <a:blip r:embed="rId7"/>
                <a:stretch>
                  <a:fillRect l="-3785" r="-2208" b="-7911"/>
                </a:stretch>
              </a:blipFill>
            </p:spPr>
            <p:txBody>
              <a:bodyPr/>
              <a:lstStyle/>
              <a:p>
                <a:r>
                  <a:rPr lang="en-US">
                    <a:noFill/>
                  </a:rPr>
                  <a:t> </a:t>
                </a:r>
              </a:p>
            </p:txBody>
          </p:sp>
        </mc:Fallback>
      </mc:AlternateContent>
    </p:spTree>
    <p:extLst>
      <p:ext uri="{BB962C8B-B14F-4D97-AF65-F5344CB8AC3E}">
        <p14:creationId xmlns:p14="http://schemas.microsoft.com/office/powerpoint/2010/main" val="264837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7" name="Group 16"/>
          <p:cNvGrpSpPr/>
          <p:nvPr/>
        </p:nvGrpSpPr>
        <p:grpSpPr>
          <a:xfrm>
            <a:off x="112313"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rot="16200000">
            <a:off x="-196728" y="6104533"/>
            <a:ext cx="1229931" cy="276999"/>
          </a:xfrm>
          <a:prstGeom prst="rect">
            <a:avLst/>
          </a:prstGeom>
          <a:noFill/>
          <a:ln>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37" y="203595"/>
            <a:ext cx="9116756" cy="6450811"/>
          </a:xfrm>
          <a:prstGeom prst="rect">
            <a:avLst/>
          </a:prstGeom>
        </p:spPr>
      </p:pic>
      <p:grpSp>
        <p:nvGrpSpPr>
          <p:cNvPr id="8" name="Group 7"/>
          <p:cNvGrpSpPr/>
          <p:nvPr/>
        </p:nvGrpSpPr>
        <p:grpSpPr>
          <a:xfrm>
            <a:off x="556735" y="17541"/>
            <a:ext cx="9393756" cy="6840459"/>
            <a:chOff x="556735" y="17541"/>
            <a:chExt cx="9393756" cy="6840459"/>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736" y="17541"/>
              <a:ext cx="9393755" cy="6840459"/>
            </a:xfrm>
            <a:prstGeom prst="rect">
              <a:avLst/>
            </a:prstGeom>
          </p:spPr>
        </p:pic>
        <p:grpSp>
          <p:nvGrpSpPr>
            <p:cNvPr id="7" name="Group 6"/>
            <p:cNvGrpSpPr/>
            <p:nvPr/>
          </p:nvGrpSpPr>
          <p:grpSpPr>
            <a:xfrm>
              <a:off x="556735" y="1359245"/>
              <a:ext cx="6485474" cy="5498755"/>
              <a:chOff x="556735" y="1359245"/>
              <a:chExt cx="6485474" cy="5498755"/>
            </a:xfrm>
          </p:grpSpPr>
          <p:sp>
            <p:nvSpPr>
              <p:cNvPr id="3" name="Rectangle 2"/>
              <p:cNvSpPr/>
              <p:nvPr/>
            </p:nvSpPr>
            <p:spPr>
              <a:xfrm>
                <a:off x="789919" y="1359245"/>
                <a:ext cx="6252290" cy="5498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556735" y="1804087"/>
                    <a:ext cx="6368881" cy="2246769"/>
                  </a:xfrm>
                  <a:prstGeom prst="rect">
                    <a:avLst/>
                  </a:prstGeom>
                  <a:noFill/>
                </p:spPr>
                <p:txBody>
                  <a:bodyPr wrap="square" rtlCol="0">
                    <a:spAutoFit/>
                  </a:bodyPr>
                  <a:lstStyle/>
                  <a:p>
                    <a:pPr algn="just" rtl="1"/>
                    <a:r>
                      <a:rPr lang="ar-IQ" sz="2800" dirty="0">
                        <a:solidFill>
                          <a:srgbClr val="C00000"/>
                        </a:solidFill>
                      </a:rPr>
                      <a:t>نفرض ان الشحنة </a:t>
                    </a:r>
                    <a:r>
                      <a:rPr lang="en-US" sz="2800" dirty="0">
                        <a:solidFill>
                          <a:srgbClr val="C00000"/>
                        </a:solidFill>
                      </a:rPr>
                      <a:t> </a:t>
                    </a:r>
                    <a:r>
                      <a:rPr lang="en-US" sz="2800" dirty="0"/>
                      <a:t>q</a:t>
                    </a:r>
                    <a:r>
                      <a:rPr lang="ar-IQ" sz="2800" dirty="0">
                        <a:solidFill>
                          <a:srgbClr val="C00000"/>
                        </a:solidFill>
                      </a:rPr>
                      <a:t> محاطة بثلاثة اسطح مغلقة ،</a:t>
                    </a:r>
                    <a:r>
                      <a:rPr lang="ar-SA" sz="2800" dirty="0">
                        <a:solidFill>
                          <a:srgbClr val="C00000"/>
                        </a:solidFill>
                      </a:rPr>
                      <a:t>بالتالي ان</a:t>
                    </a:r>
                    <a:r>
                      <a:rPr lang="ar-IQ" sz="2800" dirty="0">
                        <a:solidFill>
                          <a:srgbClr val="C00000"/>
                        </a:solidFill>
                      </a:rPr>
                      <a:t> الفيض الذي يمر من الاسطح الثلاث له قيمة</a:t>
                    </a:r>
                    <a:r>
                      <a:rPr lang="ar-SA" sz="2800" dirty="0">
                        <a:solidFill>
                          <a:srgbClr val="C00000"/>
                        </a:solidFill>
                      </a:rPr>
                      <a:t> لجميع تلك الاسطح</a:t>
                    </a:r>
                    <a:r>
                      <a:rPr lang="ar-IQ" sz="2800" dirty="0">
                        <a:solidFill>
                          <a:srgbClr val="C00000"/>
                        </a:solidFill>
                      </a:rPr>
                      <a:t> </a:t>
                    </a:r>
                    <a:r>
                      <a:rPr lang="ar-SA" sz="2800" dirty="0">
                        <a:solidFill>
                          <a:srgbClr val="C00000"/>
                        </a:solidFill>
                      </a:rPr>
                      <a:t>و</a:t>
                    </a:r>
                    <a:r>
                      <a:rPr lang="ar-IQ" sz="2800" dirty="0">
                        <a:solidFill>
                          <a:srgbClr val="C00000"/>
                        </a:solidFill>
                      </a:rPr>
                      <a:t>تساوي </a:t>
                    </a:r>
                    <a14:m>
                      <m:oMath xmlns:m="http://schemas.openxmlformats.org/officeDocument/2006/math">
                        <m:r>
                          <a:rPr lang="en-US" sz="2800" b="0" i="1" smtClean="0">
                            <a:solidFill>
                              <a:schemeClr val="tx1"/>
                            </a:solidFill>
                            <a:latin typeface="Cambria Math" panose="02040503050406030204" pitchFamily="18" charset="0"/>
                          </a:rPr>
                          <m:t>𝑞</m:t>
                        </m:r>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𝜀</m:t>
                            </m:r>
                          </m:e>
                          <m:sub>
                            <m:r>
                              <a:rPr lang="en-US" sz="2800" b="0" i="1" smtClean="0">
                                <a:solidFill>
                                  <a:schemeClr val="tx1"/>
                                </a:solidFill>
                                <a:latin typeface="Cambria Math" panose="02040503050406030204" pitchFamily="18" charset="0"/>
                                <a:ea typeface="Cambria Math" panose="02040503050406030204" pitchFamily="18" charset="0"/>
                              </a:rPr>
                              <m:t>𝜊</m:t>
                            </m:r>
                          </m:sub>
                        </m:sSub>
                      </m:oMath>
                    </a14:m>
                    <a:r>
                      <a:rPr lang="ar-SA" sz="2800" dirty="0">
                        <a:solidFill>
                          <a:srgbClr val="C00000"/>
                        </a:solidFill>
                      </a:rPr>
                      <a:t> . لذلك نستنتج أن قيمة  الفيض الصافي عبر أي سطح مغلق لا يعتمد عن شكل السطح. </a:t>
                    </a:r>
                    <a:endParaRPr lang="en-US" sz="2800" dirty="0">
                      <a:solidFill>
                        <a:srgbClr val="C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56735" y="1804087"/>
                    <a:ext cx="6368881" cy="2246769"/>
                  </a:xfrm>
                  <a:prstGeom prst="rect">
                    <a:avLst/>
                  </a:prstGeom>
                  <a:blipFill>
                    <a:blip r:embed="rId5"/>
                    <a:stretch>
                      <a:fillRect l="-3541" t="-3523" r="-2010" b="-5962"/>
                    </a:stretch>
                  </a:blipFill>
                </p:spPr>
                <p:txBody>
                  <a:bodyPr/>
                  <a:lstStyle/>
                  <a:p>
                    <a:r>
                      <a:rPr lang="en-US">
                        <a:noFill/>
                      </a:rPr>
                      <a:t> </a:t>
                    </a:r>
                  </a:p>
                </p:txBody>
              </p:sp>
            </mc:Fallback>
          </mc:AlternateContent>
          <p:sp>
            <p:nvSpPr>
              <p:cNvPr id="11" name="TextBox 10"/>
              <p:cNvSpPr txBox="1"/>
              <p:nvPr/>
            </p:nvSpPr>
            <p:spPr>
              <a:xfrm>
                <a:off x="556735" y="4405251"/>
                <a:ext cx="6368881" cy="2246769"/>
              </a:xfrm>
              <a:prstGeom prst="rect">
                <a:avLst/>
              </a:prstGeom>
              <a:noFill/>
            </p:spPr>
            <p:txBody>
              <a:bodyPr wrap="square" rtlCol="0">
                <a:spAutoFit/>
              </a:bodyPr>
              <a:lstStyle/>
              <a:p>
                <a:pPr algn="just" rtl="1"/>
                <a:r>
                  <a:rPr lang="ar-SA" sz="2800" dirty="0">
                    <a:solidFill>
                      <a:srgbClr val="C00000"/>
                    </a:solidFill>
                  </a:rPr>
                  <a:t>كذلك لو فرضنا </a:t>
                </a:r>
                <a:r>
                  <a:rPr lang="ar-IQ" sz="2800" dirty="0">
                    <a:solidFill>
                      <a:srgbClr val="C00000"/>
                    </a:solidFill>
                  </a:rPr>
                  <a:t> الشحنة </a:t>
                </a:r>
                <a:r>
                  <a:rPr lang="en-US" sz="2800" dirty="0">
                    <a:solidFill>
                      <a:srgbClr val="C00000"/>
                    </a:solidFill>
                  </a:rPr>
                  <a:t> </a:t>
                </a:r>
                <a:r>
                  <a:rPr lang="en-US" sz="2800" dirty="0"/>
                  <a:t>q</a:t>
                </a:r>
                <a:r>
                  <a:rPr lang="ar-SA" sz="2800" dirty="0">
                    <a:solidFill>
                      <a:srgbClr val="C00000"/>
                    </a:solidFill>
                  </a:rPr>
                  <a:t> تقع خارج سطح مغلق كما في الشكل المجاور ، يمكن ملاحظة ان عدد من خطوط المجال الكهربائي الداخله الى السطح هي نفسها الخارجة منه . لذلك يكون صافي الفيض الكهربائي هنا هو صفر ، لأن السطح لا يحيط بالشحنة الكهربائية   </a:t>
                </a:r>
                <a:endParaRPr lang="en-US" sz="2800" dirty="0">
                  <a:solidFill>
                    <a:srgbClr val="C00000"/>
                  </a:solidFill>
                </a:endParaRPr>
              </a:p>
            </p:txBody>
          </p:sp>
        </p:grpSp>
      </p:grpSp>
      <p:grpSp>
        <p:nvGrpSpPr>
          <p:cNvPr id="10" name="Group 9"/>
          <p:cNvGrpSpPr/>
          <p:nvPr/>
        </p:nvGrpSpPr>
        <p:grpSpPr>
          <a:xfrm>
            <a:off x="556734" y="1801700"/>
            <a:ext cx="6485475" cy="2249155"/>
            <a:chOff x="556735" y="1468192"/>
            <a:chExt cx="9643333" cy="5389806"/>
          </a:xfrm>
        </p:grpSpPr>
        <p:sp>
          <p:nvSpPr>
            <p:cNvPr id="9" name="Rectangle 8"/>
            <p:cNvSpPr/>
            <p:nvPr/>
          </p:nvSpPr>
          <p:spPr>
            <a:xfrm>
              <a:off x="556735" y="1468192"/>
              <a:ext cx="9643333" cy="5389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39403" y="2048159"/>
              <a:ext cx="8654904" cy="3761485"/>
            </a:xfrm>
            <a:prstGeom prst="rect">
              <a:avLst/>
            </a:prstGeom>
          </p:spPr>
          <p:txBody>
            <a:bodyPr wrap="square">
              <a:spAutoFit/>
            </a:bodyPr>
            <a:lstStyle/>
            <a:p>
              <a:pPr algn="just" rtl="1"/>
              <a:r>
                <a:rPr lang="ar-IQ" sz="3200" dirty="0">
                  <a:solidFill>
                    <a:srgbClr val="222222"/>
                  </a:solidFill>
                  <a:latin typeface="arial" panose="020B0604020202020204" pitchFamily="34" charset="0"/>
                </a:rPr>
                <a:t>قانون كاوس: </a:t>
              </a:r>
              <a:r>
                <a:rPr lang="ar-SA" sz="3200" dirty="0">
                  <a:solidFill>
                    <a:srgbClr val="222222"/>
                  </a:solidFill>
                  <a:latin typeface="arial" panose="020B0604020202020204" pitchFamily="34" charset="0"/>
                </a:rPr>
                <a:t>على أن عدد خطوط المجال الكهربي الخارجة من سطح مغلق مساو لمجموع الشحنة الكهربية داخل السطح</a:t>
              </a:r>
              <a:r>
                <a:rPr lang="ar-IQ" sz="3200" dirty="0">
                  <a:solidFill>
                    <a:srgbClr val="222222"/>
                  </a:solidFill>
                  <a:latin typeface="arial" panose="020B0604020202020204" pitchFamily="34" charset="0"/>
                </a:rPr>
                <a:t>.</a:t>
              </a:r>
              <a:endParaRPr lang="en-US" sz="3200" dirty="0"/>
            </a:p>
          </p:txBody>
        </p:sp>
      </p:grpSp>
    </p:spTree>
    <p:extLst>
      <p:ext uri="{BB962C8B-B14F-4D97-AF65-F5344CB8AC3E}">
        <p14:creationId xmlns:p14="http://schemas.microsoft.com/office/powerpoint/2010/main" val="44384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Chapter Two</a:t>
            </a:r>
            <a:r>
              <a:rPr lang="en-US" sz="3600" b="1"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sp>
        <p:nvSpPr>
          <p:cNvPr id="4" name="Content Placeholder 2"/>
          <p:cNvSpPr>
            <a:spLocks noGrp="1"/>
          </p:cNvSpPr>
          <p:nvPr>
            <p:ph idx="1"/>
          </p:nvPr>
        </p:nvSpPr>
        <p:spPr>
          <a:xfrm>
            <a:off x="838200" y="1825625"/>
            <a:ext cx="10515600" cy="4351338"/>
          </a:xfrm>
        </p:spPr>
        <p:txBody>
          <a:bodyPr>
            <a:normAutofit lnSpcReduction="10000"/>
          </a:bodyPr>
          <a:lstStyle/>
          <a:p>
            <a:pPr lvl="0"/>
            <a:r>
              <a:rPr lang="en-US" dirty="0">
                <a:latin typeface="Times New Roman" panose="02020603050405020304" pitchFamily="18" charset="0"/>
                <a:cs typeface="Times New Roman" panose="02020603050405020304" pitchFamily="18" charset="0"/>
              </a:rPr>
              <a:t>The Electric Charge. </a:t>
            </a:r>
          </a:p>
          <a:p>
            <a:pPr lvl="0"/>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 The Electric force and Coulombs Law. </a:t>
            </a:r>
          </a:p>
          <a:p>
            <a:pPr lvl="0"/>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The Electric Field. </a:t>
            </a:r>
          </a:p>
          <a:p>
            <a:pPr lvl="0"/>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The Electric Flux. </a:t>
            </a:r>
          </a:p>
          <a:p>
            <a:pPr lvl="0"/>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The Electric Potential. </a:t>
            </a:r>
          </a:p>
          <a:p>
            <a:endParaRPr lang="en-US" dirty="0"/>
          </a:p>
        </p:txBody>
      </p:sp>
      <p:grpSp>
        <p:nvGrpSpPr>
          <p:cNvPr id="16" name="Group 15"/>
          <p:cNvGrpSpPr/>
          <p:nvPr/>
        </p:nvGrpSpPr>
        <p:grpSpPr>
          <a:xfrm>
            <a:off x="112313" y="0"/>
            <a:ext cx="444424" cy="6858000"/>
            <a:chOff x="447167" y="0"/>
            <a:chExt cx="444424" cy="6858000"/>
          </a:xfrm>
        </p:grpSpPr>
        <p:grpSp>
          <p:nvGrpSpPr>
            <p:cNvPr id="17" name="Group 16"/>
            <p:cNvGrpSpPr/>
            <p:nvPr/>
          </p:nvGrpSpPr>
          <p:grpSpPr>
            <a:xfrm>
              <a:off x="447167"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rot="16200000">
              <a:off x="138126" y="6104533"/>
              <a:ext cx="1229931" cy="276999"/>
            </a:xfrm>
            <a:prstGeom prst="rect">
              <a:avLst/>
            </a:prstGeom>
            <a:noFill/>
            <a:ln>
              <a:solidFill>
                <a:schemeClr val="bg1">
                  <a:lumMod val="85000"/>
                </a:schemeClr>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grpSp>
      <p:pic>
        <p:nvPicPr>
          <p:cNvPr id="5122" name="Picture 2" descr="Related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39102" y="1825625"/>
            <a:ext cx="4596161" cy="393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04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1000"/>
                                        <p:tgtEl>
                                          <p:spTgt spid="4">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1000"/>
                                        <p:tgtEl>
                                          <p:spTgt spid="4">
                                            <p:txEl>
                                              <p:pRg st="4" end="4"/>
                                            </p:txEl>
                                          </p:spTgt>
                                        </p:tgtEl>
                                      </p:cBhvr>
                                    </p:animEffect>
                                  </p:childTnLst>
                                </p:cTn>
                              </p:par>
                            </p:childTnLst>
                          </p:cTn>
                        </p:par>
                        <p:par>
                          <p:cTn id="16" fill="hold">
                            <p:stCondLst>
                              <p:cond delay="3500"/>
                            </p:stCondLst>
                            <p:childTnLst>
                              <p:par>
                                <p:cTn id="17" presetID="22" presetClass="entr" presetSubtype="8" fill="hold" nodeType="afterEffect">
                                  <p:stCondLst>
                                    <p:cond delay="50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wipe(left)">
                                      <p:cBhvr>
                                        <p:cTn id="19" dur="1000"/>
                                        <p:tgtEl>
                                          <p:spTgt spid="4">
                                            <p:txEl>
                                              <p:pRg st="6" end="6"/>
                                            </p:txEl>
                                          </p:spTgt>
                                        </p:tgtEl>
                                      </p:cBhvr>
                                    </p:animEffect>
                                  </p:childTnLst>
                                </p:cTn>
                              </p:par>
                            </p:childTnLst>
                          </p:cTn>
                        </p:par>
                        <p:par>
                          <p:cTn id="20" fill="hold">
                            <p:stCondLst>
                              <p:cond delay="5000"/>
                            </p:stCondLst>
                            <p:childTnLst>
                              <p:par>
                                <p:cTn id="21" presetID="22" presetClass="entr" presetSubtype="8" fill="hold" nodeType="afterEffect">
                                  <p:stCondLst>
                                    <p:cond delay="50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wipe(left)">
                                      <p:cBhvr>
                                        <p:cTn id="23"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7" name="Group 16"/>
          <p:cNvGrpSpPr/>
          <p:nvPr/>
        </p:nvGrpSpPr>
        <p:grpSpPr>
          <a:xfrm>
            <a:off x="112313"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rot="16200000">
            <a:off x="-196728" y="6104533"/>
            <a:ext cx="1229931" cy="276999"/>
          </a:xfrm>
          <a:prstGeom prst="rect">
            <a:avLst/>
          </a:prstGeom>
          <a:noFill/>
          <a:ln>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sp>
        <p:nvSpPr>
          <p:cNvPr id="7" name="Rectangle 6"/>
          <p:cNvSpPr/>
          <p:nvPr/>
        </p:nvSpPr>
        <p:spPr>
          <a:xfrm>
            <a:off x="556737" y="471062"/>
            <a:ext cx="2809295" cy="646331"/>
          </a:xfrm>
          <a:prstGeom prst="rect">
            <a:avLst/>
          </a:prstGeom>
        </p:spPr>
        <p:txBody>
          <a:bodyPr wrap="none">
            <a:spAutoFit/>
          </a:bodyPr>
          <a:lstStyle/>
          <a:p>
            <a:r>
              <a:rPr lang="en-US" sz="3600" b="1" dirty="0">
                <a:solidFill>
                  <a:srgbClr val="002060"/>
                </a:solidFill>
                <a:latin typeface="Times New Roman" panose="02020603050405020304" pitchFamily="18" charset="0"/>
                <a:cs typeface="Times New Roman" panose="02020603050405020304" pitchFamily="18" charset="0"/>
              </a:rPr>
              <a:t>Gauss’s Law </a:t>
            </a:r>
            <a:endParaRPr lang="en-US" sz="3600" b="1" dirty="0">
              <a:solidFill>
                <a:srgbClr val="002060"/>
              </a:solidFill>
            </a:endParaRPr>
          </a:p>
        </p:txBody>
      </p:sp>
      <mc:AlternateContent xmlns:mc="http://schemas.openxmlformats.org/markup-compatibility/2006" xmlns:a14="http://schemas.microsoft.com/office/drawing/2010/main">
        <mc:Choice Requires="a14">
          <p:sp>
            <p:nvSpPr>
              <p:cNvPr id="2" name="TextBox 1"/>
              <p:cNvSpPr txBox="1"/>
              <p:nvPr/>
            </p:nvSpPr>
            <p:spPr>
              <a:xfrm>
                <a:off x="1544595" y="1412476"/>
                <a:ext cx="9823622" cy="5262979"/>
              </a:xfrm>
              <a:prstGeom prst="rect">
                <a:avLst/>
              </a:prstGeom>
              <a:noFill/>
            </p:spPr>
            <p:txBody>
              <a:bodyPr wrap="square" rtlCol="0">
                <a:spAutoFit/>
              </a:bodyPr>
              <a:lstStyle/>
              <a:p>
                <a:pPr algn="just" rtl="1"/>
                <a:r>
                  <a:rPr lang="ar-SA" sz="2800" dirty="0"/>
                  <a:t>من الاساسيات لقانون كاوس</a:t>
                </a:r>
                <a:r>
                  <a:rPr lang="ar-IQ" sz="2800" dirty="0"/>
                  <a:t> وبالاعتماد على ان خطوط المجال الكهربائي تعني ان كل شحنة يجب ان يكون لديها فيض مقداره </a:t>
                </a:r>
                <a:r>
                  <a:rPr lang="ar-SA" sz="2800" dirty="0"/>
                  <a:t> </a:t>
                </a:r>
                <a:r>
                  <a:rPr lang="en-US" sz="2800" dirty="0"/>
                  <a:t>q/</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𝜀</m:t>
                        </m:r>
                      </m:e>
                      <m:sub>
                        <m:r>
                          <a:rPr lang="en-US" sz="2800" i="1">
                            <a:latin typeface="Cambria Math" panose="02040503050406030204" pitchFamily="18" charset="0"/>
                            <a:ea typeface="Cambria Math" panose="02040503050406030204" pitchFamily="18" charset="0"/>
                          </a:rPr>
                          <m:t>𝜊</m:t>
                        </m:r>
                      </m:sub>
                    </m:sSub>
                  </m:oMath>
                </a14:m>
                <a:r>
                  <a:rPr lang="ar-SA" sz="2800" dirty="0"/>
                  <a:t> لذلك</a:t>
                </a:r>
                <a:r>
                  <a:rPr lang="ar-IQ" sz="2800" dirty="0"/>
                  <a:t>:</a:t>
                </a:r>
                <a:endParaRPr lang="ar-SA" sz="2800" dirty="0"/>
              </a:p>
              <a:p>
                <a:pPr algn="just" rtl="1"/>
                <a:endParaRPr lang="ar-IQ" sz="2800" dirty="0"/>
              </a:p>
              <a:p>
                <a:pPr marL="457200" indent="-457200" algn="just" rtl="1">
                  <a:buFont typeface="Arial" panose="020B0604020202020204" pitchFamily="34" charset="0"/>
                  <a:buChar char="•"/>
                </a:pPr>
                <a:r>
                  <a:rPr lang="ar-IQ" sz="2800" b="1" dirty="0"/>
                  <a:t> </a:t>
                </a:r>
                <a:r>
                  <a:rPr lang="ar-SA" sz="2800" b="1" dirty="0"/>
                  <a:t> لو</a:t>
                </a:r>
                <a:r>
                  <a:rPr lang="ar-IQ" sz="2800" b="1" dirty="0"/>
                  <a:t> كان</a:t>
                </a:r>
                <a:r>
                  <a:rPr lang="ar-SA" sz="2800" b="1" dirty="0"/>
                  <a:t> هناك عدد من الشحنات </a:t>
                </a:r>
                <a:r>
                  <a:rPr lang="en-US" sz="2800" b="1" dirty="0"/>
                  <a:t>q</a:t>
                </a:r>
                <a:r>
                  <a:rPr lang="en-US" sz="2800" b="1" baseline="-25000" dirty="0"/>
                  <a:t>1</a:t>
                </a:r>
                <a:r>
                  <a:rPr lang="en-US" sz="2800" b="1" dirty="0"/>
                  <a:t>+q</a:t>
                </a:r>
                <a:r>
                  <a:rPr lang="en-US" sz="2800" b="1" baseline="-25000" dirty="0"/>
                  <a:t>2</a:t>
                </a:r>
                <a:r>
                  <a:rPr lang="en-US" sz="2800" b="1" dirty="0"/>
                  <a:t>+q</a:t>
                </a:r>
                <a:r>
                  <a:rPr lang="en-US" sz="2800" b="1" baseline="-25000" dirty="0"/>
                  <a:t>3</a:t>
                </a:r>
                <a:r>
                  <a:rPr lang="ar-IQ" sz="2800" b="1" dirty="0"/>
                  <a:t> </a:t>
                </a:r>
                <a:r>
                  <a:rPr lang="ar-SA" sz="2800" b="1" dirty="0"/>
                  <a:t>داخل سطح كاوسي، فان عدد خطوط الفيض القادم من تلك الشحنات سيكون هو مجموع تلك الشحنات مجتمعة مع بعض </a:t>
                </a:r>
                <a:r>
                  <a:rPr lang="en-US" sz="2800" b="1" dirty="0"/>
                  <a:t>q</a:t>
                </a:r>
                <a:r>
                  <a:rPr lang="en-US" sz="2800" b="1" baseline="-25000" dirty="0"/>
                  <a:t>1</a:t>
                </a:r>
                <a:r>
                  <a:rPr lang="en-US" sz="2800" b="1" dirty="0"/>
                  <a:t>+q</a:t>
                </a:r>
                <a:r>
                  <a:rPr lang="en-US" sz="2800" b="1" baseline="-25000" dirty="0"/>
                  <a:t>2</a:t>
                </a:r>
                <a:r>
                  <a:rPr lang="en-US" sz="2800" b="1" dirty="0"/>
                  <a:t>+q</a:t>
                </a:r>
                <a:r>
                  <a:rPr lang="en-US" sz="2800" b="1" baseline="-25000" dirty="0"/>
                  <a:t>3</a:t>
                </a:r>
                <a:r>
                  <a:rPr lang="en-US" sz="2800" b="1" dirty="0"/>
                  <a:t>+…</a:t>
                </a:r>
                <a:r>
                  <a:rPr lang="en-US" sz="2800" b="1" dirty="0" err="1"/>
                  <a:t>qn</a:t>
                </a:r>
                <a:r>
                  <a:rPr lang="en-US" sz="2800" b="1" dirty="0"/>
                  <a:t>)/</a:t>
                </a:r>
                <a14:m>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ea typeface="Cambria Math" panose="02040503050406030204" pitchFamily="18" charset="0"/>
                          </a:rPr>
                          <m:t>𝜺</m:t>
                        </m:r>
                      </m:e>
                      <m:sub>
                        <m:r>
                          <a:rPr lang="en-US" sz="2800" b="1" i="1" smtClean="0">
                            <a:latin typeface="Cambria Math" panose="02040503050406030204" pitchFamily="18" charset="0"/>
                            <a:ea typeface="Cambria Math" panose="02040503050406030204" pitchFamily="18" charset="0"/>
                          </a:rPr>
                          <m:t>𝝄</m:t>
                        </m:r>
                      </m:sub>
                    </m:sSub>
                  </m:oMath>
                </a14:m>
                <a:r>
                  <a:rPr lang="ar-IQ" sz="2800" b="1" dirty="0"/>
                  <a:t>). </a:t>
                </a:r>
              </a:p>
              <a:p>
                <a:pPr algn="just" rtl="1"/>
                <a:endParaRPr lang="ar-IQ" sz="2800" b="1" dirty="0"/>
              </a:p>
              <a:p>
                <a:pPr marL="457200" indent="-457200" algn="just" rtl="1">
                  <a:buFont typeface="Arial" panose="020B0604020202020204" pitchFamily="34" charset="0"/>
                  <a:buChar char="•"/>
                </a:pPr>
                <a:r>
                  <a:rPr lang="ar-IQ" sz="2800" b="1" dirty="0"/>
                  <a:t> عدد خطوط الفيض القادمة من خارج السطح المغلق هو تكامل </a:t>
                </a:r>
                <a:r>
                  <a:rPr lang="en-US" sz="2800" b="1" i="1" dirty="0"/>
                  <a:t>EdA</a:t>
                </a:r>
                <a:r>
                  <a:rPr lang="ar-IQ" sz="2800" b="1" dirty="0"/>
                  <a:t> على السطح </a:t>
                </a:r>
                <a:r>
                  <a:rPr lang="en-US" sz="2800" b="1" i="1" dirty="0"/>
                  <a:t>EdA</a:t>
                </a:r>
                <a:r>
                  <a:rPr lang="ar-IQ" sz="2800" b="1" dirty="0"/>
                  <a:t> </a:t>
                </a:r>
                <a:r>
                  <a:rPr lang="ar-SA" sz="2800" b="1" dirty="0"/>
                  <a:t>. </a:t>
                </a:r>
              </a:p>
              <a:p>
                <a:pPr algn="just" rtl="1"/>
                <a:endParaRPr lang="ar-SA" sz="2800" dirty="0"/>
              </a:p>
              <a:p>
                <a:pPr algn="just" rtl="1"/>
                <a:r>
                  <a:rPr lang="ar-SA" sz="2800" b="1" dirty="0">
                    <a:solidFill>
                      <a:srgbClr val="C00000"/>
                    </a:solidFill>
                  </a:rPr>
                  <a:t>من الحالتين السابقتين يمكن تحديد قانون كاوس بان الفيض الكهربائي خلال سطح كاوس المغلق هو مساوي اللى صافي الشحنه داخل السطح مقسوم على </a:t>
                </a:r>
                <a14:m>
                  <m:oMath xmlns:m="http://schemas.openxmlformats.org/officeDocument/2006/math">
                    <m:sSub>
                      <m:sSubPr>
                        <m:ctrlPr>
                          <a:rPr lang="en-US" sz="2800" b="1" i="1">
                            <a:solidFill>
                              <a:srgbClr val="C00000"/>
                            </a:solidFill>
                            <a:latin typeface="Cambria Math" panose="02040503050406030204" pitchFamily="18" charset="0"/>
                          </a:rPr>
                        </m:ctrlPr>
                      </m:sSubPr>
                      <m:e>
                        <m:r>
                          <a:rPr lang="en-US" sz="2800" b="1" i="1">
                            <a:solidFill>
                              <a:srgbClr val="C00000"/>
                            </a:solidFill>
                            <a:latin typeface="Cambria Math" panose="02040503050406030204" pitchFamily="18" charset="0"/>
                            <a:ea typeface="Cambria Math" panose="02040503050406030204" pitchFamily="18" charset="0"/>
                          </a:rPr>
                          <m:t>𝜺</m:t>
                        </m:r>
                      </m:e>
                      <m:sub>
                        <m:r>
                          <a:rPr lang="en-US" sz="2800" b="1" i="1">
                            <a:solidFill>
                              <a:srgbClr val="C00000"/>
                            </a:solidFill>
                            <a:latin typeface="Cambria Math" panose="02040503050406030204" pitchFamily="18" charset="0"/>
                            <a:ea typeface="Cambria Math" panose="02040503050406030204" pitchFamily="18" charset="0"/>
                          </a:rPr>
                          <m:t>𝝄</m:t>
                        </m:r>
                      </m:sub>
                    </m:sSub>
                  </m:oMath>
                </a14:m>
                <a:endParaRPr lang="en-US" sz="28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1544595" y="1412476"/>
                <a:ext cx="9823622" cy="5262979"/>
              </a:xfrm>
              <a:prstGeom prst="rect">
                <a:avLst/>
              </a:prstGeom>
              <a:blipFill>
                <a:blip r:embed="rId3"/>
                <a:stretch>
                  <a:fillRect l="-2295" t="-1275" r="-1241" b="-20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56953" y="5328571"/>
                <a:ext cx="9811264" cy="1346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sz="3200" i="1" smtClean="0">
                              <a:solidFill>
                                <a:schemeClr val="tx1"/>
                              </a:solidFill>
                              <a:latin typeface="Cambria Math" panose="02040503050406030204" pitchFamily="18" charset="0"/>
                            </a:rPr>
                          </m:ctrlPr>
                        </m:naryPr>
                        <m:sub/>
                        <m:sup/>
                        <m:e>
                          <m:acc>
                            <m:accPr>
                              <m:chr m:val="⃑"/>
                              <m:ctrlPr>
                                <a:rPr lang="en-US" sz="320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𝐸</m:t>
                              </m:r>
                            </m:e>
                          </m:acc>
                          <m:r>
                            <m:rPr>
                              <m:brk/>
                            </m:rP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𝑑</m:t>
                          </m:r>
                          <m:acc>
                            <m:accPr>
                              <m:chr m:val="⃑"/>
                              <m:ctrlPr>
                                <a:rPr lang="en-US" sz="3200" b="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𝐴</m:t>
                              </m:r>
                            </m:e>
                          </m:acc>
                          <m:r>
                            <m:rPr>
                              <m:brk/>
                            </m:rP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 </m:t>
                          </m:r>
                          <m:f>
                            <m:fPr>
                              <m:ctrlPr>
                                <a:rPr lang="en-US" sz="3200" b="0" i="1" smtClean="0">
                                  <a:solidFill>
                                    <a:schemeClr val="tx1"/>
                                  </a:solidFill>
                                  <a:latin typeface="Cambria Math" panose="02040503050406030204" pitchFamily="18" charset="0"/>
                                </a:rPr>
                              </m:ctrlPr>
                            </m:fPr>
                            <m:num>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𝑞</m:t>
                                  </m:r>
                                </m:e>
                                <m:sub>
                                  <m:r>
                                    <a:rPr lang="en-US" sz="3200" b="0" i="1" smtClean="0">
                                      <a:solidFill>
                                        <a:schemeClr val="tx1"/>
                                      </a:solidFill>
                                      <a:latin typeface="Cambria Math" panose="02040503050406030204" pitchFamily="18" charset="0"/>
                                    </a:rPr>
                                    <m:t>𝑖𝑛</m:t>
                                  </m:r>
                                </m:sub>
                              </m:sSub>
                            </m:num>
                            <m:den>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ea typeface="Cambria Math" panose="02040503050406030204" pitchFamily="18" charset="0"/>
                                    </a:rPr>
                                    <m:t>𝜀</m:t>
                                  </m:r>
                                </m:e>
                                <m:sub>
                                  <m:r>
                                    <a:rPr lang="en-US" sz="3200" b="0" i="1" smtClean="0">
                                      <a:solidFill>
                                        <a:schemeClr val="tx1"/>
                                      </a:solidFill>
                                      <a:latin typeface="Cambria Math" panose="02040503050406030204" pitchFamily="18" charset="0"/>
                                      <a:ea typeface="Cambria Math" panose="02040503050406030204" pitchFamily="18" charset="0"/>
                                    </a:rPr>
                                    <m:t>𝜊</m:t>
                                  </m:r>
                                </m:sub>
                              </m:sSub>
                            </m:den>
                          </m:f>
                        </m:e>
                      </m:nary>
                    </m:oMath>
                  </m:oMathPara>
                </a14:m>
                <a:endParaRPr lang="en-US" sz="3200" dirty="0"/>
              </a:p>
            </p:txBody>
          </p:sp>
        </mc:Choice>
        <mc:Fallback xmlns="">
          <p:sp>
            <p:nvSpPr>
              <p:cNvPr id="3" name="Rectangle 2"/>
              <p:cNvSpPr>
                <a:spLocks noRot="1" noChangeAspect="1" noMove="1" noResize="1" noEditPoints="1" noAdjustHandles="1" noChangeArrowheads="1" noChangeShapeType="1" noTextEdit="1"/>
              </p:cNvSpPr>
              <p:nvPr/>
            </p:nvSpPr>
            <p:spPr>
              <a:xfrm>
                <a:off x="1556953" y="5328571"/>
                <a:ext cx="9811264" cy="1346884"/>
              </a:xfrm>
              <a:prstGeom prst="rect">
                <a:avLst/>
              </a:prstGeom>
              <a:blipFill>
                <a:blip r:embed="rId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67611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7" name="Group 16"/>
          <p:cNvGrpSpPr/>
          <p:nvPr/>
        </p:nvGrpSpPr>
        <p:grpSpPr>
          <a:xfrm>
            <a:off x="112313"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rot="16200000">
            <a:off x="-196728" y="6104533"/>
            <a:ext cx="1229931" cy="276999"/>
          </a:xfrm>
          <a:prstGeom prst="rect">
            <a:avLst/>
          </a:prstGeom>
          <a:noFill/>
          <a:ln>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sp>
        <p:nvSpPr>
          <p:cNvPr id="10" name="Rectangle 9"/>
          <p:cNvSpPr/>
          <p:nvPr/>
        </p:nvSpPr>
        <p:spPr>
          <a:xfrm>
            <a:off x="556737" y="471062"/>
            <a:ext cx="6707798" cy="646331"/>
          </a:xfrm>
          <a:prstGeom prst="rect">
            <a:avLst/>
          </a:prstGeom>
        </p:spPr>
        <p:txBody>
          <a:bodyPr wrap="none">
            <a:spAutoFit/>
          </a:bodyPr>
          <a:lstStyle/>
          <a:p>
            <a:r>
              <a:rPr lang="en-US" sz="3600" b="1" dirty="0">
                <a:solidFill>
                  <a:srgbClr val="002060"/>
                </a:solidFill>
                <a:latin typeface="Times New Roman" panose="02020603050405020304" pitchFamily="18" charset="0"/>
                <a:cs typeface="Times New Roman" panose="02020603050405020304" pitchFamily="18" charset="0"/>
              </a:rPr>
              <a:t>Gauss’s Law and Coulombs law  </a:t>
            </a:r>
            <a:endParaRPr lang="en-US" sz="3600" b="1" dirty="0">
              <a:solidFill>
                <a:srgbClr val="002060"/>
              </a:solidFill>
            </a:endParaRPr>
          </a:p>
        </p:txBody>
      </p:sp>
      <p:sp>
        <p:nvSpPr>
          <p:cNvPr id="2" name="TextBox 1"/>
          <p:cNvSpPr txBox="1"/>
          <p:nvPr/>
        </p:nvSpPr>
        <p:spPr>
          <a:xfrm>
            <a:off x="654908" y="1408670"/>
            <a:ext cx="10577384" cy="1384995"/>
          </a:xfrm>
          <a:prstGeom prst="rect">
            <a:avLst/>
          </a:prstGeom>
          <a:noFill/>
        </p:spPr>
        <p:txBody>
          <a:bodyPr wrap="square" rtlCol="0">
            <a:spAutoFit/>
          </a:bodyPr>
          <a:lstStyle/>
          <a:p>
            <a:pPr algn="just" rtl="1"/>
            <a:r>
              <a:rPr lang="ar-SA" sz="2800" b="1" dirty="0"/>
              <a:t>يمكن ان نستخلص قانون كولوم من قانون كاوس من خلال فرضية الشحنة النقطية </a:t>
            </a:r>
            <a:r>
              <a:rPr lang="en-US" sz="2800" b="1" dirty="0"/>
              <a:t>q</a:t>
            </a:r>
            <a:r>
              <a:rPr lang="ar-IQ" sz="2800" b="1" dirty="0"/>
              <a:t> . </a:t>
            </a:r>
          </a:p>
          <a:p>
            <a:pPr algn="just" rtl="1"/>
            <a:r>
              <a:rPr lang="ar-IQ" sz="2800" dirty="0">
                <a:solidFill>
                  <a:srgbClr val="C00000"/>
                </a:solidFill>
              </a:rPr>
              <a:t>لايجاد المجال الكهربائي عند نقطة او نقاط بمسافة تبعد </a:t>
            </a:r>
            <a:r>
              <a:rPr lang="en-US" sz="2800" dirty="0">
                <a:solidFill>
                  <a:srgbClr val="C00000"/>
                </a:solidFill>
              </a:rPr>
              <a:t>r</a:t>
            </a:r>
            <a:r>
              <a:rPr lang="ar-IQ" sz="2800" dirty="0">
                <a:solidFill>
                  <a:srgbClr val="C00000"/>
                </a:solidFill>
              </a:rPr>
              <a:t> من الشحنة ، يمكن ان نتخيل سطح الشكل الكروي الكاوسي ذو نصف قطر </a:t>
            </a:r>
            <a:r>
              <a:rPr lang="en-US" sz="2800" dirty="0">
                <a:solidFill>
                  <a:srgbClr val="C00000"/>
                </a:solidFill>
              </a:rPr>
              <a:t>r</a:t>
            </a:r>
            <a:r>
              <a:rPr lang="ar-IQ" sz="2800" dirty="0">
                <a:solidFill>
                  <a:srgbClr val="C00000"/>
                </a:solidFill>
              </a:rPr>
              <a:t> وشحنة </a:t>
            </a:r>
            <a:r>
              <a:rPr lang="en-US" sz="2800" dirty="0">
                <a:solidFill>
                  <a:srgbClr val="C00000"/>
                </a:solidFill>
              </a:rPr>
              <a:t>q</a:t>
            </a:r>
            <a:r>
              <a:rPr lang="ar-IQ" sz="2800" dirty="0">
                <a:solidFill>
                  <a:srgbClr val="C00000"/>
                </a:solidFill>
              </a:rPr>
              <a:t> عند المركز كما في الشكل : </a:t>
            </a:r>
            <a:endParaRPr lang="en-US" sz="2800" dirty="0">
              <a:solidFill>
                <a:srgbClr val="C00000"/>
              </a:solidFill>
            </a:endParaRPr>
          </a:p>
        </p:txBody>
      </p:sp>
      <p:pic>
        <p:nvPicPr>
          <p:cNvPr id="11"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514" y="2994011"/>
            <a:ext cx="3845184" cy="276823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Rectangle 2"/>
              <p:cNvSpPr/>
              <p:nvPr/>
            </p:nvSpPr>
            <p:spPr>
              <a:xfrm>
                <a:off x="5211938" y="2814033"/>
                <a:ext cx="3125727" cy="13840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nary>
                        <m:naryPr>
                          <m:chr m:val="∮"/>
                          <m:limLoc m:val="undOvr"/>
                          <m:subHide m:val="on"/>
                          <m:supHide m:val="on"/>
                          <m:ctrlPr>
                            <a:rPr lang="en-US" sz="3200" i="1">
                              <a:latin typeface="Cambria Math" panose="02040503050406030204" pitchFamily="18" charset="0"/>
                            </a:rPr>
                          </m:ctrlPr>
                        </m:naryPr>
                        <m:sub/>
                        <m:sup/>
                        <m:e>
                          <m:acc>
                            <m:accPr>
                              <m:chr m:val="⃑"/>
                              <m:ctrlPr>
                                <a:rPr lang="en-US" sz="3200" i="1">
                                  <a:latin typeface="Cambria Math" panose="02040503050406030204" pitchFamily="18" charset="0"/>
                                </a:rPr>
                              </m:ctrlPr>
                            </m:accPr>
                            <m:e>
                              <m:r>
                                <a:rPr lang="en-US" sz="3200" i="1">
                                  <a:latin typeface="Cambria Math" panose="02040503050406030204" pitchFamily="18" charset="0"/>
                                </a:rPr>
                                <m:t>𝐸</m:t>
                              </m:r>
                            </m:e>
                          </m:acc>
                          <m:r>
                            <m:rPr>
                              <m:brk/>
                            </m:rPr>
                            <a:rPr lang="en-US" sz="3200" i="1">
                              <a:latin typeface="Cambria Math" panose="02040503050406030204" pitchFamily="18" charset="0"/>
                            </a:rPr>
                            <m:t>.</m:t>
                          </m:r>
                          <m:r>
                            <a:rPr lang="en-US" sz="3200" i="1">
                              <a:latin typeface="Cambria Math" panose="02040503050406030204" pitchFamily="18" charset="0"/>
                            </a:rPr>
                            <m:t>𝑑</m:t>
                          </m:r>
                          <m:acc>
                            <m:accPr>
                              <m:chr m:val="⃑"/>
                              <m:ctrlPr>
                                <a:rPr lang="en-US" sz="3200" i="1">
                                  <a:latin typeface="Cambria Math" panose="02040503050406030204" pitchFamily="18" charset="0"/>
                                </a:rPr>
                              </m:ctrlPr>
                            </m:accPr>
                            <m:e>
                              <m:r>
                                <a:rPr lang="en-US" sz="3200" i="1">
                                  <a:latin typeface="Cambria Math" panose="02040503050406030204" pitchFamily="18" charset="0"/>
                                </a:rPr>
                                <m:t>𝐴</m:t>
                              </m:r>
                            </m:e>
                          </m:acc>
                          <m:r>
                            <m:rPr>
                              <m:brk/>
                            </m:rPr>
                            <a:rPr lang="en-US" sz="3200" i="1">
                              <a:latin typeface="Cambria Math" panose="02040503050406030204" pitchFamily="18" charset="0"/>
                            </a:rPr>
                            <m:t>=</m:t>
                          </m:r>
                          <m:r>
                            <a:rPr lang="en-US" sz="3200" i="1">
                              <a:latin typeface="Cambria Math" panose="02040503050406030204" pitchFamily="18" charset="0"/>
                            </a:rPr>
                            <m:t> </m:t>
                          </m:r>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𝑞</m:t>
                                  </m:r>
                                </m:e>
                                <m:sub>
                                  <m:r>
                                    <a:rPr lang="en-US" sz="3200" i="1">
                                      <a:latin typeface="Cambria Math" panose="02040503050406030204" pitchFamily="18" charset="0"/>
                                    </a:rPr>
                                    <m:t>𝑖𝑛</m:t>
                                  </m:r>
                                </m:sub>
                              </m:sSub>
                            </m:num>
                            <m:den>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𝜀</m:t>
                                  </m:r>
                                </m:e>
                                <m:sub>
                                  <m:r>
                                    <a:rPr lang="en-US" sz="3200" i="1">
                                      <a:latin typeface="Cambria Math" panose="02040503050406030204" pitchFamily="18" charset="0"/>
                                      <a:ea typeface="Cambria Math" panose="02040503050406030204" pitchFamily="18" charset="0"/>
                                    </a:rPr>
                                    <m:t>𝜊</m:t>
                                  </m:r>
                                </m:sub>
                              </m:sSub>
                            </m:den>
                          </m:f>
                        </m:e>
                      </m:nary>
                    </m:oMath>
                  </m:oMathPara>
                </a14:m>
                <a:endParaRPr lang="en-US" sz="3200" dirty="0"/>
              </a:p>
            </p:txBody>
          </p:sp>
        </mc:Choice>
        <mc:Fallback xmlns="">
          <p:sp>
            <p:nvSpPr>
              <p:cNvPr id="3" name="Rectangle 2"/>
              <p:cNvSpPr>
                <a:spLocks noRot="1" noChangeAspect="1" noMove="1" noResize="1" noEditPoints="1" noAdjustHandles="1" noChangeArrowheads="1" noChangeShapeType="1" noTextEdit="1"/>
              </p:cNvSpPr>
              <p:nvPr/>
            </p:nvSpPr>
            <p:spPr>
              <a:xfrm>
                <a:off x="5211938" y="2814033"/>
                <a:ext cx="3125727" cy="138403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441291" y="3954974"/>
                <a:ext cx="3520194" cy="13840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sz="3200" i="1" smtClean="0">
                              <a:latin typeface="Cambria Math" panose="02040503050406030204" pitchFamily="18" charset="0"/>
                            </a:rPr>
                          </m:ctrlPr>
                        </m:naryPr>
                        <m:sub/>
                        <m:sup/>
                        <m:e>
                          <m:r>
                            <a:rPr lang="en-US" sz="3200" b="0" i="1" smtClean="0">
                              <a:latin typeface="Cambria Math" panose="02040503050406030204" pitchFamily="18" charset="0"/>
                            </a:rPr>
                            <m:t>𝐸</m:t>
                          </m:r>
                          <m:r>
                            <a:rPr lang="en-US" sz="3200" b="0" i="1" smtClean="0">
                              <a:latin typeface="Cambria Math" panose="02040503050406030204" pitchFamily="18" charset="0"/>
                            </a:rPr>
                            <m:t> </m:t>
                          </m:r>
                          <m:r>
                            <a:rPr lang="en-US" sz="3200" b="0" i="1" smtClean="0">
                              <a:latin typeface="Cambria Math" panose="02040503050406030204" pitchFamily="18" charset="0"/>
                            </a:rPr>
                            <m:t>𝑐𝑜𝑠</m:t>
                          </m:r>
                          <m:r>
                            <m:rPr>
                              <m:sty m:val="p"/>
                            </m:rPr>
                            <a:rPr lang="el-GR" sz="3200" b="0" i="1" smtClean="0">
                              <a:latin typeface="Cambria Math" panose="02040503050406030204" pitchFamily="18" charset="0"/>
                              <a:ea typeface="Cambria Math" panose="02040503050406030204" pitchFamily="18" charset="0"/>
                            </a:rPr>
                            <m:t>θ</m:t>
                          </m:r>
                          <m:r>
                            <a:rPr lang="en-US" sz="3200" i="1">
                              <a:latin typeface="Cambria Math" panose="02040503050406030204" pitchFamily="18" charset="0"/>
                            </a:rPr>
                            <m:t>𝑑</m:t>
                          </m:r>
                          <m:r>
                            <a:rPr lang="en-US" sz="3200" b="0" i="1" smtClean="0">
                              <a:latin typeface="Cambria Math" panose="02040503050406030204" pitchFamily="18" charset="0"/>
                            </a:rPr>
                            <m:t>𝐴</m:t>
                          </m:r>
                          <m:r>
                            <m:rPr>
                              <m:brk/>
                            </m:rPr>
                            <a:rPr lang="en-US" sz="3200" i="1">
                              <a:latin typeface="Cambria Math" panose="02040503050406030204" pitchFamily="18" charset="0"/>
                            </a:rPr>
                            <m:t>=</m:t>
                          </m:r>
                          <m:r>
                            <a:rPr lang="en-US" sz="3200" i="1">
                              <a:latin typeface="Cambria Math" panose="02040503050406030204" pitchFamily="18" charset="0"/>
                            </a:rPr>
                            <m:t> </m:t>
                          </m:r>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𝑞</m:t>
                                  </m:r>
                                </m:e>
                                <m:sub>
                                  <m:r>
                                    <a:rPr lang="en-US" sz="3200" i="1">
                                      <a:latin typeface="Cambria Math" panose="02040503050406030204" pitchFamily="18" charset="0"/>
                                    </a:rPr>
                                    <m:t>𝑖𝑛</m:t>
                                  </m:r>
                                </m:sub>
                              </m:sSub>
                            </m:num>
                            <m:den>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𝜀</m:t>
                                  </m:r>
                                </m:e>
                                <m:sub>
                                  <m:r>
                                    <a:rPr lang="en-US" sz="3200" i="1">
                                      <a:latin typeface="Cambria Math" panose="02040503050406030204" pitchFamily="18" charset="0"/>
                                      <a:ea typeface="Cambria Math" panose="02040503050406030204" pitchFamily="18" charset="0"/>
                                    </a:rPr>
                                    <m:t>𝜊</m:t>
                                  </m:r>
                                </m:sub>
                              </m:sSub>
                            </m:den>
                          </m:f>
                        </m:e>
                      </m:nary>
                    </m:oMath>
                  </m:oMathPara>
                </a14:m>
                <a:endParaRPr lang="en-US" sz="3200" dirty="0"/>
              </a:p>
            </p:txBody>
          </p:sp>
        </mc:Choice>
        <mc:Fallback xmlns="">
          <p:sp>
            <p:nvSpPr>
              <p:cNvPr id="13" name="Rectangle 12"/>
              <p:cNvSpPr>
                <a:spLocks noRot="1" noChangeAspect="1" noMove="1" noResize="1" noEditPoints="1" noAdjustHandles="1" noChangeArrowheads="1" noChangeShapeType="1" noTextEdit="1"/>
              </p:cNvSpPr>
              <p:nvPr/>
            </p:nvSpPr>
            <p:spPr>
              <a:xfrm>
                <a:off x="5441291" y="3954974"/>
                <a:ext cx="3520194" cy="138403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285330" y="5067484"/>
                <a:ext cx="6808980" cy="523220"/>
              </a:xfrm>
              <a:prstGeom prst="rect">
                <a:avLst/>
              </a:prstGeom>
            </p:spPr>
            <p:txBody>
              <a:bodyPr wrap="none">
                <a:spAutoFit/>
              </a:bodyPr>
              <a:lstStyle/>
              <a:p>
                <a14:m>
                  <m:oMath xmlns:m="http://schemas.openxmlformats.org/officeDocument/2006/math">
                    <m:r>
                      <a:rPr lang="en-US" sz="2800" b="0" i="1" smtClean="0">
                        <a:latin typeface="Cambria Math" panose="02040503050406030204" pitchFamily="18" charset="0"/>
                      </a:rPr>
                      <m:t>𝐴𝑠</m:t>
                    </m:r>
                    <m:r>
                      <a:rPr lang="en-US" sz="2800" b="0" i="1" smtClean="0">
                        <a:latin typeface="Cambria Math" panose="02040503050406030204" pitchFamily="18" charset="0"/>
                      </a:rPr>
                      <m:t>, </m:t>
                    </m:r>
                    <m:r>
                      <a:rPr lang="en-US" sz="2800" i="1">
                        <a:latin typeface="Cambria Math" panose="02040503050406030204" pitchFamily="18" charset="0"/>
                      </a:rPr>
                      <m:t>𝐸</m:t>
                    </m:r>
                  </m:oMath>
                </a14:m>
                <a:r>
                  <a:rPr lang="en-US" sz="2800" dirty="0">
                    <a:latin typeface="Times New Roman" panose="02020603050405020304" pitchFamily="18" charset="0"/>
                    <a:cs typeface="Times New Roman" panose="02020603050405020304" pitchFamily="18" charset="0"/>
                  </a:rPr>
                  <a:t> is constant  for all points on the sphere, </a:t>
                </a:r>
              </a:p>
            </p:txBody>
          </p:sp>
        </mc:Choice>
        <mc:Fallback xmlns="">
          <p:sp>
            <p:nvSpPr>
              <p:cNvPr id="4" name="Rectangle 3"/>
              <p:cNvSpPr>
                <a:spLocks noRot="1" noChangeAspect="1" noMove="1" noResize="1" noEditPoints="1" noAdjustHandles="1" noChangeArrowheads="1" noChangeShapeType="1" noTextEdit="1"/>
              </p:cNvSpPr>
              <p:nvPr/>
            </p:nvSpPr>
            <p:spPr>
              <a:xfrm>
                <a:off x="4285330" y="5067484"/>
                <a:ext cx="6808980" cy="523220"/>
              </a:xfrm>
              <a:prstGeom prst="rect">
                <a:avLst/>
              </a:prstGeom>
              <a:blipFill>
                <a:blip r:embed="rId6"/>
                <a:stretch>
                  <a:fillRect t="-11628" r="-90" b="-31395"/>
                </a:stretch>
              </a:blipFill>
            </p:spPr>
            <p:txBody>
              <a:bodyPr/>
              <a:lstStyle/>
              <a:p>
                <a:r>
                  <a:rPr lang="en-US">
                    <a:noFill/>
                  </a:rPr>
                  <a:t> </a:t>
                </a:r>
              </a:p>
            </p:txBody>
          </p:sp>
        </mc:Fallback>
      </mc:AlternateContent>
      <p:grpSp>
        <p:nvGrpSpPr>
          <p:cNvPr id="26" name="Group 25"/>
          <p:cNvGrpSpPr/>
          <p:nvPr/>
        </p:nvGrpSpPr>
        <p:grpSpPr>
          <a:xfrm>
            <a:off x="653409" y="5649139"/>
            <a:ext cx="11497139" cy="1222514"/>
            <a:chOff x="653409" y="5649139"/>
            <a:chExt cx="11497139" cy="1222514"/>
          </a:xfrm>
        </p:grpSpPr>
        <mc:AlternateContent xmlns:mc="http://schemas.openxmlformats.org/markup-compatibility/2006" xmlns:a14="http://schemas.microsoft.com/office/drawing/2010/main">
          <mc:Choice Requires="a14">
            <p:sp>
              <p:nvSpPr>
                <p:cNvPr id="27" name="Rectangle 26"/>
                <p:cNvSpPr/>
                <p:nvPr/>
              </p:nvSpPr>
              <p:spPr>
                <a:xfrm>
                  <a:off x="653409" y="5649139"/>
                  <a:ext cx="3303532" cy="12225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𝑇</m:t>
                        </m:r>
                        <m:r>
                          <a:rPr lang="en-US" sz="2800" b="0" i="1" smtClean="0">
                            <a:latin typeface="Cambria Math" panose="02040503050406030204" pitchFamily="18" charset="0"/>
                          </a:rPr>
                          <m:t>h</m:t>
                        </m:r>
                        <m:r>
                          <a:rPr lang="en-US" sz="2800" b="0" i="1" smtClean="0">
                            <a:latin typeface="Cambria Math" panose="02040503050406030204" pitchFamily="18" charset="0"/>
                          </a:rPr>
                          <m:t>𝑒𝑛</m:t>
                        </m:r>
                        <m:r>
                          <a:rPr lang="en-US" sz="2800" b="0" i="1" smtClean="0">
                            <a:latin typeface="Cambria Math" panose="02040503050406030204" pitchFamily="18" charset="0"/>
                          </a:rPr>
                          <m:t>, </m:t>
                        </m:r>
                        <m:r>
                          <a:rPr lang="en-US" sz="2800" i="1">
                            <a:latin typeface="Cambria Math" panose="02040503050406030204" pitchFamily="18" charset="0"/>
                          </a:rPr>
                          <m:t>𝐸</m:t>
                        </m:r>
                        <m:nary>
                          <m:naryPr>
                            <m:chr m:val="∮"/>
                            <m:limLoc m:val="undOvr"/>
                            <m:subHide m:val="on"/>
                            <m:supHide m:val="on"/>
                            <m:ctrlPr>
                              <a:rPr lang="en-US" sz="2800" i="1">
                                <a:latin typeface="Cambria Math" panose="02040503050406030204" pitchFamily="18" charset="0"/>
                              </a:rPr>
                            </m:ctrlPr>
                          </m:naryPr>
                          <m:sub/>
                          <m:sup/>
                          <m:e>
                            <m:r>
                              <a:rPr lang="en-US" sz="2800" i="1">
                                <a:latin typeface="Cambria Math" panose="02040503050406030204" pitchFamily="18" charset="0"/>
                              </a:rPr>
                              <m:t>𝑑𝐴</m:t>
                            </m:r>
                            <m:r>
                              <m:rPr>
                                <m:brk/>
                              </m:rPr>
                              <a:rPr lang="en-US" sz="2800" i="1">
                                <a:latin typeface="Cambria Math" panose="02040503050406030204" pitchFamily="18" charset="0"/>
                              </a:rPr>
                              <m:t>=</m:t>
                            </m:r>
                            <m:r>
                              <a:rPr lang="en-US"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𝑖𝑛</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𝜀</m:t>
                                    </m:r>
                                  </m:e>
                                  <m:sub>
                                    <m:r>
                                      <a:rPr lang="en-US" sz="2800" i="1">
                                        <a:latin typeface="Cambria Math" panose="02040503050406030204" pitchFamily="18" charset="0"/>
                                        <a:ea typeface="Cambria Math" panose="02040503050406030204" pitchFamily="18" charset="0"/>
                                      </a:rPr>
                                      <m:t>𝜊</m:t>
                                    </m:r>
                                  </m:sub>
                                </m:sSub>
                              </m:den>
                            </m:f>
                          </m:e>
                        </m:nary>
                      </m:oMath>
                    </m:oMathPara>
                  </a14:m>
                  <a:endParaRPr lang="en-US" sz="2800" dirty="0"/>
                </a:p>
              </p:txBody>
            </p:sp>
          </mc:Choice>
          <mc:Fallback xmlns="">
            <p:sp>
              <p:nvSpPr>
                <p:cNvPr id="27" name="Rectangle 26"/>
                <p:cNvSpPr>
                  <a:spLocks noRot="1" noChangeAspect="1" noMove="1" noResize="1" noEditPoints="1" noAdjustHandles="1" noChangeArrowheads="1" noChangeShapeType="1" noTextEdit="1"/>
                </p:cNvSpPr>
                <p:nvPr/>
              </p:nvSpPr>
              <p:spPr>
                <a:xfrm>
                  <a:off x="653409" y="5649139"/>
                  <a:ext cx="3303532" cy="1222514"/>
                </a:xfrm>
                <a:prstGeom prst="rect">
                  <a:avLst/>
                </a:prstGeom>
                <a:blipFill>
                  <a:blip r:embed="rId7"/>
                  <a:stretch>
                    <a:fillRect/>
                  </a:stretch>
                </a:blipFill>
              </p:spPr>
              <p:txBody>
                <a:bodyPr/>
                <a:lstStyle/>
                <a:p>
                  <a:r>
                    <a:rPr lang="en-US">
                      <a:noFill/>
                    </a:rPr>
                    <a:t> </a:t>
                  </a:r>
                </a:p>
              </p:txBody>
            </p:sp>
          </mc:Fallback>
        </mc:AlternateContent>
        <p:sp>
          <p:nvSpPr>
            <p:cNvPr id="28" name="Notched Right Arrow 27"/>
            <p:cNvSpPr/>
            <p:nvPr/>
          </p:nvSpPr>
          <p:spPr>
            <a:xfrm>
              <a:off x="3955717" y="6048194"/>
              <a:ext cx="659226" cy="3954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Rectangle 28"/>
                <p:cNvSpPr/>
                <p:nvPr/>
              </p:nvSpPr>
              <p:spPr>
                <a:xfrm>
                  <a:off x="6971666" y="5781955"/>
                  <a:ext cx="2513765" cy="9030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𝐸</m:t>
                        </m:r>
                        <m:r>
                          <a:rPr lang="en-US" sz="2800" b="0" i="1" smtClean="0">
                            <a:latin typeface="Cambria Math" panose="02040503050406030204" pitchFamily="18" charset="0"/>
                          </a:rPr>
                          <m:t>(</m:t>
                        </m:r>
                        <m:r>
                          <a:rPr lang="en-US" sz="2800" b="0" i="1" smtClean="0">
                            <a:latin typeface="Cambria Math" panose="02040503050406030204" pitchFamily="18" charset="0"/>
                          </a:rPr>
                          <m:t>4</m:t>
                        </m:r>
                        <m:r>
                          <a:rPr lang="el-GR" sz="2800" b="0" i="1" smtClean="0">
                            <a:latin typeface="Cambria Math" panose="02040503050406030204" pitchFamily="18" charset="0"/>
                          </a:rPr>
                          <m:t>𝜋</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𝑟</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𝑖𝑛</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𝜀</m:t>
                                </m:r>
                              </m:e>
                              <m:sub>
                                <m:r>
                                  <a:rPr lang="en-US" sz="2800" i="1">
                                    <a:latin typeface="Cambria Math" panose="02040503050406030204" pitchFamily="18" charset="0"/>
                                    <a:ea typeface="Cambria Math" panose="02040503050406030204" pitchFamily="18" charset="0"/>
                                  </a:rPr>
                                  <m:t>𝜊</m:t>
                                </m:r>
                              </m:sub>
                            </m:sSub>
                          </m:den>
                        </m:f>
                      </m:oMath>
                    </m:oMathPara>
                  </a14:m>
                  <a:endParaRPr lang="en-US" sz="2800" dirty="0"/>
                </a:p>
              </p:txBody>
            </p:sp>
          </mc:Choice>
          <mc:Fallback xmlns="">
            <p:sp>
              <p:nvSpPr>
                <p:cNvPr id="29" name="Rectangle 28"/>
                <p:cNvSpPr>
                  <a:spLocks noRot="1" noChangeAspect="1" noMove="1" noResize="1" noEditPoints="1" noAdjustHandles="1" noChangeArrowheads="1" noChangeShapeType="1" noTextEdit="1"/>
                </p:cNvSpPr>
                <p:nvPr/>
              </p:nvSpPr>
              <p:spPr>
                <a:xfrm>
                  <a:off x="6971666" y="5781955"/>
                  <a:ext cx="2513765" cy="903068"/>
                </a:xfrm>
                <a:prstGeom prst="rect">
                  <a:avLst/>
                </a:prstGeom>
                <a:blipFill>
                  <a:blip r:embed="rId8"/>
                  <a:stretch>
                    <a:fillRect/>
                  </a:stretch>
                </a:blipFill>
              </p:spPr>
              <p:txBody>
                <a:bodyPr/>
                <a:lstStyle/>
                <a:p>
                  <a:r>
                    <a:rPr lang="en-US">
                      <a:noFill/>
                    </a:rPr>
                    <a:t> </a:t>
                  </a:r>
                </a:p>
              </p:txBody>
            </p:sp>
          </mc:Fallback>
        </mc:AlternateContent>
        <p:sp>
          <p:nvSpPr>
            <p:cNvPr id="30" name="Notched Right Arrow 29"/>
            <p:cNvSpPr/>
            <p:nvPr/>
          </p:nvSpPr>
          <p:spPr>
            <a:xfrm>
              <a:off x="6312440" y="6089258"/>
              <a:ext cx="659226" cy="3543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1" name="Rectangle 30"/>
                <p:cNvSpPr/>
                <p:nvPr/>
              </p:nvSpPr>
              <p:spPr>
                <a:xfrm>
                  <a:off x="4655576" y="5842401"/>
                  <a:ext cx="1656864" cy="9030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𝐸</m:t>
                        </m:r>
                        <m:r>
                          <a:rPr lang="en-US" sz="2800" b="0" i="1" smtClean="0">
                            <a:latin typeface="Cambria Math" panose="02040503050406030204" pitchFamily="18" charset="0"/>
                          </a:rPr>
                          <m:t>𝐴</m:t>
                        </m:r>
                        <m:r>
                          <a:rPr lang="en-US" sz="2800" b="0" i="1" smtClean="0">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𝑖𝑛</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𝜀</m:t>
                                </m:r>
                              </m:e>
                              <m:sub>
                                <m:r>
                                  <a:rPr lang="en-US" sz="2800" i="1">
                                    <a:latin typeface="Cambria Math" panose="02040503050406030204" pitchFamily="18" charset="0"/>
                                    <a:ea typeface="Cambria Math" panose="02040503050406030204" pitchFamily="18" charset="0"/>
                                  </a:rPr>
                                  <m:t>𝜊</m:t>
                                </m:r>
                              </m:sub>
                            </m:sSub>
                          </m:den>
                        </m:f>
                      </m:oMath>
                    </m:oMathPara>
                  </a14:m>
                  <a:endParaRPr lang="en-US" sz="2800" dirty="0"/>
                </a:p>
              </p:txBody>
            </p:sp>
          </mc:Choice>
          <mc:Fallback xmlns="">
            <p:sp>
              <p:nvSpPr>
                <p:cNvPr id="31" name="Rectangle 30"/>
                <p:cNvSpPr>
                  <a:spLocks noRot="1" noChangeAspect="1" noMove="1" noResize="1" noEditPoints="1" noAdjustHandles="1" noChangeArrowheads="1" noChangeShapeType="1" noTextEdit="1"/>
                </p:cNvSpPr>
                <p:nvPr/>
              </p:nvSpPr>
              <p:spPr>
                <a:xfrm>
                  <a:off x="4655576" y="5842401"/>
                  <a:ext cx="1656864" cy="903068"/>
                </a:xfrm>
                <a:prstGeom prst="rect">
                  <a:avLst/>
                </a:prstGeom>
                <a:blipFill>
                  <a:blip r:embed="rId9"/>
                  <a:stretch>
                    <a:fillRect/>
                  </a:stretch>
                </a:blipFill>
              </p:spPr>
              <p:txBody>
                <a:bodyPr/>
                <a:lstStyle/>
                <a:p>
                  <a:r>
                    <a:rPr lang="en-US">
                      <a:noFill/>
                    </a:rPr>
                    <a:t> </a:t>
                  </a:r>
                </a:p>
              </p:txBody>
            </p:sp>
          </mc:Fallback>
        </mc:AlternateContent>
        <p:sp>
          <p:nvSpPr>
            <p:cNvPr id="32" name="Notched Right Arrow 31"/>
            <p:cNvSpPr/>
            <p:nvPr/>
          </p:nvSpPr>
          <p:spPr>
            <a:xfrm>
              <a:off x="9411587" y="6027195"/>
              <a:ext cx="659226" cy="3954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Rectangle 32"/>
                <p:cNvSpPr/>
                <p:nvPr/>
              </p:nvSpPr>
              <p:spPr>
                <a:xfrm>
                  <a:off x="10070813" y="5762241"/>
                  <a:ext cx="2079735" cy="9030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𝐸</m:t>
                        </m:r>
                        <m:r>
                          <a:rPr lang="en-US" sz="2800" b="0" i="1" smtClean="0">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𝑞</m:t>
                            </m:r>
                          </m:num>
                          <m:den>
                            <m:sSub>
                              <m:sSubPr>
                                <m:ctrlPr>
                                  <a:rPr lang="en-US" sz="2800" i="1">
                                    <a:latin typeface="Cambria Math" panose="02040503050406030204" pitchFamily="18" charset="0"/>
                                  </a:rPr>
                                </m:ctrlPr>
                              </m:sSubPr>
                              <m:e>
                                <m:r>
                                  <a:rPr lang="en-US" sz="2800" i="1">
                                    <a:latin typeface="Cambria Math" panose="02040503050406030204" pitchFamily="18" charset="0"/>
                                  </a:rPr>
                                  <m:t>4</m:t>
                                </m:r>
                                <m:r>
                                  <a:rPr lang="el-GR" sz="2800" i="1">
                                    <a:latin typeface="Cambria Math" panose="02040503050406030204" pitchFamily="18" charset="0"/>
                                  </a:rPr>
                                  <m:t>𝜋</m:t>
                                </m:r>
                                <m:sSup>
                                  <m:sSupPr>
                                    <m:ctrlPr>
                                      <a:rPr lang="en-US" sz="2800" i="1">
                                        <a:latin typeface="Cambria Math" panose="02040503050406030204" pitchFamily="18" charset="0"/>
                                      </a:rPr>
                                    </m:ctrlPr>
                                  </m:sSupPr>
                                  <m:e>
                                    <m:r>
                                      <a:rPr lang="en-US" sz="2800" i="1">
                                        <a:latin typeface="Cambria Math" panose="02040503050406030204" pitchFamily="18" charset="0"/>
                                      </a:rPr>
                                      <m:t>𝑟</m:t>
                                    </m:r>
                                  </m:e>
                                  <m:sup>
                                    <m:r>
                                      <a:rPr lang="en-US" sz="2800" i="1">
                                        <a:latin typeface="Cambria Math" panose="02040503050406030204" pitchFamily="18" charset="0"/>
                                      </a:rPr>
                                      <m:t>2</m:t>
                                    </m:r>
                                  </m:sup>
                                </m:sSup>
                                <m:r>
                                  <a:rPr lang="en-US" sz="2800" i="1">
                                    <a:latin typeface="Cambria Math" panose="02040503050406030204" pitchFamily="18" charset="0"/>
                                    <a:ea typeface="Cambria Math" panose="02040503050406030204" pitchFamily="18" charset="0"/>
                                  </a:rPr>
                                  <m:t>𝜀</m:t>
                                </m:r>
                              </m:e>
                              <m:sub>
                                <m:r>
                                  <a:rPr lang="en-US" sz="2800" i="1">
                                    <a:latin typeface="Cambria Math" panose="02040503050406030204" pitchFamily="18" charset="0"/>
                                    <a:ea typeface="Cambria Math" panose="02040503050406030204" pitchFamily="18" charset="0"/>
                                  </a:rPr>
                                  <m:t>𝜊</m:t>
                                </m:r>
                              </m:sub>
                            </m:sSub>
                          </m:den>
                        </m:f>
                      </m:oMath>
                    </m:oMathPara>
                  </a14:m>
                  <a:endParaRPr lang="en-US" sz="2800" dirty="0"/>
                </a:p>
              </p:txBody>
            </p:sp>
          </mc:Choice>
          <mc:Fallback xmlns="">
            <p:sp>
              <p:nvSpPr>
                <p:cNvPr id="33" name="Rectangle 32"/>
                <p:cNvSpPr>
                  <a:spLocks noRot="1" noChangeAspect="1" noMove="1" noResize="1" noEditPoints="1" noAdjustHandles="1" noChangeArrowheads="1" noChangeShapeType="1" noTextEdit="1"/>
                </p:cNvSpPr>
                <p:nvPr/>
              </p:nvSpPr>
              <p:spPr>
                <a:xfrm>
                  <a:off x="10070813" y="5762241"/>
                  <a:ext cx="2079735" cy="903068"/>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Rectangle 6"/>
              <p:cNvSpPr/>
              <p:nvPr/>
            </p:nvSpPr>
            <p:spPr>
              <a:xfrm>
                <a:off x="512921" y="5773758"/>
                <a:ext cx="11637627" cy="1000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C00000"/>
                          </a:solidFill>
                          <a:latin typeface="Cambria Math" panose="02040503050406030204" pitchFamily="18" charset="0"/>
                        </a:rPr>
                        <m:t>𝑁𝑜𝑤</m:t>
                      </m:r>
                      <m:r>
                        <a:rPr lang="en-US" sz="2800" b="0" i="1" smtClean="0">
                          <a:solidFill>
                            <a:srgbClr val="C00000"/>
                          </a:solidFill>
                          <a:latin typeface="Cambria Math" panose="02040503050406030204" pitchFamily="18" charset="0"/>
                        </a:rPr>
                        <m:t> </m:t>
                      </m:r>
                      <m:r>
                        <a:rPr lang="en-US" sz="2800" b="0" i="1" smtClean="0">
                          <a:solidFill>
                            <a:srgbClr val="C00000"/>
                          </a:solidFill>
                          <a:latin typeface="Cambria Math" panose="02040503050406030204" pitchFamily="18" charset="0"/>
                        </a:rPr>
                        <m:t>𝑝𝑢𝑡</m:t>
                      </m:r>
                      <m:r>
                        <a:rPr lang="en-US" sz="2800" b="0" i="1" smtClean="0">
                          <a:solidFill>
                            <a:srgbClr val="C00000"/>
                          </a:solidFill>
                          <a:latin typeface="Cambria Math" panose="02040503050406030204" pitchFamily="18" charset="0"/>
                        </a:rPr>
                        <m:t> </m:t>
                      </m:r>
                      <m:r>
                        <a:rPr lang="en-US" sz="2800" b="0" i="1" smtClean="0">
                          <a:solidFill>
                            <a:srgbClr val="C00000"/>
                          </a:solidFill>
                          <a:latin typeface="Cambria Math" panose="02040503050406030204" pitchFamily="18" charset="0"/>
                        </a:rPr>
                        <m:t>𝑎</m:t>
                      </m:r>
                      <m:r>
                        <a:rPr lang="en-US" sz="2800" b="0" i="1" smtClean="0">
                          <a:solidFill>
                            <a:srgbClr val="C00000"/>
                          </a:solidFill>
                          <a:latin typeface="Cambria Math" panose="02040503050406030204" pitchFamily="18" charset="0"/>
                        </a:rPr>
                        <m:t> </m:t>
                      </m:r>
                      <m:r>
                        <a:rPr lang="en-US" sz="2800" b="0" i="1" smtClean="0">
                          <a:solidFill>
                            <a:srgbClr val="C00000"/>
                          </a:solidFill>
                          <a:latin typeface="Cambria Math" panose="02040503050406030204" pitchFamily="18" charset="0"/>
                        </a:rPr>
                        <m:t>𝑠𝑒𝑐𝑜𝑛𝑑</m:t>
                      </m:r>
                      <m:r>
                        <a:rPr lang="en-US" sz="2800" b="0" i="1" smtClean="0">
                          <a:solidFill>
                            <a:srgbClr val="C00000"/>
                          </a:solidFill>
                          <a:latin typeface="Cambria Math" panose="02040503050406030204" pitchFamily="18" charset="0"/>
                        </a:rPr>
                        <m:t> </m:t>
                      </m:r>
                      <m:r>
                        <a:rPr lang="en-US" sz="2800" b="0" i="1" smtClean="0">
                          <a:solidFill>
                            <a:srgbClr val="C00000"/>
                          </a:solidFill>
                          <a:latin typeface="Cambria Math" panose="02040503050406030204" pitchFamily="18" charset="0"/>
                        </a:rPr>
                        <m:t>𝑝𝑜𝑖𝑛𝑡</m:t>
                      </m:r>
                      <m:r>
                        <a:rPr lang="en-US" sz="2800" b="0" i="1" smtClean="0">
                          <a:solidFill>
                            <a:srgbClr val="C00000"/>
                          </a:solidFill>
                          <a:latin typeface="Cambria Math" panose="02040503050406030204" pitchFamily="18" charset="0"/>
                        </a:rPr>
                        <m:t> </m:t>
                      </m:r>
                      <m:r>
                        <a:rPr lang="en-US" sz="2800" b="0" i="1" smtClean="0">
                          <a:solidFill>
                            <a:srgbClr val="C00000"/>
                          </a:solidFill>
                          <a:latin typeface="Cambria Math" panose="02040503050406030204" pitchFamily="18" charset="0"/>
                        </a:rPr>
                        <m:t>𝑐</m:t>
                      </m:r>
                      <m:r>
                        <a:rPr lang="en-US" sz="2800" b="0" i="1" smtClean="0">
                          <a:solidFill>
                            <a:srgbClr val="C00000"/>
                          </a:solidFill>
                          <a:latin typeface="Cambria Math" panose="02040503050406030204" pitchFamily="18" charset="0"/>
                        </a:rPr>
                        <m:t>h</m:t>
                      </m:r>
                      <m:r>
                        <a:rPr lang="en-US" sz="2800" b="0" i="1" smtClean="0">
                          <a:solidFill>
                            <a:srgbClr val="C00000"/>
                          </a:solidFill>
                          <a:latin typeface="Cambria Math" panose="02040503050406030204" pitchFamily="18" charset="0"/>
                        </a:rPr>
                        <m:t>𝑎𝑟𝑔𝑒</m:t>
                      </m:r>
                      <m:r>
                        <a:rPr lang="en-US" sz="2800" b="0" i="1" smtClean="0">
                          <a:solidFill>
                            <a:srgbClr val="C00000"/>
                          </a:solidFill>
                          <a:latin typeface="Cambria Math" panose="02040503050406030204" pitchFamily="18" charset="0"/>
                        </a:rPr>
                        <m:t> </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𝑞</m:t>
                          </m:r>
                        </m:e>
                        <m:sub>
                          <m:r>
                            <a:rPr lang="en-US" sz="2800" b="0" i="1" smtClean="0">
                              <a:solidFill>
                                <a:schemeClr val="tx1"/>
                              </a:solidFill>
                              <a:latin typeface="Cambria Math" panose="02040503050406030204" pitchFamily="18" charset="0"/>
                              <a:ea typeface="Cambria Math" panose="02040503050406030204" pitchFamily="18" charset="0"/>
                            </a:rPr>
                            <m:t>∘</m:t>
                          </m:r>
                        </m:sub>
                      </m:sSub>
                      <m:r>
                        <a:rPr lang="en-US" sz="2800" b="0" i="0" smtClean="0">
                          <a:solidFill>
                            <a:srgbClr val="C00000"/>
                          </a:solidFill>
                          <a:latin typeface="Cambria Math" panose="02040503050406030204" pitchFamily="18" charset="0"/>
                        </a:rPr>
                        <m:t>  </m:t>
                      </m:r>
                      <m:r>
                        <m:rPr>
                          <m:sty m:val="p"/>
                        </m:rPr>
                        <a:rPr lang="en-US" sz="2800" b="0" i="0" smtClean="0">
                          <a:solidFill>
                            <a:srgbClr val="C00000"/>
                          </a:solidFill>
                          <a:latin typeface="Cambria Math" panose="02040503050406030204" pitchFamily="18" charset="0"/>
                        </a:rPr>
                        <m:t>at</m:t>
                      </m:r>
                      <m:r>
                        <a:rPr lang="en-US" sz="2800" b="0" i="0" smtClean="0">
                          <a:solidFill>
                            <a:srgbClr val="C00000"/>
                          </a:solidFill>
                          <a:latin typeface="Cambria Math" panose="02040503050406030204" pitchFamily="18" charset="0"/>
                        </a:rPr>
                        <m:t> </m:t>
                      </m:r>
                      <m:r>
                        <m:rPr>
                          <m:sty m:val="p"/>
                        </m:rPr>
                        <a:rPr lang="en-US" sz="2800" b="0" i="0" smtClean="0">
                          <a:solidFill>
                            <a:srgbClr val="C00000"/>
                          </a:solidFill>
                          <a:latin typeface="Cambria Math" panose="02040503050406030204" pitchFamily="18" charset="0"/>
                        </a:rPr>
                        <m:t>the</m:t>
                      </m:r>
                      <m:r>
                        <a:rPr lang="en-US" sz="2800" b="0" i="0" smtClean="0">
                          <a:solidFill>
                            <a:srgbClr val="C00000"/>
                          </a:solidFill>
                          <a:latin typeface="Cambria Math" panose="02040503050406030204" pitchFamily="18" charset="0"/>
                        </a:rPr>
                        <m:t> </m:t>
                      </m:r>
                      <m:r>
                        <m:rPr>
                          <m:sty m:val="p"/>
                        </m:rPr>
                        <a:rPr lang="en-US" sz="2800" b="0" i="0" smtClean="0">
                          <a:solidFill>
                            <a:srgbClr val="C00000"/>
                          </a:solidFill>
                          <a:latin typeface="Cambria Math" panose="02040503050406030204" pitchFamily="18" charset="0"/>
                        </a:rPr>
                        <m:t>point</m:t>
                      </m:r>
                      <m:r>
                        <a:rPr lang="en-US" sz="2800" b="0" i="0" smtClean="0">
                          <a:solidFill>
                            <a:srgbClr val="C00000"/>
                          </a:solidFill>
                          <a:latin typeface="Cambria Math" panose="02040503050406030204" pitchFamily="18" charset="0"/>
                        </a:rPr>
                        <m:t>, </m:t>
                      </m:r>
                      <m:r>
                        <m:rPr>
                          <m:sty m:val="p"/>
                        </m:rPr>
                        <a:rPr lang="en-US" sz="2800" b="0" i="0" smtClean="0">
                          <a:solidFill>
                            <a:srgbClr val="C00000"/>
                          </a:solidFill>
                          <a:latin typeface="Cambria Math" panose="02040503050406030204" pitchFamily="18" charset="0"/>
                        </a:rPr>
                        <m:t>wich</m:t>
                      </m:r>
                      <m:r>
                        <a:rPr lang="en-US" sz="2800" b="0" i="0" smtClean="0">
                          <a:solidFill>
                            <a:srgbClr val="C00000"/>
                          </a:solidFill>
                          <a:latin typeface="Cambria Math" panose="02040503050406030204" pitchFamily="18" charset="0"/>
                        </a:rPr>
                        <m:t> </m:t>
                      </m:r>
                      <m:r>
                        <m:rPr>
                          <m:sty m:val="p"/>
                        </m:rPr>
                        <a:rPr lang="en-US" sz="2800" b="0" i="0" smtClean="0">
                          <a:solidFill>
                            <a:schemeClr val="tx1"/>
                          </a:solidFill>
                          <a:latin typeface="Cambria Math" panose="02040503050406030204" pitchFamily="18" charset="0"/>
                        </a:rPr>
                        <m:t>E</m:t>
                      </m:r>
                      <m:r>
                        <a:rPr lang="en-US" sz="2800" b="0" i="0" smtClean="0">
                          <a:solidFill>
                            <a:schemeClr val="tx1"/>
                          </a:solidFill>
                          <a:latin typeface="Cambria Math" panose="02040503050406030204" pitchFamily="18" charset="0"/>
                        </a:rPr>
                        <m:t> </m:t>
                      </m:r>
                      <m:r>
                        <m:rPr>
                          <m:sty m:val="p"/>
                        </m:rPr>
                        <a:rPr lang="en-US" sz="2800" b="0" i="0" smtClean="0">
                          <a:solidFill>
                            <a:srgbClr val="C00000"/>
                          </a:solidFill>
                          <a:latin typeface="Cambria Math" panose="02040503050406030204" pitchFamily="18" charset="0"/>
                        </a:rPr>
                        <m:t>is</m:t>
                      </m:r>
                      <m:r>
                        <a:rPr lang="en-US" sz="2800" b="0" i="0" smtClean="0">
                          <a:solidFill>
                            <a:srgbClr val="C00000"/>
                          </a:solidFill>
                          <a:latin typeface="Cambria Math" panose="02040503050406030204" pitchFamily="18" charset="0"/>
                        </a:rPr>
                        <m:t> </m:t>
                      </m:r>
                      <m:r>
                        <m:rPr>
                          <m:sty m:val="p"/>
                        </m:rPr>
                        <a:rPr lang="en-US" sz="2800" b="0" i="0" smtClean="0">
                          <a:solidFill>
                            <a:srgbClr val="C00000"/>
                          </a:solidFill>
                          <a:latin typeface="Cambria Math" panose="02040503050406030204" pitchFamily="18" charset="0"/>
                        </a:rPr>
                        <m:t>calculated</m:t>
                      </m:r>
                      <m:r>
                        <a:rPr lang="en-US" sz="2800" b="0" i="0" smtClean="0">
                          <a:solidFill>
                            <a:srgbClr val="C00000"/>
                          </a:solidFill>
                          <a:latin typeface="Cambria Math" panose="02040503050406030204" pitchFamily="18" charset="0"/>
                        </a:rPr>
                        <m:t> .  </m:t>
                      </m:r>
                    </m:oMath>
                  </m:oMathPara>
                </a14:m>
                <a:endParaRPr lang="en-US" sz="2800" b="0" i="0" dirty="0">
                  <a:solidFill>
                    <a:srgbClr val="C00000"/>
                  </a:solidFill>
                  <a:latin typeface="Cambria Math" panose="02040503050406030204" pitchFamily="18" charset="0"/>
                </a:endParaRPr>
              </a:p>
              <a:p>
                <a:pPr algn="ctr"/>
                <a14:m>
                  <m:oMath xmlns:m="http://schemas.openxmlformats.org/officeDocument/2006/math">
                    <m:r>
                      <m:rPr>
                        <m:sty m:val="p"/>
                      </m:rPr>
                      <a:rPr lang="en-US" sz="2800" b="0" i="0" smtClean="0">
                        <a:solidFill>
                          <a:srgbClr val="C00000"/>
                        </a:solidFill>
                        <a:latin typeface="Cambria Math" panose="02040503050406030204" pitchFamily="18" charset="0"/>
                      </a:rPr>
                      <m:t>When</m:t>
                    </m:r>
                    <m:r>
                      <a:rPr lang="en-US" sz="2800" b="0" i="0" smtClean="0">
                        <a:solidFill>
                          <a:srgbClr val="C00000"/>
                        </a:solidFill>
                        <a:latin typeface="Cambria Math" panose="02040503050406030204" pitchFamily="18" charset="0"/>
                      </a:rPr>
                      <m:t> </m:t>
                    </m:r>
                    <m:r>
                      <m:rPr>
                        <m:sty m:val="p"/>
                      </m:rPr>
                      <a:rPr lang="en-US" sz="2800" b="0" i="0" smtClean="0">
                        <a:solidFill>
                          <a:srgbClr val="C00000"/>
                        </a:solidFill>
                        <a:latin typeface="Cambria Math" panose="02040503050406030204" pitchFamily="18" charset="0"/>
                      </a:rPr>
                      <m:t>the</m:t>
                    </m:r>
                    <m:r>
                      <a:rPr lang="en-US" sz="2800" b="0" i="0" smtClean="0">
                        <a:solidFill>
                          <a:srgbClr val="C00000"/>
                        </a:solidFill>
                        <a:latin typeface="Cambria Math" panose="02040503050406030204" pitchFamily="18" charset="0"/>
                      </a:rPr>
                      <m:t> </m:t>
                    </m:r>
                    <m:r>
                      <m:rPr>
                        <m:sty m:val="p"/>
                      </m:rPr>
                      <a:rPr lang="en-US" sz="2800" b="0" i="0" smtClean="0">
                        <a:solidFill>
                          <a:srgbClr val="C00000"/>
                        </a:solidFill>
                        <a:latin typeface="Cambria Math" panose="02040503050406030204" pitchFamily="18" charset="0"/>
                      </a:rPr>
                      <m:t>magnitude</m:t>
                    </m:r>
                    <m:r>
                      <a:rPr lang="en-US" sz="2800" b="0" i="0" smtClean="0">
                        <a:solidFill>
                          <a:srgbClr val="C00000"/>
                        </a:solidFill>
                        <a:latin typeface="Cambria Math" panose="02040503050406030204" pitchFamily="18" charset="0"/>
                      </a:rPr>
                      <m:t> </m:t>
                    </m:r>
                    <m:r>
                      <m:rPr>
                        <m:sty m:val="p"/>
                      </m:rPr>
                      <a:rPr lang="en-US" sz="2800" b="0" i="0" smtClean="0">
                        <a:solidFill>
                          <a:srgbClr val="C00000"/>
                        </a:solidFill>
                        <a:latin typeface="Cambria Math" panose="02040503050406030204" pitchFamily="18" charset="0"/>
                      </a:rPr>
                      <m:t>of</m:t>
                    </m:r>
                    <m:r>
                      <a:rPr lang="en-US" sz="2800" b="0" i="0" smtClean="0">
                        <a:solidFill>
                          <a:srgbClr val="C00000"/>
                        </a:solidFill>
                        <a:latin typeface="Cambria Math" panose="02040503050406030204" pitchFamily="18" charset="0"/>
                      </a:rPr>
                      <m:t> </m:t>
                    </m:r>
                    <m:r>
                      <m:rPr>
                        <m:sty m:val="p"/>
                      </m:rPr>
                      <a:rPr lang="en-US" sz="2800" b="0" i="0" smtClean="0">
                        <a:solidFill>
                          <a:srgbClr val="C00000"/>
                        </a:solidFill>
                        <a:latin typeface="Cambria Math" panose="02040503050406030204" pitchFamily="18" charset="0"/>
                      </a:rPr>
                      <m:t>the</m:t>
                    </m:r>
                    <m:r>
                      <a:rPr lang="en-US" sz="2800" b="0" i="0" smtClean="0">
                        <a:solidFill>
                          <a:srgbClr val="C00000"/>
                        </a:solidFill>
                        <a:latin typeface="Cambria Math" panose="02040503050406030204" pitchFamily="18" charset="0"/>
                      </a:rPr>
                      <m:t> </m:t>
                    </m:r>
                    <m:r>
                      <m:rPr>
                        <m:sty m:val="p"/>
                      </m:rPr>
                      <a:rPr lang="en-US" sz="2800" b="0" i="0" smtClean="0">
                        <a:solidFill>
                          <a:srgbClr val="C00000"/>
                        </a:solidFill>
                        <a:latin typeface="Cambria Math" panose="02040503050406030204" pitchFamily="18" charset="0"/>
                      </a:rPr>
                      <m:t>electric</m:t>
                    </m:r>
                    <m:r>
                      <a:rPr lang="en-US" sz="2800" b="0" i="0" smtClean="0">
                        <a:solidFill>
                          <a:srgbClr val="C00000"/>
                        </a:solidFill>
                        <a:latin typeface="Cambria Math" panose="02040503050406030204" pitchFamily="18" charset="0"/>
                      </a:rPr>
                      <m:t> </m:t>
                    </m:r>
                    <m:r>
                      <m:rPr>
                        <m:sty m:val="p"/>
                      </m:rPr>
                      <a:rPr lang="en-US" sz="2800" b="0" i="0" smtClean="0">
                        <a:solidFill>
                          <a:srgbClr val="C00000"/>
                        </a:solidFill>
                        <a:latin typeface="Cambria Math" panose="02040503050406030204" pitchFamily="18" charset="0"/>
                      </a:rPr>
                      <m:t>force</m:t>
                    </m:r>
                    <m:r>
                      <a:rPr lang="en-US" sz="2800" b="0" i="0" smtClean="0">
                        <a:solidFill>
                          <a:srgbClr val="C00000"/>
                        </a:solidFill>
                        <a:latin typeface="Cambria Math" panose="02040503050406030204" pitchFamily="18" charset="0"/>
                      </a:rPr>
                      <m:t> : </m:t>
                    </m:r>
                  </m:oMath>
                </a14:m>
                <a:r>
                  <a:rPr lang="en-US" sz="2800" b="0" dirty="0">
                    <a:solidFill>
                      <a:schemeClr val="tx1"/>
                    </a:solidFill>
                  </a:rPr>
                  <a:t>F= E</a:t>
                </a:r>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𝑞</m:t>
                        </m:r>
                      </m:e>
                      <m:sub>
                        <m:r>
                          <a:rPr lang="en-US" sz="2800" b="0" i="1" smtClean="0">
                            <a:solidFill>
                              <a:schemeClr val="tx1"/>
                            </a:solidFill>
                            <a:latin typeface="Cambria Math" panose="02040503050406030204" pitchFamily="18" charset="0"/>
                            <a:ea typeface="Cambria Math" panose="02040503050406030204" pitchFamily="18" charset="0"/>
                          </a:rPr>
                          <m:t>∘</m:t>
                        </m:r>
                      </m:sub>
                    </m:sSub>
                  </m:oMath>
                </a14:m>
                <a:endParaRPr lang="en-US" sz="2800" b="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12921" y="5773758"/>
                <a:ext cx="11637627" cy="1000039"/>
              </a:xfrm>
              <a:prstGeom prst="rect">
                <a:avLst/>
              </a:prstGeom>
              <a:blipFill>
                <a:blip r:embed="rId11"/>
                <a:stretch>
                  <a:fillRect b="-1524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65120" y="5781955"/>
                <a:ext cx="11082829" cy="1000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3200" i="1" smtClean="0">
                        <a:solidFill>
                          <a:schemeClr val="tx1"/>
                        </a:solidFill>
                        <a:latin typeface="Cambria Math" panose="02040503050406030204" pitchFamily="18" charset="0"/>
                        <a:ea typeface="Cambria Math" panose="02040503050406030204" pitchFamily="18" charset="0"/>
                      </a:rPr>
                      <m:t>∴</m:t>
                    </m:r>
                  </m:oMath>
                </a14:m>
                <a:r>
                  <a:rPr lang="en-US" sz="3200" dirty="0">
                    <a:solidFill>
                      <a:schemeClr val="tx1"/>
                    </a:solidFill>
                  </a:rPr>
                  <a:t>  </a:t>
                </a:r>
                <a14:m>
                  <m:oMath xmlns:m="http://schemas.openxmlformats.org/officeDocument/2006/math">
                    <m:r>
                      <a:rPr lang="en-US" sz="3200" b="0" i="1" dirty="0" smtClean="0">
                        <a:solidFill>
                          <a:schemeClr val="tx1"/>
                        </a:solidFill>
                        <a:latin typeface="Cambria Math" panose="02040503050406030204" pitchFamily="18" charset="0"/>
                      </a:rPr>
                      <m:t>𝐹</m:t>
                    </m:r>
                    <m:r>
                      <a:rPr lang="en-US" sz="3200" i="1" smtClean="0">
                        <a:solidFill>
                          <a:schemeClr val="tx1"/>
                        </a:solidFill>
                        <a:latin typeface="Cambria Math" panose="02040503050406030204" pitchFamily="18" charset="0"/>
                      </a:rPr>
                      <m:t>=</m:t>
                    </m:r>
                    <m:f>
                      <m:fPr>
                        <m:ctrlPr>
                          <a:rPr lang="en-US" sz="3200" i="1" smtClean="0">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rPr>
                          <m:t>𝑞</m:t>
                        </m:r>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𝑞</m:t>
                            </m:r>
                          </m:e>
                          <m:sub>
                            <m:r>
                              <a:rPr lang="en-US" sz="3200" i="1" smtClean="0">
                                <a:solidFill>
                                  <a:schemeClr val="tx1"/>
                                </a:solidFill>
                                <a:latin typeface="Cambria Math" panose="02040503050406030204" pitchFamily="18" charset="0"/>
                                <a:ea typeface="Cambria Math" panose="02040503050406030204" pitchFamily="18" charset="0"/>
                              </a:rPr>
                              <m:t>∘</m:t>
                            </m:r>
                          </m:sub>
                        </m:sSub>
                      </m:num>
                      <m:den>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4</m:t>
                            </m:r>
                            <m:r>
                              <a:rPr lang="el-GR" sz="3200" i="1">
                                <a:solidFill>
                                  <a:schemeClr val="tx1"/>
                                </a:solidFill>
                                <a:latin typeface="Cambria Math" panose="02040503050406030204" pitchFamily="18" charset="0"/>
                              </a:rPr>
                              <m:t>𝜋</m:t>
                            </m:r>
                            <m:sSup>
                              <m:sSupPr>
                                <m:ctrlPr>
                                  <a:rPr lang="en-US" sz="3200" i="1">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𝑟</m:t>
                                </m:r>
                              </m:e>
                              <m:sup>
                                <m:r>
                                  <a:rPr lang="en-US" sz="3200" i="1">
                                    <a:solidFill>
                                      <a:schemeClr val="tx1"/>
                                    </a:solidFill>
                                    <a:latin typeface="Cambria Math" panose="02040503050406030204" pitchFamily="18" charset="0"/>
                                  </a:rPr>
                                  <m:t>2</m:t>
                                </m:r>
                              </m:sup>
                            </m:sSup>
                            <m:r>
                              <a:rPr lang="en-US" sz="3200" i="1">
                                <a:solidFill>
                                  <a:schemeClr val="tx1"/>
                                </a:solidFill>
                                <a:latin typeface="Cambria Math" panose="02040503050406030204" pitchFamily="18" charset="0"/>
                                <a:ea typeface="Cambria Math" panose="02040503050406030204" pitchFamily="18" charset="0"/>
                              </a:rPr>
                              <m:t>𝜀</m:t>
                            </m:r>
                          </m:e>
                          <m:sub>
                            <m:r>
                              <a:rPr lang="en-US" sz="3200" i="1">
                                <a:solidFill>
                                  <a:schemeClr val="tx1"/>
                                </a:solidFill>
                                <a:latin typeface="Cambria Math" panose="02040503050406030204" pitchFamily="18" charset="0"/>
                                <a:ea typeface="Cambria Math" panose="02040503050406030204" pitchFamily="18" charset="0"/>
                              </a:rPr>
                              <m:t>𝜊</m:t>
                            </m:r>
                          </m:sub>
                        </m:sSub>
                      </m:den>
                    </m:f>
                  </m:oMath>
                </a14:m>
                <a:endParaRPr lang="en-US" sz="3200" dirty="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865120" y="5781955"/>
                <a:ext cx="11082829" cy="1000039"/>
              </a:xfrm>
              <a:prstGeom prst="rect">
                <a:avLst/>
              </a:prstGeom>
              <a:blipFill>
                <a:blip r:embed="rId12"/>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57309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tnl-content-images.s3-us-west-2.amazonaws.com/xml-migration/f0af2d8dacd250579a52966afb8bf093635067989996527855_9546806.png"/>
          <p:cNvPicPr>
            <a:picLocks noChangeAspect="1" noChangeArrowheads="1"/>
          </p:cNvPicPr>
          <p:nvPr/>
        </p:nvPicPr>
        <p:blipFill rotWithShape="1">
          <a:blip r:embed="rId2">
            <a:extLst>
              <a:ext uri="{28A0092B-C50C-407E-A947-70E740481C1C}">
                <a14:useLocalDpi xmlns:a14="http://schemas.microsoft.com/office/drawing/2010/main" val="0"/>
              </a:ext>
            </a:extLst>
          </a:blip>
          <a:srcRect l="17002" t="14448" r="24249" b="27995"/>
          <a:stretch/>
        </p:blipFill>
        <p:spPr bwMode="auto">
          <a:xfrm>
            <a:off x="3929451" y="1935575"/>
            <a:ext cx="5906530" cy="27183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7" name="Group 16"/>
          <p:cNvGrpSpPr/>
          <p:nvPr/>
        </p:nvGrpSpPr>
        <p:grpSpPr>
          <a:xfrm>
            <a:off x="112313"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rot="16200000">
            <a:off x="-196728" y="6104533"/>
            <a:ext cx="1229931" cy="276999"/>
          </a:xfrm>
          <a:prstGeom prst="rect">
            <a:avLst/>
          </a:prstGeom>
          <a:noFill/>
          <a:ln>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sp>
        <p:nvSpPr>
          <p:cNvPr id="10" name="Rectangle 9"/>
          <p:cNvSpPr/>
          <p:nvPr/>
        </p:nvSpPr>
        <p:spPr>
          <a:xfrm>
            <a:off x="863355" y="533107"/>
            <a:ext cx="9581411" cy="1384995"/>
          </a:xfrm>
          <a:prstGeom prst="rect">
            <a:avLst/>
          </a:prstGeom>
        </p:spPr>
        <p:txBody>
          <a:bodyPr wrap="square">
            <a:spAutoFit/>
          </a:bodyPr>
          <a:lstStyle/>
          <a:p>
            <a:pPr algn="just">
              <a:lnSpc>
                <a:spcPct val="150000"/>
              </a:lnSpc>
            </a:pPr>
            <a:r>
              <a:rPr lang="en-US" sz="2800" b="1" dirty="0">
                <a:solidFill>
                  <a:srgbClr val="C00000"/>
                </a:solidFill>
                <a:latin typeface="Times New Roman" panose="02020603050405020304" pitchFamily="18" charset="0"/>
                <a:cs typeface="Times New Roman" panose="02020603050405020304" pitchFamily="18" charset="0"/>
              </a:rPr>
              <a:t>Ex: What is electric flux </a:t>
            </a:r>
            <a:r>
              <a:rPr lang="el-GR" sz="2800" b="1" dirty="0">
                <a:solidFill>
                  <a:srgbClr val="C00000"/>
                </a:solidFill>
                <a:latin typeface="Times New Roman" panose="02020603050405020304" pitchFamily="18" charset="0"/>
                <a:cs typeface="Times New Roman" panose="02020603050405020304" pitchFamily="18" charset="0"/>
              </a:rPr>
              <a:t>ϕ</a:t>
            </a:r>
            <a:r>
              <a:rPr lang="en-US" sz="2800" b="1" dirty="0">
                <a:solidFill>
                  <a:srgbClr val="C00000"/>
                </a:solidFill>
                <a:latin typeface="Times New Roman" panose="02020603050405020304" pitchFamily="18" charset="0"/>
                <a:cs typeface="Times New Roman" panose="02020603050405020304" pitchFamily="18" charset="0"/>
              </a:rPr>
              <a:t> for closed cylinder of radius R immersed in a uniform electric field as shown in figure? </a:t>
            </a:r>
            <a:endParaRPr lang="en-US" sz="2800" b="1" dirty="0">
              <a:solidFill>
                <a:srgbClr val="C00000"/>
              </a:solidFill>
            </a:endParaRPr>
          </a:p>
        </p:txBody>
      </p:sp>
      <p:sp>
        <p:nvSpPr>
          <p:cNvPr id="2" name="TextBox 1"/>
          <p:cNvSpPr txBox="1"/>
          <p:nvPr/>
        </p:nvSpPr>
        <p:spPr>
          <a:xfrm>
            <a:off x="6376087" y="2071500"/>
            <a:ext cx="630194" cy="523220"/>
          </a:xfrm>
          <a:prstGeom prst="rect">
            <a:avLst/>
          </a:prstGeom>
          <a:noFill/>
        </p:spPr>
        <p:txBody>
          <a:bodyPr wrap="square" rtlCol="0">
            <a:spAutoFit/>
          </a:bodyPr>
          <a:lstStyle/>
          <a:p>
            <a:r>
              <a:rPr lang="en-US" sz="2800" i="1" dirty="0"/>
              <a:t>dA</a:t>
            </a:r>
          </a:p>
        </p:txBody>
      </p:sp>
      <p:sp>
        <p:nvSpPr>
          <p:cNvPr id="12" name="TextBox 11"/>
          <p:cNvSpPr txBox="1"/>
          <p:nvPr/>
        </p:nvSpPr>
        <p:spPr>
          <a:xfrm>
            <a:off x="4168347" y="3495834"/>
            <a:ext cx="630194" cy="523220"/>
          </a:xfrm>
          <a:prstGeom prst="rect">
            <a:avLst/>
          </a:prstGeom>
          <a:noFill/>
        </p:spPr>
        <p:txBody>
          <a:bodyPr wrap="square" rtlCol="0">
            <a:spAutoFit/>
          </a:bodyPr>
          <a:lstStyle/>
          <a:p>
            <a:r>
              <a:rPr lang="en-US" sz="2800" i="1" dirty="0"/>
              <a:t>dA</a:t>
            </a:r>
          </a:p>
        </p:txBody>
      </p:sp>
      <p:sp>
        <p:nvSpPr>
          <p:cNvPr id="13" name="TextBox 12"/>
          <p:cNvSpPr txBox="1"/>
          <p:nvPr/>
        </p:nvSpPr>
        <p:spPr>
          <a:xfrm>
            <a:off x="9205787" y="3483279"/>
            <a:ext cx="630194" cy="523220"/>
          </a:xfrm>
          <a:prstGeom prst="rect">
            <a:avLst/>
          </a:prstGeom>
          <a:noFill/>
        </p:spPr>
        <p:txBody>
          <a:bodyPr wrap="square" rtlCol="0">
            <a:spAutoFit/>
          </a:bodyPr>
          <a:lstStyle/>
          <a:p>
            <a:r>
              <a:rPr lang="en-US" sz="2800" i="1" dirty="0"/>
              <a:t>dA</a:t>
            </a:r>
          </a:p>
        </p:txBody>
      </p:sp>
      <p:sp>
        <p:nvSpPr>
          <p:cNvPr id="14" name="TextBox 13"/>
          <p:cNvSpPr txBox="1"/>
          <p:nvPr/>
        </p:nvSpPr>
        <p:spPr>
          <a:xfrm>
            <a:off x="6299886" y="2469035"/>
            <a:ext cx="391298" cy="523220"/>
          </a:xfrm>
          <a:prstGeom prst="rect">
            <a:avLst/>
          </a:prstGeom>
          <a:noFill/>
        </p:spPr>
        <p:txBody>
          <a:bodyPr wrap="square" rtlCol="0">
            <a:spAutoFit/>
          </a:bodyPr>
          <a:lstStyle/>
          <a:p>
            <a:r>
              <a:rPr lang="en-US" sz="2800" i="1" dirty="0"/>
              <a:t>2</a:t>
            </a:r>
          </a:p>
        </p:txBody>
      </p:sp>
      <p:sp>
        <p:nvSpPr>
          <p:cNvPr id="15" name="TextBox 14"/>
          <p:cNvSpPr txBox="1"/>
          <p:nvPr/>
        </p:nvSpPr>
        <p:spPr>
          <a:xfrm>
            <a:off x="4864562" y="3993678"/>
            <a:ext cx="391298" cy="523220"/>
          </a:xfrm>
          <a:prstGeom prst="rect">
            <a:avLst/>
          </a:prstGeom>
          <a:noFill/>
        </p:spPr>
        <p:txBody>
          <a:bodyPr wrap="square" rtlCol="0">
            <a:spAutoFit/>
          </a:bodyPr>
          <a:lstStyle/>
          <a:p>
            <a:r>
              <a:rPr lang="en-US" sz="2800" i="1" dirty="0"/>
              <a:t>1</a:t>
            </a:r>
          </a:p>
        </p:txBody>
      </p:sp>
      <p:sp>
        <p:nvSpPr>
          <p:cNvPr id="16" name="TextBox 15"/>
          <p:cNvSpPr txBox="1"/>
          <p:nvPr/>
        </p:nvSpPr>
        <p:spPr>
          <a:xfrm>
            <a:off x="8746527" y="3993214"/>
            <a:ext cx="391298" cy="523220"/>
          </a:xfrm>
          <a:prstGeom prst="rect">
            <a:avLst/>
          </a:prstGeom>
          <a:noFill/>
        </p:spPr>
        <p:txBody>
          <a:bodyPr wrap="square" rtlCol="0">
            <a:spAutoFit/>
          </a:bodyPr>
          <a:lstStyle/>
          <a:p>
            <a:r>
              <a:rPr lang="en-US" sz="2800" i="1" dirty="0"/>
              <a:t>3</a:t>
            </a:r>
          </a:p>
        </p:txBody>
      </p:sp>
      <p:sp>
        <p:nvSpPr>
          <p:cNvPr id="4" name="Oval 3"/>
          <p:cNvSpPr/>
          <p:nvPr/>
        </p:nvSpPr>
        <p:spPr>
          <a:xfrm>
            <a:off x="5300241" y="3175685"/>
            <a:ext cx="255833" cy="1180055"/>
          </a:xfrm>
          <a:prstGeom prst="ellipse">
            <a:avLst/>
          </a:prstGeom>
          <a:pattFill prst="wdUpDiag">
            <a:fgClr>
              <a:schemeClr val="tx1"/>
            </a:fgClr>
            <a:bgClr>
              <a:schemeClr val="bg1">
                <a:lumMod val="95000"/>
              </a:schemeClr>
            </a:bgClr>
          </a:patt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8404200" y="3188042"/>
            <a:ext cx="255833" cy="1180055"/>
          </a:xfrm>
          <a:prstGeom prst="ellipse">
            <a:avLst/>
          </a:prstGeom>
          <a:pattFill prst="wdUpDiag">
            <a:fgClr>
              <a:schemeClr val="tx1"/>
            </a:fgClr>
            <a:bgClr>
              <a:schemeClr val="bg1">
                <a:lumMod val="95000"/>
              </a:schemeClr>
            </a:bgClr>
          </a:patt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Oval 5"/>
          <p:cNvSpPr/>
          <p:nvPr/>
        </p:nvSpPr>
        <p:spPr>
          <a:xfrm>
            <a:off x="5366372" y="3669957"/>
            <a:ext cx="127917" cy="210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p:cNvSpPr/>
          <p:nvPr/>
        </p:nvSpPr>
        <p:spPr>
          <a:xfrm>
            <a:off x="8484404" y="3698788"/>
            <a:ext cx="127917" cy="21006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5609968" y="3649360"/>
            <a:ext cx="2746519" cy="4757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1624913" y="5202194"/>
                <a:ext cx="5165773" cy="11301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𝜙</m:t>
                      </m:r>
                      <m:r>
                        <a:rPr lang="en-US" sz="2800" b="0" i="1" smtClean="0">
                          <a:latin typeface="Cambria Math" panose="02040503050406030204" pitchFamily="18" charset="0"/>
                          <a:ea typeface="Cambria Math" panose="02040503050406030204" pitchFamily="18" charset="0"/>
                        </a:rPr>
                        <m:t>= </m:t>
                      </m:r>
                      <m:nary>
                        <m:naryPr>
                          <m:chr m:val="∮"/>
                          <m:limLoc m:val="undOvr"/>
                          <m:subHide m:val="on"/>
                          <m:supHide m:val="on"/>
                          <m:ctrlPr>
                            <a:rPr lang="en-US" sz="2800" b="0" i="1" smtClean="0">
                              <a:latin typeface="Cambria Math" panose="02040503050406030204" pitchFamily="18" charset="0"/>
                              <a:ea typeface="Cambria Math" panose="02040503050406030204" pitchFamily="18" charset="0"/>
                            </a:rPr>
                          </m:ctrlPr>
                        </m:naryPr>
                        <m:sub/>
                        <m:sup/>
                        <m:e>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𝐸</m:t>
                              </m:r>
                            </m:e>
                          </m:acc>
                          <m:r>
                            <a:rPr lang="en-US" sz="2800" b="0" i="1" smtClean="0">
                              <a:latin typeface="Cambria Math" panose="02040503050406030204" pitchFamily="18" charset="0"/>
                              <a:ea typeface="Cambria Math" panose="02040503050406030204" pitchFamily="18" charset="0"/>
                            </a:rPr>
                            <m:t>𝑑</m:t>
                          </m:r>
                          <m:r>
                            <a:rPr lang="en-US" sz="2800" b="0" i="1" smtClean="0">
                              <a:latin typeface="Cambria Math" panose="02040503050406030204" pitchFamily="18" charset="0"/>
                              <a:ea typeface="Cambria Math" panose="02040503050406030204" pitchFamily="18" charset="0"/>
                            </a:rPr>
                            <m:t> </m:t>
                          </m:r>
                          <m:acc>
                            <m:accPr>
                              <m:chr m:val="⃑"/>
                              <m:ctrlPr>
                                <a:rPr lang="en-US" sz="2800" b="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𝐴</m:t>
                              </m:r>
                            </m:e>
                          </m:acc>
                          <m:r>
                            <a:rPr lang="en-US" sz="2800" b="0" i="1" smtClean="0">
                              <a:latin typeface="Cambria Math" panose="02040503050406030204" pitchFamily="18" charset="0"/>
                              <a:ea typeface="Cambria Math" panose="02040503050406030204" pitchFamily="18" charset="0"/>
                            </a:rPr>
                            <m:t>+</m:t>
                          </m:r>
                          <m:nary>
                            <m:naryPr>
                              <m:chr m:val="∮"/>
                              <m:limLoc m:val="undOvr"/>
                              <m:subHide m:val="on"/>
                              <m:supHide m:val="on"/>
                              <m:ctrlPr>
                                <a:rPr lang="en-US" sz="2800" i="1">
                                  <a:latin typeface="Cambria Math" panose="02040503050406030204" pitchFamily="18" charset="0"/>
                                  <a:ea typeface="Cambria Math" panose="02040503050406030204" pitchFamily="18" charset="0"/>
                                </a:rPr>
                              </m:ctrlPr>
                            </m:naryPr>
                            <m:sub/>
                            <m:sup/>
                            <m:e>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𝐸</m:t>
                                  </m:r>
                                </m:e>
                              </m:acc>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 </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𝐴</m:t>
                                  </m:r>
                                </m:e>
                              </m:acc>
                              <m:r>
                                <a:rPr lang="en-US" sz="2800" i="1">
                                  <a:latin typeface="Cambria Math" panose="02040503050406030204" pitchFamily="18" charset="0"/>
                                  <a:ea typeface="Cambria Math" panose="02040503050406030204" pitchFamily="18" charset="0"/>
                                </a:rPr>
                                <m:t>+</m:t>
                              </m:r>
                              <m:nary>
                                <m:naryPr>
                                  <m:chr m:val="∮"/>
                                  <m:limLoc m:val="undOvr"/>
                                  <m:subHide m:val="on"/>
                                  <m:supHide m:val="on"/>
                                  <m:ctrlPr>
                                    <a:rPr lang="en-US" sz="2800" i="1">
                                      <a:latin typeface="Cambria Math" panose="02040503050406030204" pitchFamily="18" charset="0"/>
                                      <a:ea typeface="Cambria Math" panose="02040503050406030204" pitchFamily="18" charset="0"/>
                                    </a:rPr>
                                  </m:ctrlPr>
                                </m:naryPr>
                                <m:sub/>
                                <m:sup/>
                                <m:e>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𝐸</m:t>
                                      </m:r>
                                    </m:e>
                                  </m:acc>
                                  <m:r>
                                    <a:rPr lang="en-US" sz="2800" i="1">
                                      <a:latin typeface="Cambria Math" panose="02040503050406030204" pitchFamily="18" charset="0"/>
                                      <a:ea typeface="Cambria Math" panose="02040503050406030204" pitchFamily="18" charset="0"/>
                                    </a:rPr>
                                    <m:t>𝑑</m:t>
                                  </m:r>
                                  <m:r>
                                    <a:rPr lang="en-US" sz="2800" i="1">
                                      <a:latin typeface="Cambria Math" panose="02040503050406030204" pitchFamily="18" charset="0"/>
                                      <a:ea typeface="Cambria Math" panose="02040503050406030204" pitchFamily="18" charset="0"/>
                                    </a:rPr>
                                    <m:t> </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𝐴</m:t>
                                      </m:r>
                                    </m:e>
                                  </m:acc>
                                  <m:r>
                                    <a:rPr lang="en-US" sz="2800" i="1">
                                      <a:latin typeface="Cambria Math" panose="02040503050406030204" pitchFamily="18" charset="0"/>
                                      <a:ea typeface="Cambria Math" panose="02040503050406030204" pitchFamily="18" charset="0"/>
                                    </a:rPr>
                                    <m:t> </m:t>
                                  </m:r>
                                </m:e>
                              </m:nary>
                            </m:e>
                          </m:nary>
                        </m:e>
                      </m:nary>
                    </m:oMath>
                  </m:oMathPara>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624913" y="5202194"/>
                <a:ext cx="5165773" cy="1130181"/>
              </a:xfrm>
              <a:prstGeom prst="rect">
                <a:avLst/>
              </a:prstGeom>
              <a:blipFill>
                <a:blip r:embed="rId4"/>
                <a:stretch>
                  <a:fillRect/>
                </a:stretch>
              </a:blipFill>
            </p:spPr>
            <p:txBody>
              <a:bodyPr/>
              <a:lstStyle/>
              <a:p>
                <a:r>
                  <a:rPr lang="en-US">
                    <a:noFill/>
                  </a:rPr>
                  <a:t> </a:t>
                </a:r>
              </a:p>
            </p:txBody>
          </p:sp>
        </mc:Fallback>
      </mc:AlternateContent>
      <p:grpSp>
        <p:nvGrpSpPr>
          <p:cNvPr id="31" name="Group 30"/>
          <p:cNvGrpSpPr/>
          <p:nvPr/>
        </p:nvGrpSpPr>
        <p:grpSpPr>
          <a:xfrm>
            <a:off x="2323071" y="6115443"/>
            <a:ext cx="3537571" cy="401598"/>
            <a:chOff x="2323071" y="6115443"/>
            <a:chExt cx="3537571" cy="401598"/>
          </a:xfrm>
        </p:grpSpPr>
        <p:sp>
          <p:nvSpPr>
            <p:cNvPr id="24" name="TextBox 23"/>
            <p:cNvSpPr txBox="1"/>
            <p:nvPr/>
          </p:nvSpPr>
          <p:spPr>
            <a:xfrm>
              <a:off x="2323071" y="6147709"/>
              <a:ext cx="494270" cy="369332"/>
            </a:xfrm>
            <a:prstGeom prst="rect">
              <a:avLst/>
            </a:prstGeom>
            <a:noFill/>
          </p:spPr>
          <p:txBody>
            <a:bodyPr wrap="square" rtlCol="0">
              <a:spAutoFit/>
            </a:bodyPr>
            <a:lstStyle/>
            <a:p>
              <a:r>
                <a:rPr lang="en-US" dirty="0"/>
                <a:t>(1)</a:t>
              </a:r>
            </a:p>
          </p:txBody>
        </p:sp>
        <p:sp>
          <p:nvSpPr>
            <p:cNvPr id="26" name="TextBox 25"/>
            <p:cNvSpPr txBox="1"/>
            <p:nvPr/>
          </p:nvSpPr>
          <p:spPr>
            <a:xfrm>
              <a:off x="3844721" y="6115443"/>
              <a:ext cx="494270" cy="369332"/>
            </a:xfrm>
            <a:prstGeom prst="rect">
              <a:avLst/>
            </a:prstGeom>
            <a:noFill/>
          </p:spPr>
          <p:txBody>
            <a:bodyPr wrap="square" rtlCol="0">
              <a:spAutoFit/>
            </a:bodyPr>
            <a:lstStyle/>
            <a:p>
              <a:r>
                <a:rPr lang="en-US" dirty="0"/>
                <a:t>(2)</a:t>
              </a:r>
            </a:p>
          </p:txBody>
        </p:sp>
        <p:sp>
          <p:nvSpPr>
            <p:cNvPr id="27" name="TextBox 26"/>
            <p:cNvSpPr txBox="1"/>
            <p:nvPr/>
          </p:nvSpPr>
          <p:spPr>
            <a:xfrm>
              <a:off x="5366372" y="6115443"/>
              <a:ext cx="494270" cy="369332"/>
            </a:xfrm>
            <a:prstGeom prst="rect">
              <a:avLst/>
            </a:prstGeom>
            <a:noFill/>
          </p:spPr>
          <p:txBody>
            <a:bodyPr wrap="square" rtlCol="0">
              <a:spAutoFit/>
            </a:bodyPr>
            <a:lstStyle/>
            <a:p>
              <a:r>
                <a:rPr lang="en-US" dirty="0"/>
                <a:t>(3)</a:t>
              </a:r>
            </a:p>
          </p:txBody>
        </p:sp>
      </p:grpSp>
      <p:grpSp>
        <p:nvGrpSpPr>
          <p:cNvPr id="32" name="Group 31"/>
          <p:cNvGrpSpPr/>
          <p:nvPr/>
        </p:nvGrpSpPr>
        <p:grpSpPr>
          <a:xfrm>
            <a:off x="1693654" y="5148157"/>
            <a:ext cx="8132739" cy="1470455"/>
            <a:chOff x="3446548" y="3281031"/>
            <a:chExt cx="8132739" cy="1470455"/>
          </a:xfrm>
        </p:grpSpPr>
        <p:grpSp>
          <p:nvGrpSpPr>
            <p:cNvPr id="28" name="Group 27"/>
            <p:cNvGrpSpPr/>
            <p:nvPr/>
          </p:nvGrpSpPr>
          <p:grpSpPr>
            <a:xfrm>
              <a:off x="3446548" y="3281031"/>
              <a:ext cx="8132739" cy="1470455"/>
              <a:chOff x="3446548" y="3281031"/>
              <a:chExt cx="8132739" cy="1470455"/>
            </a:xfrm>
          </p:grpSpPr>
          <p:sp>
            <p:nvSpPr>
              <p:cNvPr id="25" name="Rectangle 24"/>
              <p:cNvSpPr/>
              <p:nvPr/>
            </p:nvSpPr>
            <p:spPr>
              <a:xfrm>
                <a:off x="4273334" y="3281031"/>
                <a:ext cx="6091881" cy="1470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p:cNvSpPr txBox="1"/>
                  <p:nvPr/>
                </p:nvSpPr>
                <p:spPr>
                  <a:xfrm>
                    <a:off x="3446548" y="3330249"/>
                    <a:ext cx="8132739" cy="1130181"/>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𝜙</m:t>
                          </m:r>
                          <m:r>
                            <a:rPr lang="en-US" sz="2800" b="0" i="1" smtClean="0">
                              <a:latin typeface="Cambria Math" panose="02040503050406030204" pitchFamily="18" charset="0"/>
                              <a:ea typeface="Cambria Math" panose="02040503050406030204" pitchFamily="18" charset="0"/>
                            </a:rPr>
                            <m:t>= </m:t>
                          </m:r>
                          <m:nary>
                            <m:naryPr>
                              <m:chr m:val="∮"/>
                              <m:limLoc m:val="undOvr"/>
                              <m:subHide m:val="on"/>
                              <m:supHide m:val="on"/>
                              <m:ctrlPr>
                                <a:rPr lang="en-US" sz="2800" b="0" i="1" smtClean="0">
                                  <a:latin typeface="Cambria Math" panose="02040503050406030204" pitchFamily="18" charset="0"/>
                                  <a:ea typeface="Cambria Math" panose="02040503050406030204" pitchFamily="18" charset="0"/>
                                </a:rPr>
                              </m:ctrlPr>
                            </m:naryPr>
                            <m:sub/>
                            <m:sup/>
                            <m:e>
                              <m:r>
                                <a:rPr lang="en-US" sz="2800" b="0" i="1" smtClean="0">
                                  <a:latin typeface="Cambria Math" panose="02040503050406030204" pitchFamily="18" charset="0"/>
                                  <a:ea typeface="Cambria Math" panose="02040503050406030204" pitchFamily="18" charset="0"/>
                                </a:rPr>
                                <m:t>𝐸𝑐𝑜𝑠</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180</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𝑑𝐴</m:t>
                              </m:r>
                              <m:r>
                                <a:rPr lang="en-US" sz="2800" b="0" i="1" smtClean="0">
                                  <a:latin typeface="Cambria Math" panose="02040503050406030204" pitchFamily="18" charset="0"/>
                                  <a:ea typeface="Cambria Math" panose="02040503050406030204" pitchFamily="18" charset="0"/>
                                </a:rPr>
                                <m:t>+</m:t>
                              </m:r>
                              <m:nary>
                                <m:naryPr>
                                  <m:chr m:val="∮"/>
                                  <m:limLoc m:val="undOvr"/>
                                  <m:subHide m:val="on"/>
                                  <m:supHide m:val="on"/>
                                  <m:ctrlPr>
                                    <a:rPr lang="en-US" sz="2800" i="1">
                                      <a:latin typeface="Cambria Math" panose="02040503050406030204" pitchFamily="18" charset="0"/>
                                      <a:ea typeface="Cambria Math" panose="02040503050406030204" pitchFamily="18" charset="0"/>
                                    </a:rPr>
                                  </m:ctrlPr>
                                </m:naryPr>
                                <m:sub/>
                                <m:sup/>
                                <m:e>
                                  <m:r>
                                    <a:rPr lang="en-US" sz="2800" b="0" i="1" smtClean="0">
                                      <a:latin typeface="Cambria Math" panose="02040503050406030204" pitchFamily="18" charset="0"/>
                                      <a:ea typeface="Cambria Math" panose="02040503050406030204" pitchFamily="18" charset="0"/>
                                    </a:rPr>
                                    <m:t>𝐸𝑐𝑜𝑠</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90</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𝑑𝐴</m:t>
                                  </m:r>
                                  <m:r>
                                    <a:rPr lang="en-US" sz="2800" i="1">
                                      <a:latin typeface="Cambria Math" panose="02040503050406030204" pitchFamily="18" charset="0"/>
                                      <a:ea typeface="Cambria Math" panose="02040503050406030204" pitchFamily="18" charset="0"/>
                                    </a:rPr>
                                    <m:t>+</m:t>
                                  </m:r>
                                  <m:nary>
                                    <m:naryPr>
                                      <m:chr m:val="∮"/>
                                      <m:limLoc m:val="undOvr"/>
                                      <m:subHide m:val="on"/>
                                      <m:supHide m:val="on"/>
                                      <m:ctrlPr>
                                        <a:rPr lang="en-US" sz="2800" i="1">
                                          <a:latin typeface="Cambria Math" panose="02040503050406030204" pitchFamily="18" charset="0"/>
                                          <a:ea typeface="Cambria Math" panose="02040503050406030204" pitchFamily="18" charset="0"/>
                                        </a:rPr>
                                      </m:ctrlPr>
                                    </m:naryPr>
                                    <m:sub/>
                                    <m:sup/>
                                    <m:e>
                                      <m:r>
                                        <a:rPr lang="en-US" sz="2800" b="0" i="1" smtClean="0">
                                          <a:latin typeface="Cambria Math" panose="02040503050406030204" pitchFamily="18" charset="0"/>
                                          <a:ea typeface="Cambria Math" panose="02040503050406030204" pitchFamily="18" charset="0"/>
                                        </a:rPr>
                                        <m:t>𝐸</m:t>
                                      </m:r>
                                      <m:func>
                                        <m:funcPr>
                                          <m:ctrlPr>
                                            <a:rPr lang="en-US" sz="2800" b="0" i="1" smtClean="0">
                                              <a:latin typeface="Cambria Math" panose="02040503050406030204" pitchFamily="18" charset="0"/>
                                              <a:ea typeface="Cambria Math" panose="02040503050406030204" pitchFamily="18" charset="0"/>
                                            </a:rPr>
                                          </m:ctrlPr>
                                        </m:funcPr>
                                        <m:fName>
                                          <m:r>
                                            <m:rPr>
                                              <m:sty m:val="p"/>
                                            </m:rPr>
                                            <a:rPr lang="en-US" sz="2800" b="0" i="0" smtClean="0">
                                              <a:latin typeface="Cambria Math" panose="02040503050406030204" pitchFamily="18" charset="0"/>
                                              <a:ea typeface="Cambria Math" panose="02040503050406030204" pitchFamily="18" charset="0"/>
                                            </a:rPr>
                                            <m:t>cos</m:t>
                                          </m:r>
                                        </m:fName>
                                        <m:e>
                                          <m:r>
                                            <a:rPr lang="en-US" sz="2800" b="0" i="1" smtClean="0">
                                              <a:latin typeface="Cambria Math" panose="02040503050406030204" pitchFamily="18" charset="0"/>
                                              <a:ea typeface="Cambria Math" panose="02040503050406030204" pitchFamily="18" charset="0"/>
                                            </a:rPr>
                                            <m:t>𝑜</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𝑑𝐴</m:t>
                                          </m:r>
                                        </m:e>
                                      </m:func>
                                      <m:r>
                                        <a:rPr lang="en-US" sz="2800" i="1">
                                          <a:latin typeface="Cambria Math" panose="02040503050406030204" pitchFamily="18" charset="0"/>
                                          <a:ea typeface="Cambria Math" panose="02040503050406030204" pitchFamily="18" charset="0"/>
                                        </a:rPr>
                                        <m:t> </m:t>
                                      </m:r>
                                    </m:e>
                                  </m:nary>
                                </m:e>
                              </m:nary>
                            </m:e>
                          </m:nary>
                        </m:oMath>
                      </m:oMathPara>
                    </a14:m>
                    <a:endParaRPr lang="en-US" sz="28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446548" y="3330249"/>
                    <a:ext cx="8132739" cy="1130181"/>
                  </a:xfrm>
                  <a:prstGeom prst="rect">
                    <a:avLst/>
                  </a:prstGeom>
                  <a:blipFill>
                    <a:blip r:embed="rId5"/>
                    <a:stretch>
                      <a:fillRect/>
                    </a:stretch>
                  </a:blipFill>
                </p:spPr>
                <p:txBody>
                  <a:bodyPr/>
                  <a:lstStyle/>
                  <a:p>
                    <a:r>
                      <a:rPr lang="en-US">
                        <a:noFill/>
                      </a:rPr>
                      <a:t> </a:t>
                    </a:r>
                  </a:p>
                </p:txBody>
              </p:sp>
            </mc:Fallback>
          </mc:AlternateContent>
        </p:grpSp>
        <p:grpSp>
          <p:nvGrpSpPr>
            <p:cNvPr id="33" name="Group 32"/>
            <p:cNvGrpSpPr/>
            <p:nvPr/>
          </p:nvGrpSpPr>
          <p:grpSpPr>
            <a:xfrm>
              <a:off x="4180547" y="4199898"/>
              <a:ext cx="5691277" cy="431347"/>
              <a:chOff x="2323071" y="6085694"/>
              <a:chExt cx="5691277" cy="431347"/>
            </a:xfrm>
          </p:grpSpPr>
          <p:sp>
            <p:nvSpPr>
              <p:cNvPr id="34" name="TextBox 33"/>
              <p:cNvSpPr txBox="1"/>
              <p:nvPr/>
            </p:nvSpPr>
            <p:spPr>
              <a:xfrm>
                <a:off x="2323071" y="6147709"/>
                <a:ext cx="494270" cy="369332"/>
              </a:xfrm>
              <a:prstGeom prst="rect">
                <a:avLst/>
              </a:prstGeom>
              <a:noFill/>
            </p:spPr>
            <p:txBody>
              <a:bodyPr wrap="square" rtlCol="0">
                <a:spAutoFit/>
              </a:bodyPr>
              <a:lstStyle/>
              <a:p>
                <a:r>
                  <a:rPr lang="en-US" dirty="0"/>
                  <a:t>(1)</a:t>
                </a:r>
              </a:p>
            </p:txBody>
          </p:sp>
          <p:sp>
            <p:nvSpPr>
              <p:cNvPr id="35" name="TextBox 34"/>
              <p:cNvSpPr txBox="1"/>
              <p:nvPr/>
            </p:nvSpPr>
            <p:spPr>
              <a:xfrm>
                <a:off x="5018686" y="6085694"/>
                <a:ext cx="494270" cy="369332"/>
              </a:xfrm>
              <a:prstGeom prst="rect">
                <a:avLst/>
              </a:prstGeom>
              <a:noFill/>
            </p:spPr>
            <p:txBody>
              <a:bodyPr wrap="square" rtlCol="0">
                <a:spAutoFit/>
              </a:bodyPr>
              <a:lstStyle/>
              <a:p>
                <a:r>
                  <a:rPr lang="en-US" dirty="0"/>
                  <a:t>(2)</a:t>
                </a:r>
              </a:p>
            </p:txBody>
          </p:sp>
          <p:sp>
            <p:nvSpPr>
              <p:cNvPr id="36" name="TextBox 35"/>
              <p:cNvSpPr txBox="1"/>
              <p:nvPr/>
            </p:nvSpPr>
            <p:spPr>
              <a:xfrm>
                <a:off x="7520078" y="6115443"/>
                <a:ext cx="494270" cy="369332"/>
              </a:xfrm>
              <a:prstGeom prst="rect">
                <a:avLst/>
              </a:prstGeom>
              <a:noFill/>
            </p:spPr>
            <p:txBody>
              <a:bodyPr wrap="square" rtlCol="0">
                <a:spAutoFit/>
              </a:bodyPr>
              <a:lstStyle/>
              <a:p>
                <a:r>
                  <a:rPr lang="en-US" dirty="0"/>
                  <a:t>(3)</a:t>
                </a:r>
              </a:p>
            </p:txBody>
          </p:sp>
        </p:grpSp>
      </p:grpSp>
      <mc:AlternateContent xmlns:mc="http://schemas.openxmlformats.org/markup-compatibility/2006" xmlns:a14="http://schemas.microsoft.com/office/drawing/2010/main">
        <mc:Choice Requires="a14">
          <p:sp>
            <p:nvSpPr>
              <p:cNvPr id="37" name="Rectangle 36"/>
              <p:cNvSpPr/>
              <p:nvPr/>
            </p:nvSpPr>
            <p:spPr>
              <a:xfrm>
                <a:off x="1338179" y="4984954"/>
                <a:ext cx="9614321" cy="179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rgbClr val="C00000"/>
                          </a:solidFill>
                          <a:latin typeface="Cambria Math" panose="02040503050406030204" pitchFamily="18" charset="0"/>
                          <a:ea typeface="Cambria Math" panose="02040503050406030204" pitchFamily="18" charset="0"/>
                        </a:rPr>
                        <m:t>𝑊</m:t>
                      </m:r>
                      <m:r>
                        <a:rPr lang="en-US" sz="3200" b="0" i="1" smtClean="0">
                          <a:solidFill>
                            <a:srgbClr val="C00000"/>
                          </a:solidFill>
                          <a:latin typeface="Cambria Math" panose="02040503050406030204" pitchFamily="18" charset="0"/>
                          <a:ea typeface="Cambria Math" panose="02040503050406030204" pitchFamily="18" charset="0"/>
                        </a:rPr>
                        <m:t>h</m:t>
                      </m:r>
                      <m:r>
                        <a:rPr lang="en-US" sz="3200" b="0" i="1" smtClean="0">
                          <a:solidFill>
                            <a:srgbClr val="C00000"/>
                          </a:solidFill>
                          <a:latin typeface="Cambria Math" panose="02040503050406030204" pitchFamily="18" charset="0"/>
                          <a:ea typeface="Cambria Math" panose="02040503050406030204" pitchFamily="18" charset="0"/>
                        </a:rPr>
                        <m:t>𝑒𝑛</m:t>
                      </m:r>
                      <m:r>
                        <a:rPr lang="en-US" sz="3200" b="0" i="1" smtClean="0">
                          <a:solidFill>
                            <a:srgbClr val="C00000"/>
                          </a:solidFill>
                          <a:latin typeface="Cambria Math" panose="02040503050406030204" pitchFamily="18" charset="0"/>
                          <a:ea typeface="Cambria Math" panose="02040503050406030204" pitchFamily="18" charset="0"/>
                        </a:rPr>
                        <m:t> </m:t>
                      </m:r>
                      <m:r>
                        <a:rPr lang="en-US" sz="3200" b="0" i="1" smtClean="0">
                          <a:solidFill>
                            <a:schemeClr val="tx1"/>
                          </a:solidFill>
                          <a:latin typeface="Cambria Math" panose="02040503050406030204" pitchFamily="18" charset="0"/>
                          <a:ea typeface="Cambria Math" panose="02040503050406030204" pitchFamily="18" charset="0"/>
                        </a:rPr>
                        <m:t>𝐸</m:t>
                      </m:r>
                      <m:r>
                        <a:rPr lang="en-US" sz="3200" b="0" i="1" smtClean="0">
                          <a:solidFill>
                            <a:srgbClr val="C00000"/>
                          </a:solidFill>
                          <a:latin typeface="Cambria Math" panose="02040503050406030204" pitchFamily="18" charset="0"/>
                          <a:ea typeface="Cambria Math" panose="02040503050406030204" pitchFamily="18" charset="0"/>
                        </a:rPr>
                        <m:t> </m:t>
                      </m:r>
                      <m:r>
                        <a:rPr lang="en-US" sz="3200" b="0" i="1" smtClean="0">
                          <a:solidFill>
                            <a:srgbClr val="C00000"/>
                          </a:solidFill>
                          <a:latin typeface="Cambria Math" panose="02040503050406030204" pitchFamily="18" charset="0"/>
                          <a:ea typeface="Cambria Math" panose="02040503050406030204" pitchFamily="18" charset="0"/>
                        </a:rPr>
                        <m:t>𝑖𝑠</m:t>
                      </m:r>
                      <m:r>
                        <a:rPr lang="en-US" sz="3200" b="0" i="1" smtClean="0">
                          <a:solidFill>
                            <a:srgbClr val="C00000"/>
                          </a:solidFill>
                          <a:latin typeface="Cambria Math" panose="02040503050406030204" pitchFamily="18" charset="0"/>
                          <a:ea typeface="Cambria Math" panose="02040503050406030204" pitchFamily="18" charset="0"/>
                        </a:rPr>
                        <m:t> </m:t>
                      </m:r>
                      <m:r>
                        <a:rPr lang="en-US" sz="3200" b="0" i="1" smtClean="0">
                          <a:solidFill>
                            <a:srgbClr val="C00000"/>
                          </a:solidFill>
                          <a:latin typeface="Cambria Math" panose="02040503050406030204" pitchFamily="18" charset="0"/>
                          <a:ea typeface="Cambria Math" panose="02040503050406030204" pitchFamily="18" charset="0"/>
                        </a:rPr>
                        <m:t>𝑐𝑜𝑛𝑠𝑡𝑎𝑛𝑡</m:t>
                      </m:r>
                      <m:r>
                        <a:rPr lang="en-US" sz="3200" b="0" i="1" smtClean="0">
                          <a:solidFill>
                            <a:srgbClr val="C00000"/>
                          </a:solidFill>
                          <a:latin typeface="Cambria Math" panose="02040503050406030204" pitchFamily="18" charset="0"/>
                          <a:ea typeface="Cambria Math" panose="02040503050406030204" pitchFamily="18" charset="0"/>
                        </a:rPr>
                        <m:t> </m:t>
                      </m:r>
                      <m:r>
                        <a:rPr lang="en-US" sz="3200" b="0" i="1" smtClean="0">
                          <a:solidFill>
                            <a:srgbClr val="C00000"/>
                          </a:solidFill>
                          <a:latin typeface="Cambria Math" panose="02040503050406030204" pitchFamily="18" charset="0"/>
                          <a:ea typeface="Cambria Math" panose="02040503050406030204" pitchFamily="18" charset="0"/>
                        </a:rPr>
                        <m:t>𝑡</m:t>
                      </m:r>
                      <m:r>
                        <a:rPr lang="en-US" sz="3200" b="0" i="1" smtClean="0">
                          <a:solidFill>
                            <a:srgbClr val="C00000"/>
                          </a:solidFill>
                          <a:latin typeface="Cambria Math" panose="02040503050406030204" pitchFamily="18" charset="0"/>
                          <a:ea typeface="Cambria Math" panose="02040503050406030204" pitchFamily="18" charset="0"/>
                        </a:rPr>
                        <m:t>h</m:t>
                      </m:r>
                      <m:r>
                        <a:rPr lang="en-US" sz="3200" b="0" i="1" smtClean="0">
                          <a:solidFill>
                            <a:srgbClr val="C00000"/>
                          </a:solidFill>
                          <a:latin typeface="Cambria Math" panose="02040503050406030204" pitchFamily="18" charset="0"/>
                          <a:ea typeface="Cambria Math" panose="02040503050406030204" pitchFamily="18" charset="0"/>
                        </a:rPr>
                        <m:t>𝑒𝑛</m:t>
                      </m:r>
                      <m:r>
                        <a:rPr lang="en-US" sz="3200" b="0" i="1" smtClean="0">
                          <a:solidFill>
                            <a:srgbClr val="C00000"/>
                          </a:solidFill>
                          <a:latin typeface="Cambria Math" panose="02040503050406030204" pitchFamily="18" charset="0"/>
                          <a:ea typeface="Cambria Math" panose="02040503050406030204" pitchFamily="18" charset="0"/>
                        </a:rPr>
                        <m:t> : </m:t>
                      </m:r>
                      <m:r>
                        <a:rPr lang="en-US" sz="3200" i="1" smtClean="0">
                          <a:solidFill>
                            <a:schemeClr val="tx1"/>
                          </a:solidFill>
                          <a:latin typeface="Cambria Math" panose="02040503050406030204" pitchFamily="18" charset="0"/>
                          <a:ea typeface="Cambria Math" panose="02040503050406030204" pitchFamily="18" charset="0"/>
                        </a:rPr>
                        <m:t>𝜙</m:t>
                      </m:r>
                      <m:r>
                        <a:rPr lang="en-US" sz="3200" i="1" smtClean="0">
                          <a:solidFill>
                            <a:schemeClr val="tx1"/>
                          </a:solidFill>
                          <a:latin typeface="Cambria Math" panose="02040503050406030204" pitchFamily="18" charset="0"/>
                          <a:ea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𝐸𝐴</m:t>
                      </m:r>
                      <m:r>
                        <a:rPr lang="en-US" sz="3200" b="0" i="1" smtClean="0">
                          <a:solidFill>
                            <a:schemeClr val="tx1"/>
                          </a:solidFill>
                          <a:latin typeface="Cambria Math" panose="02040503050406030204" pitchFamily="18" charset="0"/>
                          <a:ea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0</m:t>
                      </m:r>
                      <m:r>
                        <a:rPr lang="en-US" sz="3200" b="0" i="1" smtClean="0">
                          <a:solidFill>
                            <a:schemeClr val="tx1"/>
                          </a:solidFill>
                          <a:latin typeface="Cambria Math" panose="02040503050406030204" pitchFamily="18" charset="0"/>
                          <a:ea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𝐸𝐴</m:t>
                      </m:r>
                      <m:r>
                        <a:rPr lang="en-US" sz="3200" b="0" i="1" smtClean="0">
                          <a:solidFill>
                            <a:schemeClr val="tx1"/>
                          </a:solidFill>
                          <a:latin typeface="Cambria Math" panose="02040503050406030204" pitchFamily="18" charset="0"/>
                          <a:ea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0</m:t>
                      </m:r>
                    </m:oMath>
                  </m:oMathPara>
                </a14:m>
                <a:endParaRPr lang="en-US" sz="3200" dirty="0">
                  <a:solidFill>
                    <a:schemeClr val="tx1"/>
                  </a:solidFill>
                </a:endParaRPr>
              </a:p>
            </p:txBody>
          </p:sp>
        </mc:Choice>
        <mc:Fallback xmlns="">
          <p:sp>
            <p:nvSpPr>
              <p:cNvPr id="37" name="Rectangle 36"/>
              <p:cNvSpPr>
                <a:spLocks noRot="1" noChangeAspect="1" noMove="1" noResize="1" noEditPoints="1" noAdjustHandles="1" noChangeArrowheads="1" noChangeShapeType="1" noTextEdit="1"/>
              </p:cNvSpPr>
              <p:nvPr/>
            </p:nvSpPr>
            <p:spPr>
              <a:xfrm>
                <a:off x="1338179" y="4984954"/>
                <a:ext cx="9614321" cy="1796859"/>
              </a:xfrm>
              <a:prstGeom prst="rect">
                <a:avLst/>
              </a:prstGeom>
              <a:blipFill>
                <a:blip r:embed="rId6"/>
                <a:stretch>
                  <a:fillRect/>
                </a:stretch>
              </a:blipFill>
              <a:ln>
                <a:noFill/>
              </a:ln>
            </p:spPr>
            <p:txBody>
              <a:bodyPr/>
              <a:lstStyle/>
              <a:p>
                <a:r>
                  <a:rPr lang="en-US">
                    <a:noFill/>
                  </a:rPr>
                  <a:t> </a:t>
                </a:r>
              </a:p>
            </p:txBody>
          </p:sp>
        </mc:Fallback>
      </mc:AlternateContent>
      <p:cxnSp>
        <p:nvCxnSpPr>
          <p:cNvPr id="7" name="Straight Arrow Connector 6"/>
          <p:cNvCxnSpPr/>
          <p:nvPr/>
        </p:nvCxnSpPr>
        <p:spPr>
          <a:xfrm>
            <a:off x="4263490" y="2919338"/>
            <a:ext cx="5421423" cy="852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29" name="Flowchart: Merge 28"/>
          <p:cNvSpPr/>
          <p:nvPr/>
        </p:nvSpPr>
        <p:spPr>
          <a:xfrm rot="16200000">
            <a:off x="4778264" y="2754091"/>
            <a:ext cx="233401" cy="330494"/>
          </a:xfrm>
          <a:prstGeom prst="flowChartMerg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Flowchart: Merge 38"/>
          <p:cNvSpPr/>
          <p:nvPr/>
        </p:nvSpPr>
        <p:spPr>
          <a:xfrm rot="16200000">
            <a:off x="8660868" y="2776200"/>
            <a:ext cx="233401" cy="330494"/>
          </a:xfrm>
          <a:prstGeom prst="flowChartMerg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0" name="Straight Arrow Connector 39"/>
          <p:cNvCxnSpPr/>
          <p:nvPr/>
        </p:nvCxnSpPr>
        <p:spPr>
          <a:xfrm>
            <a:off x="4252668" y="4604867"/>
            <a:ext cx="5486400" cy="852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41" name="Flowchart: Merge 40"/>
          <p:cNvSpPr/>
          <p:nvPr/>
        </p:nvSpPr>
        <p:spPr>
          <a:xfrm rot="16200000">
            <a:off x="4767443" y="4439620"/>
            <a:ext cx="233401" cy="330494"/>
          </a:xfrm>
          <a:prstGeom prst="flowChartMerg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Flowchart: Merge 41"/>
          <p:cNvSpPr/>
          <p:nvPr/>
        </p:nvSpPr>
        <p:spPr>
          <a:xfrm rot="16200000">
            <a:off x="8650047" y="4461729"/>
            <a:ext cx="233401" cy="330494"/>
          </a:xfrm>
          <a:prstGeom prst="flowChartMerg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3" name="Straight Arrow Connector 42"/>
          <p:cNvCxnSpPr/>
          <p:nvPr/>
        </p:nvCxnSpPr>
        <p:spPr>
          <a:xfrm>
            <a:off x="4252669" y="4063534"/>
            <a:ext cx="1280160" cy="852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44" name="Flowchart: Merge 43"/>
          <p:cNvSpPr/>
          <p:nvPr/>
        </p:nvSpPr>
        <p:spPr>
          <a:xfrm rot="16200000">
            <a:off x="4767443" y="3898287"/>
            <a:ext cx="233401" cy="330494"/>
          </a:xfrm>
          <a:prstGeom prst="flowChartMerg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6" name="Straight Arrow Connector 45"/>
          <p:cNvCxnSpPr/>
          <p:nvPr/>
        </p:nvCxnSpPr>
        <p:spPr>
          <a:xfrm>
            <a:off x="4214129" y="3469839"/>
            <a:ext cx="1280160" cy="852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47" name="Flowchart: Merge 46"/>
          <p:cNvSpPr/>
          <p:nvPr/>
        </p:nvSpPr>
        <p:spPr>
          <a:xfrm rot="16200000">
            <a:off x="4728903" y="3304592"/>
            <a:ext cx="233401" cy="330494"/>
          </a:xfrm>
          <a:prstGeom prst="flowChartMerg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8" name="Straight Arrow Connector 47"/>
          <p:cNvCxnSpPr/>
          <p:nvPr/>
        </p:nvCxnSpPr>
        <p:spPr>
          <a:xfrm>
            <a:off x="8427381" y="3494366"/>
            <a:ext cx="1280160" cy="852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49" name="Flowchart: Merge 48"/>
          <p:cNvSpPr/>
          <p:nvPr/>
        </p:nvSpPr>
        <p:spPr>
          <a:xfrm rot="16200000">
            <a:off x="9070595" y="3316842"/>
            <a:ext cx="233401" cy="330494"/>
          </a:xfrm>
          <a:prstGeom prst="flowChartMerg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0" name="Straight Arrow Connector 49"/>
          <p:cNvCxnSpPr/>
          <p:nvPr/>
        </p:nvCxnSpPr>
        <p:spPr>
          <a:xfrm>
            <a:off x="8404753" y="4088979"/>
            <a:ext cx="1280160" cy="8522"/>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51" name="Flowchart: Merge 50"/>
          <p:cNvSpPr/>
          <p:nvPr/>
        </p:nvSpPr>
        <p:spPr>
          <a:xfrm rot="16200000">
            <a:off x="9070595" y="3909071"/>
            <a:ext cx="233401" cy="330494"/>
          </a:xfrm>
          <a:prstGeom prst="flowChartMerg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Flowchart: Merge 51"/>
          <p:cNvSpPr/>
          <p:nvPr/>
        </p:nvSpPr>
        <p:spPr>
          <a:xfrm rot="5400000" flipH="1">
            <a:off x="4725087" y="3615284"/>
            <a:ext cx="233401" cy="330494"/>
          </a:xfrm>
          <a:prstGeom prst="flowChartMerg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Flowchart: Merge 52"/>
          <p:cNvSpPr/>
          <p:nvPr/>
        </p:nvSpPr>
        <p:spPr>
          <a:xfrm rot="16200000">
            <a:off x="8990723" y="3603210"/>
            <a:ext cx="233401" cy="330494"/>
          </a:xfrm>
          <a:prstGeom prst="flowChartMerg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5" name="Straight Connector 54"/>
          <p:cNvCxnSpPr>
            <a:stCxn id="52" idx="0"/>
            <a:endCxn id="6" idx="2"/>
          </p:cNvCxnSpPr>
          <p:nvPr/>
        </p:nvCxnSpPr>
        <p:spPr>
          <a:xfrm flipV="1">
            <a:off x="5007035" y="3774990"/>
            <a:ext cx="359337" cy="554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8582839" y="3760171"/>
            <a:ext cx="359337" cy="554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33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7" name="Group 16"/>
          <p:cNvGrpSpPr/>
          <p:nvPr/>
        </p:nvGrpSpPr>
        <p:grpSpPr>
          <a:xfrm>
            <a:off x="112313"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rot="16200000">
            <a:off x="-196728" y="6104533"/>
            <a:ext cx="1229931" cy="276999"/>
          </a:xfrm>
          <a:prstGeom prst="rect">
            <a:avLst/>
          </a:prstGeom>
          <a:noFill/>
          <a:ln>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37" y="118975"/>
            <a:ext cx="9282723" cy="6711707"/>
          </a:xfrm>
          <a:prstGeom prst="rect">
            <a:avLst/>
          </a:prstGeom>
        </p:spPr>
      </p:pic>
      <p:pic>
        <p:nvPicPr>
          <p:cNvPr id="4098" name="Picture 2" descr="https://steemitimages.com/640x0/http:/hyperphysics.phy-astr.gsu.edu/hbase/electric/imgele/gaulaw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4526" y="3811257"/>
            <a:ext cx="28575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0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917971" y="5685440"/>
            <a:ext cx="6038882" cy="1086697"/>
            <a:chOff x="1502461" y="5790034"/>
            <a:chExt cx="6038882" cy="1086697"/>
          </a:xfrm>
        </p:grpSpPr>
        <p:grpSp>
          <p:nvGrpSpPr>
            <p:cNvPr id="10" name="Group 9"/>
            <p:cNvGrpSpPr/>
            <p:nvPr/>
          </p:nvGrpSpPr>
          <p:grpSpPr>
            <a:xfrm>
              <a:off x="1502461" y="5862747"/>
              <a:ext cx="4908593" cy="1013984"/>
              <a:chOff x="1502461" y="5862747"/>
              <a:chExt cx="4908593" cy="1013984"/>
            </a:xfrm>
          </p:grpSpPr>
          <p:pic>
            <p:nvPicPr>
              <p:cNvPr id="3076" name="Picture 4" descr="http://www.physicsclassroom.com/Class/circuits/u9l1c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461" y="5862747"/>
                <a:ext cx="4908593" cy="101398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574086" y="6334778"/>
                <a:ext cx="1182053" cy="523220"/>
              </a:xfrm>
              <a:prstGeom prst="rect">
                <a:avLst/>
              </a:prstGeom>
              <a:solidFill>
                <a:schemeClr val="bg1"/>
              </a:solidFill>
              <a:ln>
                <a:noFill/>
              </a:ln>
            </p:spPr>
            <p:txBody>
              <a:bodyPr wrap="square" rtlCol="0">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q</a:t>
                </a:r>
                <a:r>
                  <a:rPr lang="en-US" sz="2800" baseline="-25000" dirty="0">
                    <a:solidFill>
                      <a:srgbClr val="FF0000"/>
                    </a:solidFill>
                    <a:latin typeface="Times New Roman" panose="02020603050405020304" pitchFamily="18" charset="0"/>
                    <a:cs typeface="Times New Roman" panose="02020603050405020304" pitchFamily="18" charset="0"/>
                  </a:rPr>
                  <a:t>o</a:t>
                </a:r>
              </a:p>
            </p:txBody>
          </p:sp>
        </p:grpSp>
        <p:sp>
          <p:nvSpPr>
            <p:cNvPr id="11" name="Rectangle 10"/>
            <p:cNvSpPr/>
            <p:nvPr/>
          </p:nvSpPr>
          <p:spPr>
            <a:xfrm>
              <a:off x="4790314" y="5790034"/>
              <a:ext cx="2751029" cy="995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Joule/Coulomb</a:t>
              </a:r>
              <a:r>
                <a:rPr lang="en-US" sz="2000" b="1" dirty="0"/>
                <a:t> </a:t>
              </a:r>
              <a:r>
                <a:rPr lang="en-US" sz="2000" b="1" dirty="0">
                  <a:solidFill>
                    <a:schemeClr val="tx1"/>
                  </a:solidFill>
                </a:rPr>
                <a:t>(Volt)</a:t>
              </a:r>
              <a:endParaRPr lang="en-US" sz="2000" b="1" dirty="0"/>
            </a:p>
          </p:txBody>
        </p:sp>
      </p:grpSp>
      <p:pic>
        <p:nvPicPr>
          <p:cNvPr id="6" name="Picture 2" descr="http://www.physicsclassroom.com/Class/circuits/u9l1c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374" y="2582080"/>
            <a:ext cx="2042341" cy="14618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7" name="Group 16"/>
          <p:cNvGrpSpPr/>
          <p:nvPr/>
        </p:nvGrpSpPr>
        <p:grpSpPr>
          <a:xfrm>
            <a:off x="112313"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rot="16200000">
            <a:off x="-196728" y="6104533"/>
            <a:ext cx="1229931" cy="276999"/>
          </a:xfrm>
          <a:prstGeom prst="rect">
            <a:avLst/>
          </a:prstGeom>
          <a:noFill/>
          <a:ln>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sp>
        <p:nvSpPr>
          <p:cNvPr id="9" name="Title 1"/>
          <p:cNvSpPr>
            <a:spLocks noGrp="1"/>
          </p:cNvSpPr>
          <p:nvPr>
            <p:ph type="title"/>
          </p:nvPr>
        </p:nvSpPr>
        <p:spPr>
          <a:xfrm>
            <a:off x="838200" y="365125"/>
            <a:ext cx="10515600" cy="1325563"/>
          </a:xfrm>
        </p:spPr>
        <p:txBody>
          <a:bodyPr>
            <a:normAutofit/>
          </a:bodyPr>
          <a:lstStyle/>
          <a:p>
            <a:r>
              <a:rPr lang="en-US" sz="3600" b="1" dirty="0">
                <a:latin typeface="Times New Roman" panose="02020603050405020304" pitchFamily="18" charset="0"/>
                <a:cs typeface="Times New Roman" panose="02020603050405020304" pitchFamily="18" charset="0"/>
              </a:rPr>
              <a:t>The Electric Potential</a:t>
            </a:r>
          </a:p>
        </p:txBody>
      </p:sp>
      <p:sp>
        <p:nvSpPr>
          <p:cNvPr id="4" name="Rectangle 3"/>
          <p:cNvSpPr/>
          <p:nvPr/>
        </p:nvSpPr>
        <p:spPr>
          <a:xfrm>
            <a:off x="1136822" y="2017581"/>
            <a:ext cx="10408509" cy="3662541"/>
          </a:xfrm>
          <a:prstGeom prst="rect">
            <a:avLst/>
          </a:prstGeom>
        </p:spPr>
        <p:txBody>
          <a:bodyPr wrap="square">
            <a:spAutoFit/>
          </a:bodyPr>
          <a:lstStyle/>
          <a:p>
            <a:pPr algn="r" rtl="1"/>
            <a:r>
              <a:rPr lang="ar-IQ" sz="2800" dirty="0">
                <a:cs typeface="+mj-cs"/>
              </a:rPr>
              <a:t>عند </a:t>
            </a:r>
            <a:r>
              <a:rPr lang="ar-SA" sz="2800" dirty="0">
                <a:cs typeface="+mj-cs"/>
              </a:rPr>
              <a:t>تحريك شحنة اختبار موجبة داخل مجال كهربائي من الموقع </a:t>
            </a:r>
            <a:r>
              <a:rPr lang="en-US" sz="2800" dirty="0">
                <a:cs typeface="+mj-cs"/>
              </a:rPr>
              <a:t>A </a:t>
            </a:r>
            <a:r>
              <a:rPr lang="ar-SA" sz="2800" dirty="0">
                <a:cs typeface="+mj-cs"/>
              </a:rPr>
              <a:t>إلى الموقع </a:t>
            </a:r>
            <a:r>
              <a:rPr lang="en-US" sz="2800" dirty="0">
                <a:cs typeface="+mj-cs"/>
              </a:rPr>
              <a:t>B</a:t>
            </a:r>
            <a:r>
              <a:rPr lang="ar-SA" sz="2800" dirty="0">
                <a:cs typeface="+mj-cs"/>
              </a:rPr>
              <a:t>.</a:t>
            </a:r>
            <a:endParaRPr lang="ar-IQ" sz="2800" dirty="0">
              <a:cs typeface="+mj-cs"/>
            </a:endParaRPr>
          </a:p>
          <a:p>
            <a:pPr algn="r" rtl="1"/>
            <a:endParaRPr lang="ar-IQ" dirty="0"/>
          </a:p>
          <a:p>
            <a:pPr algn="r" rtl="1"/>
            <a:endParaRPr lang="ar-IQ" dirty="0"/>
          </a:p>
          <a:p>
            <a:pPr algn="r" rtl="1"/>
            <a:endParaRPr lang="ar-IQ" dirty="0"/>
          </a:p>
          <a:p>
            <a:pPr algn="r" rtl="1"/>
            <a:endParaRPr lang="ar-IQ" dirty="0"/>
          </a:p>
          <a:p>
            <a:pPr algn="r" rtl="1"/>
            <a:r>
              <a:rPr lang="ar-SA" dirty="0"/>
              <a:t> </a:t>
            </a:r>
            <a:endParaRPr lang="ar-IQ" dirty="0"/>
          </a:p>
          <a:p>
            <a:pPr algn="just" rtl="1"/>
            <a:r>
              <a:rPr lang="ar-IQ" dirty="0">
                <a:latin typeface="Times New Roman" panose="02020603050405020304" pitchFamily="18" charset="0"/>
                <a:cs typeface="Times New Roman" panose="02020603050405020304" pitchFamily="18" charset="0"/>
              </a:rPr>
              <a:t>و</a:t>
            </a:r>
            <a:r>
              <a:rPr lang="ar-SA" dirty="0">
                <a:latin typeface="Times New Roman" panose="02020603050405020304" pitchFamily="18" charset="0"/>
                <a:cs typeface="Times New Roman" panose="02020603050405020304" pitchFamily="18" charset="0"/>
              </a:rPr>
              <a:t>عندما تحريك الشحنة ضد المجال الكهربائي من الموقع </a:t>
            </a:r>
            <a:r>
              <a:rPr lang="en-US" dirty="0">
                <a:latin typeface="Times New Roman" panose="02020603050405020304" pitchFamily="18" charset="0"/>
                <a:cs typeface="Times New Roman" panose="02020603050405020304" pitchFamily="18" charset="0"/>
              </a:rPr>
              <a:t>A </a:t>
            </a:r>
            <a:r>
              <a:rPr lang="ar-SA" dirty="0">
                <a:latin typeface="Times New Roman" panose="02020603050405020304" pitchFamily="18" charset="0"/>
                <a:cs typeface="Times New Roman" panose="02020603050405020304" pitchFamily="18" charset="0"/>
              </a:rPr>
              <a:t>إلى الموقع </a:t>
            </a:r>
            <a:r>
              <a:rPr lang="en-US" dirty="0">
                <a:latin typeface="Times New Roman" panose="02020603050405020304" pitchFamily="18" charset="0"/>
                <a:cs typeface="Times New Roman" panose="02020603050405020304" pitchFamily="18" charset="0"/>
              </a:rPr>
              <a:t>B ، </a:t>
            </a:r>
            <a:r>
              <a:rPr lang="ar-SA" dirty="0">
                <a:latin typeface="Times New Roman" panose="02020603050405020304" pitchFamily="18" charset="0"/>
                <a:cs typeface="Times New Roman" panose="02020603050405020304" pitchFamily="18" charset="0"/>
              </a:rPr>
              <a:t>يجب أن تسليط شغل على الشحنة بواسطة قوة خارجية. إن الشغل المنجز على الشحنة يغير طاقتها الكامنة إلى قيمة أعلى ؛ ومقدار ال</a:t>
            </a:r>
            <a:r>
              <a:rPr lang="ar-IQ" dirty="0">
                <a:latin typeface="Times New Roman" panose="02020603050405020304" pitchFamily="18" charset="0"/>
                <a:cs typeface="Times New Roman" panose="02020603050405020304" pitchFamily="18" charset="0"/>
              </a:rPr>
              <a:t>شغل</a:t>
            </a:r>
            <a:r>
              <a:rPr lang="ar-SA" dirty="0">
                <a:latin typeface="Times New Roman" panose="02020603050405020304" pitchFamily="18" charset="0"/>
                <a:cs typeface="Times New Roman" panose="02020603050405020304" pitchFamily="18" charset="0"/>
              </a:rPr>
              <a:t> الذي يتم القيام به يساوي التغير في الطاقة الكامنة. نتيجة لهذا التغير في الطاقة الكامنة ، هناك أيضًا اختلاف في الإمكانات الكهربائية بين الموقعين </a:t>
            </a:r>
            <a:r>
              <a:rPr lang="en-US" dirty="0">
                <a:latin typeface="Times New Roman" panose="02020603050405020304" pitchFamily="18" charset="0"/>
                <a:cs typeface="Times New Roman" panose="02020603050405020304" pitchFamily="18" charset="0"/>
              </a:rPr>
              <a:t>A </a:t>
            </a:r>
            <a:r>
              <a:rPr lang="ar-SA" dirty="0">
                <a:latin typeface="Times New Roman" panose="02020603050405020304" pitchFamily="18" charset="0"/>
                <a:cs typeface="Times New Roman" panose="02020603050405020304" pitchFamily="18" charset="0"/>
              </a:rPr>
              <a:t>و </a:t>
            </a:r>
            <a:r>
              <a:rPr lang="en-US" dirty="0">
                <a:latin typeface="Times New Roman" panose="02020603050405020304" pitchFamily="18" charset="0"/>
                <a:cs typeface="Times New Roman" panose="02020603050405020304" pitchFamily="18" charset="0"/>
              </a:rPr>
              <a:t>B. </a:t>
            </a:r>
            <a:r>
              <a:rPr lang="ar-SA" dirty="0">
                <a:latin typeface="Times New Roman" panose="02020603050405020304" pitchFamily="18" charset="0"/>
                <a:cs typeface="Times New Roman" panose="02020603050405020304" pitchFamily="18" charset="0"/>
              </a:rPr>
              <a:t>يمثل هذا الفرق في الجهد الكهربائي بالرمز </a:t>
            </a:r>
            <a:r>
              <a:rPr lang="el-GR" dirty="0">
                <a:latin typeface="Times New Roman" panose="02020603050405020304" pitchFamily="18" charset="0"/>
                <a:cs typeface="Times New Roman" panose="02020603050405020304" pitchFamily="18" charset="0"/>
              </a:rPr>
              <a:t>Δ</a:t>
            </a:r>
            <a:r>
              <a:rPr lang="en-US" dirty="0">
                <a:latin typeface="Times New Roman" panose="02020603050405020304" pitchFamily="18" charset="0"/>
                <a:cs typeface="Times New Roman" panose="02020603050405020304" pitchFamily="18" charset="0"/>
              </a:rPr>
              <a:t>V </a:t>
            </a:r>
            <a:r>
              <a:rPr lang="ar-SA" dirty="0">
                <a:latin typeface="Times New Roman" panose="02020603050405020304" pitchFamily="18" charset="0"/>
                <a:cs typeface="Times New Roman" panose="02020603050405020304" pitchFamily="18" charset="0"/>
              </a:rPr>
              <a:t>ويُشار إليه رسميًا باسم فرق الجهد الكهربائي. وبحسب التعريف </a:t>
            </a:r>
            <a:r>
              <a:rPr lang="ar-IQ" dirty="0">
                <a:latin typeface="Times New Roman" panose="02020603050405020304" pitchFamily="18" charset="0"/>
                <a:cs typeface="Times New Roman" panose="02020603050405020304" pitchFamily="18" charset="0"/>
              </a:rPr>
              <a:t>:</a:t>
            </a:r>
          </a:p>
          <a:p>
            <a:pPr algn="r" rtl="1"/>
            <a:endParaRPr lang="ar-IQ" dirty="0"/>
          </a:p>
          <a:p>
            <a:pPr algn="r" rtl="1"/>
            <a:r>
              <a:rPr lang="ar-SA" dirty="0"/>
              <a:t> </a:t>
            </a:r>
            <a:r>
              <a:rPr lang="ar-SA" sz="2400" dirty="0"/>
              <a:t>فرق الجهد الكهربائي هو الفرق في الجهد الكهربائي (</a:t>
            </a:r>
            <a:r>
              <a:rPr lang="el-GR" sz="2400" b="1" dirty="0"/>
              <a:t>Δ</a:t>
            </a:r>
            <a:r>
              <a:rPr lang="en-US" sz="2400" b="1" dirty="0"/>
              <a:t>V </a:t>
            </a:r>
            <a:r>
              <a:rPr lang="ar-IQ" sz="2400" dirty="0"/>
              <a:t>)</a:t>
            </a:r>
            <a:r>
              <a:rPr lang="en-US" sz="2400" dirty="0"/>
              <a:t> </a:t>
            </a:r>
            <a:r>
              <a:rPr lang="ar-SA" sz="2400" dirty="0"/>
              <a:t>بين </a:t>
            </a:r>
            <a:r>
              <a:rPr lang="en-US" sz="2400" dirty="0"/>
              <a:t>( A &amp; B ) </a:t>
            </a:r>
            <a:r>
              <a:rPr lang="ar-SA" sz="2400" dirty="0"/>
              <a:t>: </a:t>
            </a:r>
            <a:endParaRPr lang="en-US" sz="2400" dirty="0"/>
          </a:p>
        </p:txBody>
      </p:sp>
      <p:sp>
        <p:nvSpPr>
          <p:cNvPr id="12" name="Rectangle 11"/>
          <p:cNvSpPr/>
          <p:nvPr/>
        </p:nvSpPr>
        <p:spPr>
          <a:xfrm>
            <a:off x="917971" y="1429078"/>
            <a:ext cx="4461414"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Electric Potential difference</a:t>
            </a:r>
            <a:endParaRPr lang="en-US" sz="2400" b="1"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838200" y="5862747"/>
                <a:ext cx="6332515" cy="995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W</a:t>
                </a:r>
                <a14:m>
                  <m:oMath xmlns:m="http://schemas.openxmlformats.org/officeDocument/2006/math">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𝐹</m:t>
                        </m:r>
                      </m:e>
                      <m:sub>
                        <m:r>
                          <a:rPr lang="en-US" sz="3200" b="0" i="1" smtClean="0">
                            <a:solidFill>
                              <a:srgbClr val="C00000"/>
                            </a:solidFill>
                            <a:latin typeface="Cambria Math" panose="02040503050406030204" pitchFamily="18" charset="0"/>
                          </a:rPr>
                          <m:t>𝑒𝑥</m:t>
                        </m:r>
                      </m:sub>
                    </m:sSub>
                    <m:r>
                      <a:rPr lang="en-US" sz="3200" b="0" i="1" smtClean="0">
                        <a:solidFill>
                          <a:srgbClr val="C00000"/>
                        </a:solidFill>
                        <a:latin typeface="Cambria Math" panose="02040503050406030204" pitchFamily="18" charset="0"/>
                      </a:rPr>
                      <m:t> </m:t>
                    </m:r>
                    <m:r>
                      <m:rPr>
                        <m:sty m:val="p"/>
                      </m:rPr>
                      <a:rPr lang="en-US" sz="3200" b="0" i="0" smtClean="0">
                        <a:solidFill>
                          <a:srgbClr val="C00000"/>
                        </a:solidFill>
                        <a:latin typeface="Cambria Math" panose="02040503050406030204" pitchFamily="18" charset="0"/>
                      </a:rPr>
                      <m:t>r</m:t>
                    </m:r>
                    <m:r>
                      <a:rPr lang="en-US" sz="3200" b="0" i="0" smtClean="0">
                        <a:solidFill>
                          <a:srgbClr val="C00000"/>
                        </a:solidFill>
                        <a:latin typeface="Cambria Math" panose="02040503050406030204" pitchFamily="18" charset="0"/>
                      </a:rPr>
                      <m:t>=</m:t>
                    </m:r>
                    <m:sSub>
                      <m:sSubPr>
                        <m:ctrlPr>
                          <a:rPr lang="en-US" sz="3200" i="1">
                            <a:solidFill>
                              <a:srgbClr val="C00000"/>
                            </a:solidFill>
                            <a:latin typeface="Cambria Math" panose="02040503050406030204" pitchFamily="18" charset="0"/>
                          </a:rPr>
                        </m:ctrlPr>
                      </m:sSubPr>
                      <m:e>
                        <m:r>
                          <a:rPr lang="en-US" sz="3200" i="1">
                            <a:solidFill>
                              <a:srgbClr val="C00000"/>
                            </a:solidFill>
                            <a:latin typeface="Cambria Math" panose="02040503050406030204" pitchFamily="18" charset="0"/>
                          </a:rPr>
                          <m:t>𝐹</m:t>
                        </m:r>
                      </m:e>
                      <m:sub>
                        <m:r>
                          <a:rPr lang="en-US" sz="3200" i="1">
                            <a:solidFill>
                              <a:srgbClr val="C00000"/>
                            </a:solidFill>
                            <a:latin typeface="Cambria Math" panose="02040503050406030204" pitchFamily="18" charset="0"/>
                          </a:rPr>
                          <m:t>𝑒𝑥</m:t>
                        </m:r>
                      </m:sub>
                    </m:sSub>
                    <m:r>
                      <a:rPr lang="en-US" sz="3200" b="0" i="0" smtClean="0">
                        <a:solidFill>
                          <a:srgbClr val="C00000"/>
                        </a:solidFill>
                        <a:latin typeface="Cambria Math" panose="02040503050406030204" pitchFamily="18" charset="0"/>
                      </a:rPr>
                      <m:t> </m:t>
                    </m:r>
                    <m:r>
                      <m:rPr>
                        <m:sty m:val="p"/>
                      </m:rPr>
                      <a:rPr lang="en-US" sz="3200" b="0" i="0" smtClean="0">
                        <a:solidFill>
                          <a:srgbClr val="C00000"/>
                        </a:solidFill>
                        <a:latin typeface="Cambria Math" panose="02040503050406030204" pitchFamily="18" charset="0"/>
                      </a:rPr>
                      <m:t>cos</m:t>
                    </m:r>
                    <m:r>
                      <a:rPr lang="en-US" sz="3200" b="0" i="0" smtClean="0">
                        <a:solidFill>
                          <a:srgbClr val="C00000"/>
                        </a:solidFill>
                        <a:latin typeface="Cambria Math" panose="02040503050406030204" pitchFamily="18" charset="0"/>
                      </a:rPr>
                      <m:t> </m:t>
                    </m:r>
                    <m:r>
                      <m:rPr>
                        <m:sty m:val="p"/>
                      </m:rPr>
                      <a:rPr lang="el-GR" sz="3200" b="0" i="1" smtClean="0">
                        <a:solidFill>
                          <a:srgbClr val="C00000"/>
                        </a:solidFill>
                        <a:latin typeface="Cambria Math" panose="02040503050406030204" pitchFamily="18" charset="0"/>
                        <a:ea typeface="Cambria Math" panose="02040503050406030204" pitchFamily="18" charset="0"/>
                      </a:rPr>
                      <m:t>θ</m:t>
                    </m:r>
                    <m:r>
                      <a:rPr lang="en-US" sz="3200" b="0" i="1" smtClean="0">
                        <a:solidFill>
                          <a:srgbClr val="C00000"/>
                        </a:solidFill>
                        <a:latin typeface="Cambria Math" panose="02040503050406030204" pitchFamily="18" charset="0"/>
                        <a:ea typeface="Cambria Math" panose="02040503050406030204" pitchFamily="18" charset="0"/>
                      </a:rPr>
                      <m:t> </m:t>
                    </m:r>
                    <m:r>
                      <a:rPr lang="en-US" sz="3200" b="0" i="0" smtClean="0">
                        <a:solidFill>
                          <a:srgbClr val="C00000"/>
                        </a:solidFill>
                        <a:latin typeface="Cambria Math" panose="02040503050406030204" pitchFamily="18" charset="0"/>
                        <a:ea typeface="Cambria Math" panose="02040503050406030204" pitchFamily="18" charset="0"/>
                      </a:rPr>
                      <m:t> </m:t>
                    </m:r>
                    <m:r>
                      <m:rPr>
                        <m:sty m:val="p"/>
                      </m:rPr>
                      <a:rPr lang="en-US" sz="3200" b="0" i="0" smtClean="0">
                        <a:solidFill>
                          <a:srgbClr val="C00000"/>
                        </a:solidFill>
                        <a:latin typeface="Cambria Math" panose="02040503050406030204" pitchFamily="18" charset="0"/>
                        <a:ea typeface="Cambria Math" panose="02040503050406030204" pitchFamily="18" charset="0"/>
                      </a:rPr>
                      <m:t>r</m:t>
                    </m:r>
                  </m:oMath>
                </a14:m>
                <a:endParaRPr lang="en-US" sz="3200" dirty="0">
                  <a:solidFill>
                    <a:srgbClr val="C0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838200" y="5862747"/>
                <a:ext cx="6332515" cy="995253"/>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869283" y="5745405"/>
                <a:ext cx="7756356" cy="995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If 0&lt;</a:t>
                </a:r>
                <a:r>
                  <a:rPr lang="el-GR" sz="3200" dirty="0">
                    <a:solidFill>
                      <a:srgbClr val="C00000"/>
                    </a:solidFill>
                    <a:ea typeface="Cambria Math" panose="02040503050406030204" pitchFamily="18" charset="0"/>
                  </a:rPr>
                  <a:t> </a:t>
                </a:r>
                <a14:m>
                  <m:oMath xmlns:m="http://schemas.openxmlformats.org/officeDocument/2006/math">
                    <m:r>
                      <m:rPr>
                        <m:sty m:val="p"/>
                      </m:rPr>
                      <a:rPr lang="el-GR" sz="3200" i="1">
                        <a:solidFill>
                          <a:srgbClr val="C00000"/>
                        </a:solidFill>
                        <a:latin typeface="Cambria Math" panose="02040503050406030204" pitchFamily="18" charset="0"/>
                        <a:ea typeface="Cambria Math" panose="02040503050406030204" pitchFamily="18" charset="0"/>
                      </a:rPr>
                      <m:t>θ</m:t>
                    </m:r>
                    <m:r>
                      <m:rPr>
                        <m:nor/>
                      </m:rPr>
                      <a:rPr lang="en-US" sz="3200" b="0" i="0" smtClean="0">
                        <a:solidFill>
                          <a:srgbClr val="C00000"/>
                        </a:solidFill>
                        <a:latin typeface="Cambria Math" panose="02040503050406030204" pitchFamily="18" charset="0"/>
                        <a:ea typeface="Cambria Math" panose="02040503050406030204" pitchFamily="18" charset="0"/>
                      </a:rPr>
                      <m:t> </m:t>
                    </m:r>
                    <m:r>
                      <m:rPr>
                        <m:nor/>
                      </m:rPr>
                      <a:rPr lang="en-US" sz="3200" dirty="0">
                        <a:solidFill>
                          <a:srgbClr val="C00000"/>
                        </a:solidFill>
                      </a:rPr>
                      <m:t>&lt;</m:t>
                    </m:r>
                    <m:r>
                      <m:rPr>
                        <m:nor/>
                      </m:rPr>
                      <a:rPr lang="en-US" sz="3200" b="0" i="0" dirty="0" smtClean="0">
                        <a:solidFill>
                          <a:srgbClr val="C00000"/>
                        </a:solidFill>
                      </a:rPr>
                      <m:t>90</m:t>
                    </m:r>
                    <m:r>
                      <m:rPr>
                        <m:nor/>
                      </m:rPr>
                      <a:rPr lang="en-US" sz="3200" b="0" i="0" dirty="0" smtClean="0">
                        <a:solidFill>
                          <a:srgbClr val="C00000"/>
                        </a:solidFill>
                      </a:rPr>
                      <m:t>...</m:t>
                    </m:r>
                    <m:r>
                      <m:rPr>
                        <m:sty m:val="p"/>
                      </m:rPr>
                      <a:rPr lang="en-US" sz="3200">
                        <a:solidFill>
                          <a:srgbClr val="C00000"/>
                        </a:solidFill>
                        <a:latin typeface="Cambria Math" panose="02040503050406030204" pitchFamily="18" charset="0"/>
                      </a:rPr>
                      <m:t>cos</m:t>
                    </m:r>
                    <m:r>
                      <a:rPr lang="en-US" sz="3200">
                        <a:solidFill>
                          <a:srgbClr val="C00000"/>
                        </a:solidFill>
                        <a:latin typeface="Cambria Math" panose="02040503050406030204" pitchFamily="18" charset="0"/>
                      </a:rPr>
                      <m:t> </m:t>
                    </m:r>
                    <m:r>
                      <m:rPr>
                        <m:sty m:val="p"/>
                      </m:rPr>
                      <a:rPr lang="el-GR" sz="3200" i="1">
                        <a:solidFill>
                          <a:srgbClr val="C00000"/>
                        </a:solidFill>
                        <a:latin typeface="Cambria Math" panose="02040503050406030204" pitchFamily="18" charset="0"/>
                        <a:ea typeface="Cambria Math" panose="02040503050406030204" pitchFamily="18" charset="0"/>
                      </a:rPr>
                      <m:t>θ</m:t>
                    </m:r>
                    <m:r>
                      <m:rPr>
                        <m:nor/>
                      </m:rPr>
                      <a:rPr lang="en-US" sz="3200" b="0" i="0" smtClean="0">
                        <a:solidFill>
                          <a:srgbClr val="C00000"/>
                        </a:solidFill>
                        <a:latin typeface="Cambria Math" panose="02040503050406030204" pitchFamily="18" charset="0"/>
                        <a:ea typeface="Cambria Math" panose="02040503050406030204" pitchFamily="18" charset="0"/>
                      </a:rPr>
                      <m:t> </m:t>
                    </m:r>
                    <m:r>
                      <m:rPr>
                        <m:nor/>
                      </m:rPr>
                      <a:rPr lang="en-US" sz="3200" b="0" i="0" smtClean="0">
                        <a:solidFill>
                          <a:srgbClr val="C00000"/>
                        </a:solidFill>
                        <a:latin typeface="Cambria Math" panose="02040503050406030204" pitchFamily="18" charset="0"/>
                        <a:ea typeface="Cambria Math" panose="02040503050406030204" pitchFamily="18" charset="0"/>
                      </a:rPr>
                      <m:t>is</m:t>
                    </m:r>
                    <m:r>
                      <m:rPr>
                        <m:nor/>
                      </m:rPr>
                      <a:rPr lang="en-US" sz="3200" b="0" i="0" smtClean="0">
                        <a:solidFill>
                          <a:srgbClr val="C00000"/>
                        </a:solidFill>
                        <a:latin typeface="Cambria Math" panose="02040503050406030204" pitchFamily="18" charset="0"/>
                        <a:ea typeface="Cambria Math" panose="02040503050406030204" pitchFamily="18" charset="0"/>
                      </a:rPr>
                      <m:t> (+</m:t>
                    </m:r>
                    <m:r>
                      <m:rPr>
                        <m:nor/>
                      </m:rPr>
                      <a:rPr lang="en-US" sz="3200" b="0" i="0" smtClean="0">
                        <a:solidFill>
                          <a:srgbClr val="C00000"/>
                        </a:solidFill>
                        <a:latin typeface="Cambria Math" panose="02040503050406030204" pitchFamily="18" charset="0"/>
                        <a:ea typeface="Cambria Math" panose="02040503050406030204" pitchFamily="18" charset="0"/>
                      </a:rPr>
                      <m:t>ve</m:t>
                    </m:r>
                    <m:r>
                      <m:rPr>
                        <m:nor/>
                      </m:rPr>
                      <a:rPr lang="en-US" sz="3200" b="0" i="0" smtClean="0">
                        <a:solidFill>
                          <a:srgbClr val="C00000"/>
                        </a:solidFill>
                        <a:latin typeface="Cambria Math" panose="02040503050406030204" pitchFamily="18" charset="0"/>
                        <a:ea typeface="Cambria Math" panose="02040503050406030204" pitchFamily="18" charset="0"/>
                      </a:rPr>
                      <m:t>) </m:t>
                    </m:r>
                    <m:r>
                      <m:rPr>
                        <m:nor/>
                      </m:rPr>
                      <a:rPr lang="en-US" sz="3200" b="0" i="0" smtClean="0">
                        <a:solidFill>
                          <a:srgbClr val="C00000"/>
                        </a:solidFill>
                        <a:latin typeface="Cambria Math" panose="02040503050406030204" pitchFamily="18" charset="0"/>
                        <a:ea typeface="Cambria Math" panose="02040503050406030204" pitchFamily="18" charset="0"/>
                      </a:rPr>
                      <m:t>then</m:t>
                    </m:r>
                    <m:r>
                      <m:rPr>
                        <m:nor/>
                      </m:rPr>
                      <a:rPr lang="en-US" sz="3200" b="0" i="0" smtClean="0">
                        <a:solidFill>
                          <a:srgbClr val="C00000"/>
                        </a:solidFill>
                        <a:latin typeface="Cambria Math" panose="02040503050406030204" pitchFamily="18" charset="0"/>
                        <a:ea typeface="Cambria Math" panose="02040503050406030204" pitchFamily="18" charset="0"/>
                      </a:rPr>
                      <m:t> </m:t>
                    </m:r>
                    <m:r>
                      <m:rPr>
                        <m:nor/>
                      </m:rPr>
                      <a:rPr lang="en-US" sz="3200" b="0" i="1" smtClean="0">
                        <a:solidFill>
                          <a:srgbClr val="C00000"/>
                        </a:solidFill>
                        <a:latin typeface="Cambria Math" panose="02040503050406030204" pitchFamily="18" charset="0"/>
                        <a:ea typeface="Cambria Math" panose="02040503050406030204" pitchFamily="18" charset="0"/>
                      </a:rPr>
                      <m:t>W</m:t>
                    </m:r>
                    <m:r>
                      <m:rPr>
                        <m:nor/>
                      </m:rPr>
                      <a:rPr lang="en-US" sz="3200" b="0" i="1" smtClean="0">
                        <a:solidFill>
                          <a:srgbClr val="C00000"/>
                        </a:solidFill>
                        <a:latin typeface="Cambria Math" panose="02040503050406030204" pitchFamily="18" charset="0"/>
                        <a:ea typeface="Cambria Math" panose="02040503050406030204" pitchFamily="18" charset="0"/>
                      </a:rPr>
                      <m:t> </m:t>
                    </m:r>
                    <m:r>
                      <m:rPr>
                        <m:nor/>
                      </m:rPr>
                      <a:rPr lang="en-US" sz="3200" b="0" smtClean="0">
                        <a:solidFill>
                          <a:srgbClr val="C00000"/>
                        </a:solidFill>
                        <a:latin typeface="Cambria Math" panose="02040503050406030204" pitchFamily="18" charset="0"/>
                        <a:ea typeface="Cambria Math" panose="02040503050406030204" pitchFamily="18" charset="0"/>
                      </a:rPr>
                      <m:t>is</m:t>
                    </m:r>
                    <m:r>
                      <m:rPr>
                        <m:nor/>
                      </m:rPr>
                      <a:rPr lang="en-US" sz="3200" b="0" i="1" smtClean="0">
                        <a:solidFill>
                          <a:srgbClr val="C00000"/>
                        </a:solidFill>
                        <a:latin typeface="Cambria Math" panose="02040503050406030204" pitchFamily="18" charset="0"/>
                        <a:ea typeface="Cambria Math" panose="02040503050406030204" pitchFamily="18" charset="0"/>
                      </a:rPr>
                      <m:t> </m:t>
                    </m:r>
                    <m:r>
                      <m:rPr>
                        <m:nor/>
                      </m:rPr>
                      <a:rPr lang="en-US" sz="3200" b="0" i="0" smtClean="0">
                        <a:solidFill>
                          <a:srgbClr val="C00000"/>
                        </a:solidFill>
                        <a:latin typeface="Cambria Math" panose="02040503050406030204" pitchFamily="18" charset="0"/>
                        <a:ea typeface="Cambria Math" panose="02040503050406030204" pitchFamily="18" charset="0"/>
                      </a:rPr>
                      <m:t>(</m:t>
                    </m:r>
                    <m:r>
                      <m:rPr>
                        <m:nor/>
                      </m:rPr>
                      <a:rPr lang="en-US" sz="3200" b="0" smtClean="0">
                        <a:solidFill>
                          <a:srgbClr val="C00000"/>
                        </a:solidFill>
                        <a:latin typeface="Cambria Math" panose="02040503050406030204" pitchFamily="18" charset="0"/>
                        <a:ea typeface="Cambria Math" panose="02040503050406030204" pitchFamily="18" charset="0"/>
                      </a:rPr>
                      <m:t>+</m:t>
                    </m:r>
                    <m:r>
                      <m:rPr>
                        <m:nor/>
                      </m:rPr>
                      <a:rPr lang="en-US" sz="3200" b="0" smtClean="0">
                        <a:solidFill>
                          <a:srgbClr val="C00000"/>
                        </a:solidFill>
                        <a:latin typeface="Cambria Math" panose="02040503050406030204" pitchFamily="18" charset="0"/>
                        <a:ea typeface="Cambria Math" panose="02040503050406030204" pitchFamily="18" charset="0"/>
                      </a:rPr>
                      <m:t>ve</m:t>
                    </m:r>
                    <m:r>
                      <m:rPr>
                        <m:nor/>
                      </m:rPr>
                      <a:rPr lang="en-US" sz="3200" b="0" i="0" smtClean="0">
                        <a:solidFill>
                          <a:srgbClr val="C00000"/>
                        </a:solidFill>
                        <a:latin typeface="Cambria Math" panose="02040503050406030204" pitchFamily="18" charset="0"/>
                        <a:ea typeface="Cambria Math" panose="02040503050406030204" pitchFamily="18" charset="0"/>
                      </a:rPr>
                      <m:t>)</m:t>
                    </m:r>
                  </m:oMath>
                </a14:m>
                <a:endParaRPr lang="el-GR" sz="3200" dirty="0">
                  <a:solidFill>
                    <a:srgbClr val="C00000"/>
                  </a:solidFill>
                  <a:ea typeface="Cambria Math" panose="020405030504060302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869283" y="5745405"/>
                <a:ext cx="7756356" cy="995253"/>
              </a:xfrm>
              <a:prstGeom prst="rect">
                <a:avLst/>
              </a:prstGeom>
              <a:blipFill>
                <a:blip r:embed="rId7"/>
                <a:stretch>
                  <a:fillRect l="-31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724162" y="5784716"/>
                <a:ext cx="8294324" cy="995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If 0&lt;</a:t>
                </a:r>
                <a:r>
                  <a:rPr lang="el-GR" sz="3200" dirty="0">
                    <a:solidFill>
                      <a:srgbClr val="C00000"/>
                    </a:solidFill>
                    <a:ea typeface="Cambria Math" panose="02040503050406030204" pitchFamily="18" charset="0"/>
                  </a:rPr>
                  <a:t> </a:t>
                </a:r>
                <a14:m>
                  <m:oMath xmlns:m="http://schemas.openxmlformats.org/officeDocument/2006/math">
                    <m:r>
                      <m:rPr>
                        <m:sty m:val="p"/>
                      </m:rPr>
                      <a:rPr lang="el-GR" sz="3200" i="1">
                        <a:solidFill>
                          <a:srgbClr val="C00000"/>
                        </a:solidFill>
                        <a:latin typeface="Cambria Math" panose="02040503050406030204" pitchFamily="18" charset="0"/>
                        <a:ea typeface="Cambria Math" panose="02040503050406030204" pitchFamily="18" charset="0"/>
                      </a:rPr>
                      <m:t>θ</m:t>
                    </m:r>
                    <m:r>
                      <m:rPr>
                        <m:nor/>
                      </m:rPr>
                      <a:rPr lang="en-US" sz="3200" b="0" i="0" smtClean="0">
                        <a:solidFill>
                          <a:srgbClr val="C00000"/>
                        </a:solidFill>
                        <a:latin typeface="Cambria Math" panose="02040503050406030204" pitchFamily="18" charset="0"/>
                        <a:ea typeface="Cambria Math" panose="02040503050406030204" pitchFamily="18" charset="0"/>
                      </a:rPr>
                      <m:t> </m:t>
                    </m:r>
                    <m:r>
                      <m:rPr>
                        <m:nor/>
                      </m:rPr>
                      <a:rPr lang="en-US" sz="3200" dirty="0">
                        <a:solidFill>
                          <a:srgbClr val="C00000"/>
                        </a:solidFill>
                      </a:rPr>
                      <m:t>&lt;</m:t>
                    </m:r>
                    <m:r>
                      <m:rPr>
                        <m:nor/>
                      </m:rPr>
                      <a:rPr lang="en-US" sz="3200" b="0" i="0" dirty="0" smtClean="0">
                        <a:solidFill>
                          <a:srgbClr val="C00000"/>
                        </a:solidFill>
                      </a:rPr>
                      <m:t>180</m:t>
                    </m:r>
                    <m:r>
                      <m:rPr>
                        <m:nor/>
                      </m:rPr>
                      <a:rPr lang="en-US" sz="3200" b="0" i="0" dirty="0" smtClean="0">
                        <a:solidFill>
                          <a:srgbClr val="C00000"/>
                        </a:solidFill>
                      </a:rPr>
                      <m:t>...</m:t>
                    </m:r>
                    <m:r>
                      <m:rPr>
                        <m:sty m:val="p"/>
                      </m:rPr>
                      <a:rPr lang="en-US" sz="3200">
                        <a:solidFill>
                          <a:srgbClr val="C00000"/>
                        </a:solidFill>
                        <a:latin typeface="Cambria Math" panose="02040503050406030204" pitchFamily="18" charset="0"/>
                      </a:rPr>
                      <m:t>cos</m:t>
                    </m:r>
                    <m:r>
                      <a:rPr lang="en-US" sz="3200">
                        <a:solidFill>
                          <a:srgbClr val="C00000"/>
                        </a:solidFill>
                        <a:latin typeface="Cambria Math" panose="02040503050406030204" pitchFamily="18" charset="0"/>
                      </a:rPr>
                      <m:t> </m:t>
                    </m:r>
                    <m:r>
                      <m:rPr>
                        <m:sty m:val="p"/>
                      </m:rPr>
                      <a:rPr lang="el-GR" sz="3200" i="1">
                        <a:solidFill>
                          <a:srgbClr val="C00000"/>
                        </a:solidFill>
                        <a:latin typeface="Cambria Math" panose="02040503050406030204" pitchFamily="18" charset="0"/>
                        <a:ea typeface="Cambria Math" panose="02040503050406030204" pitchFamily="18" charset="0"/>
                      </a:rPr>
                      <m:t>θ</m:t>
                    </m:r>
                    <m:r>
                      <m:rPr>
                        <m:nor/>
                      </m:rPr>
                      <a:rPr lang="en-US" sz="3200" b="0" i="0" smtClean="0">
                        <a:solidFill>
                          <a:srgbClr val="C00000"/>
                        </a:solidFill>
                        <a:latin typeface="Cambria Math" panose="02040503050406030204" pitchFamily="18" charset="0"/>
                        <a:ea typeface="Cambria Math" panose="02040503050406030204" pitchFamily="18" charset="0"/>
                      </a:rPr>
                      <m:t> </m:t>
                    </m:r>
                    <m:r>
                      <m:rPr>
                        <m:nor/>
                      </m:rPr>
                      <a:rPr lang="en-US" sz="3200" b="0" i="0" smtClean="0">
                        <a:solidFill>
                          <a:srgbClr val="C00000"/>
                        </a:solidFill>
                        <a:latin typeface="Cambria Math" panose="02040503050406030204" pitchFamily="18" charset="0"/>
                        <a:ea typeface="Cambria Math" panose="02040503050406030204" pitchFamily="18" charset="0"/>
                      </a:rPr>
                      <m:t>is</m:t>
                    </m:r>
                    <m:r>
                      <m:rPr>
                        <m:nor/>
                      </m:rPr>
                      <a:rPr lang="en-US" sz="3200" b="0" i="0" smtClean="0">
                        <a:solidFill>
                          <a:srgbClr val="C00000"/>
                        </a:solidFill>
                        <a:latin typeface="Cambria Math" panose="02040503050406030204" pitchFamily="18" charset="0"/>
                        <a:ea typeface="Cambria Math" panose="02040503050406030204" pitchFamily="18" charset="0"/>
                      </a:rPr>
                      <m:t> (+</m:t>
                    </m:r>
                    <m:r>
                      <m:rPr>
                        <m:nor/>
                      </m:rPr>
                      <a:rPr lang="en-US" sz="3200" b="0" i="0" smtClean="0">
                        <a:solidFill>
                          <a:srgbClr val="C00000"/>
                        </a:solidFill>
                        <a:latin typeface="Cambria Math" panose="02040503050406030204" pitchFamily="18" charset="0"/>
                        <a:ea typeface="Cambria Math" panose="02040503050406030204" pitchFamily="18" charset="0"/>
                      </a:rPr>
                      <m:t>ve</m:t>
                    </m:r>
                    <m:r>
                      <m:rPr>
                        <m:nor/>
                      </m:rPr>
                      <a:rPr lang="en-US" sz="3200" b="0" i="0" smtClean="0">
                        <a:solidFill>
                          <a:srgbClr val="C00000"/>
                        </a:solidFill>
                        <a:latin typeface="Cambria Math" panose="02040503050406030204" pitchFamily="18" charset="0"/>
                        <a:ea typeface="Cambria Math" panose="02040503050406030204" pitchFamily="18" charset="0"/>
                      </a:rPr>
                      <m:t>) </m:t>
                    </m:r>
                    <m:r>
                      <m:rPr>
                        <m:nor/>
                      </m:rPr>
                      <a:rPr lang="en-US" sz="3200" b="0" i="0" smtClean="0">
                        <a:solidFill>
                          <a:srgbClr val="C00000"/>
                        </a:solidFill>
                        <a:latin typeface="Cambria Math" panose="02040503050406030204" pitchFamily="18" charset="0"/>
                        <a:ea typeface="Cambria Math" panose="02040503050406030204" pitchFamily="18" charset="0"/>
                      </a:rPr>
                      <m:t>then</m:t>
                    </m:r>
                    <m:r>
                      <m:rPr>
                        <m:nor/>
                      </m:rPr>
                      <a:rPr lang="en-US" sz="3200" b="0" i="0" smtClean="0">
                        <a:solidFill>
                          <a:srgbClr val="C00000"/>
                        </a:solidFill>
                        <a:latin typeface="Cambria Math" panose="02040503050406030204" pitchFamily="18" charset="0"/>
                        <a:ea typeface="Cambria Math" panose="02040503050406030204" pitchFamily="18" charset="0"/>
                      </a:rPr>
                      <m:t> </m:t>
                    </m:r>
                    <m:r>
                      <m:rPr>
                        <m:nor/>
                      </m:rPr>
                      <a:rPr lang="en-US" sz="3200" b="0" i="1" smtClean="0">
                        <a:solidFill>
                          <a:srgbClr val="C00000"/>
                        </a:solidFill>
                        <a:latin typeface="Cambria Math" panose="02040503050406030204" pitchFamily="18" charset="0"/>
                        <a:ea typeface="Cambria Math" panose="02040503050406030204" pitchFamily="18" charset="0"/>
                      </a:rPr>
                      <m:t>W</m:t>
                    </m:r>
                    <m:r>
                      <m:rPr>
                        <m:nor/>
                      </m:rPr>
                      <a:rPr lang="en-US" sz="3200" b="0" i="1" smtClean="0">
                        <a:solidFill>
                          <a:srgbClr val="C00000"/>
                        </a:solidFill>
                        <a:latin typeface="Cambria Math" panose="02040503050406030204" pitchFamily="18" charset="0"/>
                        <a:ea typeface="Cambria Math" panose="02040503050406030204" pitchFamily="18" charset="0"/>
                      </a:rPr>
                      <m:t>  </m:t>
                    </m:r>
                    <m:r>
                      <m:rPr>
                        <m:nor/>
                      </m:rPr>
                      <a:rPr lang="en-US" sz="3200" b="0" smtClean="0">
                        <a:solidFill>
                          <a:srgbClr val="C00000"/>
                        </a:solidFill>
                        <a:latin typeface="Cambria Math" panose="02040503050406030204" pitchFamily="18" charset="0"/>
                        <a:ea typeface="Cambria Math" panose="02040503050406030204" pitchFamily="18" charset="0"/>
                      </a:rPr>
                      <m:t>is</m:t>
                    </m:r>
                    <m:r>
                      <m:rPr>
                        <m:nor/>
                      </m:rPr>
                      <a:rPr lang="en-US" sz="3200" b="0" i="1" smtClean="0">
                        <a:solidFill>
                          <a:srgbClr val="C00000"/>
                        </a:solidFill>
                        <a:latin typeface="Cambria Math" panose="02040503050406030204" pitchFamily="18" charset="0"/>
                        <a:ea typeface="Cambria Math" panose="02040503050406030204" pitchFamily="18" charset="0"/>
                      </a:rPr>
                      <m:t> </m:t>
                    </m:r>
                    <m:r>
                      <m:rPr>
                        <m:nor/>
                      </m:rPr>
                      <a:rPr lang="en-US" sz="3200" b="0" smtClean="0">
                        <a:solidFill>
                          <a:srgbClr val="C00000"/>
                        </a:solidFill>
                        <a:latin typeface="Cambria Math" panose="02040503050406030204" pitchFamily="18" charset="0"/>
                        <a:ea typeface="Cambria Math" panose="02040503050406030204" pitchFamily="18" charset="0"/>
                      </a:rPr>
                      <m:t>(</m:t>
                    </m:r>
                    <m:r>
                      <m:rPr>
                        <m:nor/>
                      </m:rPr>
                      <a:rPr lang="en-US" sz="3200" b="0" smtClean="0">
                        <a:solidFill>
                          <a:srgbClr val="C00000"/>
                        </a:solidFill>
                        <a:latin typeface="Cambria Math" panose="02040503050406030204" pitchFamily="18" charset="0"/>
                        <a:ea typeface="Cambria Math" panose="02040503050406030204" pitchFamily="18" charset="0"/>
                      </a:rPr>
                      <m:t>−</m:t>
                    </m:r>
                    <m:r>
                      <m:rPr>
                        <m:nor/>
                      </m:rPr>
                      <a:rPr lang="en-US" sz="3200" b="0" smtClean="0">
                        <a:solidFill>
                          <a:srgbClr val="C00000"/>
                        </a:solidFill>
                        <a:latin typeface="Cambria Math" panose="02040503050406030204" pitchFamily="18" charset="0"/>
                        <a:ea typeface="Cambria Math" panose="02040503050406030204" pitchFamily="18" charset="0"/>
                      </a:rPr>
                      <m:t>ve</m:t>
                    </m:r>
                    <m:r>
                      <m:rPr>
                        <m:nor/>
                      </m:rPr>
                      <a:rPr lang="en-US" sz="3200" b="0" smtClean="0">
                        <a:solidFill>
                          <a:srgbClr val="C00000"/>
                        </a:solidFill>
                        <a:latin typeface="Cambria Math" panose="02040503050406030204" pitchFamily="18" charset="0"/>
                        <a:ea typeface="Cambria Math" panose="02040503050406030204" pitchFamily="18" charset="0"/>
                      </a:rPr>
                      <m:t>)</m:t>
                    </m:r>
                  </m:oMath>
                </a14:m>
                <a:endParaRPr lang="el-GR" sz="3200" dirty="0">
                  <a:solidFill>
                    <a:srgbClr val="C00000"/>
                  </a:solidFill>
                  <a:ea typeface="Cambria Math" panose="020405030504060302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724162" y="5784716"/>
                <a:ext cx="8294324" cy="995253"/>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934722" y="5761144"/>
                <a:ext cx="7722000" cy="995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If </a:t>
                </a:r>
                <a14:m>
                  <m:oMath xmlns:m="http://schemas.openxmlformats.org/officeDocument/2006/math">
                    <m:r>
                      <m:rPr>
                        <m:sty m:val="p"/>
                      </m:rPr>
                      <a:rPr lang="el-GR" sz="3200" i="1">
                        <a:solidFill>
                          <a:srgbClr val="C00000"/>
                        </a:solidFill>
                        <a:latin typeface="Cambria Math" panose="02040503050406030204" pitchFamily="18" charset="0"/>
                        <a:ea typeface="Cambria Math" panose="02040503050406030204" pitchFamily="18" charset="0"/>
                      </a:rPr>
                      <m:t>θ</m:t>
                    </m:r>
                    <m:r>
                      <m:rPr>
                        <m:nor/>
                      </m:rPr>
                      <a:rPr lang="en-US" sz="3200" b="0" i="0" smtClean="0">
                        <a:solidFill>
                          <a:srgbClr val="C00000"/>
                        </a:solidFill>
                        <a:latin typeface="Cambria Math" panose="02040503050406030204" pitchFamily="18" charset="0"/>
                        <a:ea typeface="Cambria Math" panose="02040503050406030204" pitchFamily="18" charset="0"/>
                      </a:rPr>
                      <m:t> </m:t>
                    </m:r>
                    <m:r>
                      <m:rPr>
                        <m:nor/>
                      </m:rPr>
                      <a:rPr lang="en-US" sz="3200" b="0" i="0" dirty="0" smtClean="0">
                        <a:solidFill>
                          <a:srgbClr val="C00000"/>
                        </a:solidFill>
                      </a:rPr>
                      <m:t>=</m:t>
                    </m:r>
                    <m:r>
                      <m:rPr>
                        <m:nor/>
                      </m:rPr>
                      <a:rPr lang="en-US" sz="3200" b="0" i="0" dirty="0" smtClean="0">
                        <a:solidFill>
                          <a:srgbClr val="C00000"/>
                        </a:solidFill>
                      </a:rPr>
                      <m:t>90</m:t>
                    </m:r>
                    <m:r>
                      <a:rPr lang="en-US" sz="3200" b="0" i="1" dirty="0" smtClean="0">
                        <a:solidFill>
                          <a:srgbClr val="C00000"/>
                        </a:solidFill>
                        <a:latin typeface="Cambria Math" panose="02040503050406030204" pitchFamily="18" charset="0"/>
                      </a:rPr>
                      <m:t> </m:t>
                    </m:r>
                    <m:r>
                      <a:rPr lang="en-US" sz="3200" b="0" i="1" dirty="0" smtClean="0">
                        <a:solidFill>
                          <a:srgbClr val="C00000"/>
                        </a:solidFill>
                        <a:latin typeface="Cambria Math" panose="02040503050406030204" pitchFamily="18" charset="0"/>
                      </a:rPr>
                      <m:t>𝑏𝑒𝑡𝑤𝑒𝑒𝑛</m:t>
                    </m:r>
                    <m:r>
                      <a:rPr lang="en-US" sz="3200" b="0" i="1" dirty="0" smtClean="0">
                        <a:solidFill>
                          <a:srgbClr val="C00000"/>
                        </a:solidFill>
                        <a:latin typeface="Cambria Math" panose="02040503050406030204" pitchFamily="18" charset="0"/>
                      </a:rPr>
                      <m:t> </m:t>
                    </m:r>
                    <m:r>
                      <a:rPr lang="en-US" sz="3200" b="0" i="1" dirty="0" smtClean="0">
                        <a:solidFill>
                          <a:srgbClr val="C00000"/>
                        </a:solidFill>
                        <a:latin typeface="Cambria Math" panose="02040503050406030204" pitchFamily="18" charset="0"/>
                      </a:rPr>
                      <m:t>𝐹𝑒𝑥</m:t>
                    </m:r>
                    <m:r>
                      <a:rPr lang="en-US" sz="3200" b="0" i="1" dirty="0" smtClean="0">
                        <a:solidFill>
                          <a:srgbClr val="C00000"/>
                        </a:solidFill>
                        <a:latin typeface="Cambria Math" panose="02040503050406030204" pitchFamily="18" charset="0"/>
                      </a:rPr>
                      <m:t> </m:t>
                    </m:r>
                    <m:r>
                      <m:rPr>
                        <m:nor/>
                      </m:rPr>
                      <a:rPr lang="en-US" sz="3200" b="0" i="0" smtClean="0">
                        <a:solidFill>
                          <a:srgbClr val="C00000"/>
                        </a:solidFill>
                        <a:latin typeface="Cambria Math" panose="02040503050406030204" pitchFamily="18" charset="0"/>
                        <a:ea typeface="Cambria Math" panose="02040503050406030204" pitchFamily="18" charset="0"/>
                      </a:rPr>
                      <m:t>and</m:t>
                    </m:r>
                    <m:r>
                      <m:rPr>
                        <m:nor/>
                      </m:rPr>
                      <a:rPr lang="en-US" sz="3200" b="0" i="0" smtClean="0">
                        <a:solidFill>
                          <a:srgbClr val="C00000"/>
                        </a:solidFill>
                        <a:latin typeface="Cambria Math" panose="02040503050406030204" pitchFamily="18" charset="0"/>
                        <a:ea typeface="Cambria Math" panose="02040503050406030204" pitchFamily="18" charset="0"/>
                      </a:rPr>
                      <m:t> </m:t>
                    </m:r>
                    <m:r>
                      <m:rPr>
                        <m:nor/>
                      </m:rPr>
                      <a:rPr lang="en-US" sz="3200" b="0" i="0" smtClean="0">
                        <a:solidFill>
                          <a:srgbClr val="C00000"/>
                        </a:solidFill>
                        <a:latin typeface="Cambria Math" panose="02040503050406030204" pitchFamily="18" charset="0"/>
                        <a:ea typeface="Cambria Math" panose="02040503050406030204" pitchFamily="18" charset="0"/>
                      </a:rPr>
                      <m:t>r</m:t>
                    </m:r>
                    <m:r>
                      <m:rPr>
                        <m:nor/>
                      </m:rPr>
                      <a:rPr lang="en-US" sz="3200" b="0" i="0" smtClean="0">
                        <a:solidFill>
                          <a:srgbClr val="C00000"/>
                        </a:solidFill>
                        <a:latin typeface="Cambria Math" panose="02040503050406030204" pitchFamily="18" charset="0"/>
                        <a:ea typeface="Cambria Math" panose="02040503050406030204" pitchFamily="18" charset="0"/>
                      </a:rPr>
                      <m:t>  </m:t>
                    </m:r>
                    <m:r>
                      <m:rPr>
                        <m:nor/>
                      </m:rPr>
                      <a:rPr lang="en-US" sz="3200" b="0" i="0" smtClean="0">
                        <a:solidFill>
                          <a:srgbClr val="C00000"/>
                        </a:solidFill>
                        <a:latin typeface="Cambria Math" panose="02040503050406030204" pitchFamily="18" charset="0"/>
                        <a:ea typeface="Cambria Math" panose="02040503050406030204" pitchFamily="18" charset="0"/>
                      </a:rPr>
                      <m:t>then</m:t>
                    </m:r>
                    <m:r>
                      <m:rPr>
                        <m:nor/>
                      </m:rPr>
                      <a:rPr lang="en-US" sz="3200" b="0" i="1" smtClean="0">
                        <a:solidFill>
                          <a:srgbClr val="C00000"/>
                        </a:solidFill>
                        <a:latin typeface="Cambria Math" panose="02040503050406030204" pitchFamily="18" charset="0"/>
                        <a:ea typeface="Cambria Math" panose="02040503050406030204" pitchFamily="18" charset="0"/>
                      </a:rPr>
                      <m:t>W</m:t>
                    </m:r>
                    <m:r>
                      <m:rPr>
                        <m:nor/>
                      </m:rPr>
                      <a:rPr lang="en-US" sz="3200" b="0" i="1" smtClean="0">
                        <a:solidFill>
                          <a:srgbClr val="C00000"/>
                        </a:solidFill>
                        <a:latin typeface="Cambria Math" panose="02040503050406030204" pitchFamily="18" charset="0"/>
                        <a:ea typeface="Cambria Math" panose="02040503050406030204" pitchFamily="18" charset="0"/>
                      </a:rPr>
                      <m:t>  </m:t>
                    </m:r>
                    <m:r>
                      <m:rPr>
                        <m:nor/>
                      </m:rPr>
                      <a:rPr lang="en-US" sz="3200" b="0" smtClean="0">
                        <a:solidFill>
                          <a:srgbClr val="C00000"/>
                        </a:solidFill>
                        <a:latin typeface="Cambria Math" panose="02040503050406030204" pitchFamily="18" charset="0"/>
                        <a:ea typeface="Cambria Math" panose="02040503050406030204" pitchFamily="18" charset="0"/>
                      </a:rPr>
                      <m:t>is</m:t>
                    </m:r>
                    <m:r>
                      <m:rPr>
                        <m:nor/>
                      </m:rPr>
                      <a:rPr lang="en-US" sz="3200" b="0" i="1" smtClean="0">
                        <a:solidFill>
                          <a:srgbClr val="C00000"/>
                        </a:solidFill>
                        <a:latin typeface="Cambria Math" panose="02040503050406030204" pitchFamily="18" charset="0"/>
                        <a:ea typeface="Cambria Math" panose="02040503050406030204" pitchFamily="18" charset="0"/>
                      </a:rPr>
                      <m:t> </m:t>
                    </m:r>
                    <m:r>
                      <m:rPr>
                        <m:nor/>
                      </m:rPr>
                      <a:rPr lang="en-US" sz="3200" b="0" smtClean="0">
                        <a:solidFill>
                          <a:srgbClr val="C00000"/>
                        </a:solidFill>
                        <a:latin typeface="Cambria Math" panose="02040503050406030204" pitchFamily="18" charset="0"/>
                        <a:ea typeface="Cambria Math" panose="02040503050406030204" pitchFamily="18" charset="0"/>
                      </a:rPr>
                      <m:t>(</m:t>
                    </m:r>
                    <m:r>
                      <m:rPr>
                        <m:nor/>
                      </m:rPr>
                      <a:rPr lang="en-US" sz="3200" b="0" i="0" smtClean="0">
                        <a:solidFill>
                          <a:srgbClr val="C00000"/>
                        </a:solidFill>
                        <a:latin typeface="Cambria Math" panose="02040503050406030204" pitchFamily="18" charset="0"/>
                        <a:ea typeface="Cambria Math" panose="02040503050406030204" pitchFamily="18" charset="0"/>
                      </a:rPr>
                      <m:t>0</m:t>
                    </m:r>
                    <m:r>
                      <m:rPr>
                        <m:nor/>
                      </m:rPr>
                      <a:rPr lang="en-US" sz="3200" b="0" smtClean="0">
                        <a:solidFill>
                          <a:srgbClr val="C00000"/>
                        </a:solidFill>
                        <a:latin typeface="Cambria Math" panose="02040503050406030204" pitchFamily="18" charset="0"/>
                        <a:ea typeface="Cambria Math" panose="02040503050406030204" pitchFamily="18" charset="0"/>
                      </a:rPr>
                      <m:t>)</m:t>
                    </m:r>
                  </m:oMath>
                </a14:m>
                <a:endParaRPr lang="en-US" sz="3200" dirty="0">
                  <a:solidFill>
                    <a:srgbClr val="C0000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934722" y="5761144"/>
                <a:ext cx="7722000" cy="995253"/>
              </a:xfrm>
              <a:prstGeom prst="rect">
                <a:avLst/>
              </a:prstGeom>
              <a:blipFill>
                <a:blip r:embed="rId9"/>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22243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875588" y="3897045"/>
            <a:ext cx="4435285" cy="2814032"/>
            <a:chOff x="4875588" y="3897045"/>
            <a:chExt cx="4435285" cy="2814032"/>
          </a:xfrm>
        </p:grpSpPr>
        <p:pic>
          <p:nvPicPr>
            <p:cNvPr id="3078"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588" y="3897045"/>
              <a:ext cx="4435285" cy="2814032"/>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8983362" y="6376086"/>
              <a:ext cx="327511" cy="3349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7" name="Group 16"/>
          <p:cNvGrpSpPr/>
          <p:nvPr/>
        </p:nvGrpSpPr>
        <p:grpSpPr>
          <a:xfrm>
            <a:off x="112313"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rot="16200000">
            <a:off x="-196728" y="6104533"/>
            <a:ext cx="1229931" cy="276999"/>
          </a:xfrm>
          <a:prstGeom prst="rect">
            <a:avLst/>
          </a:prstGeom>
          <a:noFill/>
          <a:ln>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sp>
        <p:nvSpPr>
          <p:cNvPr id="10" name="Title 1"/>
          <p:cNvSpPr>
            <a:spLocks noGrp="1"/>
          </p:cNvSpPr>
          <p:nvPr>
            <p:ph type="title"/>
          </p:nvPr>
        </p:nvSpPr>
        <p:spPr>
          <a:xfrm>
            <a:off x="838200" y="365125"/>
            <a:ext cx="10515600" cy="1325563"/>
          </a:xfrm>
        </p:spPr>
        <p:txBody>
          <a:bodyPr>
            <a:normAutofit/>
          </a:bodyPr>
          <a:lstStyle/>
          <a:p>
            <a:r>
              <a:rPr lang="en-US" sz="3600" b="1" dirty="0">
                <a:latin typeface="Times New Roman" panose="02020603050405020304" pitchFamily="18" charset="0"/>
                <a:cs typeface="Times New Roman" panose="02020603050405020304" pitchFamily="18" charset="0"/>
              </a:rPr>
              <a:t>The Electric Potential</a:t>
            </a:r>
          </a:p>
        </p:txBody>
      </p:sp>
      <p:sp>
        <p:nvSpPr>
          <p:cNvPr id="11" name="Rectangle 10"/>
          <p:cNvSpPr/>
          <p:nvPr/>
        </p:nvSpPr>
        <p:spPr>
          <a:xfrm>
            <a:off x="957770" y="1413618"/>
            <a:ext cx="4174541"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The Equipotential surface</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09135" y="1976453"/>
            <a:ext cx="10344665" cy="2246769"/>
          </a:xfrm>
          <a:prstGeom prst="rect">
            <a:avLst/>
          </a:prstGeom>
          <a:noFill/>
        </p:spPr>
        <p:txBody>
          <a:bodyPr wrap="square" rtlCol="0">
            <a:spAutoFit/>
          </a:bodyPr>
          <a:lstStyle/>
          <a:p>
            <a:pPr algn="just" rtl="1"/>
            <a:r>
              <a:rPr lang="ar-IQ" sz="2800" b="1" dirty="0"/>
              <a:t>يمكن تمثيل</a:t>
            </a:r>
            <a:r>
              <a:rPr lang="ar-SA" sz="2800" b="1" dirty="0"/>
              <a:t> المجال الكهربائي </a:t>
            </a:r>
            <a:r>
              <a:rPr lang="ar-IQ" sz="2800" b="1" dirty="0"/>
              <a:t>على شكل </a:t>
            </a:r>
            <a:r>
              <a:rPr lang="ar-SA" sz="2800" b="1" dirty="0"/>
              <a:t>مخطط </a:t>
            </a:r>
            <a:r>
              <a:rPr lang="ar-IQ" sz="2800" b="1" dirty="0"/>
              <a:t>من خلال</a:t>
            </a:r>
            <a:r>
              <a:rPr lang="ar-SA" sz="2800" b="1" dirty="0"/>
              <a:t> خطوط القوة،</a:t>
            </a:r>
            <a:r>
              <a:rPr lang="ar-IQ" sz="2800" b="1" dirty="0"/>
              <a:t> كذلك</a:t>
            </a:r>
            <a:r>
              <a:rPr lang="ar-SA" sz="2800" b="1" dirty="0"/>
              <a:t> توزيع الجهد في المجال الكهربائي يمكن تمثيله بواسطة سطح متساوي الجهد، وهو </a:t>
            </a:r>
            <a:r>
              <a:rPr lang="ar-IQ" sz="2800" b="1" dirty="0"/>
              <a:t>ال</a:t>
            </a:r>
            <a:r>
              <a:rPr lang="ar-SA" sz="2800" b="1" dirty="0"/>
              <a:t>سطح الذي</a:t>
            </a:r>
            <a:r>
              <a:rPr lang="ar-IQ" sz="2800" b="1" dirty="0"/>
              <a:t> تكون</a:t>
            </a:r>
            <a:r>
              <a:rPr lang="ar-SA" sz="2800" b="1" dirty="0"/>
              <a:t> فيه قيمة الجهد نفسها عند جميع نقاط السطح كمثال : </a:t>
            </a:r>
            <a:r>
              <a:rPr lang="en-US" sz="2800" b="1" dirty="0"/>
              <a:t>V</a:t>
            </a:r>
            <a:r>
              <a:rPr lang="en-US" sz="2800" b="1" baseline="-25000" dirty="0"/>
              <a:t>B</a:t>
            </a:r>
            <a:r>
              <a:rPr lang="en-US" sz="2800" b="1" dirty="0"/>
              <a:t>-V</a:t>
            </a:r>
            <a:r>
              <a:rPr lang="en-US" sz="2800" b="1" baseline="-25000" dirty="0"/>
              <a:t>A</a:t>
            </a:r>
            <a:r>
              <a:rPr lang="en-US" sz="2800" b="1" dirty="0"/>
              <a:t>=ZERO</a:t>
            </a:r>
            <a:r>
              <a:rPr lang="ar-IQ" sz="2800" b="1" dirty="0"/>
              <a:t> لاي نقطتين على السطح الواحد، والشغل المطلوب انجازه لتحريك شحنة الاختبار بين نقطتين على السطح المتساوي هي صفر. </a:t>
            </a:r>
            <a:endParaRPr lang="en-US" sz="2800" b="1" dirty="0"/>
          </a:p>
        </p:txBody>
      </p:sp>
      <p:pic>
        <p:nvPicPr>
          <p:cNvPr id="3074" name="Picture 2" descr="Image result for The Equipotential surf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4250" y="3936660"/>
            <a:ext cx="2921338" cy="292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083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7" name="Group 16"/>
          <p:cNvGrpSpPr/>
          <p:nvPr/>
        </p:nvGrpSpPr>
        <p:grpSpPr>
          <a:xfrm>
            <a:off x="112313"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rot="16200000">
            <a:off x="-196728" y="6104533"/>
            <a:ext cx="1229931" cy="276999"/>
          </a:xfrm>
          <a:prstGeom prst="rect">
            <a:avLst/>
          </a:prstGeom>
          <a:noFill/>
          <a:ln>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sp>
        <p:nvSpPr>
          <p:cNvPr id="10" name="Title 1"/>
          <p:cNvSpPr>
            <a:spLocks noGrp="1"/>
          </p:cNvSpPr>
          <p:nvPr>
            <p:ph type="title"/>
          </p:nvPr>
        </p:nvSpPr>
        <p:spPr>
          <a:xfrm>
            <a:off x="838200" y="365125"/>
            <a:ext cx="10515600" cy="1325563"/>
          </a:xfrm>
        </p:spPr>
        <p:txBody>
          <a:bodyPr>
            <a:normAutofit/>
          </a:bodyPr>
          <a:lstStyle/>
          <a:p>
            <a:r>
              <a:rPr lang="en-US" sz="3600" b="1" dirty="0">
                <a:latin typeface="Times New Roman" panose="02020603050405020304" pitchFamily="18" charset="0"/>
                <a:cs typeface="Times New Roman" panose="02020603050405020304" pitchFamily="18" charset="0"/>
              </a:rPr>
              <a:t>The Electric Potential</a:t>
            </a:r>
          </a:p>
        </p:txBody>
      </p:sp>
      <p:sp>
        <p:nvSpPr>
          <p:cNvPr id="11" name="Rectangle 10"/>
          <p:cNvSpPr/>
          <p:nvPr/>
        </p:nvSpPr>
        <p:spPr>
          <a:xfrm>
            <a:off x="957770" y="1413618"/>
            <a:ext cx="5843266"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Electric Potential  and Electric Field </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957770" y="1936838"/>
            <a:ext cx="5687776" cy="523220"/>
          </a:xfrm>
          <a:prstGeom prst="rect">
            <a:avLst/>
          </a:prstGeom>
        </p:spPr>
        <p:txBody>
          <a:bodyPr wrap="none">
            <a:spAutoFit/>
          </a:bodyPr>
          <a:lstStyle/>
          <a:p>
            <a:r>
              <a:rPr lang="en-US" sz="2800" b="1" dirty="0">
                <a:solidFill>
                  <a:schemeClr val="accent1">
                    <a:lumMod val="50000"/>
                  </a:schemeClr>
                </a:solidFill>
                <a:latin typeface="Times New Roman" panose="02020603050405020304" pitchFamily="18" charset="0"/>
                <a:cs typeface="Times New Roman" panose="02020603050405020304" pitchFamily="18" charset="0"/>
              </a:rPr>
              <a:t>Simple Case (Uniform electric field)</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891747" y="3108414"/>
                <a:ext cx="11046968" cy="2369880"/>
              </a:xfrm>
              <a:prstGeom prst="rect">
                <a:avLst/>
              </a:prstGeom>
              <a:noFill/>
            </p:spPr>
            <p:txBody>
              <a:bodyPr wrap="square" rtlCol="0">
                <a:spAutoFit/>
              </a:bodyPr>
              <a:lstStyle/>
              <a:p>
                <a:pPr algn="just" rtl="1"/>
                <a:r>
                  <a:rPr lang="ar-SA" sz="2800" b="1" dirty="0"/>
                  <a:t>فرق الجهد بين نقطتين</a:t>
                </a:r>
                <a:r>
                  <a:rPr lang="ar-IQ" sz="2800" b="1" dirty="0"/>
                  <a:t>(</a:t>
                </a:r>
                <a:r>
                  <a:rPr lang="ar-SA" sz="2800" b="1" dirty="0"/>
                  <a:t> </a:t>
                </a:r>
                <a:r>
                  <a:rPr lang="en-US" sz="2800" b="1" dirty="0"/>
                  <a:t>A</a:t>
                </a:r>
                <a:r>
                  <a:rPr lang="ar-IQ" sz="2800" b="1" dirty="0"/>
                  <a:t> و </a:t>
                </a:r>
                <a:r>
                  <a:rPr lang="en-US" sz="2800" b="1" dirty="0"/>
                  <a:t>B</a:t>
                </a:r>
                <a:r>
                  <a:rPr lang="ar-IQ" sz="2800" b="1" dirty="0"/>
                  <a:t>) هو المجال الكهربائي الموحد</a:t>
                </a:r>
                <a:r>
                  <a:rPr lang="en-US" sz="2800" b="1" dirty="0"/>
                  <a:t>V/m</a:t>
                </a:r>
                <a:r>
                  <a:rPr lang="ar-IQ" sz="2800" b="1" dirty="0"/>
                  <a:t> </a:t>
                </a:r>
                <a:r>
                  <a:rPr lang="ar-SA" sz="2800" b="1" dirty="0"/>
                  <a:t>(</a:t>
                </a:r>
                <a:r>
                  <a:rPr lang="en-US" sz="2800" b="1" dirty="0"/>
                  <a:t>E</a:t>
                </a:r>
                <a:r>
                  <a:rPr lang="ar-IQ" sz="2800" b="1" dirty="0"/>
                  <a:t>) ويمكن ايجاده كما يلي</a:t>
                </a:r>
                <a:r>
                  <a:rPr lang="ar-IQ" sz="2800" dirty="0"/>
                  <a:t>: </a:t>
                </a:r>
              </a:p>
              <a:p>
                <a:pPr algn="just" rtl="1"/>
                <a:r>
                  <a:rPr lang="ar-IQ" sz="2800" dirty="0">
                    <a:solidFill>
                      <a:schemeClr val="tx1"/>
                    </a:solidFill>
                  </a:rPr>
                  <a:t>نفترض ان الشحنة الاختبارية الموجبة </a:t>
                </a:r>
                <a:r>
                  <a:rPr lang="en-US" sz="3600" dirty="0">
                    <a:solidFill>
                      <a:schemeClr val="tx1"/>
                    </a:solidFill>
                  </a:rPr>
                  <a:t>q</a:t>
                </a:r>
                <a:r>
                  <a:rPr lang="en-US" sz="3600" baseline="-25000" dirty="0">
                    <a:solidFill>
                      <a:schemeClr val="tx1"/>
                    </a:solidFill>
                  </a:rPr>
                  <a:t>ᵒ</a:t>
                </a:r>
                <a:r>
                  <a:rPr lang="ar-IQ" sz="3600" baseline="-25000" dirty="0">
                    <a:solidFill>
                      <a:schemeClr val="tx1"/>
                    </a:solidFill>
                  </a:rPr>
                  <a:t> </a:t>
                </a:r>
                <a:r>
                  <a:rPr lang="ar-IQ" sz="3600" dirty="0">
                    <a:solidFill>
                      <a:schemeClr val="tx1"/>
                    </a:solidFill>
                  </a:rPr>
                  <a:t>  </a:t>
                </a:r>
                <a:r>
                  <a:rPr lang="ar-IQ" sz="2800" dirty="0">
                    <a:solidFill>
                      <a:schemeClr val="tx1"/>
                    </a:solidFill>
                  </a:rPr>
                  <a:t>تتحرك بواسطة قوة خارجية </a:t>
                </a:r>
                <a:r>
                  <a:rPr lang="en-US" sz="2800" dirty="0">
                    <a:solidFill>
                      <a:schemeClr val="tx1"/>
                    </a:solidFill>
                  </a:rPr>
                  <a:t>F</a:t>
                </a:r>
                <a:r>
                  <a:rPr lang="ar-IQ" sz="2800" dirty="0">
                    <a:solidFill>
                      <a:schemeClr val="tx1"/>
                    </a:solidFill>
                  </a:rPr>
                  <a:t> من </a:t>
                </a:r>
                <a:r>
                  <a:rPr lang="en-US" sz="2800" dirty="0">
                    <a:solidFill>
                      <a:schemeClr val="tx1"/>
                    </a:solidFill>
                  </a:rPr>
                  <a:t>A</a:t>
                </a:r>
                <a:r>
                  <a:rPr lang="ar-IQ" sz="2800" dirty="0">
                    <a:solidFill>
                      <a:schemeClr val="tx1"/>
                    </a:solidFill>
                  </a:rPr>
                  <a:t> الى </a:t>
                </a:r>
                <a:r>
                  <a:rPr lang="en-US" sz="2800" dirty="0">
                    <a:solidFill>
                      <a:schemeClr val="tx1"/>
                    </a:solidFill>
                  </a:rPr>
                  <a:t>B</a:t>
                </a:r>
                <a:r>
                  <a:rPr lang="ar-IQ" sz="2800" dirty="0">
                    <a:solidFill>
                      <a:schemeClr val="tx1"/>
                    </a:solidFill>
                  </a:rPr>
                  <a:t> في المجال الكهربائي الموحد ، الشحنة </a:t>
                </a:r>
                <a:r>
                  <a:rPr lang="ar-IQ" sz="2000" dirty="0">
                    <a:solidFill>
                      <a:schemeClr val="tx1"/>
                    </a:solidFill>
                  </a:rPr>
                  <a:t> </a:t>
                </a:r>
                <a:r>
                  <a:rPr lang="en-US" sz="2800" dirty="0">
                    <a:solidFill>
                      <a:schemeClr val="tx1"/>
                    </a:solidFill>
                  </a:rPr>
                  <a:t>q</a:t>
                </a:r>
                <a:r>
                  <a:rPr lang="en-US" sz="2800" baseline="-25000" dirty="0">
                    <a:solidFill>
                      <a:schemeClr val="tx1"/>
                    </a:solidFill>
                  </a:rPr>
                  <a:t>ᵒ</a:t>
                </a:r>
                <a:r>
                  <a:rPr lang="ar-IQ" sz="2800" baseline="-25000" dirty="0">
                    <a:solidFill>
                      <a:schemeClr val="tx1"/>
                    </a:solidFill>
                  </a:rPr>
                  <a:t> </a:t>
                </a:r>
                <a:r>
                  <a:rPr lang="ar-IQ" sz="2800" dirty="0">
                    <a:solidFill>
                      <a:schemeClr val="tx1"/>
                    </a:solidFill>
                  </a:rPr>
                  <a:t> تتأثر بالقوة الكهربائية  </a:t>
                </a:r>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𝑞</m:t>
                        </m:r>
                      </m:e>
                      <m:sub>
                        <m:r>
                          <a:rPr lang="en-US" sz="2800" b="0" i="1" smtClean="0">
                            <a:solidFill>
                              <a:schemeClr val="tx1"/>
                            </a:solidFill>
                            <a:latin typeface="Cambria Math" panose="02040503050406030204" pitchFamily="18" charset="0"/>
                            <a:ea typeface="Cambria Math" panose="02040503050406030204" pitchFamily="18" charset="0"/>
                          </a:rPr>
                          <m:t>𝜊</m:t>
                        </m:r>
                      </m:sub>
                    </m:sSub>
                    <m:r>
                      <a:rPr lang="en-US" sz="2800" b="0" i="1" smtClean="0">
                        <a:solidFill>
                          <a:schemeClr val="tx1"/>
                        </a:solidFill>
                        <a:latin typeface="Cambria Math" panose="02040503050406030204" pitchFamily="18" charset="0"/>
                      </a:rPr>
                      <m:t>𝐸</m:t>
                    </m:r>
                  </m:oMath>
                </a14:m>
                <a:r>
                  <a:rPr lang="ar-IQ" sz="2800" dirty="0">
                    <a:solidFill>
                      <a:schemeClr val="tx1"/>
                    </a:solidFill>
                  </a:rPr>
                  <a:t> </a:t>
                </a:r>
                <a:r>
                  <a:rPr lang="ar-IQ" sz="2800" baseline="-25000" dirty="0">
                    <a:solidFill>
                      <a:schemeClr val="tx1"/>
                    </a:solidFill>
                  </a:rPr>
                  <a:t> </a:t>
                </a:r>
                <a:r>
                  <a:rPr lang="ar-IQ" sz="2800" dirty="0">
                    <a:solidFill>
                      <a:schemeClr val="tx1"/>
                    </a:solidFill>
                  </a:rPr>
                  <a:t> في اتجاه الاسفل لتحريك </a:t>
                </a:r>
                <a:r>
                  <a:rPr lang="en-US" sz="2800" dirty="0">
                    <a:solidFill>
                      <a:schemeClr val="tx1"/>
                    </a:solidFill>
                  </a:rPr>
                  <a:t>q</a:t>
                </a:r>
                <a:r>
                  <a:rPr lang="en-US" sz="2800" baseline="-25000" dirty="0">
                    <a:solidFill>
                      <a:schemeClr val="tx1"/>
                    </a:solidFill>
                  </a:rPr>
                  <a:t>ᵒ</a:t>
                </a:r>
                <a:r>
                  <a:rPr lang="ar-IQ" sz="2800" baseline="-25000" dirty="0">
                    <a:solidFill>
                      <a:schemeClr val="tx1"/>
                    </a:solidFill>
                  </a:rPr>
                  <a:t> </a:t>
                </a:r>
                <a:r>
                  <a:rPr lang="ar-IQ" sz="2800" dirty="0">
                    <a:solidFill>
                      <a:schemeClr val="tx1"/>
                    </a:solidFill>
                  </a:rPr>
                  <a:t> من (</a:t>
                </a:r>
                <a:r>
                  <a:rPr lang="ar-SA" sz="2800" dirty="0">
                    <a:solidFill>
                      <a:schemeClr val="tx1"/>
                    </a:solidFill>
                  </a:rPr>
                  <a:t> </a:t>
                </a:r>
                <a:r>
                  <a:rPr lang="en-US" sz="2800" dirty="0">
                    <a:solidFill>
                      <a:schemeClr val="tx1"/>
                    </a:solidFill>
                  </a:rPr>
                  <a:t>A</a:t>
                </a:r>
                <a:r>
                  <a:rPr lang="ar-IQ" sz="2800" dirty="0">
                    <a:solidFill>
                      <a:schemeClr val="tx1"/>
                    </a:solidFill>
                  </a:rPr>
                  <a:t> الى </a:t>
                </a:r>
                <a:r>
                  <a:rPr lang="en-US" sz="2800" dirty="0">
                    <a:solidFill>
                      <a:schemeClr val="tx1"/>
                    </a:solidFill>
                  </a:rPr>
                  <a:t>B</a:t>
                </a:r>
                <a:r>
                  <a:rPr lang="ar-IQ" sz="2800" dirty="0">
                    <a:solidFill>
                      <a:schemeClr val="tx1"/>
                    </a:solidFill>
                  </a:rPr>
                  <a:t>) بواسطة </a:t>
                </a:r>
                <a:r>
                  <a:rPr lang="en-US" sz="2800" dirty="0">
                    <a:solidFill>
                      <a:schemeClr val="tx1"/>
                    </a:solidFill>
                  </a:rPr>
                  <a:t>F</a:t>
                </a:r>
                <a:r>
                  <a:rPr lang="ar-IQ" sz="2800" dirty="0">
                    <a:solidFill>
                      <a:schemeClr val="tx1"/>
                    </a:solidFill>
                  </a:rPr>
                  <a:t> بنفس مقدار القوة الكهربائية لكن بالاتجاه المعاكس . بالتالي فان الشغل المنجز </a:t>
                </a:r>
                <a:r>
                  <a:rPr lang="en-US" sz="2800" dirty="0">
                    <a:solidFill>
                      <a:schemeClr val="tx1"/>
                    </a:solidFill>
                  </a:rPr>
                  <a:t>W</a:t>
                </a:r>
                <a:r>
                  <a:rPr lang="ar-IQ" sz="2800" dirty="0">
                    <a:solidFill>
                      <a:schemeClr val="tx1"/>
                    </a:solidFill>
                  </a:rPr>
                  <a:t> يكون : </a:t>
                </a:r>
                <a:endParaRPr lang="en-US" sz="2800" baseline="-25000" dirty="0">
                  <a:solidFill>
                    <a:schemeClr val="tx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891747" y="3108414"/>
                <a:ext cx="11046968" cy="2369880"/>
              </a:xfrm>
              <a:prstGeom prst="rect">
                <a:avLst/>
              </a:prstGeom>
              <a:blipFill>
                <a:blip r:embed="rId3"/>
                <a:stretch>
                  <a:fillRect l="-2042" t="-3342" r="-1159" b="-6427"/>
                </a:stretch>
              </a:blipFill>
            </p:spPr>
            <p:txBody>
              <a:bodyPr/>
              <a:lstStyle/>
              <a:p>
                <a:r>
                  <a:rPr lang="en-US">
                    <a:noFill/>
                  </a:rPr>
                  <a:t> </a:t>
                </a:r>
              </a:p>
            </p:txBody>
          </p:sp>
        </mc:Fallback>
      </mc:AlternateContent>
      <p:cxnSp>
        <p:nvCxnSpPr>
          <p:cNvPr id="23" name="Straight Arrow Connector 22"/>
          <p:cNvCxnSpPr/>
          <p:nvPr/>
        </p:nvCxnSpPr>
        <p:spPr>
          <a:xfrm>
            <a:off x="8830614" y="682294"/>
            <a:ext cx="0" cy="1828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176197" y="682294"/>
            <a:ext cx="0" cy="1828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603086" y="814203"/>
            <a:ext cx="0" cy="1554480"/>
          </a:xfrm>
          <a:prstGeom prst="line">
            <a:avLst/>
          </a:prstGeom>
          <a:ln w="5715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7929756" y="830828"/>
            <a:ext cx="426486" cy="1554480"/>
            <a:chOff x="7981272" y="830828"/>
            <a:chExt cx="426486" cy="1554480"/>
          </a:xfrm>
        </p:grpSpPr>
        <p:cxnSp>
          <p:nvCxnSpPr>
            <p:cNvPr id="25" name="Straight Connector 24"/>
            <p:cNvCxnSpPr/>
            <p:nvPr/>
          </p:nvCxnSpPr>
          <p:spPr>
            <a:xfrm flipH="1">
              <a:off x="8188815" y="830828"/>
              <a:ext cx="0" cy="1554480"/>
            </a:xfrm>
            <a:prstGeom prst="line">
              <a:avLst/>
            </a:prstGeom>
            <a:ln w="57150">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981272" y="1299055"/>
              <a:ext cx="426486" cy="584775"/>
            </a:xfrm>
            <a:prstGeom prst="rect">
              <a:avLst/>
            </a:prstGeom>
            <a:solidFill>
              <a:schemeClr val="bg1"/>
            </a:solidFill>
          </p:spPr>
          <p:txBody>
            <a:bodyPr wrap="square" rtlCol="0">
              <a:spAutoFit/>
            </a:bodyPr>
            <a:lstStyle/>
            <a:p>
              <a:r>
                <a:rPr lang="en-US" sz="3200" i="1" dirty="0">
                  <a:solidFill>
                    <a:schemeClr val="accent1">
                      <a:lumMod val="50000"/>
                    </a:schemeClr>
                  </a:solidFill>
                </a:rPr>
                <a:t>d</a:t>
              </a:r>
            </a:p>
          </p:txBody>
        </p:sp>
      </p:grpSp>
      <p:cxnSp>
        <p:nvCxnSpPr>
          <p:cNvPr id="22" name="Straight Arrow Connector 21"/>
          <p:cNvCxnSpPr/>
          <p:nvPr/>
        </p:nvCxnSpPr>
        <p:spPr>
          <a:xfrm>
            <a:off x="8317605" y="714231"/>
            <a:ext cx="0" cy="1828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933385" y="714231"/>
            <a:ext cx="0" cy="1828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78457" y="2322567"/>
            <a:ext cx="426486" cy="584775"/>
          </a:xfrm>
          <a:prstGeom prst="rect">
            <a:avLst/>
          </a:prstGeom>
          <a:noFill/>
        </p:spPr>
        <p:txBody>
          <a:bodyPr wrap="square" rtlCol="0">
            <a:spAutoFit/>
          </a:bodyPr>
          <a:lstStyle/>
          <a:p>
            <a:r>
              <a:rPr lang="en-US" sz="3200" i="1" dirty="0">
                <a:solidFill>
                  <a:schemeClr val="accent1">
                    <a:lumMod val="50000"/>
                  </a:schemeClr>
                </a:solidFill>
              </a:rPr>
              <a:t>A</a:t>
            </a:r>
          </a:p>
        </p:txBody>
      </p:sp>
      <p:sp>
        <p:nvSpPr>
          <p:cNvPr id="27" name="TextBox 26"/>
          <p:cNvSpPr txBox="1"/>
          <p:nvPr/>
        </p:nvSpPr>
        <p:spPr>
          <a:xfrm>
            <a:off x="8387040" y="237602"/>
            <a:ext cx="426486" cy="584775"/>
          </a:xfrm>
          <a:prstGeom prst="rect">
            <a:avLst/>
          </a:prstGeom>
          <a:noFill/>
        </p:spPr>
        <p:txBody>
          <a:bodyPr wrap="square" rtlCol="0">
            <a:spAutoFit/>
          </a:bodyPr>
          <a:lstStyle/>
          <a:p>
            <a:r>
              <a:rPr lang="en-US" sz="3200" i="1" dirty="0">
                <a:solidFill>
                  <a:schemeClr val="accent1">
                    <a:lumMod val="50000"/>
                  </a:schemeClr>
                </a:solidFill>
              </a:rPr>
              <a:t>B</a:t>
            </a:r>
          </a:p>
        </p:txBody>
      </p:sp>
      <p:sp>
        <p:nvSpPr>
          <p:cNvPr id="28" name="TextBox 27"/>
          <p:cNvSpPr txBox="1"/>
          <p:nvPr/>
        </p:nvSpPr>
        <p:spPr>
          <a:xfrm>
            <a:off x="7734017" y="2481150"/>
            <a:ext cx="426486" cy="584775"/>
          </a:xfrm>
          <a:prstGeom prst="rect">
            <a:avLst/>
          </a:prstGeom>
          <a:noFill/>
        </p:spPr>
        <p:txBody>
          <a:bodyPr wrap="square" rtlCol="0">
            <a:spAutoFit/>
          </a:bodyPr>
          <a:lstStyle/>
          <a:p>
            <a:r>
              <a:rPr lang="en-US" sz="3200" i="1" dirty="0"/>
              <a:t>E</a:t>
            </a:r>
          </a:p>
        </p:txBody>
      </p:sp>
      <p:sp>
        <p:nvSpPr>
          <p:cNvPr id="29" name="Flowchart: Merge 28"/>
          <p:cNvSpPr/>
          <p:nvPr/>
        </p:nvSpPr>
        <p:spPr>
          <a:xfrm rot="10800000">
            <a:off x="8501218" y="1086386"/>
            <a:ext cx="206062" cy="292388"/>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erge 29"/>
          <p:cNvSpPr/>
          <p:nvPr/>
        </p:nvSpPr>
        <p:spPr>
          <a:xfrm rot="10800000" flipH="1" flipV="1">
            <a:off x="8483958" y="1763591"/>
            <a:ext cx="206062" cy="292388"/>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Rectangle 30"/>
              <p:cNvSpPr/>
              <p:nvPr/>
            </p:nvSpPr>
            <p:spPr>
              <a:xfrm>
                <a:off x="8274948" y="1896659"/>
                <a:ext cx="6240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𝜊</m:t>
                          </m:r>
                        </m:sub>
                      </m:sSub>
                      <m:r>
                        <a:rPr lang="en-US" i="1">
                          <a:latin typeface="Cambria Math" panose="02040503050406030204" pitchFamily="18" charset="0"/>
                        </a:rPr>
                        <m:t>𝐸</m:t>
                      </m:r>
                    </m:oMath>
                  </m:oMathPara>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8274948" y="1896659"/>
                <a:ext cx="624082" cy="369332"/>
              </a:xfrm>
              <a:prstGeom prst="rect">
                <a:avLst/>
              </a:prstGeom>
              <a:blipFill>
                <a:blip r:embed="rId5"/>
                <a:stretch>
                  <a:fillRect b="-6557"/>
                </a:stretch>
              </a:blipFill>
            </p:spPr>
            <p:txBody>
              <a:bodyPr/>
              <a:lstStyle/>
              <a:p>
                <a:r>
                  <a:rPr lang="en-US">
                    <a:noFill/>
                  </a:rPr>
                  <a:t> </a:t>
                </a:r>
              </a:p>
            </p:txBody>
          </p:sp>
        </mc:Fallback>
      </mc:AlternateContent>
      <p:sp>
        <p:nvSpPr>
          <p:cNvPr id="32" name="Rectangle 31"/>
          <p:cNvSpPr/>
          <p:nvPr/>
        </p:nvSpPr>
        <p:spPr>
          <a:xfrm>
            <a:off x="8359822" y="965294"/>
            <a:ext cx="290464" cy="369332"/>
          </a:xfrm>
          <a:prstGeom prst="rect">
            <a:avLst/>
          </a:prstGeom>
        </p:spPr>
        <p:txBody>
          <a:bodyPr wrap="none">
            <a:spAutoFit/>
          </a:bodyPr>
          <a:lstStyle/>
          <a:p>
            <a:r>
              <a:rPr lang="en-US" dirty="0"/>
              <a:t>F</a:t>
            </a:r>
          </a:p>
        </p:txBody>
      </p:sp>
      <p:sp>
        <p:nvSpPr>
          <p:cNvPr id="33" name="Oval 32"/>
          <p:cNvSpPr/>
          <p:nvPr/>
        </p:nvSpPr>
        <p:spPr>
          <a:xfrm>
            <a:off x="8535473" y="1478013"/>
            <a:ext cx="120291" cy="1778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ectangle 33"/>
          <p:cNvSpPr/>
          <p:nvPr/>
        </p:nvSpPr>
        <p:spPr>
          <a:xfrm>
            <a:off x="8257930" y="1325813"/>
            <a:ext cx="362600" cy="369332"/>
          </a:xfrm>
          <a:prstGeom prst="rect">
            <a:avLst/>
          </a:prstGeom>
        </p:spPr>
        <p:txBody>
          <a:bodyPr wrap="none">
            <a:spAutoFit/>
          </a:bodyPr>
          <a:lstStyle/>
          <a:p>
            <a:r>
              <a:rPr lang="en-US" dirty="0"/>
              <a:t>q</a:t>
            </a:r>
            <a:r>
              <a:rPr lang="en-US" baseline="-25000" dirty="0"/>
              <a:t>ᵒ</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1330217" y="5679366"/>
                <a:ext cx="10170028" cy="553998"/>
              </a:xfrm>
              <a:prstGeom prst="rect">
                <a:avLst/>
              </a:prstGeom>
              <a:noFill/>
            </p:spPr>
            <p:txBody>
              <a:bodyPr wrap="none" lIns="0" tIns="0" rIns="0" bIns="0" rtlCol="0">
                <a:spAutoFit/>
              </a:bodyPr>
              <a:lstStyle/>
              <a:p>
                <a14:m>
                  <m:oMath xmlns:m="http://schemas.openxmlformats.org/officeDocument/2006/math">
                    <m:sSub>
                      <m:sSubPr>
                        <m:ctrlPr>
                          <a:rPr lang="en-US" sz="360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𝑊</m:t>
                        </m:r>
                      </m:e>
                      <m:sub>
                        <m:r>
                          <a:rPr lang="en-US" sz="3600" b="0" i="1" smtClean="0">
                            <a:solidFill>
                              <a:schemeClr val="tx1"/>
                            </a:solidFill>
                            <a:latin typeface="Cambria Math" panose="02040503050406030204" pitchFamily="18" charset="0"/>
                          </a:rPr>
                          <m:t>𝐴𝐵</m:t>
                        </m:r>
                      </m:sub>
                    </m:sSub>
                    <m:r>
                      <a:rPr lang="en-US" sz="3600" b="0" i="1" smtClean="0">
                        <a:solidFill>
                          <a:schemeClr val="tx1"/>
                        </a:solidFill>
                        <a:latin typeface="Cambria Math" panose="02040503050406030204" pitchFamily="18" charset="0"/>
                      </a:rPr>
                      <m:t>=</m:t>
                    </m:r>
                    <m:r>
                      <a:rPr lang="en-US" sz="3600" b="0" i="1" smtClean="0">
                        <a:solidFill>
                          <a:schemeClr val="tx1"/>
                        </a:solidFill>
                        <a:latin typeface="Cambria Math" panose="02040503050406030204" pitchFamily="18" charset="0"/>
                      </a:rPr>
                      <m:t>𝐹𝑟</m:t>
                    </m:r>
                    <m:r>
                      <a:rPr lang="en-US" sz="3600" b="0" i="1" smtClean="0">
                        <a:solidFill>
                          <a:schemeClr val="tx1"/>
                        </a:solidFill>
                        <a:latin typeface="Cambria Math" panose="02040503050406030204" pitchFamily="18" charset="0"/>
                      </a:rPr>
                      <m:t>= </m:t>
                    </m:r>
                    <m:sSub>
                      <m:sSubPr>
                        <m:ctrlPr>
                          <a:rPr lang="en-US" sz="3600" b="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𝑞</m:t>
                        </m:r>
                      </m:e>
                      <m:sub>
                        <m:r>
                          <a:rPr lang="en-US" sz="3600" b="0" i="1" smtClean="0">
                            <a:solidFill>
                              <a:schemeClr val="tx1"/>
                            </a:solidFill>
                            <a:latin typeface="Cambria Math" panose="02040503050406030204" pitchFamily="18" charset="0"/>
                            <a:ea typeface="Cambria Math" panose="02040503050406030204" pitchFamily="18" charset="0"/>
                          </a:rPr>
                          <m:t>∘</m:t>
                        </m:r>
                      </m:sub>
                    </m:sSub>
                    <m:r>
                      <a:rPr lang="en-US" sz="3600" b="0" i="1" smtClean="0">
                        <a:solidFill>
                          <a:schemeClr val="tx1"/>
                        </a:solidFill>
                        <a:latin typeface="Cambria Math" panose="02040503050406030204" pitchFamily="18" charset="0"/>
                      </a:rPr>
                      <m:t> </m:t>
                    </m:r>
                    <m:r>
                      <a:rPr lang="en-US" sz="3600" b="0" i="1" smtClean="0">
                        <a:solidFill>
                          <a:schemeClr val="tx1"/>
                        </a:solidFill>
                        <a:latin typeface="Cambria Math" panose="02040503050406030204" pitchFamily="18" charset="0"/>
                      </a:rPr>
                      <m:t>𝐸𝑟</m:t>
                    </m:r>
                    <m:r>
                      <a:rPr lang="en-US" sz="3600" b="0" i="1" smtClean="0">
                        <a:solidFill>
                          <a:schemeClr val="tx1"/>
                        </a:solidFill>
                        <a:latin typeface="Cambria Math" panose="02040503050406030204" pitchFamily="18" charset="0"/>
                      </a:rPr>
                      <m:t>   </m:t>
                    </m:r>
                    <m:r>
                      <a:rPr lang="en-US" sz="3600" b="1" i="1" smtClean="0">
                        <a:solidFill>
                          <a:srgbClr val="C00000"/>
                        </a:solidFill>
                        <a:latin typeface="Cambria Math" panose="02040503050406030204" pitchFamily="18" charset="0"/>
                        <a:ea typeface="Cambria Math" panose="02040503050406030204" pitchFamily="18" charset="0"/>
                      </a:rPr>
                      <m:t>⇒</m:t>
                    </m:r>
                    <m:r>
                      <a:rPr lang="en-US" sz="3600" b="0" i="1" smtClean="0">
                        <a:solidFill>
                          <a:schemeClr val="tx1"/>
                        </a:solidFill>
                        <a:latin typeface="Cambria Math" panose="02040503050406030204" pitchFamily="18" charset="0"/>
                        <a:ea typeface="Cambria Math" panose="02040503050406030204" pitchFamily="18" charset="0"/>
                      </a:rPr>
                      <m:t>       </m:t>
                    </m:r>
                    <m:sSub>
                      <m:sSubPr>
                        <m:ctrlPr>
                          <a:rPr lang="en-US" sz="3600" b="0" i="1" smtClean="0">
                            <a:solidFill>
                              <a:schemeClr val="tx1"/>
                            </a:solidFill>
                            <a:latin typeface="Cambria Math" panose="02040503050406030204" pitchFamily="18" charset="0"/>
                            <a:ea typeface="Cambria Math" panose="02040503050406030204" pitchFamily="18" charset="0"/>
                          </a:rPr>
                        </m:ctrlPr>
                      </m:sSubPr>
                      <m:e>
                        <m:r>
                          <a:rPr lang="en-US" sz="3600" b="0" i="1" smtClean="0">
                            <a:solidFill>
                              <a:schemeClr val="tx1"/>
                            </a:solidFill>
                            <a:latin typeface="Cambria Math" panose="02040503050406030204" pitchFamily="18" charset="0"/>
                            <a:ea typeface="Cambria Math" panose="02040503050406030204" pitchFamily="18" charset="0"/>
                          </a:rPr>
                          <m:t>𝑉</m:t>
                        </m:r>
                      </m:e>
                      <m:sub>
                        <m:r>
                          <a:rPr lang="en-US" sz="3600" b="0" i="1" smtClean="0">
                            <a:solidFill>
                              <a:schemeClr val="tx1"/>
                            </a:solidFill>
                            <a:latin typeface="Cambria Math" panose="02040503050406030204" pitchFamily="18" charset="0"/>
                            <a:ea typeface="Cambria Math" panose="02040503050406030204" pitchFamily="18" charset="0"/>
                          </a:rPr>
                          <m:t>𝐵</m:t>
                        </m:r>
                      </m:sub>
                    </m:sSub>
                    <m:r>
                      <a:rPr lang="en-US" sz="3600" b="0" i="1" smtClean="0">
                        <a:solidFill>
                          <a:schemeClr val="tx1"/>
                        </a:solidFill>
                        <a:latin typeface="Cambria Math" panose="02040503050406030204" pitchFamily="18" charset="0"/>
                        <a:ea typeface="Cambria Math" panose="02040503050406030204" pitchFamily="18" charset="0"/>
                      </a:rPr>
                      <m:t>−</m:t>
                    </m:r>
                    <m:sSub>
                      <m:sSubPr>
                        <m:ctrlPr>
                          <a:rPr lang="en-US" sz="3600" b="0" i="1" smtClean="0">
                            <a:solidFill>
                              <a:schemeClr val="tx1"/>
                            </a:solidFill>
                            <a:latin typeface="Cambria Math" panose="02040503050406030204" pitchFamily="18" charset="0"/>
                            <a:ea typeface="Cambria Math" panose="02040503050406030204" pitchFamily="18" charset="0"/>
                          </a:rPr>
                        </m:ctrlPr>
                      </m:sSubPr>
                      <m:e>
                        <m:r>
                          <a:rPr lang="en-US" sz="3600" b="0" i="1" smtClean="0">
                            <a:solidFill>
                              <a:schemeClr val="tx1"/>
                            </a:solidFill>
                            <a:latin typeface="Cambria Math" panose="02040503050406030204" pitchFamily="18" charset="0"/>
                            <a:ea typeface="Cambria Math" panose="02040503050406030204" pitchFamily="18" charset="0"/>
                          </a:rPr>
                          <m:t>𝑉</m:t>
                        </m:r>
                      </m:e>
                      <m:sub>
                        <m:r>
                          <a:rPr lang="en-US" sz="3600" b="0" i="1" smtClean="0">
                            <a:solidFill>
                              <a:schemeClr val="tx1"/>
                            </a:solidFill>
                            <a:latin typeface="Cambria Math" panose="02040503050406030204" pitchFamily="18" charset="0"/>
                            <a:ea typeface="Cambria Math" panose="02040503050406030204" pitchFamily="18" charset="0"/>
                          </a:rPr>
                          <m:t>𝐴</m:t>
                        </m:r>
                      </m:sub>
                    </m:sSub>
                    <m:r>
                      <a:rPr lang="en-US" sz="3600" b="0" i="1" smtClean="0">
                        <a:solidFill>
                          <a:schemeClr val="tx1"/>
                        </a:solidFill>
                        <a:latin typeface="Cambria Math" panose="02040503050406030204" pitchFamily="18" charset="0"/>
                        <a:ea typeface="Cambria Math" panose="02040503050406030204" pitchFamily="18" charset="0"/>
                      </a:rPr>
                      <m:t>=</m:t>
                    </m:r>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𝑊</m:t>
                        </m:r>
                      </m:e>
                      <m:sub>
                        <m:r>
                          <a:rPr lang="en-US" sz="3600" i="1">
                            <a:solidFill>
                              <a:schemeClr val="tx1"/>
                            </a:solidFill>
                            <a:latin typeface="Cambria Math" panose="02040503050406030204" pitchFamily="18" charset="0"/>
                          </a:rPr>
                          <m:t>𝐴𝐵</m:t>
                        </m:r>
                      </m:sub>
                    </m:sSub>
                  </m:oMath>
                </a14:m>
                <a:r>
                  <a:rPr lang="en-US" sz="3600" dirty="0">
                    <a:solidFill>
                      <a:schemeClr val="tx1"/>
                    </a:solidFill>
                  </a:rPr>
                  <a:t>/</a:t>
                </a:r>
                <a14:m>
                  <m:oMath xmlns:m="http://schemas.openxmlformats.org/officeDocument/2006/math">
                    <m:sSub>
                      <m:sSubPr>
                        <m:ctrlPr>
                          <a:rPr lang="en-US" sz="3600" i="1">
                            <a:solidFill>
                              <a:schemeClr val="tx1"/>
                            </a:solidFill>
                            <a:latin typeface="Cambria Math" panose="02040503050406030204" pitchFamily="18" charset="0"/>
                          </a:rPr>
                        </m:ctrlPr>
                      </m:sSubPr>
                      <m:e>
                        <m:r>
                          <a:rPr lang="en-US" sz="3600" i="1">
                            <a:solidFill>
                              <a:schemeClr val="tx1"/>
                            </a:solidFill>
                            <a:latin typeface="Cambria Math" panose="02040503050406030204" pitchFamily="18" charset="0"/>
                          </a:rPr>
                          <m:t>𝑞</m:t>
                        </m:r>
                      </m:e>
                      <m:sub>
                        <m:r>
                          <a:rPr lang="en-US" sz="3600" i="1">
                            <a:solidFill>
                              <a:schemeClr val="tx1"/>
                            </a:solidFill>
                            <a:latin typeface="Cambria Math" panose="02040503050406030204" pitchFamily="18" charset="0"/>
                            <a:ea typeface="Cambria Math" panose="02040503050406030204" pitchFamily="18" charset="0"/>
                          </a:rPr>
                          <m:t>∘</m:t>
                        </m:r>
                      </m:sub>
                    </m:sSub>
                    <m:r>
                      <a:rPr lang="en-US" sz="3600" b="0" i="1" smtClean="0">
                        <a:solidFill>
                          <a:schemeClr val="tx1"/>
                        </a:solidFill>
                        <a:latin typeface="Cambria Math" panose="02040503050406030204" pitchFamily="18" charset="0"/>
                      </a:rPr>
                      <m:t>= </m:t>
                    </m:r>
                    <m:r>
                      <a:rPr lang="en-US" sz="3600" i="1">
                        <a:solidFill>
                          <a:schemeClr val="tx1"/>
                        </a:solidFill>
                        <a:latin typeface="Cambria Math" panose="02040503050406030204" pitchFamily="18" charset="0"/>
                      </a:rPr>
                      <m:t>𝐸𝑟</m:t>
                    </m:r>
                    <m:r>
                      <a:rPr lang="en-US" sz="3600" i="1">
                        <a:solidFill>
                          <a:schemeClr val="tx1"/>
                        </a:solidFill>
                        <a:latin typeface="Cambria Math" panose="02040503050406030204" pitchFamily="18" charset="0"/>
                      </a:rPr>
                      <m:t> </m:t>
                    </m:r>
                  </m:oMath>
                </a14:m>
                <a:endParaRPr lang="en-US" sz="3600" dirty="0">
                  <a:solidFill>
                    <a:schemeClr val="tx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330217" y="5679366"/>
                <a:ext cx="10170028" cy="553998"/>
              </a:xfrm>
              <a:prstGeom prst="rect">
                <a:avLst/>
              </a:prstGeom>
              <a:blipFill>
                <a:blip r:embed="rId6"/>
                <a:stretch>
                  <a:fillRect t="-25275" b="-48352"/>
                </a:stretch>
              </a:blipFill>
            </p:spPr>
            <p:txBody>
              <a:bodyPr/>
              <a:lstStyle/>
              <a:p>
                <a:r>
                  <a:rPr lang="en-US">
                    <a:noFill/>
                  </a:rPr>
                  <a:t> </a:t>
                </a:r>
              </a:p>
            </p:txBody>
          </p:sp>
        </mc:Fallback>
      </mc:AlternateContent>
    </p:spTree>
    <p:extLst>
      <p:ext uri="{BB962C8B-B14F-4D97-AF65-F5344CB8AC3E}">
        <p14:creationId xmlns:p14="http://schemas.microsoft.com/office/powerpoint/2010/main" val="609370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7" name="Group 16"/>
          <p:cNvGrpSpPr/>
          <p:nvPr/>
        </p:nvGrpSpPr>
        <p:grpSpPr>
          <a:xfrm>
            <a:off x="112313"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rot="16200000">
            <a:off x="-196728" y="6104533"/>
            <a:ext cx="1229931" cy="276999"/>
          </a:xfrm>
          <a:prstGeom prst="rect">
            <a:avLst/>
          </a:prstGeom>
          <a:noFill/>
          <a:ln>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sp>
        <p:nvSpPr>
          <p:cNvPr id="10" name="Title 1"/>
          <p:cNvSpPr>
            <a:spLocks noGrp="1"/>
          </p:cNvSpPr>
          <p:nvPr>
            <p:ph type="title"/>
          </p:nvPr>
        </p:nvSpPr>
        <p:spPr>
          <a:xfrm>
            <a:off x="838200" y="365125"/>
            <a:ext cx="10515600" cy="1325563"/>
          </a:xfrm>
        </p:spPr>
        <p:txBody>
          <a:bodyPr>
            <a:normAutofit/>
          </a:bodyPr>
          <a:lstStyle/>
          <a:p>
            <a:r>
              <a:rPr lang="en-US" sz="3600" b="1" dirty="0">
                <a:latin typeface="Times New Roman" panose="02020603050405020304" pitchFamily="18" charset="0"/>
                <a:cs typeface="Times New Roman" panose="02020603050405020304" pitchFamily="18" charset="0"/>
              </a:rPr>
              <a:t>The Electric Potential</a:t>
            </a:r>
          </a:p>
        </p:txBody>
      </p:sp>
      <p:sp>
        <p:nvSpPr>
          <p:cNvPr id="11" name="Rectangle 10"/>
          <p:cNvSpPr/>
          <p:nvPr/>
        </p:nvSpPr>
        <p:spPr>
          <a:xfrm>
            <a:off x="957770" y="1413618"/>
            <a:ext cx="5843266"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Electric Potential  and Electric Field </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957770" y="1936838"/>
            <a:ext cx="8699754" cy="523220"/>
          </a:xfrm>
          <a:prstGeom prst="rect">
            <a:avLst/>
          </a:prstGeom>
        </p:spPr>
        <p:txBody>
          <a:bodyPr wrap="none">
            <a:spAutoFit/>
          </a:bodyPr>
          <a:lstStyle/>
          <a:p>
            <a:r>
              <a:rPr lang="en-US" sz="2800" b="1" dirty="0">
                <a:solidFill>
                  <a:schemeClr val="accent1">
                    <a:lumMod val="50000"/>
                  </a:schemeClr>
                </a:solidFill>
                <a:latin typeface="Times New Roman" panose="02020603050405020304" pitchFamily="18" charset="0"/>
                <a:cs typeface="Times New Roman" panose="02020603050405020304" pitchFamily="18" charset="0"/>
              </a:rPr>
              <a:t>The relation in general case (not Uniform electric field) </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p:cNvSpPr txBox="1"/>
              <p:nvPr/>
            </p:nvSpPr>
            <p:spPr>
              <a:xfrm>
                <a:off x="957770" y="3160719"/>
                <a:ext cx="10653584" cy="1938992"/>
              </a:xfrm>
              <a:prstGeom prst="rect">
                <a:avLst/>
              </a:prstGeom>
              <a:noFill/>
            </p:spPr>
            <p:txBody>
              <a:bodyPr wrap="square" rtlCol="0">
                <a:spAutoFit/>
              </a:bodyPr>
              <a:lstStyle/>
              <a:p>
                <a:pPr algn="just" rtl="1"/>
                <a:r>
                  <a:rPr lang="ar-IQ" sz="2800" dirty="0">
                    <a:latin typeface="Times New Roman" panose="02020603050405020304" pitchFamily="18" charset="0"/>
                    <a:cs typeface="Times New Roman" panose="02020603050405020304" pitchFamily="18" charset="0"/>
                  </a:rPr>
                  <a:t>لو ان الشحنة الاختبارية </a:t>
                </a:r>
                <a:r>
                  <a:rPr lang="en-US" sz="3600" dirty="0">
                    <a:latin typeface="Times New Roman" panose="02020603050405020304" pitchFamily="18" charset="0"/>
                    <a:cs typeface="Times New Roman" panose="02020603050405020304" pitchFamily="18" charset="0"/>
                  </a:rPr>
                  <a:t>q</a:t>
                </a:r>
                <a:r>
                  <a:rPr lang="en-US" sz="3600" baseline="-25000" dirty="0">
                    <a:latin typeface="Times New Roman" panose="02020603050405020304" pitchFamily="18" charset="0"/>
                    <a:cs typeface="Times New Roman" panose="02020603050405020304" pitchFamily="18" charset="0"/>
                  </a:rPr>
                  <a:t>ᵒ</a:t>
                </a:r>
                <a:r>
                  <a:rPr lang="ar-IQ" sz="3600" baseline="-25000" dirty="0">
                    <a:latin typeface="Times New Roman" panose="02020603050405020304" pitchFamily="18" charset="0"/>
                    <a:cs typeface="Times New Roman" panose="02020603050405020304" pitchFamily="18" charset="0"/>
                  </a:rPr>
                  <a:t> </a:t>
                </a:r>
                <a:r>
                  <a:rPr lang="ar-IQ" sz="3600" dirty="0">
                    <a:latin typeface="Times New Roman" panose="02020603050405020304" pitchFamily="18" charset="0"/>
                    <a:cs typeface="Times New Roman" panose="02020603050405020304" pitchFamily="18" charset="0"/>
                  </a:rPr>
                  <a:t> </a:t>
                </a:r>
                <a:r>
                  <a:rPr lang="ar-IQ" sz="2800" dirty="0">
                    <a:latin typeface="Times New Roman" panose="02020603050405020304" pitchFamily="18" charset="0"/>
                    <a:cs typeface="Times New Roman" panose="02020603050405020304" pitchFamily="18" charset="0"/>
                  </a:rPr>
                  <a:t>تتحرك على طول مسار منحني من </a:t>
                </a:r>
                <a:r>
                  <a:rPr lang="en-US" sz="2800" dirty="0">
                    <a:latin typeface="Times New Roman" panose="02020603050405020304" pitchFamily="18" charset="0"/>
                    <a:cs typeface="Times New Roman" panose="02020603050405020304" pitchFamily="18" charset="0"/>
                  </a:rPr>
                  <a:t>A</a:t>
                </a:r>
                <a:r>
                  <a:rPr lang="ar-IQ" sz="2800" dirty="0">
                    <a:latin typeface="Times New Roman" panose="02020603050405020304" pitchFamily="18" charset="0"/>
                    <a:cs typeface="Times New Roman" panose="02020603050405020304" pitchFamily="18" charset="0"/>
                  </a:rPr>
                  <a:t> الى </a:t>
                </a:r>
                <a:r>
                  <a:rPr lang="en-US" sz="2800" dirty="0">
                    <a:latin typeface="Times New Roman" panose="02020603050405020304" pitchFamily="18" charset="0"/>
                    <a:cs typeface="Times New Roman" panose="02020603050405020304" pitchFamily="18" charset="0"/>
                  </a:rPr>
                  <a:t>B</a:t>
                </a:r>
                <a:r>
                  <a:rPr lang="ar-IQ" sz="2800" dirty="0">
                    <a:latin typeface="Times New Roman" panose="02020603050405020304" pitchFamily="18" charset="0"/>
                    <a:cs typeface="Times New Roman" panose="02020603050405020304" pitchFamily="18" charset="0"/>
                  </a:rPr>
                  <a:t>. المجال الكهربائي يؤثر بقوة خارجة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𝑞</m:t>
                        </m:r>
                      </m:e>
                      <m:sub>
                        <m:r>
                          <a:rPr lang="en-US" sz="2800" b="0" i="1" smtClean="0">
                            <a:latin typeface="Cambria Math" panose="02040503050406030204" pitchFamily="18" charset="0"/>
                            <a:ea typeface="Cambria Math" panose="02040503050406030204" pitchFamily="18" charset="0"/>
                          </a:rPr>
                          <m:t>𝜊</m:t>
                        </m:r>
                      </m:sub>
                    </m:sSub>
                    <m:r>
                      <a:rPr lang="en-US" sz="2800" b="0" i="1" smtClean="0">
                        <a:latin typeface="Cambria Math" panose="02040503050406030204" pitchFamily="18" charset="0"/>
                      </a:rPr>
                      <m:t>𝐸</m:t>
                    </m:r>
                  </m:oMath>
                </a14:m>
                <a:r>
                  <a:rPr lang="ar-IQ" sz="2800" dirty="0">
                    <a:latin typeface="Times New Roman" panose="02020603050405020304" pitchFamily="18" charset="0"/>
                    <a:cs typeface="Times New Roman" panose="02020603050405020304" pitchFamily="18" charset="0"/>
                  </a:rPr>
                  <a:t> على الشحنة</a:t>
                </a:r>
                <a:r>
                  <a:rPr lang="ar-IQ" sz="2000" dirty="0">
                    <a:latin typeface="Times New Roman" panose="02020603050405020304" pitchFamily="18" charset="0"/>
                    <a:cs typeface="Times New Roman" panose="02020603050405020304" pitchFamily="18" charset="0"/>
                  </a:rPr>
                  <a:t> </a:t>
                </a:r>
                <a:r>
                  <a:rPr lang="ar-IQ" sz="2800" dirty="0">
                    <a:latin typeface="Times New Roman" panose="02020603050405020304" pitchFamily="18" charset="0"/>
                    <a:cs typeface="Times New Roman" panose="02020603050405020304" pitchFamily="18" charset="0"/>
                  </a:rPr>
                  <a:t>. لابقاء الشحنة في حالة حركة بدون تعجيل يجب تطبيق قوة </a:t>
                </a:r>
                <a:r>
                  <a:rPr lang="en-US" sz="2800" dirty="0">
                    <a:latin typeface="Times New Roman" panose="02020603050405020304" pitchFamily="18" charset="0"/>
                    <a:cs typeface="Times New Roman" panose="02020603050405020304" pitchFamily="18" charset="0"/>
                  </a:rPr>
                  <a:t>F</a:t>
                </a:r>
                <a:r>
                  <a:rPr lang="ar-IQ" sz="2800" dirty="0">
                    <a:latin typeface="Times New Roman" panose="02020603050405020304" pitchFamily="18" charset="0"/>
                    <a:cs typeface="Times New Roman" panose="02020603050405020304" pitchFamily="18" charset="0"/>
                  </a:rPr>
                  <a:t> مساوية الى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ea typeface="Cambria Math" panose="02040503050406030204" pitchFamily="18" charset="0"/>
                          </a:rPr>
                          <m:t>𝜊</m:t>
                        </m:r>
                      </m:sub>
                    </m:sSub>
                    <m:r>
                      <a:rPr lang="en-US" sz="2800" i="1">
                        <a:latin typeface="Cambria Math" panose="02040503050406030204" pitchFamily="18" charset="0"/>
                      </a:rPr>
                      <m:t>𝐸</m:t>
                    </m:r>
                  </m:oMath>
                </a14:m>
                <a:r>
                  <a:rPr lang="ar-IQ" sz="2800" dirty="0">
                    <a:latin typeface="Times New Roman" panose="02020603050405020304" pitchFamily="18" charset="0"/>
                    <a:cs typeface="Times New Roman" panose="02020603050405020304" pitchFamily="18" charset="0"/>
                  </a:rPr>
                  <a:t> - . اذا تحركت الشحنة مسافة (</a:t>
                </a:r>
                <a:r>
                  <a:rPr lang="en-US" sz="2800" dirty="0" err="1">
                    <a:latin typeface="Times New Roman" panose="02020603050405020304" pitchFamily="18" charset="0"/>
                    <a:cs typeface="Times New Roman" panose="02020603050405020304" pitchFamily="18" charset="0"/>
                  </a:rPr>
                  <a:t>dr</a:t>
                </a:r>
                <a:r>
                  <a:rPr lang="ar-IQ" sz="2800" dirty="0">
                    <a:latin typeface="Times New Roman" panose="02020603050405020304" pitchFamily="18" charset="0"/>
                    <a:cs typeface="Times New Roman" panose="02020603050405020304" pitchFamily="18" charset="0"/>
                  </a:rPr>
                  <a:t> ) على طول المسار من </a:t>
                </a:r>
                <a:r>
                  <a:rPr lang="en-US" sz="2800" dirty="0">
                    <a:latin typeface="Times New Roman" panose="02020603050405020304" pitchFamily="18" charset="0"/>
                    <a:cs typeface="Times New Roman" panose="02020603050405020304" pitchFamily="18" charset="0"/>
                  </a:rPr>
                  <a:t>A</a:t>
                </a:r>
                <a:r>
                  <a:rPr lang="ar-IQ" sz="2800" dirty="0">
                    <a:latin typeface="Times New Roman" panose="02020603050405020304" pitchFamily="18" charset="0"/>
                    <a:cs typeface="Times New Roman" panose="02020603050405020304" pitchFamily="18" charset="0"/>
                  </a:rPr>
                  <a:t> الى </a:t>
                </a:r>
                <a:r>
                  <a:rPr lang="en-US" sz="2800" dirty="0">
                    <a:latin typeface="Times New Roman" panose="02020603050405020304" pitchFamily="18" charset="0"/>
                    <a:cs typeface="Times New Roman" panose="02020603050405020304" pitchFamily="18" charset="0"/>
                  </a:rPr>
                  <a:t>B</a:t>
                </a:r>
                <a:r>
                  <a:rPr lang="ar-IQ" sz="2800" dirty="0">
                    <a:latin typeface="Times New Roman" panose="02020603050405020304" pitchFamily="18" charset="0"/>
                    <a:cs typeface="Times New Roman" panose="02020603050405020304" pitchFamily="18" charset="0"/>
                  </a:rPr>
                  <a:t> فان الشغل المطلوب انجازه هو(</a:t>
                </a:r>
                <a:r>
                  <a:rPr lang="en-US" sz="2800" dirty="0" err="1">
                    <a:latin typeface="Times New Roman" panose="02020603050405020304" pitchFamily="18" charset="0"/>
                    <a:cs typeface="Times New Roman" panose="02020603050405020304" pitchFamily="18" charset="0"/>
                  </a:rPr>
                  <a:t>Fdr</a:t>
                </a:r>
                <a:r>
                  <a:rPr lang="ar-IQ" sz="2800" dirty="0">
                    <a:latin typeface="Times New Roman" panose="02020603050405020304" pitchFamily="18" charset="0"/>
                    <a:cs typeface="Times New Roman" panose="02020603050405020304" pitchFamily="18" charset="0"/>
                  </a:rPr>
                  <a:t> ) . لذلك يمكن وصف الشغل الكلي في المعادلة التالية :   </a:t>
                </a:r>
                <a:endParaRPr lang="en-US" sz="2800" baseline="-25000"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957770" y="3160719"/>
                <a:ext cx="10653584" cy="1938992"/>
              </a:xfrm>
              <a:prstGeom prst="rect">
                <a:avLst/>
              </a:prstGeom>
              <a:blipFill>
                <a:blip r:embed="rId3"/>
                <a:stretch>
                  <a:fillRect l="-2059" t="-5016" r="-1144" b="-7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682825" y="5363862"/>
                <a:ext cx="4685450" cy="12960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𝑊</m:t>
                          </m:r>
                        </m:e>
                        <m:sub>
                          <m:r>
                            <a:rPr lang="en-US" sz="2800" b="0" i="1" smtClean="0">
                              <a:latin typeface="Cambria Math" panose="02040503050406030204" pitchFamily="18" charset="0"/>
                            </a:rPr>
                            <m:t>𝐴𝐵</m:t>
                          </m:r>
                        </m:sub>
                      </m:sSub>
                      <m:r>
                        <a:rPr lang="en-US" sz="2800" b="0" i="1" smtClean="0">
                          <a:latin typeface="Cambria Math" panose="02040503050406030204" pitchFamily="18" charset="0"/>
                        </a:rPr>
                        <m:t>= </m:t>
                      </m:r>
                      <m:nary>
                        <m:naryPr>
                          <m:limLoc m:val="undOvr"/>
                          <m:ctrlPr>
                            <a:rPr lang="en-US" sz="2800" b="0" i="1" smtClean="0">
                              <a:latin typeface="Cambria Math" panose="02040503050406030204" pitchFamily="18" charset="0"/>
                            </a:rPr>
                          </m:ctrlPr>
                        </m:naryPr>
                        <m:sub>
                          <m:r>
                            <m:rPr>
                              <m:brk m:alnAt="24"/>
                            </m:rPr>
                            <a:rPr lang="en-US" sz="2800" b="0" i="1" smtClean="0">
                              <a:latin typeface="Cambria Math" panose="02040503050406030204" pitchFamily="18" charset="0"/>
                            </a:rPr>
                            <m:t>𝐴</m:t>
                          </m:r>
                        </m:sub>
                        <m:sup>
                          <m:r>
                            <a:rPr lang="en-US" sz="2800" b="0" i="1" smtClean="0">
                              <a:latin typeface="Cambria Math" panose="02040503050406030204" pitchFamily="18" charset="0"/>
                            </a:rPr>
                            <m:t>𝐵</m:t>
                          </m:r>
                        </m:sup>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𝐹</m:t>
                              </m:r>
                            </m:e>
                          </m:acc>
                          <m:r>
                            <a:rPr lang="en-US" sz="2800" b="0" i="1" smtClean="0">
                              <a:latin typeface="Cambria Math" panose="02040503050406030204" pitchFamily="18" charset="0"/>
                            </a:rPr>
                            <m:t>. </m:t>
                          </m:r>
                          <m:r>
                            <a:rPr lang="en-US" sz="2800" b="0" i="1" smtClean="0">
                              <a:latin typeface="Cambria Math" panose="02040503050406030204" pitchFamily="18" charset="0"/>
                            </a:rPr>
                            <m:t>𝑑</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𝑙</m:t>
                              </m:r>
                            </m:e>
                          </m:acc>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𝑞</m:t>
                              </m:r>
                            </m:e>
                            <m:sub>
                              <m:r>
                                <a:rPr lang="en-US" sz="2800" b="0" i="1" smtClean="0">
                                  <a:latin typeface="Cambria Math" panose="02040503050406030204" pitchFamily="18" charset="0"/>
                                  <a:ea typeface="Cambria Math" panose="02040503050406030204" pitchFamily="18" charset="0"/>
                                </a:rPr>
                                <m:t>𝜊</m:t>
                              </m:r>
                            </m:sub>
                          </m:sSub>
                          <m:nary>
                            <m:naryPr>
                              <m:limLoc m:val="undOvr"/>
                              <m:ctrlPr>
                                <a:rPr lang="en-US" sz="2800" i="1">
                                  <a:latin typeface="Cambria Math" panose="02040503050406030204" pitchFamily="18" charset="0"/>
                                </a:rPr>
                              </m:ctrlPr>
                            </m:naryPr>
                            <m:sub>
                              <m:r>
                                <m:rPr>
                                  <m:brk m:alnAt="24"/>
                                </m:rPr>
                                <a:rPr lang="en-US" sz="2800" i="1">
                                  <a:latin typeface="Cambria Math" panose="02040503050406030204" pitchFamily="18" charset="0"/>
                                </a:rPr>
                                <m:t>𝐴</m:t>
                              </m:r>
                            </m:sub>
                            <m:sup>
                              <m:r>
                                <a:rPr lang="en-US" sz="2800" i="1">
                                  <a:latin typeface="Cambria Math" panose="02040503050406030204" pitchFamily="18" charset="0"/>
                                </a:rPr>
                                <m:t>𝐵</m:t>
                              </m:r>
                            </m:sup>
                            <m:e>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𝐸</m:t>
                                  </m:r>
                                </m:e>
                              </m:acc>
                              <m:r>
                                <a:rPr lang="en-US" sz="2800" i="1">
                                  <a:latin typeface="Cambria Math" panose="02040503050406030204" pitchFamily="18" charset="0"/>
                                </a:rPr>
                                <m:t>. </m:t>
                              </m:r>
                              <m:r>
                                <a:rPr lang="en-US" sz="2800" i="1">
                                  <a:latin typeface="Cambria Math" panose="02040503050406030204" pitchFamily="18" charset="0"/>
                                </a:rPr>
                                <m:t>𝑑</m:t>
                              </m:r>
                              <m:acc>
                                <m:accPr>
                                  <m:chr m:val="⃑"/>
                                  <m:ctrlPr>
                                    <a:rPr lang="en-US" sz="2800" i="1">
                                      <a:latin typeface="Cambria Math" panose="02040503050406030204" pitchFamily="18" charset="0"/>
                                    </a:rPr>
                                  </m:ctrlPr>
                                </m:accPr>
                                <m:e>
                                  <m:r>
                                    <a:rPr lang="en-US" sz="2800" i="1">
                                      <a:latin typeface="Cambria Math" panose="02040503050406030204" pitchFamily="18" charset="0"/>
                                    </a:rPr>
                                    <m:t>𝑙</m:t>
                                  </m:r>
                                </m:e>
                              </m:acc>
                            </m:e>
                          </m:nary>
                        </m:e>
                      </m:nary>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1682825" y="5363862"/>
                <a:ext cx="4685450" cy="1296060"/>
              </a:xfrm>
              <a:prstGeom prst="rect">
                <a:avLst/>
              </a:prstGeom>
              <a:blipFill>
                <a:blip r:embed="rId4"/>
                <a:stretch>
                  <a:fillRect/>
                </a:stretch>
              </a:blipFill>
            </p:spPr>
            <p:txBody>
              <a:bodyPr/>
              <a:lstStyle/>
              <a:p>
                <a:r>
                  <a:rPr lang="en-US">
                    <a:noFill/>
                  </a:rPr>
                  <a:t> </a:t>
                </a:r>
              </a:p>
            </p:txBody>
          </p:sp>
        </mc:Fallback>
      </mc:AlternateContent>
      <p:sp>
        <p:nvSpPr>
          <p:cNvPr id="24" name="Freeform 23"/>
          <p:cNvSpPr/>
          <p:nvPr/>
        </p:nvSpPr>
        <p:spPr>
          <a:xfrm>
            <a:off x="7328079" y="721217"/>
            <a:ext cx="3851075" cy="1893194"/>
          </a:xfrm>
          <a:custGeom>
            <a:avLst/>
            <a:gdLst>
              <a:gd name="connsiteX0" fmla="*/ 0 w 4095482"/>
              <a:gd name="connsiteY0" fmla="*/ 0 h 1893194"/>
              <a:gd name="connsiteX1" fmla="*/ 2318197 w 4095482"/>
              <a:gd name="connsiteY1" fmla="*/ 669701 h 1893194"/>
              <a:gd name="connsiteX2" fmla="*/ 4095482 w 4095482"/>
              <a:gd name="connsiteY2" fmla="*/ 1893194 h 1893194"/>
            </a:gdLst>
            <a:ahLst/>
            <a:cxnLst>
              <a:cxn ang="0">
                <a:pos x="connsiteX0" y="connsiteY0"/>
              </a:cxn>
              <a:cxn ang="0">
                <a:pos x="connsiteX1" y="connsiteY1"/>
              </a:cxn>
              <a:cxn ang="0">
                <a:pos x="connsiteX2" y="connsiteY2"/>
              </a:cxn>
            </a:cxnLst>
            <a:rect l="l" t="t" r="r" b="b"/>
            <a:pathLst>
              <a:path w="4095482" h="1893194">
                <a:moveTo>
                  <a:pt x="0" y="0"/>
                </a:moveTo>
                <a:cubicBezTo>
                  <a:pt x="817808" y="177084"/>
                  <a:pt x="1635617" y="354169"/>
                  <a:pt x="2318197" y="669701"/>
                </a:cubicBezTo>
                <a:cubicBezTo>
                  <a:pt x="3000777" y="985233"/>
                  <a:pt x="3548129" y="1439213"/>
                  <a:pt x="4095482" y="1893194"/>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7192819" y="1023941"/>
            <a:ext cx="3663282" cy="2260172"/>
          </a:xfrm>
          <a:custGeom>
            <a:avLst/>
            <a:gdLst>
              <a:gd name="connsiteX0" fmla="*/ 0 w 4095482"/>
              <a:gd name="connsiteY0" fmla="*/ 0 h 1893194"/>
              <a:gd name="connsiteX1" fmla="*/ 2318197 w 4095482"/>
              <a:gd name="connsiteY1" fmla="*/ 669701 h 1893194"/>
              <a:gd name="connsiteX2" fmla="*/ 4095482 w 4095482"/>
              <a:gd name="connsiteY2" fmla="*/ 1893194 h 1893194"/>
            </a:gdLst>
            <a:ahLst/>
            <a:cxnLst>
              <a:cxn ang="0">
                <a:pos x="connsiteX0" y="connsiteY0"/>
              </a:cxn>
              <a:cxn ang="0">
                <a:pos x="connsiteX1" y="connsiteY1"/>
              </a:cxn>
              <a:cxn ang="0">
                <a:pos x="connsiteX2" y="connsiteY2"/>
              </a:cxn>
            </a:cxnLst>
            <a:rect l="l" t="t" r="r" b="b"/>
            <a:pathLst>
              <a:path w="4095482" h="1893194">
                <a:moveTo>
                  <a:pt x="0" y="0"/>
                </a:moveTo>
                <a:cubicBezTo>
                  <a:pt x="817808" y="177084"/>
                  <a:pt x="1635617" y="354169"/>
                  <a:pt x="2318197" y="669701"/>
                </a:cubicBezTo>
                <a:cubicBezTo>
                  <a:pt x="3000777" y="985233"/>
                  <a:pt x="3548129" y="1439213"/>
                  <a:pt x="4095482" y="1893194"/>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7524839" y="457199"/>
            <a:ext cx="3789575" cy="1681656"/>
          </a:xfrm>
          <a:custGeom>
            <a:avLst/>
            <a:gdLst>
              <a:gd name="connsiteX0" fmla="*/ 0 w 4095482"/>
              <a:gd name="connsiteY0" fmla="*/ 0 h 1893194"/>
              <a:gd name="connsiteX1" fmla="*/ 2318197 w 4095482"/>
              <a:gd name="connsiteY1" fmla="*/ 669701 h 1893194"/>
              <a:gd name="connsiteX2" fmla="*/ 4095482 w 4095482"/>
              <a:gd name="connsiteY2" fmla="*/ 1893194 h 1893194"/>
            </a:gdLst>
            <a:ahLst/>
            <a:cxnLst>
              <a:cxn ang="0">
                <a:pos x="connsiteX0" y="connsiteY0"/>
              </a:cxn>
              <a:cxn ang="0">
                <a:pos x="connsiteX1" y="connsiteY1"/>
              </a:cxn>
              <a:cxn ang="0">
                <a:pos x="connsiteX2" y="connsiteY2"/>
              </a:cxn>
            </a:cxnLst>
            <a:rect l="l" t="t" r="r" b="b"/>
            <a:pathLst>
              <a:path w="4095482" h="1893194">
                <a:moveTo>
                  <a:pt x="0" y="0"/>
                </a:moveTo>
                <a:cubicBezTo>
                  <a:pt x="817808" y="177084"/>
                  <a:pt x="1635617" y="354169"/>
                  <a:pt x="2318197" y="669701"/>
                </a:cubicBezTo>
                <a:cubicBezTo>
                  <a:pt x="3000777" y="985233"/>
                  <a:pt x="3548129" y="1439213"/>
                  <a:pt x="4095482" y="1893194"/>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7695070" y="207417"/>
            <a:ext cx="3846523" cy="1431689"/>
          </a:xfrm>
          <a:custGeom>
            <a:avLst/>
            <a:gdLst>
              <a:gd name="connsiteX0" fmla="*/ 0 w 4095482"/>
              <a:gd name="connsiteY0" fmla="*/ 0 h 1893194"/>
              <a:gd name="connsiteX1" fmla="*/ 2318197 w 4095482"/>
              <a:gd name="connsiteY1" fmla="*/ 669701 h 1893194"/>
              <a:gd name="connsiteX2" fmla="*/ 4095482 w 4095482"/>
              <a:gd name="connsiteY2" fmla="*/ 1893194 h 1893194"/>
            </a:gdLst>
            <a:ahLst/>
            <a:cxnLst>
              <a:cxn ang="0">
                <a:pos x="connsiteX0" y="connsiteY0"/>
              </a:cxn>
              <a:cxn ang="0">
                <a:pos x="connsiteX1" y="connsiteY1"/>
              </a:cxn>
              <a:cxn ang="0">
                <a:pos x="connsiteX2" y="connsiteY2"/>
              </a:cxn>
            </a:cxnLst>
            <a:rect l="l" t="t" r="r" b="b"/>
            <a:pathLst>
              <a:path w="4095482" h="1893194">
                <a:moveTo>
                  <a:pt x="0" y="0"/>
                </a:moveTo>
                <a:cubicBezTo>
                  <a:pt x="817808" y="177084"/>
                  <a:pt x="1635617" y="354169"/>
                  <a:pt x="2318197" y="669701"/>
                </a:cubicBezTo>
                <a:cubicBezTo>
                  <a:pt x="3000777" y="985233"/>
                  <a:pt x="3548129" y="1439213"/>
                  <a:pt x="4095482" y="1893194"/>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Freeform 4098"/>
          <p:cNvSpPr/>
          <p:nvPr/>
        </p:nvSpPr>
        <p:spPr>
          <a:xfrm>
            <a:off x="7315200" y="901521"/>
            <a:ext cx="3979572" cy="875764"/>
          </a:xfrm>
          <a:custGeom>
            <a:avLst/>
            <a:gdLst>
              <a:gd name="connsiteX0" fmla="*/ 3979572 w 3979572"/>
              <a:gd name="connsiteY0" fmla="*/ 875764 h 875764"/>
              <a:gd name="connsiteX1" fmla="*/ 3090930 w 3979572"/>
              <a:gd name="connsiteY1" fmla="*/ 399245 h 875764"/>
              <a:gd name="connsiteX2" fmla="*/ 2228045 w 3979572"/>
              <a:gd name="connsiteY2" fmla="*/ 334851 h 875764"/>
              <a:gd name="connsiteX3" fmla="*/ 1378039 w 3979572"/>
              <a:gd name="connsiteY3" fmla="*/ 167425 h 875764"/>
              <a:gd name="connsiteX4" fmla="*/ 399245 w 3979572"/>
              <a:gd name="connsiteY4" fmla="*/ 38637 h 875764"/>
              <a:gd name="connsiteX5" fmla="*/ 0 w 3979572"/>
              <a:gd name="connsiteY5" fmla="*/ 0 h 875764"/>
              <a:gd name="connsiteX6" fmla="*/ 0 w 3979572"/>
              <a:gd name="connsiteY6" fmla="*/ 0 h 87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9572" h="875764">
                <a:moveTo>
                  <a:pt x="3979572" y="875764"/>
                </a:moveTo>
                <a:cubicBezTo>
                  <a:pt x="3681211" y="682580"/>
                  <a:pt x="3382851" y="489397"/>
                  <a:pt x="3090930" y="399245"/>
                </a:cubicBezTo>
                <a:cubicBezTo>
                  <a:pt x="2799009" y="309093"/>
                  <a:pt x="2513527" y="373488"/>
                  <a:pt x="2228045" y="334851"/>
                </a:cubicBezTo>
                <a:cubicBezTo>
                  <a:pt x="1942563" y="296214"/>
                  <a:pt x="1682839" y="216794"/>
                  <a:pt x="1378039" y="167425"/>
                </a:cubicBezTo>
                <a:cubicBezTo>
                  <a:pt x="1073239" y="118056"/>
                  <a:pt x="628918" y="66541"/>
                  <a:pt x="399245" y="38637"/>
                </a:cubicBezTo>
                <a:cubicBezTo>
                  <a:pt x="169572" y="10733"/>
                  <a:pt x="0" y="0"/>
                  <a:pt x="0" y="0"/>
                </a:cubicBezTo>
                <a:lnTo>
                  <a:pt x="0" y="0"/>
                </a:ln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921869" y="486059"/>
            <a:ext cx="426486" cy="584775"/>
          </a:xfrm>
          <a:prstGeom prst="rect">
            <a:avLst/>
          </a:prstGeom>
          <a:noFill/>
        </p:spPr>
        <p:txBody>
          <a:bodyPr wrap="square" rtlCol="0">
            <a:spAutoFit/>
          </a:bodyPr>
          <a:lstStyle/>
          <a:p>
            <a:r>
              <a:rPr lang="en-US" sz="3200" i="1" dirty="0">
                <a:solidFill>
                  <a:schemeClr val="accent1">
                    <a:lumMod val="50000"/>
                  </a:schemeClr>
                </a:solidFill>
              </a:rPr>
              <a:t>B</a:t>
            </a:r>
          </a:p>
        </p:txBody>
      </p:sp>
      <p:sp>
        <p:nvSpPr>
          <p:cNvPr id="37" name="TextBox 36"/>
          <p:cNvSpPr txBox="1"/>
          <p:nvPr/>
        </p:nvSpPr>
        <p:spPr>
          <a:xfrm>
            <a:off x="11274496" y="1509634"/>
            <a:ext cx="426486" cy="584775"/>
          </a:xfrm>
          <a:prstGeom prst="rect">
            <a:avLst/>
          </a:prstGeom>
          <a:noFill/>
        </p:spPr>
        <p:txBody>
          <a:bodyPr wrap="square" rtlCol="0">
            <a:spAutoFit/>
          </a:bodyPr>
          <a:lstStyle/>
          <a:p>
            <a:r>
              <a:rPr lang="en-US" sz="3200" i="1" dirty="0">
                <a:solidFill>
                  <a:schemeClr val="accent1">
                    <a:lumMod val="50000"/>
                  </a:schemeClr>
                </a:solidFill>
              </a:rPr>
              <a:t>A</a:t>
            </a:r>
          </a:p>
        </p:txBody>
      </p:sp>
      <p:sp>
        <p:nvSpPr>
          <p:cNvPr id="38" name="TextBox 37"/>
          <p:cNvSpPr txBox="1"/>
          <p:nvPr/>
        </p:nvSpPr>
        <p:spPr>
          <a:xfrm>
            <a:off x="10807241" y="2814033"/>
            <a:ext cx="426486" cy="584775"/>
          </a:xfrm>
          <a:prstGeom prst="rect">
            <a:avLst/>
          </a:prstGeom>
          <a:noFill/>
        </p:spPr>
        <p:txBody>
          <a:bodyPr wrap="square" rtlCol="0">
            <a:spAutoFit/>
          </a:bodyPr>
          <a:lstStyle/>
          <a:p>
            <a:r>
              <a:rPr lang="en-US" sz="3200" i="1" dirty="0"/>
              <a:t>E</a:t>
            </a:r>
          </a:p>
        </p:txBody>
      </p:sp>
      <p:cxnSp>
        <p:nvCxnSpPr>
          <p:cNvPr id="4101" name="Straight Arrow Connector 4100"/>
          <p:cNvCxnSpPr/>
          <p:nvPr/>
        </p:nvCxnSpPr>
        <p:spPr>
          <a:xfrm>
            <a:off x="8949431" y="862807"/>
            <a:ext cx="1309653" cy="70677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8661835" y="686334"/>
            <a:ext cx="325730" cy="461665"/>
          </a:xfrm>
          <a:prstGeom prst="rect">
            <a:avLst/>
          </a:prstGeom>
        </p:spPr>
        <p:txBody>
          <a:bodyPr wrap="none">
            <a:spAutoFit/>
          </a:bodyPr>
          <a:lstStyle/>
          <a:p>
            <a:r>
              <a:rPr lang="en-US" sz="2400" b="1" dirty="0"/>
              <a:t>F</a:t>
            </a:r>
          </a:p>
        </p:txBody>
      </p:sp>
      <p:sp>
        <p:nvSpPr>
          <p:cNvPr id="4104" name="Oval 4103"/>
          <p:cNvSpPr/>
          <p:nvPr/>
        </p:nvSpPr>
        <p:spPr>
          <a:xfrm>
            <a:off x="9551111" y="1141560"/>
            <a:ext cx="187235" cy="1806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Rectangle 44"/>
              <p:cNvSpPr/>
              <p:nvPr/>
            </p:nvSpPr>
            <p:spPr>
              <a:xfrm>
                <a:off x="10081505" y="1483037"/>
                <a:ext cx="6240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ea typeface="Cambria Math" panose="02040503050406030204" pitchFamily="18" charset="0"/>
                            </a:rPr>
                            <m:t>𝜊</m:t>
                          </m:r>
                        </m:sub>
                      </m:sSub>
                      <m:r>
                        <a:rPr lang="en-US" i="1">
                          <a:latin typeface="Cambria Math" panose="02040503050406030204" pitchFamily="18" charset="0"/>
                        </a:rPr>
                        <m:t>𝐸</m:t>
                      </m:r>
                    </m:oMath>
                  </m:oMathPara>
                </a14:m>
                <a:endParaRPr lang="en-US" dirty="0"/>
              </a:p>
            </p:txBody>
          </p:sp>
        </mc:Choice>
        <mc:Fallback xmlns="">
          <p:sp>
            <p:nvSpPr>
              <p:cNvPr id="45" name="Rectangle 44"/>
              <p:cNvSpPr>
                <a:spLocks noRot="1" noChangeAspect="1" noMove="1" noResize="1" noEditPoints="1" noAdjustHandles="1" noChangeArrowheads="1" noChangeShapeType="1" noTextEdit="1"/>
              </p:cNvSpPr>
              <p:nvPr/>
            </p:nvSpPr>
            <p:spPr>
              <a:xfrm>
                <a:off x="10081505" y="1483037"/>
                <a:ext cx="624082" cy="369332"/>
              </a:xfrm>
              <a:prstGeom prst="rect">
                <a:avLst/>
              </a:prstGeom>
              <a:blipFill>
                <a:blip r:embed="rId6"/>
                <a:stretch>
                  <a:fillRect b="-6557"/>
                </a:stretch>
              </a:blipFill>
            </p:spPr>
            <p:txBody>
              <a:bodyPr/>
              <a:lstStyle/>
              <a:p>
                <a:r>
                  <a:rPr lang="en-US">
                    <a:noFill/>
                  </a:rPr>
                  <a:t> </a:t>
                </a:r>
              </a:p>
            </p:txBody>
          </p:sp>
        </mc:Fallback>
      </mc:AlternateContent>
      <p:sp>
        <p:nvSpPr>
          <p:cNvPr id="46" name="Rectangle 45"/>
          <p:cNvSpPr/>
          <p:nvPr/>
        </p:nvSpPr>
        <p:spPr>
          <a:xfrm>
            <a:off x="9551111" y="697144"/>
            <a:ext cx="420308" cy="461665"/>
          </a:xfrm>
          <a:prstGeom prst="rect">
            <a:avLst/>
          </a:prstGeom>
        </p:spPr>
        <p:txBody>
          <a:bodyPr wrap="none">
            <a:spAutoFit/>
          </a:bodyPr>
          <a:lstStyle/>
          <a:p>
            <a:r>
              <a:rPr lang="en-US" sz="2400" dirty="0"/>
              <a:t>q</a:t>
            </a:r>
            <a:r>
              <a:rPr lang="en-US" sz="2400" baseline="-25000" dirty="0"/>
              <a:t>ᵒ</a:t>
            </a:r>
            <a:endParaRPr lang="en-US" sz="2400" dirty="0"/>
          </a:p>
        </p:txBody>
      </p:sp>
      <p:sp>
        <p:nvSpPr>
          <p:cNvPr id="47" name="Flowchart: Merge 46"/>
          <p:cNvSpPr/>
          <p:nvPr/>
        </p:nvSpPr>
        <p:spPr>
          <a:xfrm rot="6493446">
            <a:off x="10486500" y="1205852"/>
            <a:ext cx="191260" cy="348198"/>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erge 47"/>
          <p:cNvSpPr/>
          <p:nvPr/>
        </p:nvSpPr>
        <p:spPr>
          <a:xfrm rot="16513517" flipH="1">
            <a:off x="7839366" y="915936"/>
            <a:ext cx="221336" cy="16726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148165" y="5266928"/>
            <a:ext cx="10898604" cy="1489928"/>
            <a:chOff x="814153" y="7458803"/>
            <a:chExt cx="10898604" cy="1503952"/>
          </a:xfrm>
        </p:grpSpPr>
        <p:grpSp>
          <p:nvGrpSpPr>
            <p:cNvPr id="8" name="Group 7"/>
            <p:cNvGrpSpPr/>
            <p:nvPr/>
          </p:nvGrpSpPr>
          <p:grpSpPr>
            <a:xfrm>
              <a:off x="814153" y="7458803"/>
              <a:ext cx="10898604" cy="1503952"/>
              <a:chOff x="880176" y="7971954"/>
              <a:chExt cx="6914411" cy="1796007"/>
            </a:xfrm>
          </p:grpSpPr>
          <p:sp>
            <p:nvSpPr>
              <p:cNvPr id="6" name="Rectangle 5"/>
              <p:cNvSpPr/>
              <p:nvPr/>
            </p:nvSpPr>
            <p:spPr>
              <a:xfrm>
                <a:off x="880176" y="7971954"/>
                <a:ext cx="5858814" cy="1796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86396" y="8520791"/>
                <a:ext cx="6808191" cy="698333"/>
              </a:xfrm>
              <a:prstGeom prst="rect">
                <a:avLst/>
              </a:prstGeom>
              <a:solidFill>
                <a:schemeClr val="bg1"/>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The potential difference V</a:t>
                </a:r>
                <a:r>
                  <a:rPr lang="en-US" sz="3200" baseline="-25000" dirty="0">
                    <a:latin typeface="Times New Roman" panose="02020603050405020304" pitchFamily="18" charset="0"/>
                    <a:cs typeface="Times New Roman" panose="02020603050405020304" pitchFamily="18" charset="0"/>
                  </a:rPr>
                  <a:t>B</a:t>
                </a:r>
                <a:r>
                  <a:rPr lang="en-US" sz="3200" dirty="0">
                    <a:latin typeface="Times New Roman" panose="02020603050405020304" pitchFamily="18" charset="0"/>
                    <a:cs typeface="Times New Roman" panose="02020603050405020304" pitchFamily="18" charset="0"/>
                  </a:rPr>
                  <a:t>-V</a:t>
                </a:r>
                <a:r>
                  <a:rPr lang="en-US" sz="3200" baseline="-25000" dirty="0">
                    <a:latin typeface="Times New Roman" panose="02020603050405020304" pitchFamily="18" charset="0"/>
                    <a:cs typeface="Times New Roman" panose="02020603050405020304" pitchFamily="18" charset="0"/>
                  </a:rPr>
                  <a:t>A</a:t>
                </a:r>
                <a:r>
                  <a:rPr lang="en-US" sz="3200" dirty="0">
                    <a:latin typeface="Times New Roman" panose="02020603050405020304" pitchFamily="18" charset="0"/>
                    <a:cs typeface="Times New Roman" panose="02020603050405020304" pitchFamily="18" charset="0"/>
                  </a:rPr>
                  <a:t> is</a:t>
                </a:r>
                <a:r>
                  <a:rPr lang="en-US" sz="3200" dirty="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15" name="Rectangle 14"/>
                <p:cNvSpPr/>
                <p:nvPr/>
              </p:nvSpPr>
              <p:spPr>
                <a:xfrm>
                  <a:off x="6541978" y="7821962"/>
                  <a:ext cx="4904741" cy="859338"/>
                </a:xfrm>
                <a:prstGeom prst="rect">
                  <a:avLst/>
                </a:prstGeom>
              </p:spPr>
              <p:txBody>
                <a:bodyPr wrap="none">
                  <a:spAutoFit/>
                </a:bodyPr>
                <a:lstStyle/>
                <a:p>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𝐵</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𝐴</m:t>
                          </m:r>
                        </m:sub>
                      </m:sSub>
                    </m:oMath>
                  </a14:m>
                  <a:r>
                    <a:rPr lang="en-US" sz="3200" b="0" dirty="0"/>
                    <a:t>= </a:t>
                  </a:r>
                  <a14:m>
                    <m:oMath xmlns:m="http://schemas.openxmlformats.org/officeDocument/2006/math">
                      <m:f>
                        <m:fPr>
                          <m:ctrlPr>
                            <a:rPr lang="en-US" sz="3200" b="0" i="1" smtClean="0">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𝑊</m:t>
                              </m:r>
                            </m:e>
                            <m:sub>
                              <m:r>
                                <a:rPr lang="en-US" sz="3200" i="1">
                                  <a:latin typeface="Cambria Math" panose="02040503050406030204" pitchFamily="18" charset="0"/>
                                </a:rPr>
                                <m:t>𝐴𝐵</m:t>
                              </m:r>
                            </m:sub>
                          </m:sSub>
                        </m:num>
                        <m:den>
                          <m:sSub>
                            <m:sSubPr>
                              <m:ctrlPr>
                                <a:rPr lang="en-US" sz="3200" i="1">
                                  <a:latin typeface="Cambria Math" panose="02040503050406030204" pitchFamily="18" charset="0"/>
                                </a:rPr>
                              </m:ctrlPr>
                            </m:sSubPr>
                            <m:e>
                              <m:r>
                                <a:rPr lang="en-US" sz="3200" i="1">
                                  <a:latin typeface="Cambria Math" panose="02040503050406030204" pitchFamily="18" charset="0"/>
                                </a:rPr>
                                <m:t>𝑞</m:t>
                              </m:r>
                            </m:e>
                            <m:sub>
                              <m:r>
                                <a:rPr lang="en-US" sz="3200" i="1">
                                  <a:latin typeface="Cambria Math" panose="02040503050406030204" pitchFamily="18" charset="0"/>
                                  <a:ea typeface="Cambria Math" panose="02040503050406030204" pitchFamily="18" charset="0"/>
                                </a:rPr>
                                <m:t>𝜊</m:t>
                              </m:r>
                            </m:sub>
                          </m:sSub>
                        </m:den>
                      </m:f>
                      <m:r>
                        <a:rPr lang="en-US" sz="3200" b="0" i="1" smtClean="0">
                          <a:latin typeface="Cambria Math" panose="02040503050406030204" pitchFamily="18" charset="0"/>
                        </a:rPr>
                        <m:t>=</m:t>
                      </m:r>
                      <m:r>
                        <a:rPr lang="en-US" sz="3200" i="1">
                          <a:latin typeface="Cambria Math" panose="02040503050406030204" pitchFamily="18" charset="0"/>
                        </a:rPr>
                        <m:t>− </m:t>
                      </m:r>
                      <m:nary>
                        <m:naryPr>
                          <m:limLoc m:val="undOvr"/>
                          <m:ctrlPr>
                            <a:rPr lang="en-US" sz="3200" i="1">
                              <a:latin typeface="Cambria Math" panose="02040503050406030204" pitchFamily="18" charset="0"/>
                            </a:rPr>
                          </m:ctrlPr>
                        </m:naryPr>
                        <m:sub>
                          <m:r>
                            <m:rPr>
                              <m:brk m:alnAt="24"/>
                            </m:rPr>
                            <a:rPr lang="en-US" sz="3200" i="1">
                              <a:latin typeface="Cambria Math" panose="02040503050406030204" pitchFamily="18" charset="0"/>
                            </a:rPr>
                            <m:t>𝐴</m:t>
                          </m:r>
                        </m:sub>
                        <m:sup>
                          <m:r>
                            <a:rPr lang="en-US" sz="3200" i="1">
                              <a:latin typeface="Cambria Math" panose="02040503050406030204" pitchFamily="18" charset="0"/>
                            </a:rPr>
                            <m:t>𝐵</m:t>
                          </m:r>
                        </m:sup>
                        <m:e>
                          <m:acc>
                            <m:accPr>
                              <m:chr m:val="⃑"/>
                              <m:ctrlPr>
                                <a:rPr lang="en-US" sz="3200" i="1">
                                  <a:latin typeface="Cambria Math" panose="02040503050406030204" pitchFamily="18" charset="0"/>
                                </a:rPr>
                              </m:ctrlPr>
                            </m:accPr>
                            <m:e>
                              <m:r>
                                <a:rPr lang="en-US" sz="3200" i="1">
                                  <a:latin typeface="Cambria Math" panose="02040503050406030204" pitchFamily="18" charset="0"/>
                                </a:rPr>
                                <m:t>𝐸</m:t>
                              </m:r>
                            </m:e>
                          </m:acc>
                          <m:r>
                            <a:rPr lang="en-US" sz="3200" i="1">
                              <a:latin typeface="Cambria Math" panose="02040503050406030204" pitchFamily="18" charset="0"/>
                            </a:rPr>
                            <m:t>. </m:t>
                          </m:r>
                          <m:r>
                            <a:rPr lang="en-US" sz="3200" i="1">
                              <a:latin typeface="Cambria Math" panose="02040503050406030204" pitchFamily="18" charset="0"/>
                            </a:rPr>
                            <m:t>𝑑</m:t>
                          </m:r>
                          <m:acc>
                            <m:accPr>
                              <m:chr m:val="⃑"/>
                              <m:ctrlPr>
                                <a:rPr lang="en-US" sz="3200" i="1">
                                  <a:latin typeface="Cambria Math" panose="02040503050406030204" pitchFamily="18" charset="0"/>
                                </a:rPr>
                              </m:ctrlPr>
                            </m:accPr>
                            <m:e>
                              <m:r>
                                <a:rPr lang="en-US" sz="3200" i="1">
                                  <a:latin typeface="Cambria Math" panose="02040503050406030204" pitchFamily="18" charset="0"/>
                                </a:rPr>
                                <m:t>𝑙</m:t>
                              </m:r>
                            </m:e>
                          </m:acc>
                        </m:e>
                      </m:nary>
                    </m:oMath>
                  </a14:m>
                  <a:endParaRPr lang="en-US" sz="3200" dirty="0"/>
                </a:p>
              </p:txBody>
            </p:sp>
          </mc:Choice>
          <mc:Fallback xmlns="">
            <p:sp>
              <p:nvSpPr>
                <p:cNvPr id="15" name="Rectangle 14"/>
                <p:cNvSpPr>
                  <a:spLocks noRot="1" noChangeAspect="1" noMove="1" noResize="1" noEditPoints="1" noAdjustHandles="1" noChangeArrowheads="1" noChangeShapeType="1" noTextEdit="1"/>
                </p:cNvSpPr>
                <p:nvPr/>
              </p:nvSpPr>
              <p:spPr>
                <a:xfrm>
                  <a:off x="6541978" y="7821962"/>
                  <a:ext cx="4904741" cy="859338"/>
                </a:xfrm>
                <a:prstGeom prst="rect">
                  <a:avLst/>
                </a:prstGeom>
                <a:blipFill>
                  <a:blip r:embed="rId7"/>
                  <a:stretch>
                    <a:fillRect b="-5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Rectangle 2"/>
              <p:cNvSpPr/>
              <p:nvPr/>
            </p:nvSpPr>
            <p:spPr>
              <a:xfrm>
                <a:off x="724162" y="5266928"/>
                <a:ext cx="11169271" cy="1506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b="1" dirty="0">
                    <a:solidFill>
                      <a:schemeClr val="accent5">
                        <a:lumMod val="50000"/>
                      </a:schemeClr>
                    </a:solidFill>
                  </a:rPr>
                  <a:t>و</a:t>
                </a:r>
                <a:r>
                  <a:rPr lang="ar-SA" sz="2800" b="1" dirty="0">
                    <a:solidFill>
                      <a:schemeClr val="accent5">
                        <a:lumMod val="50000"/>
                      </a:schemeClr>
                    </a:solidFill>
                  </a:rPr>
                  <a:t>اذا كانت النقطة </a:t>
                </a:r>
                <a:r>
                  <a:rPr lang="en-US" sz="2800" b="1" dirty="0">
                    <a:solidFill>
                      <a:schemeClr val="accent5">
                        <a:lumMod val="50000"/>
                      </a:schemeClr>
                    </a:solidFill>
                  </a:rPr>
                  <a:t>A</a:t>
                </a:r>
                <a:r>
                  <a:rPr lang="ar-IQ" sz="2800" b="1" dirty="0">
                    <a:solidFill>
                      <a:schemeClr val="accent5">
                        <a:lumMod val="50000"/>
                      </a:schemeClr>
                    </a:solidFill>
                  </a:rPr>
                  <a:t> تتجه الى ما لانهاية ، بالتالي </a:t>
                </a:r>
                <a:r>
                  <a:rPr lang="ar-SA" sz="2800" b="1" dirty="0">
                    <a:solidFill>
                      <a:schemeClr val="accent5">
                        <a:lumMod val="50000"/>
                      </a:schemeClr>
                    </a:solidFill>
                  </a:rPr>
                  <a:t> </a:t>
                </a:r>
                <a:r>
                  <a:rPr lang="en-US" sz="2800" b="1" dirty="0">
                    <a:solidFill>
                      <a:schemeClr val="accent5">
                        <a:lumMod val="50000"/>
                      </a:schemeClr>
                    </a:solidFill>
                  </a:rPr>
                  <a:t>V</a:t>
                </a:r>
                <a:r>
                  <a:rPr lang="en-US" sz="2800" b="1" baseline="-25000" dirty="0">
                    <a:solidFill>
                      <a:schemeClr val="accent5">
                        <a:lumMod val="50000"/>
                      </a:schemeClr>
                    </a:solidFill>
                  </a:rPr>
                  <a:t>A</a:t>
                </a:r>
                <a:r>
                  <a:rPr lang="ar-IQ" sz="2800" b="1" dirty="0">
                    <a:solidFill>
                      <a:schemeClr val="accent5">
                        <a:lumMod val="50000"/>
                      </a:schemeClr>
                    </a:solidFill>
                  </a:rPr>
                  <a:t> سوف تساوي صفر ، والجهد  </a:t>
                </a:r>
                <a:r>
                  <a:rPr lang="en-US" sz="2800" b="1" dirty="0">
                    <a:solidFill>
                      <a:schemeClr val="accent5">
                        <a:lumMod val="50000"/>
                      </a:schemeClr>
                    </a:solidFill>
                  </a:rPr>
                  <a:t>V</a:t>
                </a:r>
                <a:r>
                  <a:rPr lang="en-US" sz="2800" b="1" baseline="-25000" dirty="0">
                    <a:solidFill>
                      <a:schemeClr val="accent5">
                        <a:lumMod val="50000"/>
                      </a:schemeClr>
                    </a:solidFill>
                  </a:rPr>
                  <a:t>B</a:t>
                </a:r>
                <a:r>
                  <a:rPr lang="ar-IQ" sz="2800" b="1" dirty="0">
                    <a:solidFill>
                      <a:schemeClr val="accent5">
                        <a:lumMod val="50000"/>
                      </a:schemeClr>
                    </a:solidFill>
                  </a:rPr>
                  <a:t> عند النقطة </a:t>
                </a:r>
                <a:r>
                  <a:rPr lang="en-US" sz="2800" b="1" dirty="0">
                    <a:solidFill>
                      <a:schemeClr val="accent5">
                        <a:lumMod val="50000"/>
                      </a:schemeClr>
                    </a:solidFill>
                  </a:rPr>
                  <a:t>B </a:t>
                </a:r>
                <a:r>
                  <a:rPr lang="ar-IQ" sz="2800" b="1" dirty="0">
                    <a:solidFill>
                      <a:schemeClr val="accent5">
                        <a:lumMod val="50000"/>
                      </a:schemeClr>
                    </a:solidFill>
                  </a:rPr>
                  <a:t> سيكون : </a:t>
                </a:r>
                <a14:m>
                  <m:oMath xmlns:m="http://schemas.openxmlformats.org/officeDocument/2006/math">
                    <m:r>
                      <a:rPr lang="en-US" sz="2800" b="1" i="1">
                        <a:solidFill>
                          <a:schemeClr val="accent5">
                            <a:lumMod val="50000"/>
                          </a:schemeClr>
                        </a:solidFill>
                        <a:latin typeface="Cambria Math" panose="02040503050406030204" pitchFamily="18" charset="0"/>
                      </a:rPr>
                      <m:t>− </m:t>
                    </m:r>
                    <m:nary>
                      <m:naryPr>
                        <m:limLoc m:val="undOvr"/>
                        <m:ctrlPr>
                          <a:rPr lang="en-US" sz="2800" b="1" i="1">
                            <a:solidFill>
                              <a:schemeClr val="accent5">
                                <a:lumMod val="50000"/>
                              </a:schemeClr>
                            </a:solidFill>
                            <a:latin typeface="Cambria Math" panose="02040503050406030204" pitchFamily="18" charset="0"/>
                          </a:rPr>
                        </m:ctrlPr>
                      </m:naryPr>
                      <m:sub>
                        <m:r>
                          <m:rPr>
                            <m:brk m:alnAt="24"/>
                          </m:rPr>
                          <a:rPr lang="en-US" sz="2800" b="1" i="1">
                            <a:solidFill>
                              <a:schemeClr val="accent5">
                                <a:lumMod val="50000"/>
                              </a:schemeClr>
                            </a:solidFill>
                            <a:latin typeface="Cambria Math" panose="02040503050406030204" pitchFamily="18" charset="0"/>
                          </a:rPr>
                          <m:t>𝑨</m:t>
                        </m:r>
                      </m:sub>
                      <m:sup>
                        <m:r>
                          <a:rPr lang="en-US" sz="2800" b="1" i="1">
                            <a:solidFill>
                              <a:schemeClr val="accent5">
                                <a:lumMod val="50000"/>
                              </a:schemeClr>
                            </a:solidFill>
                            <a:latin typeface="Cambria Math" panose="02040503050406030204" pitchFamily="18" charset="0"/>
                          </a:rPr>
                          <m:t>𝑩</m:t>
                        </m:r>
                      </m:sup>
                      <m:e>
                        <m:acc>
                          <m:accPr>
                            <m:chr m:val="⃑"/>
                            <m:ctrlPr>
                              <a:rPr lang="en-US" sz="2800" b="1" i="1">
                                <a:solidFill>
                                  <a:schemeClr val="accent5">
                                    <a:lumMod val="50000"/>
                                  </a:schemeClr>
                                </a:solidFill>
                                <a:latin typeface="Cambria Math" panose="02040503050406030204" pitchFamily="18" charset="0"/>
                              </a:rPr>
                            </m:ctrlPr>
                          </m:accPr>
                          <m:e>
                            <m:r>
                              <a:rPr lang="en-US" sz="2800" b="1" i="1">
                                <a:solidFill>
                                  <a:schemeClr val="accent5">
                                    <a:lumMod val="50000"/>
                                  </a:schemeClr>
                                </a:solidFill>
                                <a:latin typeface="Cambria Math" panose="02040503050406030204" pitchFamily="18" charset="0"/>
                              </a:rPr>
                              <m:t>𝑬</m:t>
                            </m:r>
                          </m:e>
                        </m:acc>
                        <m:r>
                          <a:rPr lang="en-US" sz="2800" b="1" i="1">
                            <a:solidFill>
                              <a:schemeClr val="accent5">
                                <a:lumMod val="50000"/>
                              </a:schemeClr>
                            </a:solidFill>
                            <a:latin typeface="Cambria Math" panose="02040503050406030204" pitchFamily="18" charset="0"/>
                          </a:rPr>
                          <m:t>. </m:t>
                        </m:r>
                        <m:r>
                          <a:rPr lang="en-US" sz="2800" b="1" i="1">
                            <a:solidFill>
                              <a:schemeClr val="accent5">
                                <a:lumMod val="50000"/>
                              </a:schemeClr>
                            </a:solidFill>
                            <a:latin typeface="Cambria Math" panose="02040503050406030204" pitchFamily="18" charset="0"/>
                          </a:rPr>
                          <m:t>𝒅</m:t>
                        </m:r>
                        <m:acc>
                          <m:accPr>
                            <m:chr m:val="⃑"/>
                            <m:ctrlPr>
                              <a:rPr lang="en-US" sz="2800" b="1" i="1">
                                <a:solidFill>
                                  <a:schemeClr val="accent5">
                                    <a:lumMod val="50000"/>
                                  </a:schemeClr>
                                </a:solidFill>
                                <a:latin typeface="Cambria Math" panose="02040503050406030204" pitchFamily="18" charset="0"/>
                              </a:rPr>
                            </m:ctrlPr>
                          </m:accPr>
                          <m:e>
                            <m:r>
                              <a:rPr lang="en-US" sz="2800" b="1" i="1">
                                <a:solidFill>
                                  <a:schemeClr val="accent5">
                                    <a:lumMod val="50000"/>
                                  </a:schemeClr>
                                </a:solidFill>
                                <a:latin typeface="Cambria Math" panose="02040503050406030204" pitchFamily="18" charset="0"/>
                              </a:rPr>
                              <m:t>𝒍</m:t>
                            </m:r>
                          </m:e>
                        </m:acc>
                      </m:e>
                    </m:nary>
                  </m:oMath>
                </a14:m>
                <a:r>
                  <a:rPr lang="ar-IQ" sz="2800" b="1" dirty="0">
                    <a:solidFill>
                      <a:schemeClr val="accent5">
                        <a:lumMod val="50000"/>
                      </a:schemeClr>
                    </a:solidFill>
                  </a:rPr>
                  <a:t> </a:t>
                </a:r>
                <a:r>
                  <a:rPr lang="en-US" sz="2800" b="1" dirty="0">
                    <a:solidFill>
                      <a:schemeClr val="accent5">
                        <a:lumMod val="50000"/>
                      </a:schemeClr>
                    </a:solidFill>
                  </a:rPr>
                  <a:t>V</a:t>
                </a:r>
                <a:r>
                  <a:rPr lang="en-US" sz="2800" b="1" baseline="-25000" dirty="0">
                    <a:solidFill>
                      <a:schemeClr val="accent5">
                        <a:lumMod val="50000"/>
                      </a:schemeClr>
                    </a:solidFill>
                  </a:rPr>
                  <a:t>B </a:t>
                </a:r>
                <a:r>
                  <a:rPr lang="en-US" sz="2800" b="1" dirty="0">
                    <a:solidFill>
                      <a:schemeClr val="accent5">
                        <a:lumMod val="50000"/>
                      </a:schemeClr>
                    </a:solidFill>
                  </a:rPr>
                  <a:t>  =</a:t>
                </a:r>
              </a:p>
            </p:txBody>
          </p:sp>
        </mc:Choice>
        <mc:Fallback xmlns="">
          <p:sp>
            <p:nvSpPr>
              <p:cNvPr id="3" name="Rectangle 2"/>
              <p:cNvSpPr>
                <a:spLocks noRot="1" noChangeAspect="1" noMove="1" noResize="1" noEditPoints="1" noAdjustHandles="1" noChangeArrowheads="1" noChangeShapeType="1" noTextEdit="1"/>
              </p:cNvSpPr>
              <p:nvPr/>
            </p:nvSpPr>
            <p:spPr>
              <a:xfrm>
                <a:off x="724162" y="5266928"/>
                <a:ext cx="11169271" cy="1506932"/>
              </a:xfrm>
              <a:prstGeom prst="rect">
                <a:avLst/>
              </a:prstGeom>
              <a:blipFill>
                <a:blip r:embed="rId8"/>
                <a:stretch>
                  <a:fillRect l="-1963" r="-1036"/>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47719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7" name="Group 16"/>
          <p:cNvGrpSpPr/>
          <p:nvPr/>
        </p:nvGrpSpPr>
        <p:grpSpPr>
          <a:xfrm>
            <a:off x="112313"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rot="16200000">
            <a:off x="-196728" y="6104533"/>
            <a:ext cx="1229931" cy="276999"/>
          </a:xfrm>
          <a:prstGeom prst="rect">
            <a:avLst/>
          </a:prstGeom>
          <a:noFill/>
          <a:ln>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sp>
        <p:nvSpPr>
          <p:cNvPr id="13" name="Rectangle 12"/>
          <p:cNvSpPr/>
          <p:nvPr/>
        </p:nvSpPr>
        <p:spPr>
          <a:xfrm>
            <a:off x="838200" y="1500886"/>
            <a:ext cx="5751896"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The Potential  due to a point charge </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4" name="Title 1"/>
          <p:cNvSpPr>
            <a:spLocks noGrp="1"/>
          </p:cNvSpPr>
          <p:nvPr>
            <p:ph type="title"/>
          </p:nvPr>
        </p:nvSpPr>
        <p:spPr>
          <a:xfrm>
            <a:off x="838200" y="365125"/>
            <a:ext cx="10515600" cy="1325563"/>
          </a:xfrm>
        </p:spPr>
        <p:txBody>
          <a:bodyPr>
            <a:normAutofit/>
          </a:bodyPr>
          <a:lstStyle/>
          <a:p>
            <a:r>
              <a:rPr lang="en-US" sz="3600" b="1" dirty="0">
                <a:latin typeface="Times New Roman" panose="02020603050405020304" pitchFamily="18" charset="0"/>
                <a:cs typeface="Times New Roman" panose="02020603050405020304" pitchFamily="18" charset="0"/>
              </a:rPr>
              <a:t>The Electric Potential</a:t>
            </a:r>
          </a:p>
        </p:txBody>
      </p:sp>
      <mc:AlternateContent xmlns:mc="http://schemas.openxmlformats.org/markup-compatibility/2006" xmlns:a14="http://schemas.microsoft.com/office/drawing/2010/main">
        <mc:Choice Requires="a14">
          <p:sp>
            <p:nvSpPr>
              <p:cNvPr id="15" name="Rectangle 14"/>
              <p:cNvSpPr/>
              <p:nvPr/>
            </p:nvSpPr>
            <p:spPr>
              <a:xfrm>
                <a:off x="838200" y="2240275"/>
                <a:ext cx="10862782" cy="16363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800" dirty="0">
                    <a:solidFill>
                      <a:schemeClr val="tx1"/>
                    </a:solidFill>
                  </a:rPr>
                  <a:t>اذا كانت النقطة </a:t>
                </a:r>
                <a:r>
                  <a:rPr lang="en-US" sz="2800" dirty="0">
                    <a:solidFill>
                      <a:schemeClr val="tx1"/>
                    </a:solidFill>
                  </a:rPr>
                  <a:t>A</a:t>
                </a:r>
                <a:r>
                  <a:rPr lang="ar-IQ" sz="2800" dirty="0">
                    <a:solidFill>
                      <a:schemeClr val="tx1"/>
                    </a:solidFill>
                  </a:rPr>
                  <a:t> تتجه الى ما لانهاية ، بالتالي </a:t>
                </a:r>
                <a:r>
                  <a:rPr lang="ar-SA" sz="2800" dirty="0">
                    <a:solidFill>
                      <a:schemeClr val="tx1"/>
                    </a:solidFill>
                  </a:rPr>
                  <a:t> </a:t>
                </a:r>
                <a:r>
                  <a:rPr lang="en-US" sz="2800" dirty="0">
                    <a:solidFill>
                      <a:schemeClr val="tx1"/>
                    </a:solidFill>
                  </a:rPr>
                  <a:t>V</a:t>
                </a:r>
                <a:r>
                  <a:rPr lang="en-US" sz="2800" baseline="-25000" dirty="0">
                    <a:solidFill>
                      <a:schemeClr val="tx1"/>
                    </a:solidFill>
                  </a:rPr>
                  <a:t>A</a:t>
                </a:r>
                <a:r>
                  <a:rPr lang="ar-IQ" sz="2800" dirty="0">
                    <a:solidFill>
                      <a:schemeClr val="tx1"/>
                    </a:solidFill>
                  </a:rPr>
                  <a:t> سوف تساوي (0) ، ه</a:t>
                </a:r>
                <a:r>
                  <a:rPr lang="ar-SA" sz="2800" dirty="0">
                    <a:solidFill>
                      <a:schemeClr val="tx1"/>
                    </a:solidFill>
                  </a:rPr>
                  <a:t>ذا سوف يقود الى جهد عند المسافة </a:t>
                </a:r>
                <a:r>
                  <a:rPr lang="en-US" sz="2800" dirty="0">
                    <a:solidFill>
                      <a:schemeClr val="tx1"/>
                    </a:solidFill>
                  </a:rPr>
                  <a:t>r</a:t>
                </a:r>
                <a:r>
                  <a:rPr lang="ar-IQ" sz="2800" dirty="0">
                    <a:solidFill>
                      <a:schemeClr val="tx1"/>
                    </a:solidFill>
                  </a:rPr>
                  <a:t> من الشحنة </a:t>
                </a:r>
                <a:r>
                  <a:rPr lang="en-US" sz="2800" dirty="0">
                    <a:solidFill>
                      <a:schemeClr val="tx1"/>
                    </a:solidFill>
                  </a:rPr>
                  <a:t>q</a:t>
                </a:r>
                <a:r>
                  <a:rPr lang="ar-IQ" sz="2800" dirty="0">
                    <a:solidFill>
                      <a:schemeClr val="tx1"/>
                    </a:solidFill>
                  </a:rPr>
                  <a:t> سوف تعطى بالمعادلة : </a:t>
                </a:r>
              </a:p>
              <a:p>
                <a:pPr rtl="1"/>
                <a14:m>
                  <m:oMath xmlns:m="http://schemas.openxmlformats.org/officeDocument/2006/math">
                    <m:r>
                      <a:rPr lang="en-US" sz="3600" b="0" i="1" dirty="0" smtClean="0">
                        <a:solidFill>
                          <a:schemeClr val="tx1"/>
                        </a:solidFill>
                        <a:latin typeface="Cambria Math" panose="02040503050406030204" pitchFamily="18" charset="0"/>
                      </a:rPr>
                      <m:t>𝑉</m:t>
                    </m:r>
                    <m:r>
                      <a:rPr lang="en-US" sz="3600" b="0" i="1" dirty="0" smtClean="0">
                        <a:solidFill>
                          <a:schemeClr val="tx1"/>
                        </a:solidFill>
                        <a:latin typeface="Cambria Math" panose="02040503050406030204" pitchFamily="18" charset="0"/>
                      </a:rPr>
                      <m:t>= </m:t>
                    </m:r>
                    <m:f>
                      <m:fPr>
                        <m:ctrlPr>
                          <a:rPr lang="en-US" sz="3600" b="0" i="1" dirty="0" smtClean="0">
                            <a:solidFill>
                              <a:schemeClr val="tx1"/>
                            </a:solidFill>
                            <a:latin typeface="Cambria Math" panose="02040503050406030204" pitchFamily="18" charset="0"/>
                          </a:rPr>
                        </m:ctrlPr>
                      </m:fPr>
                      <m:num>
                        <m:r>
                          <a:rPr lang="en-US" sz="3600" b="0" i="1" dirty="0" smtClean="0">
                            <a:solidFill>
                              <a:schemeClr val="tx1"/>
                            </a:solidFill>
                            <a:latin typeface="Cambria Math" panose="02040503050406030204" pitchFamily="18" charset="0"/>
                          </a:rPr>
                          <m:t>𝑞</m:t>
                        </m:r>
                      </m:num>
                      <m:den>
                        <m:r>
                          <a:rPr lang="en-US" sz="3600" b="0" i="1" dirty="0" smtClean="0">
                            <a:solidFill>
                              <a:schemeClr val="tx1"/>
                            </a:solidFill>
                            <a:latin typeface="Cambria Math" panose="02040503050406030204" pitchFamily="18" charset="0"/>
                          </a:rPr>
                          <m:t>4</m:t>
                        </m:r>
                        <m:r>
                          <a:rPr lang="en-US" sz="3600" b="0" i="1" dirty="0" smtClean="0">
                            <a:solidFill>
                              <a:schemeClr val="tx1"/>
                            </a:solidFill>
                            <a:latin typeface="Cambria Math" panose="02040503050406030204" pitchFamily="18" charset="0"/>
                            <a:ea typeface="Cambria Math" panose="02040503050406030204" pitchFamily="18" charset="0"/>
                          </a:rPr>
                          <m:t>𝜋</m:t>
                        </m:r>
                        <m:sSub>
                          <m:sSubPr>
                            <m:ctrlPr>
                              <a:rPr lang="en-US" sz="3600" b="0" i="1" dirty="0" smtClean="0">
                                <a:solidFill>
                                  <a:schemeClr val="tx1"/>
                                </a:solidFill>
                                <a:latin typeface="Cambria Math" panose="02040503050406030204" pitchFamily="18" charset="0"/>
                                <a:ea typeface="Cambria Math" panose="02040503050406030204" pitchFamily="18" charset="0"/>
                              </a:rPr>
                            </m:ctrlPr>
                          </m:sSubPr>
                          <m:e>
                            <m:r>
                              <a:rPr lang="en-US" sz="3600" b="0" i="1" dirty="0" smtClean="0">
                                <a:solidFill>
                                  <a:schemeClr val="tx1"/>
                                </a:solidFill>
                                <a:latin typeface="Cambria Math" panose="02040503050406030204" pitchFamily="18" charset="0"/>
                                <a:ea typeface="Cambria Math" panose="02040503050406030204" pitchFamily="18" charset="0"/>
                              </a:rPr>
                              <m:t>𝜀</m:t>
                            </m:r>
                          </m:e>
                          <m:sub>
                            <m:r>
                              <a:rPr lang="en-US" sz="3600" b="0" i="1" dirty="0" smtClean="0">
                                <a:solidFill>
                                  <a:schemeClr val="tx1"/>
                                </a:solidFill>
                                <a:latin typeface="Cambria Math" panose="02040503050406030204" pitchFamily="18" charset="0"/>
                                <a:ea typeface="Cambria Math" panose="02040503050406030204" pitchFamily="18" charset="0"/>
                              </a:rPr>
                              <m:t>𝜊</m:t>
                            </m:r>
                          </m:sub>
                        </m:sSub>
                        <m:r>
                          <a:rPr lang="en-US" sz="3600" b="0" i="1" dirty="0" smtClean="0">
                            <a:solidFill>
                              <a:schemeClr val="tx1"/>
                            </a:solidFill>
                            <a:latin typeface="Cambria Math" panose="02040503050406030204" pitchFamily="18" charset="0"/>
                            <a:ea typeface="Cambria Math" panose="02040503050406030204" pitchFamily="18" charset="0"/>
                          </a:rPr>
                          <m:t>𝑟</m:t>
                        </m:r>
                      </m:den>
                    </m:f>
                  </m:oMath>
                </a14:m>
                <a:r>
                  <a:rPr lang="ar-SA" sz="2800" dirty="0">
                    <a:solidFill>
                      <a:schemeClr val="tx1"/>
                    </a:solidFill>
                  </a:rPr>
                  <a:t> </a:t>
                </a:r>
                <a14:m>
                  <m:oMath xmlns:m="http://schemas.openxmlformats.org/officeDocument/2006/math">
                    <m:r>
                      <a:rPr lang="en-US" sz="2800" b="0" i="1" smtClean="0">
                        <a:solidFill>
                          <a:schemeClr val="tx1"/>
                        </a:solidFill>
                        <a:latin typeface="Cambria Math" panose="02040503050406030204" pitchFamily="18" charset="0"/>
                      </a:rPr>
                      <m:t> </m:t>
                    </m:r>
                  </m:oMath>
                </a14:m>
                <a:r>
                  <a:rPr lang="ar-SA" sz="2800" dirty="0">
                    <a:solidFill>
                      <a:schemeClr val="tx1"/>
                    </a:solidFill>
                  </a:rPr>
                  <a:t> </a:t>
                </a:r>
                <a:endParaRPr lang="en-US" sz="2800" dirty="0">
                  <a:solidFill>
                    <a:schemeClr val="tx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838200" y="2240275"/>
                <a:ext cx="10862782" cy="1636367"/>
              </a:xfrm>
              <a:prstGeom prst="rect">
                <a:avLst/>
              </a:prstGeom>
              <a:blipFill>
                <a:blip r:embed="rId3"/>
                <a:stretch>
                  <a:fillRect l="-2075" t="-7380" r="-1122" b="-369"/>
                </a:stretch>
              </a:blipFill>
              <a:ln>
                <a:solidFill>
                  <a:schemeClr val="bg1"/>
                </a:solidFill>
              </a:ln>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7703" y="3315572"/>
            <a:ext cx="5946003" cy="3478031"/>
          </a:xfrm>
          <a:prstGeom prst="rect">
            <a:avLst/>
          </a:prstGeom>
        </p:spPr>
      </p:pic>
    </p:spTree>
    <p:extLst>
      <p:ext uri="{BB962C8B-B14F-4D97-AF65-F5344CB8AC3E}">
        <p14:creationId xmlns:p14="http://schemas.microsoft.com/office/powerpoint/2010/main" val="127170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1250"/>
                                        <p:tgtEl>
                                          <p:spTgt spid="15"/>
                                        </p:tgtEl>
                                      </p:cBhvr>
                                    </p:animEffect>
                                  </p:childTnLst>
                                </p:cTn>
                              </p:par>
                            </p:childTnLst>
                          </p:cTn>
                        </p:par>
                        <p:par>
                          <p:cTn id="8" fill="hold">
                            <p:stCondLst>
                              <p:cond delay="1250"/>
                            </p:stCondLst>
                            <p:childTnLst>
                              <p:par>
                                <p:cTn id="9" presetID="14" presetClass="entr" presetSubtype="10" fill="hold"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7" name="Group 16"/>
          <p:cNvGrpSpPr/>
          <p:nvPr/>
        </p:nvGrpSpPr>
        <p:grpSpPr>
          <a:xfrm>
            <a:off x="112313"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rot="16200000">
            <a:off x="-196728" y="6104533"/>
            <a:ext cx="1229931" cy="276999"/>
          </a:xfrm>
          <a:prstGeom prst="rect">
            <a:avLst/>
          </a:prstGeom>
          <a:noFill/>
          <a:ln>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sp>
        <p:nvSpPr>
          <p:cNvPr id="7" name="Rectangle 6"/>
          <p:cNvSpPr/>
          <p:nvPr/>
        </p:nvSpPr>
        <p:spPr>
          <a:xfrm>
            <a:off x="838200" y="1500886"/>
            <a:ext cx="5751896"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The Potential  due to a point charge </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8" name="Title 1"/>
          <p:cNvSpPr>
            <a:spLocks noGrp="1"/>
          </p:cNvSpPr>
          <p:nvPr>
            <p:ph type="title"/>
          </p:nvPr>
        </p:nvSpPr>
        <p:spPr>
          <a:xfrm>
            <a:off x="838200" y="365125"/>
            <a:ext cx="10515600" cy="1325563"/>
          </a:xfrm>
        </p:spPr>
        <p:txBody>
          <a:bodyPr>
            <a:normAutofit/>
          </a:bodyPr>
          <a:lstStyle/>
          <a:p>
            <a:r>
              <a:rPr lang="en-US" sz="3600" b="1" dirty="0">
                <a:latin typeface="Times New Roman" panose="02020603050405020304" pitchFamily="18" charset="0"/>
                <a:cs typeface="Times New Roman" panose="02020603050405020304" pitchFamily="18" charset="0"/>
              </a:rPr>
              <a:t>The Electric Potential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100193"/>
            <a:ext cx="4153480" cy="2724530"/>
          </a:xfrm>
          <a:prstGeom prst="rect">
            <a:avLst/>
          </a:prstGeom>
        </p:spPr>
      </p:pic>
      <p:sp>
        <p:nvSpPr>
          <p:cNvPr id="3" name="Rectangle 2"/>
          <p:cNvSpPr/>
          <p:nvPr/>
        </p:nvSpPr>
        <p:spPr>
          <a:xfrm>
            <a:off x="1168621" y="2284311"/>
            <a:ext cx="10185179" cy="1815882"/>
          </a:xfrm>
          <a:prstGeom prst="rect">
            <a:avLst/>
          </a:prstGeom>
        </p:spPr>
        <p:txBody>
          <a:bodyPr wrap="square">
            <a:spAutoFit/>
          </a:bodyPr>
          <a:lstStyle/>
          <a:p>
            <a:pPr algn="just" rtl="1"/>
            <a:r>
              <a:rPr lang="ar-IQ" sz="2800" dirty="0"/>
              <a:t>ان المجال الكهربائي لشحنة ما يناسب عكسيا مع مربع </a:t>
            </a:r>
            <a:r>
              <a:rPr lang="en-US" sz="2800" b="1" dirty="0"/>
              <a:t>r</a:t>
            </a:r>
            <a:r>
              <a:rPr lang="en-US" sz="2800" b="1" baseline="30000" dirty="0"/>
              <a:t>2</a:t>
            </a:r>
            <a:r>
              <a:rPr lang="ar-IQ" sz="2800" dirty="0"/>
              <a:t> بينما </a:t>
            </a:r>
            <a:r>
              <a:rPr lang="ar-IQ" sz="2800" b="1" dirty="0">
                <a:solidFill>
                  <a:srgbClr val="C00000"/>
                </a:solidFill>
              </a:rPr>
              <a:t>الجهد الكهربي </a:t>
            </a:r>
            <a:r>
              <a:rPr lang="ar-IQ" sz="2800" dirty="0"/>
              <a:t>يناسب عكسيا مع </a:t>
            </a:r>
            <a:r>
              <a:rPr lang="en-US" sz="2800" b="1" dirty="0"/>
              <a:t>r</a:t>
            </a:r>
            <a:r>
              <a:rPr lang="ar-IQ" sz="2800" dirty="0"/>
              <a:t> ويمكن استخدام هذا القانون لايجاد </a:t>
            </a:r>
            <a:r>
              <a:rPr lang="ar-IQ" sz="2800" b="1" dirty="0">
                <a:solidFill>
                  <a:srgbClr val="C00000"/>
                </a:solidFill>
              </a:rPr>
              <a:t>الجهد الكهربي </a:t>
            </a:r>
            <a:r>
              <a:rPr lang="ar-IQ" sz="2800" dirty="0"/>
              <a:t>لنقطة تبعد عن شحنة او اكثر عن طريق الجمع الجبري </a:t>
            </a:r>
            <a:r>
              <a:rPr lang="ar-IQ" sz="2800" b="1" dirty="0">
                <a:solidFill>
                  <a:srgbClr val="C00000"/>
                </a:solidFill>
              </a:rPr>
              <a:t>للجهد الكهربي </a:t>
            </a:r>
            <a:r>
              <a:rPr lang="ar-IQ" sz="2800" dirty="0"/>
              <a:t>الناشئ عن كل شحنة على حده عند النقطة المراد ايجاد الجهد الكلي عندها اي :</a:t>
            </a:r>
            <a:r>
              <a:rPr lang="en-US" sz="2800" dirty="0"/>
              <a:t> </a:t>
            </a:r>
          </a:p>
        </p:txBody>
      </p:sp>
      <mc:AlternateContent xmlns:mc="http://schemas.openxmlformats.org/markup-compatibility/2006" xmlns:a14="http://schemas.microsoft.com/office/drawing/2010/main">
        <mc:Choice Requires="a14">
          <p:sp>
            <p:nvSpPr>
              <p:cNvPr id="4" name="Rectangle 3"/>
              <p:cNvSpPr/>
              <p:nvPr/>
            </p:nvSpPr>
            <p:spPr>
              <a:xfrm>
                <a:off x="1109819" y="4975465"/>
                <a:ext cx="4330481" cy="11378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rPr>
                        <m:t>𝑉</m:t>
                      </m:r>
                      <m:r>
                        <a:rPr lang="en-US" sz="2800" i="1" dirty="0">
                          <a:latin typeface="Cambria Math" panose="02040503050406030204" pitchFamily="18" charset="0"/>
                        </a:rPr>
                        <m:t>=</m:t>
                      </m:r>
                      <m:nary>
                        <m:naryPr>
                          <m:chr m:val="∑"/>
                          <m:supHide m:val="on"/>
                          <m:ctrlPr>
                            <a:rPr lang="en-US" sz="2800" i="1" dirty="0">
                              <a:latin typeface="Cambria Math" panose="02040503050406030204" pitchFamily="18" charset="0"/>
                            </a:rPr>
                          </m:ctrlPr>
                        </m:naryPr>
                        <m:sub>
                          <m:r>
                            <m:rPr>
                              <m:brk m:alnAt="7"/>
                            </m:rPr>
                            <a:rPr lang="en-US" sz="2800" i="1" dirty="0">
                              <a:latin typeface="Cambria Math" panose="02040503050406030204" pitchFamily="18" charset="0"/>
                            </a:rPr>
                            <m:t>𝑛</m:t>
                          </m:r>
                        </m:sub>
                        <m:sup/>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𝑉</m:t>
                              </m:r>
                            </m:e>
                            <m:sub>
                              <m:r>
                                <a:rPr lang="en-US" sz="2800" i="1" dirty="0">
                                  <a:latin typeface="Cambria Math" panose="02040503050406030204" pitchFamily="18" charset="0"/>
                                </a:rPr>
                                <m:t>𝑛</m:t>
                              </m:r>
                            </m:sub>
                          </m:sSub>
                        </m:e>
                      </m:nary>
                      <m:r>
                        <a:rPr lang="en-US" sz="2800" i="1" dirty="0">
                          <a:latin typeface="Cambria Math" panose="02040503050406030204" pitchFamily="18" charset="0"/>
                        </a:rPr>
                        <m:t>=</m:t>
                      </m:r>
                      <m:f>
                        <m:fPr>
                          <m:ctrlPr>
                            <a:rPr lang="en-US" sz="2800" i="1" dirty="0">
                              <a:latin typeface="Cambria Math" panose="02040503050406030204" pitchFamily="18" charset="0"/>
                            </a:rPr>
                          </m:ctrlPr>
                        </m:fPr>
                        <m:num>
                          <m:r>
                            <a:rPr lang="en-US" sz="2800" i="1" dirty="0">
                              <a:latin typeface="Cambria Math" panose="02040503050406030204" pitchFamily="18" charset="0"/>
                            </a:rPr>
                            <m:t>1</m:t>
                          </m:r>
                        </m:num>
                        <m:den>
                          <m:r>
                            <a:rPr lang="en-US" sz="2800" i="1" dirty="0">
                              <a:latin typeface="Cambria Math" panose="02040503050406030204" pitchFamily="18" charset="0"/>
                            </a:rPr>
                            <m:t>4</m:t>
                          </m:r>
                          <m:r>
                            <a:rPr lang="en-US" sz="2800" i="1" dirty="0">
                              <a:latin typeface="Cambria Math" panose="02040503050406030204" pitchFamily="18" charset="0"/>
                              <a:ea typeface="Cambria Math" panose="02040503050406030204" pitchFamily="18" charset="0"/>
                            </a:rPr>
                            <m:t>𝜋</m:t>
                          </m:r>
                          <m:sSub>
                            <m:sSubPr>
                              <m:ctrlPr>
                                <a:rPr lang="en-US" sz="2800" i="1" dirty="0">
                                  <a:latin typeface="Cambria Math" panose="02040503050406030204" pitchFamily="18" charset="0"/>
                                  <a:ea typeface="Cambria Math" panose="02040503050406030204" pitchFamily="18" charset="0"/>
                                </a:rPr>
                              </m:ctrlPr>
                            </m:sSubPr>
                            <m:e>
                              <m:r>
                                <a:rPr lang="en-US" sz="2800" i="1" dirty="0">
                                  <a:latin typeface="Cambria Math" panose="02040503050406030204" pitchFamily="18" charset="0"/>
                                  <a:ea typeface="Cambria Math" panose="02040503050406030204" pitchFamily="18" charset="0"/>
                                </a:rPr>
                                <m:t>𝜀</m:t>
                              </m:r>
                            </m:e>
                            <m:sub>
                              <m:r>
                                <a:rPr lang="en-US" sz="2800" i="1" dirty="0">
                                  <a:latin typeface="Cambria Math" panose="02040503050406030204" pitchFamily="18" charset="0"/>
                                  <a:ea typeface="Cambria Math" panose="02040503050406030204" pitchFamily="18" charset="0"/>
                                </a:rPr>
                                <m:t>𝜊</m:t>
                              </m:r>
                            </m:sub>
                          </m:sSub>
                        </m:den>
                      </m:f>
                      <m:nary>
                        <m:naryPr>
                          <m:chr m:val="∑"/>
                          <m:supHide m:val="on"/>
                          <m:ctrlPr>
                            <a:rPr lang="en-US" sz="2800" i="1" dirty="0">
                              <a:latin typeface="Cambria Math" panose="02040503050406030204" pitchFamily="18" charset="0"/>
                            </a:rPr>
                          </m:ctrlPr>
                        </m:naryPr>
                        <m:sub>
                          <m:r>
                            <m:rPr>
                              <m:brk m:alnAt="7"/>
                            </m:rPr>
                            <a:rPr lang="en-US" sz="2800" i="1" dirty="0">
                              <a:latin typeface="Cambria Math" panose="02040503050406030204" pitchFamily="18" charset="0"/>
                            </a:rPr>
                            <m:t>𝑛</m:t>
                          </m:r>
                        </m:sub>
                        <m:sup/>
                        <m:e>
                          <m:f>
                            <m:fPr>
                              <m:ctrlPr>
                                <a:rPr lang="en-US" sz="2800" i="1" dirty="0">
                                  <a:latin typeface="Cambria Math" panose="02040503050406030204" pitchFamily="18" charset="0"/>
                                </a:rPr>
                              </m:ctrlPr>
                            </m:fPr>
                            <m:num>
                              <m:sSub>
                                <m:sSubPr>
                                  <m:ctrlPr>
                                    <a:rPr lang="en-US" sz="2800" i="1" dirty="0">
                                      <a:latin typeface="Cambria Math" panose="02040503050406030204" pitchFamily="18" charset="0"/>
                                    </a:rPr>
                                  </m:ctrlPr>
                                </m:sSubPr>
                                <m:e>
                                  <m:r>
                                    <a:rPr lang="en-US" sz="2800" i="1" dirty="0">
                                      <a:latin typeface="Cambria Math" panose="02040503050406030204" pitchFamily="18" charset="0"/>
                                    </a:rPr>
                                    <m:t>𝑞</m:t>
                                  </m:r>
                                </m:e>
                                <m:sub>
                                  <m:r>
                                    <a:rPr lang="en-US" sz="2800" i="1" dirty="0">
                                      <a:latin typeface="Cambria Math" panose="02040503050406030204" pitchFamily="18" charset="0"/>
                                    </a:rPr>
                                    <m:t>𝑛</m:t>
                                  </m:r>
                                </m:sub>
                              </m:sSub>
                            </m:num>
                            <m:den>
                              <m:sSub>
                                <m:sSubPr>
                                  <m:ctrlPr>
                                    <a:rPr lang="en-US" sz="2800" i="1" dirty="0">
                                      <a:latin typeface="Cambria Math" panose="02040503050406030204" pitchFamily="18" charset="0"/>
                                    </a:rPr>
                                  </m:ctrlPr>
                                </m:sSubPr>
                                <m:e>
                                  <m:r>
                                    <a:rPr lang="en-US" sz="2800" i="1" dirty="0">
                                      <a:latin typeface="Cambria Math" panose="02040503050406030204" pitchFamily="18" charset="0"/>
                                    </a:rPr>
                                    <m:t>𝑟</m:t>
                                  </m:r>
                                </m:e>
                                <m:sub>
                                  <m:r>
                                    <a:rPr lang="en-US" sz="2800" i="1" dirty="0">
                                      <a:latin typeface="Cambria Math" panose="02040503050406030204" pitchFamily="18" charset="0"/>
                                    </a:rPr>
                                    <m:t>𝑛</m:t>
                                  </m:r>
                                </m:sub>
                              </m:sSub>
                            </m:den>
                          </m:f>
                        </m:e>
                      </m:nary>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1109819" y="4975465"/>
                <a:ext cx="4330481" cy="113787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2768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9737" y="1591272"/>
            <a:ext cx="7017913" cy="5266726"/>
            <a:chOff x="279737" y="1591272"/>
            <a:chExt cx="7017913" cy="5266726"/>
          </a:xfrm>
        </p:grpSpPr>
        <p:pic>
          <p:nvPicPr>
            <p:cNvPr id="2054"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37" y="1591272"/>
              <a:ext cx="7017913" cy="52667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24282" y="3000777"/>
              <a:ext cx="927279" cy="3242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pPr lvl="0"/>
            <a:r>
              <a:rPr lang="en-US" sz="3600" b="1" dirty="0">
                <a:latin typeface="Times New Roman" panose="02020603050405020304" pitchFamily="18" charset="0"/>
                <a:cs typeface="Times New Roman" panose="02020603050405020304" pitchFamily="18" charset="0"/>
              </a:rPr>
              <a:t>The Electric Charge.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6" name="Group 15"/>
          <p:cNvGrpSpPr/>
          <p:nvPr/>
        </p:nvGrpSpPr>
        <p:grpSpPr>
          <a:xfrm>
            <a:off x="112313" y="0"/>
            <a:ext cx="444424" cy="6858000"/>
            <a:chOff x="447167" y="0"/>
            <a:chExt cx="444424" cy="6858000"/>
          </a:xfrm>
        </p:grpSpPr>
        <p:grpSp>
          <p:nvGrpSpPr>
            <p:cNvPr id="17" name="Group 16"/>
            <p:cNvGrpSpPr/>
            <p:nvPr/>
          </p:nvGrpSpPr>
          <p:grpSpPr>
            <a:xfrm>
              <a:off x="447167"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rot="16200000">
              <a:off x="138126" y="6104533"/>
              <a:ext cx="1229931" cy="276999"/>
            </a:xfrm>
            <a:prstGeom prst="rect">
              <a:avLst/>
            </a:prstGeom>
            <a:noFill/>
            <a:ln>
              <a:solidFill>
                <a:schemeClr val="bg1">
                  <a:lumMod val="85000"/>
                </a:schemeClr>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grpSp>
      <p:pic>
        <p:nvPicPr>
          <p:cNvPr id="2056" name="Picture 8" descr="Image result for the difference between electron proton and neutr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2072" y="2052027"/>
            <a:ext cx="5095603" cy="45701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17971" y="1686692"/>
            <a:ext cx="2861617"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Atomic Structure</a:t>
            </a:r>
            <a:endParaRPr lang="en-US" sz="2800" dirty="0">
              <a:solidFill>
                <a:srgbClr val="C00000"/>
              </a:solidFill>
            </a:endParaRPr>
          </a:p>
        </p:txBody>
      </p:sp>
      <p:grpSp>
        <p:nvGrpSpPr>
          <p:cNvPr id="12" name="Group 11"/>
          <p:cNvGrpSpPr/>
          <p:nvPr/>
        </p:nvGrpSpPr>
        <p:grpSpPr>
          <a:xfrm>
            <a:off x="6653146" y="1591270"/>
            <a:ext cx="5478544" cy="5171306"/>
            <a:chOff x="6653146" y="1591270"/>
            <a:chExt cx="5478544" cy="5171306"/>
          </a:xfrm>
        </p:grpSpPr>
        <p:grpSp>
          <p:nvGrpSpPr>
            <p:cNvPr id="9" name="Group 8"/>
            <p:cNvGrpSpPr/>
            <p:nvPr/>
          </p:nvGrpSpPr>
          <p:grpSpPr>
            <a:xfrm>
              <a:off x="6653146" y="1591270"/>
              <a:ext cx="5478544" cy="5171306"/>
              <a:chOff x="6653146" y="1591270"/>
              <a:chExt cx="5478544" cy="5171306"/>
            </a:xfrm>
          </p:grpSpPr>
          <p:sp>
            <p:nvSpPr>
              <p:cNvPr id="7" name="Rectangle 6"/>
              <p:cNvSpPr/>
              <p:nvPr/>
            </p:nvSpPr>
            <p:spPr>
              <a:xfrm>
                <a:off x="6653146" y="1591270"/>
                <a:ext cx="5478544" cy="5171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0" name="Picture 12" descr="Image result for carbon atomic stru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1561" y="2151445"/>
                <a:ext cx="4909905" cy="409158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7155981" y="6053070"/>
              <a:ext cx="2902418" cy="461665"/>
            </a:xfrm>
            <a:prstGeom prst="rect">
              <a:avLst/>
            </a:prstGeom>
            <a:noFill/>
          </p:spPr>
          <p:txBody>
            <a:bodyPr wrap="square" rtlCol="0">
              <a:spAutoFit/>
            </a:bodyPr>
            <a:lstStyle/>
            <a:p>
              <a:pPr algn="ctr"/>
              <a:r>
                <a:rPr lang="ar-IQ" sz="2400" dirty="0"/>
                <a:t>متعادلة كهربائيا" </a:t>
              </a:r>
              <a:endParaRPr lang="en-US" sz="2400" dirty="0"/>
            </a:p>
          </p:txBody>
        </p:sp>
      </p:grpSp>
      <p:sp>
        <p:nvSpPr>
          <p:cNvPr id="10" name="TextBox 9"/>
          <p:cNvSpPr txBox="1"/>
          <p:nvPr/>
        </p:nvSpPr>
        <p:spPr>
          <a:xfrm>
            <a:off x="5525877" y="1257330"/>
            <a:ext cx="6019454" cy="830997"/>
          </a:xfrm>
          <a:prstGeom prst="rect">
            <a:avLst/>
          </a:prstGeom>
          <a:noFill/>
        </p:spPr>
        <p:txBody>
          <a:bodyPr wrap="square" rtlCol="0">
            <a:spAutoFit/>
          </a:bodyPr>
          <a:lstStyle/>
          <a:p>
            <a:pPr algn="just" rtl="1"/>
            <a:r>
              <a:rPr lang="ar-SA" sz="2400" dirty="0"/>
              <a:t>تتكون الذرة من نواة موجبة الشحنة تمثل جزءا صغير جدا من حجمها ولكن تؤلف اكثر من </a:t>
            </a:r>
            <a:r>
              <a:rPr lang="ar-IQ" sz="2400" dirty="0"/>
              <a:t>99.9% من كتلها الكلية . </a:t>
            </a:r>
            <a:endParaRPr lang="en-US" sz="2400" dirty="0"/>
          </a:p>
        </p:txBody>
      </p:sp>
    </p:spTree>
    <p:extLst>
      <p:ext uri="{BB962C8B-B14F-4D97-AF65-F5344CB8AC3E}">
        <p14:creationId xmlns:p14="http://schemas.microsoft.com/office/powerpoint/2010/main" val="38931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7" name="Group 16"/>
          <p:cNvGrpSpPr/>
          <p:nvPr/>
        </p:nvGrpSpPr>
        <p:grpSpPr>
          <a:xfrm>
            <a:off x="112313"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rot="16200000">
            <a:off x="-196728" y="6104533"/>
            <a:ext cx="1229931" cy="276999"/>
          </a:xfrm>
          <a:prstGeom prst="rect">
            <a:avLst/>
          </a:prstGeom>
          <a:noFill/>
          <a:ln>
            <a:no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sp>
        <p:nvSpPr>
          <p:cNvPr id="11" name="Rectangle 10"/>
          <p:cNvSpPr/>
          <p:nvPr/>
        </p:nvSpPr>
        <p:spPr>
          <a:xfrm>
            <a:off x="838200" y="1500886"/>
            <a:ext cx="4139275"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Electric Potential</a:t>
            </a:r>
            <a:r>
              <a:rPr lang="ar-IQ" sz="2800" b="1" dirty="0">
                <a:solidFill>
                  <a:srgbClr val="C00000"/>
                </a:solidFill>
                <a:latin typeface="Times New Roman" panose="02020603050405020304" pitchFamily="18" charset="0"/>
                <a:cs typeface="Times New Roman" panose="02020603050405020304" pitchFamily="18" charset="0"/>
              </a:rPr>
              <a:t> </a:t>
            </a:r>
            <a:r>
              <a:rPr lang="ar-SA" sz="2800" b="1" dirty="0">
                <a:solidFill>
                  <a:srgbClr val="C00000"/>
                </a:solidFill>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Energy</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2" name="Title 1"/>
          <p:cNvSpPr>
            <a:spLocks noGrp="1"/>
          </p:cNvSpPr>
          <p:nvPr>
            <p:ph type="title"/>
          </p:nvPr>
        </p:nvSpPr>
        <p:spPr>
          <a:xfrm>
            <a:off x="838200" y="365125"/>
            <a:ext cx="10515600" cy="1325563"/>
          </a:xfrm>
        </p:spPr>
        <p:txBody>
          <a:bodyPr>
            <a:normAutofit/>
          </a:bodyPr>
          <a:lstStyle/>
          <a:p>
            <a:r>
              <a:rPr lang="en-US" sz="3600" b="1" dirty="0">
                <a:latin typeface="Times New Roman" panose="02020603050405020304" pitchFamily="18" charset="0"/>
                <a:cs typeface="Times New Roman" panose="02020603050405020304" pitchFamily="18" charset="0"/>
              </a:rPr>
              <a:t>The Electric Potential</a:t>
            </a:r>
          </a:p>
        </p:txBody>
      </p:sp>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991" y="1946832"/>
            <a:ext cx="5976617" cy="42519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1989" y="2036482"/>
            <a:ext cx="4391696" cy="2246769"/>
          </a:xfrm>
          <a:prstGeom prst="rect">
            <a:avLst/>
          </a:prstGeom>
          <a:noFill/>
        </p:spPr>
        <p:txBody>
          <a:bodyPr wrap="square" rtlCol="0">
            <a:spAutoFit/>
          </a:bodyPr>
          <a:lstStyle/>
          <a:p>
            <a:pPr algn="just" rtl="1"/>
            <a:r>
              <a:rPr lang="ar-IQ" sz="2800" dirty="0"/>
              <a:t>يمكن تعريف طاقة الجهد الكهربائي لمجموعة شحنات داخل نظام ما  على انه </a:t>
            </a:r>
            <a:r>
              <a:rPr lang="ar-IQ" sz="2800" b="1" dirty="0"/>
              <a:t>الشغل المطلوب لنقل تلك الشحنات من ما لا نهاية الى هذا التكوين او النظام</a:t>
            </a:r>
            <a:r>
              <a:rPr lang="ar-IQ" sz="2800" dirty="0"/>
              <a:t> . </a:t>
            </a:r>
            <a:endParaRPr lang="en-US" sz="2800" dirty="0"/>
          </a:p>
        </p:txBody>
      </p:sp>
      <mc:AlternateContent xmlns:mc="http://schemas.openxmlformats.org/markup-compatibility/2006" xmlns:a14="http://schemas.microsoft.com/office/drawing/2010/main">
        <mc:Choice Requires="a14">
          <p:sp>
            <p:nvSpPr>
              <p:cNvPr id="3" name="TextBox 2"/>
              <p:cNvSpPr txBox="1"/>
              <p:nvPr/>
            </p:nvSpPr>
            <p:spPr>
              <a:xfrm>
                <a:off x="1004227" y="4499745"/>
                <a:ext cx="3012620" cy="22566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𝑊</m:t>
                      </m:r>
                      <m:r>
                        <a:rPr lang="en-US" sz="3200" b="0" i="1" smtClean="0">
                          <a:latin typeface="Cambria Math" panose="02040503050406030204" pitchFamily="18" charset="0"/>
                        </a:rPr>
                        <m:t>=</m:t>
                      </m:r>
                      <m:r>
                        <a:rPr lang="en-US" sz="3200" b="0" i="1" smtClean="0">
                          <a:latin typeface="Cambria Math" panose="02040503050406030204" pitchFamily="18" charset="0"/>
                        </a:rPr>
                        <m:t>𝑉</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𝑞</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 </m:t>
                      </m:r>
                    </m:oMath>
                  </m:oMathPara>
                </a14:m>
                <a:endParaRPr lang="en-US" sz="3200" b="0" dirty="0"/>
              </a:p>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𝑉</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𝑘</m:t>
                      </m:r>
                      <m:f>
                        <m:fPr>
                          <m:ctrlPr>
                            <a:rPr lang="en-US" sz="3200" b="0" i="1" smtClean="0">
                              <a:latin typeface="Cambria Math" panose="02040503050406030204" pitchFamily="18" charset="0"/>
                              <a:ea typeface="Cambria Math" panose="02040503050406030204" pitchFamily="18" charset="0"/>
                            </a:rPr>
                          </m:ctrlPr>
                        </m:fPr>
                        <m:num>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𝑞</m:t>
                              </m:r>
                            </m:e>
                            <m:sub>
                              <m:r>
                                <a:rPr lang="en-US" sz="3200" b="0" i="1" smtClean="0">
                                  <a:latin typeface="Cambria Math" panose="02040503050406030204" pitchFamily="18" charset="0"/>
                                  <a:ea typeface="Cambria Math" panose="02040503050406030204" pitchFamily="18" charset="0"/>
                                </a:rPr>
                                <m:t>1</m:t>
                              </m:r>
                            </m:sub>
                          </m:sSub>
                        </m:num>
                        <m:den>
                          <m:r>
                            <a:rPr lang="en-US" sz="3200" b="0" i="1" smtClean="0">
                              <a:latin typeface="Cambria Math" panose="02040503050406030204" pitchFamily="18" charset="0"/>
                              <a:ea typeface="Cambria Math" panose="02040503050406030204" pitchFamily="18" charset="0"/>
                            </a:rPr>
                            <m:t>𝑟</m:t>
                          </m:r>
                        </m:den>
                      </m:f>
                    </m:oMath>
                  </m:oMathPara>
                </a14:m>
                <a:endParaRPr lang="en-US" sz="32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𝑈</m:t>
                      </m:r>
                      <m:r>
                        <a:rPr lang="en-US" sz="3200" b="0" i="1" smtClean="0">
                          <a:latin typeface="Cambria Math" panose="02040503050406030204" pitchFamily="18" charset="0"/>
                        </a:rPr>
                        <m:t>=</m:t>
                      </m:r>
                      <m:r>
                        <a:rPr lang="en-US" sz="3200" b="0" i="1" smtClean="0">
                          <a:latin typeface="Cambria Math" panose="02040503050406030204" pitchFamily="18" charset="0"/>
                        </a:rPr>
                        <m:t>𝑊</m:t>
                      </m:r>
                      <m:r>
                        <a:rPr lang="en-US" sz="3200" b="0" i="1" smtClean="0">
                          <a:latin typeface="Cambria Math" panose="02040503050406030204" pitchFamily="18" charset="0"/>
                        </a:rPr>
                        <m:t>=</m:t>
                      </m:r>
                      <m:r>
                        <a:rPr lang="en-US" sz="3200" b="0" i="1" smtClean="0">
                          <a:latin typeface="Cambria Math" panose="02040503050406030204" pitchFamily="18" charset="0"/>
                        </a:rPr>
                        <m:t>𝐾</m:t>
                      </m:r>
                      <m:f>
                        <m:fPr>
                          <m:ctrlPr>
                            <a:rPr lang="en-US" sz="3200" i="1">
                              <a:latin typeface="Cambria Math" panose="02040503050406030204" pitchFamily="18" charset="0"/>
                              <a:ea typeface="Cambria Math" panose="02040503050406030204" pitchFamily="18" charset="0"/>
                            </a:rPr>
                          </m:ctrlPr>
                        </m:fPr>
                        <m:num>
                          <m:sSub>
                            <m:sSubPr>
                              <m:ctrlPr>
                                <a:rPr lang="en-US" sz="3200" i="1" smtClean="0">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𝑞</m:t>
                              </m:r>
                            </m:e>
                            <m:sub>
                              <m:r>
                                <a:rPr lang="en-US" sz="3200" i="1">
                                  <a:latin typeface="Cambria Math" panose="02040503050406030204" pitchFamily="18" charset="0"/>
                                  <a:ea typeface="Cambria Math" panose="02040503050406030204" pitchFamily="18" charset="0"/>
                                </a:rPr>
                                <m:t>1</m:t>
                              </m:r>
                            </m:sub>
                          </m:sSub>
                          <m:sSub>
                            <m:sSubPr>
                              <m:ctrlPr>
                                <a:rPr lang="en-US" sz="3200" i="1">
                                  <a:latin typeface="Cambria Math" panose="02040503050406030204" pitchFamily="18" charset="0"/>
                                  <a:ea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𝑞</m:t>
                              </m:r>
                            </m:e>
                            <m:sub>
                              <m:r>
                                <a:rPr lang="en-US" sz="3200" i="1" smtClean="0">
                                  <a:latin typeface="Cambria Math" panose="02040503050406030204" pitchFamily="18" charset="0"/>
                                  <a:ea typeface="Cambria Math" panose="02040503050406030204" pitchFamily="18" charset="0"/>
                                </a:rPr>
                                <m:t>1</m:t>
                              </m:r>
                            </m:sub>
                          </m:sSub>
                        </m:num>
                        <m:den>
                          <m:sSub>
                            <m:sSubPr>
                              <m:ctrlPr>
                                <a:rPr lang="en-US" sz="320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𝑟</m:t>
                              </m:r>
                            </m:e>
                            <m:sub>
                              <m:r>
                                <a:rPr lang="en-US" sz="3200" b="0" i="1" smtClean="0">
                                  <a:latin typeface="Cambria Math" panose="02040503050406030204" pitchFamily="18" charset="0"/>
                                  <a:ea typeface="Cambria Math" panose="02040503050406030204" pitchFamily="18" charset="0"/>
                                </a:rPr>
                                <m:t>12</m:t>
                              </m:r>
                            </m:sub>
                          </m:sSub>
                        </m:den>
                      </m:f>
                    </m:oMath>
                  </m:oMathPara>
                </a14:m>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1004227" y="4499745"/>
                <a:ext cx="3012620" cy="2256643"/>
              </a:xfrm>
              <a:prstGeom prst="rect">
                <a:avLst/>
              </a:prstGeom>
              <a:blipFill>
                <a:blip r:embed="rId4"/>
                <a:stretch>
                  <a:fillRect/>
                </a:stretch>
              </a:blipFill>
            </p:spPr>
            <p:txBody>
              <a:bodyPr/>
              <a:lstStyle/>
              <a:p>
                <a:r>
                  <a:rPr lang="en-US">
                    <a:noFill/>
                  </a:rPr>
                  <a:t> </a:t>
                </a:r>
              </a:p>
            </p:txBody>
          </p:sp>
        </mc:Fallback>
      </mc:AlternateContent>
      <p:grpSp>
        <p:nvGrpSpPr>
          <p:cNvPr id="18" name="Group 17"/>
          <p:cNvGrpSpPr/>
          <p:nvPr/>
        </p:nvGrpSpPr>
        <p:grpSpPr>
          <a:xfrm>
            <a:off x="6450911" y="1422850"/>
            <a:ext cx="5420688" cy="2782365"/>
            <a:chOff x="6400800" y="1422850"/>
            <a:chExt cx="5420688" cy="2782365"/>
          </a:xfrm>
        </p:grpSpPr>
        <p:grpSp>
          <p:nvGrpSpPr>
            <p:cNvPr id="15" name="Group 14"/>
            <p:cNvGrpSpPr/>
            <p:nvPr/>
          </p:nvGrpSpPr>
          <p:grpSpPr>
            <a:xfrm>
              <a:off x="6400800" y="2186014"/>
              <a:ext cx="2252220" cy="964367"/>
              <a:chOff x="6331079" y="1018702"/>
              <a:chExt cx="2252220" cy="964367"/>
            </a:xfrm>
          </p:grpSpPr>
          <mc:AlternateContent xmlns:mc="http://schemas.openxmlformats.org/markup-compatibility/2006" xmlns:a14="http://schemas.microsoft.com/office/drawing/2010/main">
            <mc:Choice Requires="a14">
              <p:sp>
                <p:nvSpPr>
                  <p:cNvPr id="7" name="Rectangle 6"/>
                  <p:cNvSpPr/>
                  <p:nvPr/>
                </p:nvSpPr>
                <p:spPr>
                  <a:xfrm>
                    <a:off x="6331079" y="1018702"/>
                    <a:ext cx="2252220" cy="964367"/>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𝑈</m:t>
                          </m:r>
                          <m:r>
                            <a:rPr lang="en-US" sz="2800" i="1" smtClean="0">
                              <a:solidFill>
                                <a:schemeClr val="tx1"/>
                              </a:solidFill>
                              <a:latin typeface="Cambria Math" panose="02040503050406030204" pitchFamily="18" charset="0"/>
                            </a:rPr>
                            <m:t>=        </m:t>
                          </m:r>
                          <m:f>
                            <m:fPr>
                              <m:ctrlPr>
                                <a:rPr lang="en-US" sz="2800" i="1">
                                  <a:solidFill>
                                    <a:schemeClr val="tx1"/>
                                  </a:solidFill>
                                  <a:latin typeface="Cambria Math" panose="02040503050406030204" pitchFamily="18" charset="0"/>
                                  <a:ea typeface="Cambria Math" panose="02040503050406030204" pitchFamily="18" charset="0"/>
                                </a:rPr>
                              </m:ctrlPr>
                            </m:fPr>
                            <m:num>
                              <m:sSub>
                                <m:sSubPr>
                                  <m:ctrlPr>
                                    <a:rPr lang="en-US" sz="2800" i="1">
                                      <a:solidFill>
                                        <a:schemeClr val="tx1"/>
                                      </a:solidFill>
                                      <a:latin typeface="Cambria Math" panose="02040503050406030204" pitchFamily="18" charset="0"/>
                                      <a:ea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𝑞</m:t>
                                  </m:r>
                                </m:e>
                                <m:sub>
                                  <m:r>
                                    <a:rPr lang="en-US" sz="2800" b="0" i="1" smtClean="0">
                                      <a:solidFill>
                                        <a:schemeClr val="tx1"/>
                                      </a:solidFill>
                                      <a:latin typeface="Cambria Math" panose="02040503050406030204" pitchFamily="18" charset="0"/>
                                      <a:ea typeface="Cambria Math" panose="02040503050406030204" pitchFamily="18" charset="0"/>
                                    </a:rPr>
                                    <m:t>𝑖</m:t>
                                  </m:r>
                                </m:sub>
                              </m:sSub>
                              <m:sSub>
                                <m:sSubPr>
                                  <m:ctrlPr>
                                    <a:rPr lang="en-US" sz="2800" i="1">
                                      <a:solidFill>
                                        <a:schemeClr val="tx1"/>
                                      </a:solidFill>
                                      <a:latin typeface="Cambria Math" panose="02040503050406030204" pitchFamily="18" charset="0"/>
                                      <a:ea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𝑞</m:t>
                                  </m:r>
                                </m:e>
                                <m:sub>
                                  <m:r>
                                    <a:rPr lang="en-US" sz="2800" b="0" i="1" smtClean="0">
                                      <a:solidFill>
                                        <a:schemeClr val="tx1"/>
                                      </a:solidFill>
                                      <a:latin typeface="Cambria Math" panose="02040503050406030204" pitchFamily="18" charset="0"/>
                                      <a:ea typeface="Cambria Math" panose="02040503050406030204" pitchFamily="18" charset="0"/>
                                    </a:rPr>
                                    <m:t>𝑗</m:t>
                                  </m:r>
                                </m:sub>
                              </m:sSub>
                            </m:num>
                            <m:den>
                              <m:sSub>
                                <m:sSubPr>
                                  <m:ctrlPr>
                                    <a:rPr lang="en-US" sz="2800" i="1">
                                      <a:solidFill>
                                        <a:schemeClr val="tx1"/>
                                      </a:solidFill>
                                      <a:latin typeface="Cambria Math" panose="02040503050406030204" pitchFamily="18" charset="0"/>
                                      <a:ea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𝑟</m:t>
                                  </m:r>
                                </m:e>
                                <m:sub>
                                  <m:r>
                                    <a:rPr lang="en-US" sz="2800" b="0" i="1" smtClean="0">
                                      <a:solidFill>
                                        <a:schemeClr val="tx1"/>
                                      </a:solidFill>
                                      <a:latin typeface="Cambria Math" panose="02040503050406030204" pitchFamily="18" charset="0"/>
                                      <a:ea typeface="Cambria Math" panose="02040503050406030204" pitchFamily="18" charset="0"/>
                                    </a:rPr>
                                    <m:t>𝑖𝑗</m:t>
                                  </m:r>
                                </m:sub>
                              </m:sSub>
                            </m:den>
                          </m:f>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6331079" y="1018702"/>
                    <a:ext cx="2252220" cy="96436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081028" y="1052485"/>
                    <a:ext cx="752322" cy="894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400" i="1" smtClean="0">
                                  <a:latin typeface="Cambria Math" panose="02040503050406030204" pitchFamily="18" charset="0"/>
                                </a:rPr>
                              </m:ctrlPr>
                            </m:naryPr>
                            <m:sub/>
                            <m:sup/>
                            <m:e>
                              <m:r>
                                <a:rPr lang="en-US" sz="2400" b="0" i="1" smtClean="0">
                                  <a:latin typeface="Cambria Math" panose="02040503050406030204" pitchFamily="18" charset="0"/>
                                </a:rPr>
                                <m:t>𝐾</m:t>
                              </m:r>
                            </m:e>
                          </m:nary>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7081028" y="1052485"/>
                    <a:ext cx="752322" cy="894347"/>
                  </a:xfrm>
                  <a:prstGeom prst="rect">
                    <a:avLst/>
                  </a:prstGeom>
                  <a:blipFill>
                    <a:blip r:embed="rId6"/>
                    <a:stretch>
                      <a:fillRect/>
                    </a:stretch>
                  </a:blipFill>
                </p:spPr>
                <p:txBody>
                  <a:bodyPr/>
                  <a:lstStyle/>
                  <a:p>
                    <a:r>
                      <a:rPr lang="en-US">
                        <a:noFill/>
                      </a:rPr>
                      <a:t> </a:t>
                    </a:r>
                  </a:p>
                </p:txBody>
              </p:sp>
            </mc:Fallback>
          </mc:AlternateContent>
        </p:grpSp>
        <p:sp>
          <p:nvSpPr>
            <p:cNvPr id="16" name="Rectangle 15"/>
            <p:cNvSpPr/>
            <p:nvPr/>
          </p:nvSpPr>
          <p:spPr>
            <a:xfrm>
              <a:off x="8833590" y="1422850"/>
              <a:ext cx="2987898" cy="278236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dirty="0">
                  <a:solidFill>
                    <a:schemeClr val="tx1"/>
                  </a:solidFill>
                </a:rPr>
                <a:t>في حالة اكثر من شحنتين نستخدم هذا القانون حيث نوجد الطاقة المختزنه بين كل شحنتين على حده ومن ثم نجمع جمعا جبريا. </a:t>
              </a:r>
              <a:endParaRPr lang="en-US" sz="2800" dirty="0">
                <a:solidFill>
                  <a:schemeClr val="tx1"/>
                </a:solidFill>
              </a:endParaRPr>
            </a:p>
          </p:txBody>
        </p:sp>
      </p:grpSp>
    </p:spTree>
    <p:extLst>
      <p:ext uri="{BB962C8B-B14F-4D97-AF65-F5344CB8AC3E}">
        <p14:creationId xmlns:p14="http://schemas.microsoft.com/office/powerpoint/2010/main" val="34463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774" y="1832626"/>
            <a:ext cx="3171825" cy="1685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lvl="0"/>
            <a:r>
              <a:rPr lang="en-US" sz="3600" b="1" dirty="0">
                <a:latin typeface="Times New Roman" panose="02020603050405020304" pitchFamily="18" charset="0"/>
                <a:cs typeface="Times New Roman" panose="02020603050405020304" pitchFamily="18" charset="0"/>
              </a:rPr>
              <a:t>The Electric Charge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6" name="Group 15"/>
          <p:cNvGrpSpPr/>
          <p:nvPr/>
        </p:nvGrpSpPr>
        <p:grpSpPr>
          <a:xfrm>
            <a:off x="112313" y="0"/>
            <a:ext cx="444424" cy="6858000"/>
            <a:chOff x="447167" y="0"/>
            <a:chExt cx="444424" cy="6858000"/>
          </a:xfrm>
        </p:grpSpPr>
        <p:grpSp>
          <p:nvGrpSpPr>
            <p:cNvPr id="17" name="Group 16"/>
            <p:cNvGrpSpPr/>
            <p:nvPr/>
          </p:nvGrpSpPr>
          <p:grpSpPr>
            <a:xfrm>
              <a:off x="447167"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rot="16200000">
              <a:off x="138126" y="6104533"/>
              <a:ext cx="1229931" cy="276999"/>
            </a:xfrm>
            <a:prstGeom prst="rect">
              <a:avLst/>
            </a:prstGeom>
            <a:noFill/>
            <a:ln>
              <a:solidFill>
                <a:schemeClr val="bg1">
                  <a:lumMod val="85000"/>
                </a:schemeClr>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grpSp>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119" y="3418864"/>
            <a:ext cx="4753681" cy="27618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086" y="3359634"/>
            <a:ext cx="5117801" cy="282110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913828" y="1468326"/>
            <a:ext cx="4631396"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Positive and negative charge</a:t>
            </a:r>
            <a:endParaRPr lang="en-US" sz="2800" dirty="0">
              <a:solidFill>
                <a:srgbClr val="C00000"/>
              </a:solidFill>
            </a:endParaRPr>
          </a:p>
        </p:txBody>
      </p:sp>
      <p:grpSp>
        <p:nvGrpSpPr>
          <p:cNvPr id="7" name="Group 6"/>
          <p:cNvGrpSpPr/>
          <p:nvPr/>
        </p:nvGrpSpPr>
        <p:grpSpPr>
          <a:xfrm>
            <a:off x="526194" y="1936838"/>
            <a:ext cx="11586983" cy="4774507"/>
            <a:chOff x="605017" y="2055738"/>
            <a:chExt cx="11586983" cy="4409456"/>
          </a:xfrm>
        </p:grpSpPr>
        <p:sp>
          <p:nvSpPr>
            <p:cNvPr id="6" name="Rectangle 5"/>
            <p:cNvSpPr/>
            <p:nvPr/>
          </p:nvSpPr>
          <p:spPr>
            <a:xfrm>
              <a:off x="605017" y="2506283"/>
              <a:ext cx="11586983" cy="3958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Image result for The Electric Char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6228" y="2055738"/>
              <a:ext cx="7469747" cy="44094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458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The Electric Charge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6" name="Group 15"/>
          <p:cNvGrpSpPr/>
          <p:nvPr/>
        </p:nvGrpSpPr>
        <p:grpSpPr>
          <a:xfrm>
            <a:off x="112313" y="0"/>
            <a:ext cx="444424" cy="6858000"/>
            <a:chOff x="447167" y="0"/>
            <a:chExt cx="444424" cy="6858000"/>
          </a:xfrm>
        </p:grpSpPr>
        <p:grpSp>
          <p:nvGrpSpPr>
            <p:cNvPr id="17" name="Group 16"/>
            <p:cNvGrpSpPr/>
            <p:nvPr/>
          </p:nvGrpSpPr>
          <p:grpSpPr>
            <a:xfrm>
              <a:off x="447167"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rot="16200000">
              <a:off x="138126" y="6104533"/>
              <a:ext cx="1229931" cy="276999"/>
            </a:xfrm>
            <a:prstGeom prst="rect">
              <a:avLst/>
            </a:prstGeom>
            <a:noFill/>
            <a:ln>
              <a:solidFill>
                <a:schemeClr val="bg1">
                  <a:lumMod val="85000"/>
                </a:schemeClr>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grpSp>
      <p:sp>
        <p:nvSpPr>
          <p:cNvPr id="14" name="Rectangle 13"/>
          <p:cNvSpPr/>
          <p:nvPr/>
        </p:nvSpPr>
        <p:spPr>
          <a:xfrm>
            <a:off x="913828" y="1468326"/>
            <a:ext cx="4257897"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Conductors and insulators</a:t>
            </a:r>
            <a:endParaRPr lang="en-US" sz="2800" dirty="0">
              <a:solidFill>
                <a:srgbClr val="C00000"/>
              </a:solidFill>
            </a:endParaRP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78" y="2347773"/>
            <a:ext cx="5523538" cy="427684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96000" y="2540956"/>
            <a:ext cx="5532548" cy="2677656"/>
          </a:xfrm>
          <a:prstGeom prst="rect">
            <a:avLst/>
          </a:prstGeom>
        </p:spPr>
        <p:txBody>
          <a:bodyPr wrap="square">
            <a:spAutoFit/>
          </a:bodyPr>
          <a:lstStyle/>
          <a:p>
            <a:pPr marL="609600" indent="-609600" algn="r" rtl="1"/>
            <a:r>
              <a:rPr lang="ar-SA" altLang="en-US" sz="2400" b="1" u="sng" dirty="0"/>
              <a:t>المواد الموصلة</a:t>
            </a:r>
          </a:p>
          <a:p>
            <a:pPr marL="609600" indent="-609600" algn="just" rtl="1"/>
            <a:r>
              <a:rPr lang="ar-SA" altLang="en-US" sz="2400" dirty="0"/>
              <a:t>وهي المواد التي تسمح بمرور التيار الكهربائي</a:t>
            </a:r>
            <a:r>
              <a:rPr lang="en-US" altLang="en-US" sz="2400" dirty="0"/>
              <a:t> </a:t>
            </a:r>
            <a:r>
              <a:rPr lang="ar-SA" altLang="en-US" sz="2400" dirty="0"/>
              <a:t>عبرها مثل المعادن بمختلف أنواعها.</a:t>
            </a:r>
          </a:p>
          <a:p>
            <a:pPr marL="609600" indent="-609600" algn="just" rtl="1"/>
            <a:r>
              <a:rPr lang="ar-SA" altLang="en-US" sz="2400" dirty="0"/>
              <a:t>ويرجع السبب في ذلك إلى تركيبها الذري حيث تحتوي على عدد هائل من</a:t>
            </a:r>
            <a:r>
              <a:rPr lang="en-US" altLang="en-US" sz="2400" dirty="0"/>
              <a:t> </a:t>
            </a:r>
            <a:r>
              <a:rPr lang="ar-SA" altLang="en-US" sz="2400" dirty="0"/>
              <a:t>الالكترونات الحرة القابلة للحركة تحت تأثير قوة خارجية كمصدر جهد كهربائي او</a:t>
            </a:r>
            <a:r>
              <a:rPr lang="en-US" altLang="en-US" sz="2400" dirty="0"/>
              <a:t> </a:t>
            </a:r>
            <a:r>
              <a:rPr lang="ar-SA" altLang="en-US" sz="2400" dirty="0"/>
              <a:t>بطارية كما موضح في الشكل.</a:t>
            </a:r>
            <a:endParaRPr lang="en-US" altLang="en-US" sz="2400" dirty="0">
              <a:cs typeface="Arial" panose="020B0604020202020204" pitchFamily="34" charset="0"/>
            </a:endParaRPr>
          </a:p>
        </p:txBody>
      </p:sp>
      <p:sp>
        <p:nvSpPr>
          <p:cNvPr id="21" name="מציין מיקום תוכן 2"/>
          <p:cNvSpPr>
            <a:spLocks noGrp="1"/>
          </p:cNvSpPr>
          <p:nvPr>
            <p:ph idx="4294967295"/>
          </p:nvPr>
        </p:nvSpPr>
        <p:spPr>
          <a:xfrm>
            <a:off x="6199357" y="2495470"/>
            <a:ext cx="5546175" cy="4129149"/>
          </a:xfrm>
          <a:solidFill>
            <a:schemeClr val="bg1"/>
          </a:solidFill>
        </p:spPr>
        <p:txBody>
          <a:bodyPr/>
          <a:lstStyle/>
          <a:p>
            <a:pPr algn="r" rtl="1" eaLnBrk="1" hangingPunct="1">
              <a:buFontTx/>
              <a:buNone/>
            </a:pPr>
            <a:r>
              <a:rPr lang="ar-JO" altLang="en-US" sz="2400" b="1" u="sng" dirty="0"/>
              <a:t>المواد العازلة</a:t>
            </a:r>
          </a:p>
          <a:p>
            <a:pPr algn="just" rtl="1" eaLnBrk="1" hangingPunct="1">
              <a:buFontTx/>
              <a:buNone/>
            </a:pPr>
            <a:r>
              <a:rPr lang="ar-JO" altLang="en-US" sz="2400" dirty="0"/>
              <a:t>    هي المواد التي لا يسمح بمرور التيار الكهربائي عبرها مثل الخشب والزجاج والمطاط والبلاستك. ويرجع السبب في ذلك إلى تركيبها الذري حيث تحتوي على عدد قليل جدا من الالكترونات الحرة القابلة</a:t>
            </a:r>
            <a:r>
              <a:rPr lang="ar-SA" altLang="en-US" sz="2400" dirty="0"/>
              <a:t> للحركة تحت تأثير جهد كهربائي كما موضح في الشكل. للمواد العازلة أهمية كبيرة في الأنظمة الكهربائية نظرا لاستعمالاتها المتعددة. فمثلا, يستخدم البلاستيك في تغطية الأسلاك الكهربائية لحمية الإنسان من الصدمة الكهربائية.</a:t>
            </a:r>
            <a:r>
              <a:rPr lang="ar-JO" altLang="en-US" sz="2400" dirty="0"/>
              <a:t> </a:t>
            </a:r>
            <a:endParaRPr lang="he-IL" altLang="en-US" sz="2400" dirty="0"/>
          </a:p>
        </p:txBody>
      </p:sp>
      <p:sp>
        <p:nvSpPr>
          <p:cNvPr id="22" name="מציין מיקום תוכן 2"/>
          <p:cNvSpPr>
            <a:spLocks noGrp="1"/>
          </p:cNvSpPr>
          <p:nvPr>
            <p:ph idx="4294967295"/>
          </p:nvPr>
        </p:nvSpPr>
        <p:spPr>
          <a:xfrm>
            <a:off x="6139817" y="2347774"/>
            <a:ext cx="5758116" cy="4429246"/>
          </a:xfrm>
          <a:solidFill>
            <a:schemeClr val="bg1"/>
          </a:solidFill>
        </p:spPr>
        <p:txBody>
          <a:bodyPr/>
          <a:lstStyle/>
          <a:p>
            <a:pPr algn="r" rtl="1" eaLnBrk="1" hangingPunct="1">
              <a:buFontTx/>
              <a:buNone/>
            </a:pPr>
            <a:r>
              <a:rPr lang="ar-JO" altLang="en-US" sz="2400" b="1" u="sng" dirty="0"/>
              <a:t>المواد </a:t>
            </a:r>
            <a:r>
              <a:rPr lang="ar-IQ" altLang="en-US" sz="2400" b="1" u="sng" dirty="0"/>
              <a:t>الشبه موصلة</a:t>
            </a:r>
            <a:endParaRPr lang="ar-JO" altLang="en-US" sz="2400" b="1" u="sng" dirty="0"/>
          </a:p>
          <a:p>
            <a:pPr algn="just" rtl="1" eaLnBrk="1" hangingPunct="1">
              <a:buFontTx/>
              <a:buNone/>
            </a:pPr>
            <a:r>
              <a:rPr lang="ar-JO" altLang="en-US" sz="2400" dirty="0"/>
              <a:t>    </a:t>
            </a:r>
            <a:r>
              <a:rPr lang="ar-IQ" altLang="en-US" sz="2400" dirty="0"/>
              <a:t>وتشمل اشباه الموصلات مثل الجرمانيوم والسليكون وكبريتيد الرصاص / الكادميوم ، تعتمد تلك المواد على الطاقة المؤثرة عليه في ان تكون احيانا موصل جيد وعد فقدان ذلك التاثير تكون مادة عازلة . وهي من المواد المهمة التي تدخل في اغلب الصناعات الدقيقة وتتمتع بخاصية متغيره مع درجة الحرارة في مقدار توصيل او بعث الشحنات . </a:t>
            </a:r>
            <a:endParaRPr lang="he-IL" altLang="en-US" sz="2400" dirty="0"/>
          </a:p>
        </p:txBody>
      </p:sp>
    </p:spTree>
    <p:extLst>
      <p:ext uri="{BB962C8B-B14F-4D97-AF65-F5344CB8AC3E}">
        <p14:creationId xmlns:p14="http://schemas.microsoft.com/office/powerpoint/2010/main" val="316437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circle(in)">
                                      <p:cBhvr>
                                        <p:cTn id="7" dur="2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circle(in)">
                                      <p:cBhvr>
                                        <p:cTn id="12" dur="2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circle(in)">
                                      <p:cBhvr>
                                        <p:cTn id="17" dur="2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bg/>
                                          </p:spTgt>
                                        </p:tgtEl>
                                        <p:attrNameLst>
                                          <p:attrName>style.visibility</p:attrName>
                                        </p:attrNameLst>
                                      </p:cBhvr>
                                      <p:to>
                                        <p:strVal val="visible"/>
                                      </p:to>
                                    </p:set>
                                    <p:animEffect transition="in" filter="circle(in)">
                                      <p:cBhvr>
                                        <p:cTn id="22" dur="2000"/>
                                        <p:tgtEl>
                                          <p:spTgt spid="22">
                                            <p:bg/>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circle(in)">
                                      <p:cBhvr>
                                        <p:cTn id="27" dur="20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2">
                                            <p:txEl>
                                              <p:pRg st="1" end="1"/>
                                            </p:txEl>
                                          </p:spTgt>
                                        </p:tgtEl>
                                        <p:attrNameLst>
                                          <p:attrName>style.visibility</p:attrName>
                                        </p:attrNameLst>
                                      </p:cBhvr>
                                      <p:to>
                                        <p:strVal val="visible"/>
                                      </p:to>
                                    </p:set>
                                    <p:animEffect transition="in" filter="circle(in)">
                                      <p:cBhvr>
                                        <p:cTn id="32" dur="20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The Electric force and Coulombs Law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6" name="Group 15"/>
          <p:cNvGrpSpPr/>
          <p:nvPr/>
        </p:nvGrpSpPr>
        <p:grpSpPr>
          <a:xfrm>
            <a:off x="112313" y="0"/>
            <a:ext cx="444424" cy="6858000"/>
            <a:chOff x="447167" y="0"/>
            <a:chExt cx="444424" cy="6858000"/>
          </a:xfrm>
        </p:grpSpPr>
        <p:grpSp>
          <p:nvGrpSpPr>
            <p:cNvPr id="17" name="Group 16"/>
            <p:cNvGrpSpPr/>
            <p:nvPr/>
          </p:nvGrpSpPr>
          <p:grpSpPr>
            <a:xfrm>
              <a:off x="447167"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rot="16200000">
              <a:off x="138126" y="6104533"/>
              <a:ext cx="1229931" cy="276999"/>
            </a:xfrm>
            <a:prstGeom prst="rect">
              <a:avLst/>
            </a:prstGeom>
            <a:noFill/>
            <a:ln>
              <a:solidFill>
                <a:schemeClr val="bg1">
                  <a:lumMod val="85000"/>
                </a:schemeClr>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grpSp>
      <p:sp>
        <p:nvSpPr>
          <p:cNvPr id="21" name="Rectangle 20"/>
          <p:cNvSpPr/>
          <p:nvPr/>
        </p:nvSpPr>
        <p:spPr>
          <a:xfrm>
            <a:off x="917971" y="1686692"/>
            <a:ext cx="2510624"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Coulombs Law</a:t>
            </a:r>
            <a:endParaRPr lang="en-US" sz="2800" b="1" dirty="0">
              <a:solidFill>
                <a:srgbClr val="C00000"/>
              </a:solidFill>
            </a:endParaRPr>
          </a:p>
        </p:txBody>
      </p:sp>
      <p:sp>
        <p:nvSpPr>
          <p:cNvPr id="14" name="Content Placeholder 2"/>
          <p:cNvSpPr>
            <a:spLocks noGrp="1"/>
          </p:cNvSpPr>
          <p:nvPr>
            <p:ph idx="1"/>
          </p:nvPr>
        </p:nvSpPr>
        <p:spPr>
          <a:xfrm>
            <a:off x="838200" y="2544762"/>
            <a:ext cx="6309576" cy="3186336"/>
          </a:xfrm>
        </p:spPr>
        <p:txBody>
          <a:bodyPr>
            <a:normAutofit fontScale="92500" lnSpcReduction="20000"/>
          </a:bodyPr>
          <a:lstStyle/>
          <a:p>
            <a:pPr algn="just"/>
            <a:r>
              <a:rPr lang="en-US" altLang="en-US" dirty="0">
                <a:latin typeface="Times New Roman" panose="02020603050405020304" pitchFamily="18" charset="0"/>
                <a:cs typeface="Times New Roman" panose="02020603050405020304" pitchFamily="18" charset="0"/>
              </a:rPr>
              <a:t>Consider two point charges and placed at distance     apart.  </a:t>
            </a:r>
            <a:r>
              <a:rPr lang="en-US" altLang="en-US" dirty="0">
                <a:solidFill>
                  <a:srgbClr val="C00000"/>
                </a:solidFill>
                <a:latin typeface="Times New Roman" panose="02020603050405020304" pitchFamily="18" charset="0"/>
                <a:cs typeface="Times New Roman" panose="02020603050405020304" pitchFamily="18" charset="0"/>
              </a:rPr>
              <a:t>F </a:t>
            </a:r>
            <a:r>
              <a:rPr lang="el-GR" altLang="en-US" dirty="0">
                <a:solidFill>
                  <a:srgbClr val="C00000"/>
                </a:solidFill>
                <a:latin typeface="Times New Roman" panose="02020603050405020304" pitchFamily="18" charset="0"/>
                <a:cs typeface="Times New Roman" panose="02020603050405020304" pitchFamily="18" charset="0"/>
              </a:rPr>
              <a:t>α</a:t>
            </a:r>
            <a:r>
              <a:rPr lang="en-US" altLang="en-US" dirty="0">
                <a:solidFill>
                  <a:srgbClr val="C00000"/>
                </a:solidFill>
                <a:latin typeface="Times New Roman" panose="02020603050405020304" pitchFamily="18" charset="0"/>
                <a:cs typeface="Times New Roman" panose="02020603050405020304" pitchFamily="18" charset="0"/>
              </a:rPr>
              <a:t> 1/r</a:t>
            </a:r>
            <a:r>
              <a:rPr lang="en-US" altLang="en-US" baseline="30000" dirty="0">
                <a:solidFill>
                  <a:srgbClr val="C00000"/>
                </a:solidFill>
                <a:latin typeface="Times New Roman" panose="02020603050405020304" pitchFamily="18" charset="0"/>
                <a:cs typeface="Times New Roman" panose="02020603050405020304" pitchFamily="18" charset="0"/>
              </a:rPr>
              <a:t>2</a:t>
            </a:r>
          </a:p>
          <a:p>
            <a:pPr marL="0" indent="0" algn="just">
              <a:buNone/>
            </a:pPr>
            <a:r>
              <a:rPr lang="en-US" altLang="en-US" dirty="0">
                <a:latin typeface="Times New Roman" panose="02020603050405020304" pitchFamily="18" charset="0"/>
                <a:cs typeface="Times New Roman" panose="02020603050405020304" pitchFamily="18" charset="0"/>
              </a:rPr>
              <a:t> </a:t>
            </a:r>
          </a:p>
          <a:p>
            <a:pPr algn="just"/>
            <a:r>
              <a:rPr lang="en-US" altLang="en-US" dirty="0">
                <a:latin typeface="Times New Roman" panose="02020603050405020304" pitchFamily="18" charset="0"/>
                <a:cs typeface="Times New Roman" panose="02020603050405020304" pitchFamily="18" charset="0"/>
              </a:rPr>
              <a:t>The two charges exert force on each other along the line between them. .  </a:t>
            </a:r>
            <a:r>
              <a:rPr lang="en-US" altLang="en-US" dirty="0">
                <a:solidFill>
                  <a:srgbClr val="C00000"/>
                </a:solidFill>
                <a:latin typeface="Times New Roman" panose="02020603050405020304" pitchFamily="18" charset="0"/>
                <a:cs typeface="Times New Roman" panose="02020603050405020304" pitchFamily="18" charset="0"/>
              </a:rPr>
              <a:t>F </a:t>
            </a:r>
            <a:r>
              <a:rPr lang="el-GR" altLang="en-US" dirty="0">
                <a:solidFill>
                  <a:srgbClr val="C00000"/>
                </a:solidFill>
                <a:latin typeface="Times New Roman" panose="02020603050405020304" pitchFamily="18" charset="0"/>
                <a:cs typeface="Times New Roman" panose="02020603050405020304" pitchFamily="18" charset="0"/>
              </a:rPr>
              <a:t>α</a:t>
            </a:r>
            <a:r>
              <a:rPr lang="en-US" altLang="en-US" dirty="0">
                <a:solidFill>
                  <a:srgbClr val="C00000"/>
                </a:solidFill>
                <a:latin typeface="Times New Roman" panose="02020603050405020304" pitchFamily="18" charset="0"/>
                <a:cs typeface="Times New Roman" panose="02020603050405020304" pitchFamily="18" charset="0"/>
              </a:rPr>
              <a:t> q</a:t>
            </a:r>
            <a:r>
              <a:rPr lang="en-US" altLang="en-US" baseline="-25000" dirty="0">
                <a:solidFill>
                  <a:srgbClr val="C00000"/>
                </a:solidFill>
                <a:latin typeface="Times New Roman" panose="02020603050405020304" pitchFamily="18" charset="0"/>
                <a:cs typeface="Times New Roman" panose="02020603050405020304" pitchFamily="18" charset="0"/>
              </a:rPr>
              <a:t>1</a:t>
            </a:r>
            <a:r>
              <a:rPr lang="en-US" altLang="en-US" dirty="0">
                <a:solidFill>
                  <a:srgbClr val="C00000"/>
                </a:solidFill>
                <a:latin typeface="Times New Roman" panose="02020603050405020304" pitchFamily="18" charset="0"/>
                <a:cs typeface="Times New Roman" panose="02020603050405020304" pitchFamily="18" charset="0"/>
              </a:rPr>
              <a:t>q</a:t>
            </a:r>
            <a:r>
              <a:rPr lang="en-US" altLang="en-US" baseline="-25000" dirty="0">
                <a:solidFill>
                  <a:srgbClr val="C00000"/>
                </a:solidFill>
                <a:latin typeface="Times New Roman" panose="02020603050405020304" pitchFamily="18" charset="0"/>
                <a:cs typeface="Times New Roman" panose="02020603050405020304" pitchFamily="18" charset="0"/>
              </a:rPr>
              <a:t>2</a:t>
            </a:r>
          </a:p>
          <a:p>
            <a:pPr algn="just"/>
            <a:endParaRPr lang="en-US" altLang="en-US" dirty="0">
              <a:latin typeface="Times New Roman" panose="02020603050405020304" pitchFamily="18" charset="0"/>
              <a:cs typeface="Times New Roman" panose="02020603050405020304" pitchFamily="18" charset="0"/>
            </a:endParaRPr>
          </a:p>
          <a:p>
            <a:pPr algn="just"/>
            <a:r>
              <a:rPr lang="en-US" altLang="en-US" dirty="0">
                <a:latin typeface="Times New Roman" panose="02020603050405020304" pitchFamily="18" charset="0"/>
                <a:cs typeface="Times New Roman" panose="02020603050405020304" pitchFamily="18" charset="0"/>
              </a:rPr>
              <a:t>The force is </a:t>
            </a:r>
            <a:r>
              <a:rPr lang="en-US" altLang="en-US" dirty="0">
                <a:solidFill>
                  <a:srgbClr val="FF0000"/>
                </a:solidFill>
                <a:latin typeface="Times New Roman" panose="02020603050405020304" pitchFamily="18" charset="0"/>
                <a:cs typeface="Times New Roman" panose="02020603050405020304" pitchFamily="18" charset="0"/>
              </a:rPr>
              <a:t>repulsion</a:t>
            </a:r>
            <a:r>
              <a:rPr lang="en-US" altLang="en-US" dirty="0">
                <a:latin typeface="Times New Roman" panose="02020603050405020304" pitchFamily="18" charset="0"/>
                <a:cs typeface="Times New Roman" panose="02020603050405020304" pitchFamily="18" charset="0"/>
              </a:rPr>
              <a:t> if the two charges are the </a:t>
            </a:r>
            <a:r>
              <a:rPr lang="en-US" altLang="en-US" dirty="0">
                <a:solidFill>
                  <a:srgbClr val="FF0000"/>
                </a:solidFill>
                <a:latin typeface="Times New Roman" panose="02020603050405020304" pitchFamily="18" charset="0"/>
                <a:cs typeface="Times New Roman" panose="02020603050405020304" pitchFamily="18" charset="0"/>
              </a:rPr>
              <a:t>same sign</a:t>
            </a:r>
            <a:r>
              <a:rPr lang="en-US" altLang="en-US" dirty="0">
                <a:latin typeface="Times New Roman" panose="02020603050405020304" pitchFamily="18" charset="0"/>
                <a:cs typeface="Times New Roman" panose="02020603050405020304" pitchFamily="18" charset="0"/>
              </a:rPr>
              <a:t>, the force  is </a:t>
            </a:r>
            <a:r>
              <a:rPr lang="en-US" altLang="en-US" dirty="0">
                <a:solidFill>
                  <a:srgbClr val="0070C0"/>
                </a:solidFill>
                <a:latin typeface="Times New Roman" panose="02020603050405020304" pitchFamily="18" charset="0"/>
                <a:cs typeface="Times New Roman" panose="02020603050405020304" pitchFamily="18" charset="0"/>
              </a:rPr>
              <a:t>attraction</a:t>
            </a:r>
            <a:r>
              <a:rPr lang="en-US" altLang="en-US" dirty="0">
                <a:latin typeface="Times New Roman" panose="02020603050405020304" pitchFamily="18" charset="0"/>
                <a:cs typeface="Times New Roman" panose="02020603050405020304" pitchFamily="18" charset="0"/>
              </a:rPr>
              <a:t> if the two charges are  the </a:t>
            </a:r>
            <a:r>
              <a:rPr lang="en-US" altLang="en-US" dirty="0">
                <a:solidFill>
                  <a:srgbClr val="0070C0"/>
                </a:solidFill>
                <a:latin typeface="Times New Roman" panose="02020603050405020304" pitchFamily="18" charset="0"/>
                <a:cs typeface="Times New Roman" panose="02020603050405020304" pitchFamily="18" charset="0"/>
              </a:rPr>
              <a:t>opposite sign</a:t>
            </a:r>
            <a:r>
              <a:rPr lang="en-US" altLang="en-US" dirty="0">
                <a:latin typeface="Times New Roman" panose="02020603050405020304" pitchFamily="18" charset="0"/>
                <a:cs typeface="Times New Roman" panose="02020603050405020304" pitchFamily="18" charset="0"/>
              </a:rPr>
              <a:t>.</a:t>
            </a:r>
          </a:p>
          <a:p>
            <a:pPr>
              <a:buFont typeface="Wingdings 2" panose="05020102010507070707" pitchFamily="18" charset="2"/>
              <a:buNone/>
            </a:pPr>
            <a:endParaRPr lang="th-TH" altLang="en-US" dirty="0"/>
          </a:p>
        </p:txBody>
      </p:sp>
      <p:pic>
        <p:nvPicPr>
          <p:cNvPr id="15" name="Picture 2" descr="F21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239" y="1936839"/>
            <a:ext cx="4493943" cy="476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1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The Electric force and Coulombs Law</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6" name="Group 15"/>
          <p:cNvGrpSpPr/>
          <p:nvPr/>
        </p:nvGrpSpPr>
        <p:grpSpPr>
          <a:xfrm>
            <a:off x="112313" y="0"/>
            <a:ext cx="444424" cy="6858000"/>
            <a:chOff x="447167" y="0"/>
            <a:chExt cx="444424" cy="6858000"/>
          </a:xfrm>
        </p:grpSpPr>
        <p:grpSp>
          <p:nvGrpSpPr>
            <p:cNvPr id="17" name="Group 16"/>
            <p:cNvGrpSpPr/>
            <p:nvPr/>
          </p:nvGrpSpPr>
          <p:grpSpPr>
            <a:xfrm>
              <a:off x="447167"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rot="16200000">
              <a:off x="138126" y="6104533"/>
              <a:ext cx="1229931" cy="276999"/>
            </a:xfrm>
            <a:prstGeom prst="rect">
              <a:avLst/>
            </a:prstGeom>
            <a:noFill/>
            <a:ln>
              <a:solidFill>
                <a:schemeClr val="bg1">
                  <a:lumMod val="85000"/>
                </a:schemeClr>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grpSp>
      <p:sp>
        <p:nvSpPr>
          <p:cNvPr id="21" name="Rectangle 20"/>
          <p:cNvSpPr/>
          <p:nvPr/>
        </p:nvSpPr>
        <p:spPr>
          <a:xfrm>
            <a:off x="917971" y="1686692"/>
            <a:ext cx="2510624" cy="523220"/>
          </a:xfrm>
          <a:prstGeom prst="rect">
            <a:avLst/>
          </a:prstGeom>
        </p:spPr>
        <p:txBody>
          <a:bodyPr wrap="none">
            <a:spAutoFit/>
          </a:bodyPr>
          <a:lstStyle/>
          <a:p>
            <a:r>
              <a:rPr lang="en-US" sz="2800" b="1" dirty="0">
                <a:solidFill>
                  <a:srgbClr val="C00000"/>
                </a:solidFill>
                <a:latin typeface="Times New Roman" panose="02020603050405020304" pitchFamily="18" charset="0"/>
                <a:cs typeface="Times New Roman" panose="02020603050405020304" pitchFamily="18" charset="0"/>
              </a:rPr>
              <a:t>Coulombs Law</a:t>
            </a:r>
            <a:endParaRPr lang="en-US" sz="2800" b="1" dirty="0">
              <a:solidFill>
                <a:srgbClr val="C00000"/>
              </a:solidFill>
            </a:endParaRPr>
          </a:p>
        </p:txBody>
      </p:sp>
      <p:sp>
        <p:nvSpPr>
          <p:cNvPr id="13" name="Content Placeholder 2"/>
          <p:cNvSpPr>
            <a:spLocks noGrp="1"/>
          </p:cNvSpPr>
          <p:nvPr>
            <p:ph idx="1"/>
          </p:nvPr>
        </p:nvSpPr>
        <p:spPr>
          <a:xfrm>
            <a:off x="917971" y="2450798"/>
            <a:ext cx="11128798" cy="4009366"/>
          </a:xfrm>
        </p:spPr>
        <p:txBody>
          <a:bodyPr>
            <a:normAutofit/>
          </a:bodyPr>
          <a:lstStyle/>
          <a:p>
            <a:r>
              <a:rPr lang="en-US" altLang="en-US" dirty="0">
                <a:latin typeface="Times New Roman" panose="02020603050405020304" pitchFamily="18" charset="0"/>
                <a:cs typeface="Times New Roman" panose="02020603050405020304" pitchFamily="18" charset="0"/>
              </a:rPr>
              <a:t>The magnitude of the force is given by: </a:t>
            </a:r>
          </a:p>
          <a:p>
            <a:endParaRPr lang="en-US" altLang="en-US" sz="2800" i="1" dirty="0">
              <a:latin typeface="Times New Roman" panose="02020603050405020304" pitchFamily="18" charset="0"/>
              <a:cs typeface="Times New Roman" panose="02020603050405020304" pitchFamily="18" charset="0"/>
            </a:endParaRPr>
          </a:p>
          <a:p>
            <a:endParaRPr lang="en-US" altLang="en-US" sz="2800" i="1" dirty="0">
              <a:latin typeface="Times New Roman" panose="02020603050405020304" pitchFamily="18" charset="0"/>
              <a:cs typeface="Times New Roman" panose="02020603050405020304" pitchFamily="18" charset="0"/>
            </a:endParaRPr>
          </a:p>
          <a:p>
            <a:endParaRPr lang="en-US" altLang="en-US" sz="2800" i="1" dirty="0">
              <a:latin typeface="Times New Roman" panose="02020603050405020304" pitchFamily="18" charset="0"/>
              <a:cs typeface="Times New Roman" panose="02020603050405020304" pitchFamily="18" charset="0"/>
            </a:endParaRPr>
          </a:p>
          <a:p>
            <a:pPr marL="0" indent="0">
              <a:buNone/>
            </a:pPr>
            <a:r>
              <a:rPr lang="en-US" altLang="en-US" sz="2800" i="1" dirty="0">
                <a:latin typeface="Times New Roman" panose="02020603050405020304" pitchFamily="18" charset="0"/>
                <a:cs typeface="Times New Roman" panose="02020603050405020304" pitchFamily="18" charset="0"/>
              </a:rPr>
              <a:t>F is measured in Newton (N) , q </a:t>
            </a:r>
            <a:r>
              <a:rPr lang="en-US" altLang="en-US" i="1" dirty="0">
                <a:latin typeface="Times New Roman" panose="02020603050405020304" pitchFamily="18" charset="0"/>
                <a:cs typeface="Times New Roman" panose="02020603050405020304" pitchFamily="18" charset="0"/>
              </a:rPr>
              <a:t>is measured in  coulomb (c )</a:t>
            </a:r>
            <a:endParaRPr lang="en-US" altLang="en-US" sz="2800" i="1" dirty="0">
              <a:latin typeface="Times New Roman" panose="02020603050405020304" pitchFamily="18" charset="0"/>
              <a:cs typeface="Times New Roman" panose="02020603050405020304" pitchFamily="18" charset="0"/>
            </a:endParaRPr>
          </a:p>
          <a:p>
            <a:pPr marL="0" indent="0">
              <a:buNone/>
            </a:pPr>
            <a:r>
              <a:rPr lang="en-US" altLang="en-US" sz="2800" i="1" dirty="0" err="1">
                <a:latin typeface="Times New Roman" panose="02020603050405020304" pitchFamily="18" charset="0"/>
                <a:cs typeface="Times New Roman" panose="02020603050405020304" pitchFamily="18" charset="0"/>
              </a:rPr>
              <a:t>k</a:t>
            </a:r>
            <a:r>
              <a:rPr lang="en-US" altLang="en-US" sz="2800" i="1" baseline="-25000" dirty="0" err="1">
                <a:latin typeface="Times New Roman" panose="02020603050405020304" pitchFamily="18" charset="0"/>
                <a:cs typeface="Times New Roman" panose="02020603050405020304" pitchFamily="18" charset="0"/>
              </a:rPr>
              <a:t>e</a:t>
            </a:r>
            <a:r>
              <a:rPr lang="en-US" altLang="en-US" sz="2800" dirty="0">
                <a:latin typeface="Times New Roman" panose="02020603050405020304" pitchFamily="18" charset="0"/>
                <a:cs typeface="Times New Roman" panose="02020603050405020304" pitchFamily="18" charset="0"/>
              </a:rPr>
              <a:t> is called the </a:t>
            </a:r>
            <a:r>
              <a:rPr lang="en-US" altLang="en-US" sz="2800" b="1" dirty="0">
                <a:solidFill>
                  <a:srgbClr val="0070C0"/>
                </a:solidFill>
                <a:latin typeface="Times New Roman" panose="02020603050405020304" pitchFamily="18" charset="0"/>
                <a:cs typeface="Times New Roman" panose="02020603050405020304" pitchFamily="18" charset="0"/>
              </a:rPr>
              <a:t>Coulomb constant </a:t>
            </a:r>
            <a:r>
              <a:rPr lang="en-US" altLang="en-US" dirty="0">
                <a:latin typeface="Times New Roman" panose="02020603050405020304" pitchFamily="18" charset="0"/>
                <a:cs typeface="Times New Roman" panose="02020603050405020304" pitchFamily="18" charset="0"/>
              </a:rPr>
              <a:t>= 8.9876 x 10</a:t>
            </a:r>
            <a:r>
              <a:rPr lang="en-US" altLang="en-US" baseline="30000" dirty="0">
                <a:latin typeface="Times New Roman" panose="02020603050405020304" pitchFamily="18" charset="0"/>
                <a:cs typeface="Times New Roman" panose="02020603050405020304" pitchFamily="18" charset="0"/>
              </a:rPr>
              <a:t>9</a:t>
            </a:r>
            <a:r>
              <a:rPr lang="en-US" altLang="en-US" dirty="0">
                <a:latin typeface="Times New Roman" panose="02020603050405020304" pitchFamily="18" charset="0"/>
                <a:cs typeface="Times New Roman" panose="02020603050405020304" pitchFamily="18" charset="0"/>
              </a:rPr>
              <a:t> N</a:t>
            </a:r>
            <a:r>
              <a:rPr lang="en-US" altLang="en-US" baseline="30000"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m</a:t>
            </a:r>
            <a:r>
              <a:rPr lang="en-US" altLang="en-US"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/C</a:t>
            </a:r>
            <a:r>
              <a:rPr lang="en-US" altLang="en-US"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 1/(4</a:t>
            </a:r>
            <a:r>
              <a:rPr lang="en-US" altLang="en-US" i="1" dirty="0">
                <a:latin typeface="Times New Roman" panose="02020603050405020304" pitchFamily="18" charset="0"/>
                <a:cs typeface="Times New Roman" panose="02020603050405020304" pitchFamily="18" charset="0"/>
              </a:rPr>
              <a:t>π</a:t>
            </a:r>
            <a:r>
              <a:rPr lang="en-US" altLang="en-US" i="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baseline="-25000" dirty="0">
                <a:latin typeface="Times New Roman" panose="02020603050405020304" pitchFamily="18" charset="0"/>
                <a:cs typeface="Times New Roman" panose="02020603050405020304" pitchFamily="18" charset="0"/>
              </a:rPr>
              <a:t>o</a:t>
            </a:r>
            <a:r>
              <a:rPr lang="en-US" altLang="en-US" dirty="0">
                <a:latin typeface="Times New Roman" panose="02020603050405020304" pitchFamily="18" charset="0"/>
                <a:cs typeface="Times New Roman" panose="02020603050405020304" pitchFamily="18" charset="0"/>
              </a:rPr>
              <a:t>)</a:t>
            </a:r>
          </a:p>
          <a:p>
            <a:pPr marL="0" indent="0">
              <a:buNone/>
            </a:pPr>
            <a:r>
              <a:rPr lang="en-US" altLang="en-US" i="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baseline="-25000" dirty="0">
                <a:latin typeface="Times New Roman" panose="02020603050405020304" pitchFamily="18" charset="0"/>
                <a:cs typeface="Times New Roman" panose="02020603050405020304" pitchFamily="18" charset="0"/>
              </a:rPr>
              <a:t>o </a:t>
            </a:r>
            <a:r>
              <a:rPr lang="en-US" altLang="en-US" dirty="0">
                <a:latin typeface="Times New Roman" panose="02020603050405020304" pitchFamily="18" charset="0"/>
                <a:cs typeface="Times New Roman" panose="02020603050405020304" pitchFamily="18" charset="0"/>
              </a:rPr>
              <a:t>is the </a:t>
            </a:r>
            <a:r>
              <a:rPr lang="en-US" altLang="en-US" b="1" dirty="0">
                <a:solidFill>
                  <a:srgbClr val="0070C0"/>
                </a:solidFill>
                <a:latin typeface="Times New Roman" panose="02020603050405020304" pitchFamily="18" charset="0"/>
                <a:cs typeface="Times New Roman" panose="02020603050405020304" pitchFamily="18" charset="0"/>
              </a:rPr>
              <a:t>permittivity of free space </a:t>
            </a:r>
            <a:r>
              <a:rPr lang="en-US" altLang="en-US" dirty="0">
                <a:latin typeface="Times New Roman" panose="02020603050405020304" pitchFamily="18" charset="0"/>
                <a:cs typeface="Times New Roman" panose="02020603050405020304" pitchFamily="18" charset="0"/>
              </a:rPr>
              <a:t>= 8.8542 x 10</a:t>
            </a:r>
            <a:r>
              <a:rPr lang="en-US" altLang="en-US" baseline="30000" dirty="0">
                <a:latin typeface="Times New Roman" panose="02020603050405020304" pitchFamily="18" charset="0"/>
                <a:cs typeface="Times New Roman" panose="02020603050405020304" pitchFamily="18" charset="0"/>
              </a:rPr>
              <a:t>-12</a:t>
            </a:r>
            <a:r>
              <a:rPr lang="en-US" altLang="en-US" dirty="0">
                <a:latin typeface="Times New Roman" panose="02020603050405020304" pitchFamily="18" charset="0"/>
                <a:cs typeface="Times New Roman" panose="02020603050405020304" pitchFamily="18" charset="0"/>
              </a:rPr>
              <a:t> C</a:t>
            </a:r>
            <a:r>
              <a:rPr lang="en-US" altLang="en-US"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 N</a:t>
            </a:r>
            <a:r>
              <a:rPr lang="en-US" altLang="en-US" baseline="30000"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m</a:t>
            </a:r>
            <a:r>
              <a:rPr lang="en-US" altLang="en-US" baseline="30000" dirty="0">
                <a:latin typeface="Times New Roman" panose="02020603050405020304" pitchFamily="18" charset="0"/>
                <a:cs typeface="Times New Roman" panose="02020603050405020304" pitchFamily="18" charset="0"/>
              </a:rPr>
              <a:t>2</a:t>
            </a:r>
          </a:p>
          <a:p>
            <a:pPr marL="0" indent="0">
              <a:buNone/>
            </a:pPr>
            <a:endParaRPr lang="en-US" altLang="en-US" dirty="0">
              <a:cs typeface="Browallia New" panose="020B0604020202020204" pitchFamily="34" charset="-34"/>
            </a:endParaRPr>
          </a:p>
          <a:p>
            <a:endParaRPr lang="en-US" altLang="en-US" dirty="0">
              <a:cs typeface="Browallia New" panose="020B0604020202020204" pitchFamily="34" charset="-34"/>
            </a:endParaRPr>
          </a:p>
          <a:p>
            <a:endParaRPr lang="th-TH" altLang="en-US" dirty="0"/>
          </a:p>
        </p:txBody>
      </p:sp>
      <p:graphicFrame>
        <p:nvGraphicFramePr>
          <p:cNvPr id="22" name="Object 4"/>
          <p:cNvGraphicFramePr>
            <a:graphicFrameLocks noChangeAspect="1"/>
          </p:cNvGraphicFramePr>
          <p:nvPr>
            <p:extLst>
              <p:ext uri="{D42A27DB-BD31-4B8C-83A1-F6EECF244321}">
                <p14:modId xmlns:p14="http://schemas.microsoft.com/office/powerpoint/2010/main" val="89910015"/>
              </p:ext>
            </p:extLst>
          </p:nvPr>
        </p:nvGraphicFramePr>
        <p:xfrm>
          <a:off x="4559300" y="2922588"/>
          <a:ext cx="2438400" cy="1120775"/>
        </p:xfrm>
        <a:graphic>
          <a:graphicData uri="http://schemas.openxmlformats.org/presentationml/2006/ole">
            <mc:AlternateContent xmlns:mc="http://schemas.openxmlformats.org/markup-compatibility/2006">
              <mc:Choice xmlns:v="urn:schemas-microsoft-com:vml" Requires="v">
                <p:oleObj spid="_x0000_s2673" name="Equation" r:id="rId5" imgW="939600" imgH="431640" progId="Equation.DSMT4">
                  <p:embed/>
                </p:oleObj>
              </mc:Choice>
              <mc:Fallback>
                <p:oleObj name="Equation" r:id="rId5" imgW="939600" imgH="431640" progId="Equation.DSMT4">
                  <p:embed/>
                  <p:pic>
                    <p:nvPicPr>
                      <p:cNvPr id="409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9300" y="2922588"/>
                        <a:ext cx="2438400"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 name="Group 29"/>
          <p:cNvGrpSpPr/>
          <p:nvPr/>
        </p:nvGrpSpPr>
        <p:grpSpPr>
          <a:xfrm>
            <a:off x="785611" y="2331076"/>
            <a:ext cx="10431888" cy="4082603"/>
            <a:chOff x="785611" y="2331076"/>
            <a:chExt cx="10431888" cy="4082603"/>
          </a:xfrm>
        </p:grpSpPr>
        <p:sp>
          <p:nvSpPr>
            <p:cNvPr id="32" name="Rectangle 31"/>
            <p:cNvSpPr/>
            <p:nvPr/>
          </p:nvSpPr>
          <p:spPr>
            <a:xfrm>
              <a:off x="785611" y="2331076"/>
              <a:ext cx="10431888" cy="4082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503304" y="2576364"/>
              <a:ext cx="4835525" cy="2933997"/>
              <a:chOff x="1503304" y="2576364"/>
              <a:chExt cx="4835525" cy="2933997"/>
            </a:xfrm>
          </p:grpSpPr>
          <p:sp>
            <p:nvSpPr>
              <p:cNvPr id="35" name="Content Placeholder 2"/>
              <p:cNvSpPr txBox="1">
                <a:spLocks/>
              </p:cNvSpPr>
              <p:nvPr/>
            </p:nvSpPr>
            <p:spPr>
              <a:xfrm>
                <a:off x="1503304" y="2576364"/>
                <a:ext cx="4835525" cy="2933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latin typeface="Times New Roman" panose="02020603050405020304" pitchFamily="18" charset="0"/>
                    <a:cs typeface="Times New Roman" panose="02020603050405020304" pitchFamily="18" charset="0"/>
                  </a:rPr>
                  <a:t>More general, the vector form of Coulomb force is given by:</a:t>
                </a:r>
              </a:p>
              <a:p>
                <a:endParaRPr lang="en-US" altLang="en-US" dirty="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      is a unit vector directed </a:t>
                </a:r>
              </a:p>
              <a:p>
                <a:pPr marL="0" indent="0">
                  <a:buNone/>
                </a:pPr>
                <a:r>
                  <a:rPr lang="en-US" altLang="en-US" dirty="0">
                    <a:latin typeface="Times New Roman" panose="02020603050405020304" pitchFamily="18" charset="0"/>
                    <a:cs typeface="Times New Roman" panose="02020603050405020304" pitchFamily="18" charset="0"/>
                  </a:rPr>
                  <a:t>         from </a:t>
                </a:r>
                <a:r>
                  <a:rPr lang="en-US" altLang="en-US" i="1" dirty="0">
                    <a:latin typeface="Times New Roman" panose="02020603050405020304" pitchFamily="18" charset="0"/>
                    <a:cs typeface="Times New Roman" panose="02020603050405020304" pitchFamily="18" charset="0"/>
                  </a:rPr>
                  <a:t>q</a:t>
                </a:r>
                <a:r>
                  <a:rPr lang="en-US" altLang="en-US" baseline="-25000" dirty="0">
                    <a:latin typeface="Times New Roman" panose="02020603050405020304" pitchFamily="18" charset="0"/>
                    <a:cs typeface="Times New Roman" panose="02020603050405020304" pitchFamily="18" charset="0"/>
                  </a:rPr>
                  <a:t>1</a:t>
                </a:r>
                <a:r>
                  <a:rPr lang="en-US" altLang="en-US" dirty="0">
                    <a:latin typeface="Times New Roman" panose="02020603050405020304" pitchFamily="18" charset="0"/>
                    <a:cs typeface="Times New Roman" panose="02020603050405020304" pitchFamily="18" charset="0"/>
                  </a:rPr>
                  <a:t> to </a:t>
                </a:r>
                <a:r>
                  <a:rPr lang="en-US" altLang="en-US" i="1" dirty="0">
                    <a:latin typeface="Times New Roman" panose="02020603050405020304" pitchFamily="18" charset="0"/>
                    <a:cs typeface="Times New Roman" panose="02020603050405020304" pitchFamily="18" charset="0"/>
                  </a:rPr>
                  <a:t>q</a:t>
                </a:r>
                <a:r>
                  <a:rPr lang="en-US" altLang="en-US" baseline="-25000" dirty="0">
                    <a:latin typeface="Times New Roman" panose="02020603050405020304" pitchFamily="18" charset="0"/>
                    <a:cs typeface="Times New Roman" panose="02020603050405020304" pitchFamily="18" charset="0"/>
                  </a:rPr>
                  <a:t>2</a:t>
                </a:r>
                <a:endParaRPr lang="th-TH" altLang="en-US" dirty="0">
                  <a:latin typeface="Times New Roman" panose="02020603050405020304" pitchFamily="18" charset="0"/>
                </a:endParaRPr>
              </a:p>
            </p:txBody>
          </p:sp>
          <p:graphicFrame>
            <p:nvGraphicFramePr>
              <p:cNvPr id="36" name="Object 7"/>
              <p:cNvGraphicFramePr>
                <a:graphicFrameLocks noChangeAspect="1"/>
              </p:cNvGraphicFramePr>
              <p:nvPr>
                <p:extLst>
                  <p:ext uri="{D42A27DB-BD31-4B8C-83A1-F6EECF244321}">
                    <p14:modId xmlns:p14="http://schemas.microsoft.com/office/powerpoint/2010/main" val="4285418830"/>
                  </p:ext>
                </p:extLst>
              </p:nvPr>
            </p:nvGraphicFramePr>
            <p:xfrm>
              <a:off x="2525690" y="3424640"/>
              <a:ext cx="2339975" cy="947737"/>
            </p:xfrm>
            <a:graphic>
              <a:graphicData uri="http://schemas.openxmlformats.org/presentationml/2006/ole">
                <mc:AlternateContent xmlns:mc="http://schemas.openxmlformats.org/markup-compatibility/2006">
                  <mc:Choice xmlns:v="urn:schemas-microsoft-com:vml" Requires="v">
                    <p:oleObj spid="_x0000_s2674" name="Equation" r:id="rId7" imgW="1002960" imgH="406080" progId="Equation.DSMT4">
                      <p:embed/>
                    </p:oleObj>
                  </mc:Choice>
                  <mc:Fallback>
                    <p:oleObj name="Equation" r:id="rId7" imgW="1002960" imgH="406080" progId="Equation.DSMT4">
                      <p:embed/>
                      <p:pic>
                        <p:nvPicPr>
                          <p:cNvPr id="9"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5690" y="3424640"/>
                            <a:ext cx="2339975"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34" name="Picture 12" descr="2306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1189" y="2450798"/>
              <a:ext cx="4087813"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741795" y="2438960"/>
            <a:ext cx="10612005" cy="4443458"/>
            <a:chOff x="741795" y="2438960"/>
            <a:chExt cx="10612005" cy="4443458"/>
          </a:xfrm>
        </p:grpSpPr>
        <p:grpSp>
          <p:nvGrpSpPr>
            <p:cNvPr id="38" name="Group 37"/>
            <p:cNvGrpSpPr/>
            <p:nvPr/>
          </p:nvGrpSpPr>
          <p:grpSpPr>
            <a:xfrm>
              <a:off x="741795" y="2438960"/>
              <a:ext cx="10612005" cy="4348418"/>
              <a:chOff x="741795" y="2438960"/>
              <a:chExt cx="10612005" cy="4348418"/>
            </a:xfrm>
          </p:grpSpPr>
          <p:sp>
            <p:nvSpPr>
              <p:cNvPr id="40" name="Rectangle 39"/>
              <p:cNvSpPr/>
              <p:nvPr/>
            </p:nvSpPr>
            <p:spPr>
              <a:xfrm>
                <a:off x="741795" y="2438960"/>
                <a:ext cx="10612005" cy="4348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1023373" y="2596146"/>
                <a:ext cx="4402138" cy="3674325"/>
                <a:chOff x="1023373" y="2596146"/>
                <a:chExt cx="4402138" cy="3674325"/>
              </a:xfrm>
            </p:grpSpPr>
            <p:sp>
              <p:nvSpPr>
                <p:cNvPr id="42" name="Content Placeholder 2"/>
                <p:cNvSpPr txBox="1">
                  <a:spLocks/>
                </p:cNvSpPr>
                <p:nvPr/>
              </p:nvSpPr>
              <p:spPr>
                <a:xfrm>
                  <a:off x="1023373" y="2596146"/>
                  <a:ext cx="4402138" cy="3674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en-US" dirty="0">
                      <a:latin typeface="Times New Roman" panose="02020603050405020304" pitchFamily="18" charset="0"/>
                      <a:cs typeface="Times New Roman" panose="02020603050405020304" pitchFamily="18" charset="0"/>
                    </a:rPr>
                    <a:t>The force exerted by </a:t>
                  </a:r>
                  <a:r>
                    <a:rPr lang="en-US" altLang="en-US" i="1" dirty="0">
                      <a:latin typeface="Times New Roman" panose="02020603050405020304" pitchFamily="18" charset="0"/>
                      <a:cs typeface="Times New Roman" panose="02020603050405020304" pitchFamily="18" charset="0"/>
                    </a:rPr>
                    <a:t>q</a:t>
                  </a:r>
                  <a:r>
                    <a:rPr lang="en-US" altLang="en-US" baseline="-25000" dirty="0">
                      <a:latin typeface="Times New Roman" panose="02020603050405020304" pitchFamily="18" charset="0"/>
                      <a:cs typeface="Times New Roman" panose="02020603050405020304" pitchFamily="18" charset="0"/>
                    </a:rPr>
                    <a:t>1</a:t>
                  </a:r>
                  <a:r>
                    <a:rPr lang="en-US" altLang="en-US" dirty="0">
                      <a:latin typeface="Times New Roman" panose="02020603050405020304" pitchFamily="18" charset="0"/>
                      <a:cs typeface="Times New Roman" panose="02020603050405020304" pitchFamily="18" charset="0"/>
                    </a:rPr>
                    <a:t> on </a:t>
                  </a:r>
                  <a:r>
                    <a:rPr lang="en-US" altLang="en-US" i="1" dirty="0">
                      <a:latin typeface="Times New Roman" panose="02020603050405020304" pitchFamily="18" charset="0"/>
                      <a:cs typeface="Times New Roman" panose="02020603050405020304" pitchFamily="18" charset="0"/>
                    </a:rPr>
                    <a:t>q</a:t>
                  </a:r>
                  <a:r>
                    <a:rPr lang="en-US" altLang="en-US" baseline="-25000" dirty="0">
                      <a:latin typeface="Times New Roman" panose="02020603050405020304" pitchFamily="18" charset="0"/>
                      <a:cs typeface="Times New Roman" panose="02020603050405020304" pitchFamily="18" charset="0"/>
                    </a:rPr>
                    <a:t>3 </a:t>
                  </a:r>
                  <a:r>
                    <a:rPr lang="en-US" altLang="en-US" dirty="0">
                      <a:latin typeface="Times New Roman" panose="02020603050405020304" pitchFamily="18" charset="0"/>
                      <a:cs typeface="Times New Roman" panose="02020603050405020304" pitchFamily="18" charset="0"/>
                    </a:rPr>
                    <a:t> is </a:t>
                  </a:r>
                </a:p>
                <a:p>
                  <a:pPr algn="just"/>
                  <a:r>
                    <a:rPr lang="en-US" altLang="en-US" dirty="0">
                      <a:latin typeface="Times New Roman" panose="02020603050405020304" pitchFamily="18" charset="0"/>
                      <a:cs typeface="Times New Roman" panose="02020603050405020304" pitchFamily="18" charset="0"/>
                    </a:rPr>
                    <a:t>The force exerted by </a:t>
                  </a:r>
                  <a:r>
                    <a:rPr lang="en-US" altLang="en-US" i="1" dirty="0">
                      <a:latin typeface="Times New Roman" panose="02020603050405020304" pitchFamily="18" charset="0"/>
                      <a:cs typeface="Times New Roman" panose="02020603050405020304" pitchFamily="18" charset="0"/>
                    </a:rPr>
                    <a:t>q</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on </a:t>
                  </a:r>
                  <a:r>
                    <a:rPr lang="en-US" altLang="en-US" i="1" dirty="0">
                      <a:latin typeface="Times New Roman" panose="02020603050405020304" pitchFamily="18" charset="0"/>
                      <a:cs typeface="Times New Roman" panose="02020603050405020304" pitchFamily="18" charset="0"/>
                    </a:rPr>
                    <a:t>q</a:t>
                  </a:r>
                  <a:r>
                    <a:rPr lang="en-US" altLang="en-US" baseline="-25000" dirty="0">
                      <a:latin typeface="Times New Roman" panose="02020603050405020304" pitchFamily="18" charset="0"/>
                      <a:cs typeface="Times New Roman" panose="02020603050405020304" pitchFamily="18" charset="0"/>
                    </a:rPr>
                    <a:t>3</a:t>
                  </a:r>
                  <a:r>
                    <a:rPr lang="en-US" altLang="en-US" dirty="0">
                      <a:latin typeface="Times New Roman" panose="02020603050405020304" pitchFamily="18" charset="0"/>
                      <a:cs typeface="Times New Roman" panose="02020603050405020304" pitchFamily="18" charset="0"/>
                    </a:rPr>
                    <a:t> is  </a:t>
                  </a:r>
                </a:p>
                <a:p>
                  <a:pPr algn="just"/>
                  <a:r>
                    <a:rPr lang="en-US" altLang="en-US" dirty="0">
                      <a:latin typeface="Times New Roman" panose="02020603050405020304" pitchFamily="18" charset="0"/>
                      <a:cs typeface="Times New Roman" panose="02020603050405020304" pitchFamily="18" charset="0"/>
                    </a:rPr>
                    <a:t>The </a:t>
                  </a:r>
                  <a:r>
                    <a:rPr lang="en-US" altLang="en-US" i="1" dirty="0">
                      <a:latin typeface="Times New Roman" panose="02020603050405020304" pitchFamily="18" charset="0"/>
                      <a:cs typeface="Times New Roman" panose="02020603050405020304" pitchFamily="18" charset="0"/>
                    </a:rPr>
                    <a:t>net force</a:t>
                  </a:r>
                  <a:r>
                    <a:rPr lang="en-US" altLang="en-US" dirty="0">
                      <a:latin typeface="Times New Roman" panose="02020603050405020304" pitchFamily="18" charset="0"/>
                      <a:cs typeface="Times New Roman" panose="02020603050405020304" pitchFamily="18" charset="0"/>
                    </a:rPr>
                    <a:t> exerted on </a:t>
                  </a:r>
                  <a:r>
                    <a:rPr lang="en-US" altLang="en-US" i="1" dirty="0">
                      <a:latin typeface="Times New Roman" panose="02020603050405020304" pitchFamily="18" charset="0"/>
                      <a:cs typeface="Times New Roman" panose="02020603050405020304" pitchFamily="18" charset="0"/>
                    </a:rPr>
                    <a:t>q</a:t>
                  </a:r>
                  <a:r>
                    <a:rPr lang="en-US" altLang="en-US" baseline="-25000" dirty="0">
                      <a:latin typeface="Times New Roman" panose="02020603050405020304" pitchFamily="18" charset="0"/>
                      <a:cs typeface="Times New Roman" panose="02020603050405020304" pitchFamily="18" charset="0"/>
                    </a:rPr>
                    <a:t>3</a:t>
                  </a:r>
                  <a:r>
                    <a:rPr lang="en-US" altLang="en-US" dirty="0">
                      <a:latin typeface="Times New Roman" panose="02020603050405020304" pitchFamily="18" charset="0"/>
                      <a:cs typeface="Times New Roman" panose="02020603050405020304" pitchFamily="18" charset="0"/>
                    </a:rPr>
                    <a:t> is the vector sum of         and  </a:t>
                  </a:r>
                  <a:endParaRPr lang="th-TH" altLang="en-US" dirty="0">
                    <a:latin typeface="Times New Roman" panose="02020603050405020304" pitchFamily="18" charset="0"/>
                  </a:endParaRPr>
                </a:p>
              </p:txBody>
            </p:sp>
            <p:graphicFrame>
              <p:nvGraphicFramePr>
                <p:cNvPr id="43" name="Object 42"/>
                <p:cNvGraphicFramePr>
                  <a:graphicFrameLocks noChangeAspect="1"/>
                </p:cNvGraphicFramePr>
                <p:nvPr>
                  <p:extLst>
                    <p:ext uri="{D42A27DB-BD31-4B8C-83A1-F6EECF244321}">
                      <p14:modId xmlns:p14="http://schemas.microsoft.com/office/powerpoint/2010/main" val="2092577666"/>
                    </p:ext>
                  </p:extLst>
                </p:nvPr>
              </p:nvGraphicFramePr>
              <p:xfrm>
                <a:off x="2187733" y="2978527"/>
                <a:ext cx="403225" cy="504825"/>
              </p:xfrm>
              <a:graphic>
                <a:graphicData uri="http://schemas.openxmlformats.org/presentationml/2006/ole">
                  <mc:AlternateContent xmlns:mc="http://schemas.openxmlformats.org/markup-compatibility/2006">
                    <mc:Choice xmlns:v="urn:schemas-microsoft-com:vml" Requires="v">
                      <p:oleObj spid="_x0000_s2675" name="Equation" r:id="rId10" imgW="241195" imgH="304668" progId="Equation.DSMT4">
                        <p:embed/>
                      </p:oleObj>
                    </mc:Choice>
                    <mc:Fallback>
                      <p:oleObj name="Equation" r:id="rId10" imgW="241195" imgH="304668" progId="Equation.DSMT4">
                        <p:embed/>
                        <p:pic>
                          <p:nvPicPr>
                            <p:cNvPr id="1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87733" y="2978527"/>
                              <a:ext cx="403225" cy="504825"/>
                            </a:xfrm>
                            <a:prstGeom prst="rect">
                              <a:avLst/>
                            </a:prstGeom>
                            <a:noFill/>
                            <a:ln>
                              <a:noFill/>
                            </a:ln>
                            <a:effectLst/>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2741221774"/>
                    </p:ext>
                  </p:extLst>
                </p:nvPr>
              </p:nvGraphicFramePr>
              <p:xfrm>
                <a:off x="2187733" y="3870533"/>
                <a:ext cx="422275" cy="506413"/>
              </p:xfrm>
              <a:graphic>
                <a:graphicData uri="http://schemas.openxmlformats.org/presentationml/2006/ole">
                  <mc:AlternateContent xmlns:mc="http://schemas.openxmlformats.org/markup-compatibility/2006">
                    <mc:Choice xmlns:v="urn:schemas-microsoft-com:vml" Requires="v">
                      <p:oleObj spid="_x0000_s2676" name="Equation" r:id="rId12" imgW="253780" imgH="304536" progId="Equation.DSMT4">
                        <p:embed/>
                      </p:oleObj>
                    </mc:Choice>
                    <mc:Fallback>
                      <p:oleObj name="Equation" r:id="rId12" imgW="253780" imgH="304536" progId="Equation.DSMT4">
                        <p:embed/>
                        <p:pic>
                          <p:nvPicPr>
                            <p:cNvPr id="11"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87733" y="3870533"/>
                              <a:ext cx="422275"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Object 10"/>
                <p:cNvGraphicFramePr>
                  <a:graphicFrameLocks noChangeAspect="1"/>
                </p:cNvGraphicFramePr>
                <p:nvPr>
                  <p:extLst>
                    <p:ext uri="{D42A27DB-BD31-4B8C-83A1-F6EECF244321}">
                      <p14:modId xmlns:p14="http://schemas.microsoft.com/office/powerpoint/2010/main" val="2723603247"/>
                    </p:ext>
                  </p:extLst>
                </p:nvPr>
              </p:nvGraphicFramePr>
              <p:xfrm>
                <a:off x="2187733" y="5170521"/>
                <a:ext cx="422275" cy="506412"/>
              </p:xfrm>
              <a:graphic>
                <a:graphicData uri="http://schemas.openxmlformats.org/presentationml/2006/ole">
                  <mc:AlternateContent xmlns:mc="http://schemas.openxmlformats.org/markup-compatibility/2006">
                    <mc:Choice xmlns:v="urn:schemas-microsoft-com:vml" Requires="v">
                      <p:oleObj spid="_x0000_s2677" name="Equation" r:id="rId14" imgW="253780" imgH="304536" progId="Equation.DSMT4">
                        <p:embed/>
                      </p:oleObj>
                    </mc:Choice>
                    <mc:Fallback>
                      <p:oleObj name="Equation" r:id="rId14" imgW="253780" imgH="304536" progId="Equation.DSMT4">
                        <p:embed/>
                        <p:pic>
                          <p:nvPicPr>
                            <p:cNvPr id="12"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87733" y="5170521"/>
                              <a:ext cx="422275"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pic>
          <p:nvPicPr>
            <p:cNvPr id="39" name="Picture 15" descr="230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41375" y="2485445"/>
              <a:ext cx="4581525" cy="439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6650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6" name="Group 15"/>
          <p:cNvGrpSpPr/>
          <p:nvPr/>
        </p:nvGrpSpPr>
        <p:grpSpPr>
          <a:xfrm>
            <a:off x="112313" y="0"/>
            <a:ext cx="444424" cy="6858000"/>
            <a:chOff x="447167" y="0"/>
            <a:chExt cx="444424" cy="6858000"/>
          </a:xfrm>
        </p:grpSpPr>
        <p:grpSp>
          <p:nvGrpSpPr>
            <p:cNvPr id="17" name="Group 16"/>
            <p:cNvGrpSpPr/>
            <p:nvPr/>
          </p:nvGrpSpPr>
          <p:grpSpPr>
            <a:xfrm>
              <a:off x="447167"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rot="16200000">
              <a:off x="138126" y="6104533"/>
              <a:ext cx="1229931" cy="276999"/>
            </a:xfrm>
            <a:prstGeom prst="rect">
              <a:avLst/>
            </a:prstGeom>
            <a:noFill/>
            <a:ln>
              <a:solidFill>
                <a:schemeClr val="bg1">
                  <a:lumMod val="85000"/>
                </a:schemeClr>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grpSp>
      <p:sp>
        <p:nvSpPr>
          <p:cNvPr id="21" name="Rectangle 20"/>
          <p:cNvSpPr/>
          <p:nvPr/>
        </p:nvSpPr>
        <p:spPr>
          <a:xfrm>
            <a:off x="917971" y="1686692"/>
            <a:ext cx="9501037" cy="1384995"/>
          </a:xfrm>
          <a:prstGeom prst="rect">
            <a:avLst/>
          </a:prstGeom>
        </p:spPr>
        <p:txBody>
          <a:bodyPr wrap="square">
            <a:spAutoFit/>
          </a:bodyPr>
          <a:lstStyle/>
          <a:p>
            <a:pPr algn="just"/>
            <a:r>
              <a:rPr lang="en-US" sz="2800" b="1" dirty="0">
                <a:solidFill>
                  <a:srgbClr val="C00000"/>
                </a:solidFill>
                <a:latin typeface="Times New Roman" panose="02020603050405020304" pitchFamily="18" charset="0"/>
                <a:cs typeface="Times New Roman" panose="02020603050405020304" pitchFamily="18" charset="0"/>
              </a:rPr>
              <a:t>Ex: calculate the value of two equal charges if they repel one </a:t>
            </a:r>
          </a:p>
          <a:p>
            <a:pPr algn="just"/>
            <a:r>
              <a:rPr lang="en-US" sz="2800" b="1" dirty="0">
                <a:solidFill>
                  <a:srgbClr val="C00000"/>
                </a:solidFill>
                <a:latin typeface="Times New Roman" panose="02020603050405020304" pitchFamily="18" charset="0"/>
                <a:cs typeface="Times New Roman" panose="02020603050405020304" pitchFamily="18" charset="0"/>
              </a:rPr>
              <a:t>another with a force of 0.1N when situated 50 cm apart in a vacuum. </a:t>
            </a:r>
            <a:endParaRPr lang="en-US" sz="2800" b="1" dirty="0">
              <a:solidFill>
                <a:srgbClr val="C00000"/>
              </a:solidFill>
            </a:endParaRPr>
          </a:p>
        </p:txBody>
      </p:sp>
      <mc:AlternateContent xmlns:mc="http://schemas.openxmlformats.org/markup-compatibility/2006" xmlns:a14="http://schemas.microsoft.com/office/drawing/2010/main">
        <mc:Choice Requires="a14">
          <p:sp>
            <p:nvSpPr>
              <p:cNvPr id="11" name="TextBox 10"/>
              <p:cNvSpPr txBox="1"/>
              <p:nvPr/>
            </p:nvSpPr>
            <p:spPr>
              <a:xfrm>
                <a:off x="4919729" y="3727987"/>
                <a:ext cx="2058320" cy="8402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𝐹</m:t>
                      </m:r>
                      <m:r>
                        <a:rPr lang="en-US" sz="3200" b="0" i="1" smtClean="0">
                          <a:latin typeface="Cambria Math" panose="02040503050406030204" pitchFamily="18" charset="0"/>
                        </a:rPr>
                        <m:t>=</m:t>
                      </m:r>
                      <m:r>
                        <a:rPr lang="en-US" sz="3200" b="0" i="1" smtClean="0">
                          <a:latin typeface="Cambria Math" panose="02040503050406030204" pitchFamily="18" charset="0"/>
                        </a:rPr>
                        <m:t>𝐾</m:t>
                      </m:r>
                      <m:f>
                        <m:fPr>
                          <m:ctrlPr>
                            <a:rPr lang="en-US" sz="3200" b="0" i="1" smtClean="0">
                              <a:latin typeface="Cambria Math" panose="02040503050406030204" pitchFamily="18" charset="0"/>
                            </a:rPr>
                          </m:ctrlPr>
                        </m:fPr>
                        <m:num>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𝑞</m:t>
                              </m:r>
                            </m:e>
                            <m:sub>
                              <m:r>
                                <a:rPr lang="en-US" sz="3200" b="0" i="1" smtClean="0">
                                  <a:latin typeface="Cambria Math" panose="02040503050406030204" pitchFamily="18" charset="0"/>
                                </a:rPr>
                                <m:t>1</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𝑞</m:t>
                              </m:r>
                            </m:e>
                            <m:sub>
                              <m:r>
                                <a:rPr lang="en-US" sz="3200" b="0" i="1" smtClean="0">
                                  <a:latin typeface="Cambria Math" panose="02040503050406030204" pitchFamily="18" charset="0"/>
                                </a:rPr>
                                <m:t>2</m:t>
                              </m:r>
                            </m:sub>
                          </m:sSub>
                        </m:num>
                        <m:den>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𝑟</m:t>
                              </m:r>
                            </m:e>
                            <m:sup>
                              <m:r>
                                <a:rPr lang="en-US" sz="3200" b="0" i="1" smtClean="0">
                                  <a:latin typeface="Cambria Math" panose="02040503050406030204" pitchFamily="18" charset="0"/>
                                </a:rPr>
                                <m:t>2</m:t>
                              </m:r>
                            </m:sup>
                          </m:sSup>
                        </m:den>
                      </m:f>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919729" y="3727987"/>
                <a:ext cx="2058320" cy="84023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677462" y="4958135"/>
                <a:ext cx="7648889" cy="831638"/>
              </a:xfrm>
              <a:prstGeom prst="rect">
                <a:avLst/>
              </a:prstGeom>
              <a:noFill/>
            </p:spPr>
            <p:txBody>
              <a:bodyPr wrap="none" lIns="0" tIns="0" rIns="0" bIns="0" rtlCol="0">
                <a:spAutoFit/>
              </a:bodyPr>
              <a:lstStyle/>
              <a:p>
                <a14:m>
                  <m:oMath xmlns:m="http://schemas.openxmlformats.org/officeDocument/2006/math">
                    <m:r>
                      <a:rPr lang="en-US" sz="3200" b="0" i="1" smtClean="0">
                        <a:latin typeface="Cambria Math" panose="02040503050406030204" pitchFamily="18" charset="0"/>
                      </a:rPr>
                      <m:t>𝐹</m:t>
                    </m:r>
                    <m:r>
                      <a:rPr lang="en-US" sz="3200" b="0" i="1" smtClean="0">
                        <a:latin typeface="Cambria Math" panose="02040503050406030204" pitchFamily="18" charset="0"/>
                      </a:rPr>
                      <m:t>=</m:t>
                    </m:r>
                    <m:r>
                      <a:rPr lang="en-US" sz="3200" b="0" i="1" smtClean="0">
                        <a:latin typeface="Cambria Math" panose="02040503050406030204" pitchFamily="18" charset="0"/>
                      </a:rPr>
                      <m:t>9</m:t>
                    </m:r>
                    <m:r>
                      <a:rPr lang="en-US" sz="3200" b="0" i="1" smtClean="0">
                        <a:latin typeface="Cambria Math" panose="02040503050406030204" pitchFamily="18" charset="0"/>
                      </a:rPr>
                      <m:t>×</m:t>
                    </m:r>
                    <m:sSup>
                      <m:sSupPr>
                        <m:ctrlPr>
                          <a:rPr lang="en-US" sz="3200" b="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10</m:t>
                        </m:r>
                      </m:e>
                      <m:sup>
                        <m:r>
                          <a:rPr lang="en-US" sz="3200" b="0" i="1" smtClean="0">
                            <a:latin typeface="Cambria Math" panose="02040503050406030204" pitchFamily="18" charset="0"/>
                            <a:ea typeface="Cambria Math" panose="02040503050406030204" pitchFamily="18" charset="0"/>
                          </a:rPr>
                          <m:t>9</m:t>
                        </m:r>
                      </m:sup>
                    </m:sSup>
                    <m:f>
                      <m:fPr>
                        <m:ctrlPr>
                          <a:rPr lang="en-US" sz="3200" b="0" i="1" smtClean="0">
                            <a:latin typeface="Cambria Math" panose="02040503050406030204" pitchFamily="18" charset="0"/>
                          </a:rPr>
                        </m:ctrlPr>
                      </m:fPr>
                      <m:num>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𝑞</m:t>
                            </m:r>
                          </m:e>
                          <m:sup>
                            <m:r>
                              <a:rPr lang="en-US" sz="3200" b="0" i="1" smtClean="0">
                                <a:latin typeface="Cambria Math" panose="02040503050406030204" pitchFamily="18" charset="0"/>
                              </a:rPr>
                              <m:t>2</m:t>
                            </m:r>
                          </m:sup>
                        </m:sSup>
                      </m:num>
                      <m:den>
                        <m:r>
                          <a:rPr lang="en-US" sz="3200" b="0" i="1" smtClean="0">
                            <a:latin typeface="Cambria Math" panose="02040503050406030204" pitchFamily="18" charset="0"/>
                          </a:rPr>
                          <m:t>(</m:t>
                        </m:r>
                        <m:r>
                          <a:rPr lang="en-US" sz="3200" b="0" i="1" smtClean="0">
                            <a:latin typeface="Cambria Math" panose="02040503050406030204" pitchFamily="18" charset="0"/>
                          </a:rPr>
                          <m:t>0</m:t>
                        </m:r>
                        <m:r>
                          <a:rPr lang="en-US" sz="3200" b="0" i="1" smtClean="0">
                            <a:latin typeface="Cambria Math" panose="02040503050406030204" pitchFamily="18" charset="0"/>
                          </a:rPr>
                          <m:t>.</m:t>
                        </m:r>
                        <m:r>
                          <a:rPr lang="en-US" sz="3200" b="0" i="1" smtClean="0">
                            <a:latin typeface="Cambria Math" panose="02040503050406030204" pitchFamily="18" charset="0"/>
                          </a:rPr>
                          <m:t>5</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m:t>
                            </m:r>
                          </m:e>
                          <m:sup>
                            <m:r>
                              <a:rPr lang="en-US" sz="3200" b="0" i="1" smtClean="0">
                                <a:latin typeface="Cambria Math" panose="02040503050406030204" pitchFamily="18" charset="0"/>
                              </a:rPr>
                              <m:t>2</m:t>
                            </m:r>
                          </m:sup>
                        </m:sSup>
                      </m:den>
                    </m:f>
                  </m:oMath>
                </a14:m>
                <a:r>
                  <a:rPr lang="en-US" sz="3200" dirty="0"/>
                  <a:t> = q = 1.7 </a:t>
                </a:r>
                <a14:m>
                  <m:oMath xmlns:m="http://schemas.openxmlformats.org/officeDocument/2006/math">
                    <m:r>
                      <a:rPr lang="en-US" sz="3200" i="1">
                        <a:latin typeface="Cambria Math" panose="02040503050406030204" pitchFamily="18" charset="0"/>
                        <a:ea typeface="Cambria Math" panose="02040503050406030204" pitchFamily="18" charset="0"/>
                      </a:rPr>
                      <m:t>×</m:t>
                    </m:r>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10</m:t>
                        </m:r>
                      </m:e>
                      <m:sup>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6</m:t>
                        </m:r>
                      </m:sup>
                    </m:sSup>
                  </m:oMath>
                </a14:m>
                <a:r>
                  <a:rPr lang="en-US" sz="3200" dirty="0"/>
                  <a:t> C = 1.7µC </a:t>
                </a:r>
              </a:p>
            </p:txBody>
          </p:sp>
        </mc:Choice>
        <mc:Fallback xmlns="">
          <p:sp>
            <p:nvSpPr>
              <p:cNvPr id="23" name="TextBox 22"/>
              <p:cNvSpPr txBox="1">
                <a:spLocks noRot="1" noChangeAspect="1" noMove="1" noResize="1" noEditPoints="1" noAdjustHandles="1" noChangeArrowheads="1" noChangeShapeType="1" noTextEdit="1"/>
              </p:cNvSpPr>
              <p:nvPr/>
            </p:nvSpPr>
            <p:spPr>
              <a:xfrm>
                <a:off x="2677462" y="4958135"/>
                <a:ext cx="7648889" cy="831638"/>
              </a:xfrm>
              <a:prstGeom prst="rect">
                <a:avLst/>
              </a:prstGeom>
              <a:blipFill>
                <a:blip r:embed="rId4"/>
                <a:stretch>
                  <a:fillRect r="-2231" b="-9489"/>
                </a:stretch>
              </a:blipFill>
            </p:spPr>
            <p:txBody>
              <a:bodyPr/>
              <a:lstStyle/>
              <a:p>
                <a:r>
                  <a:rPr lang="en-US">
                    <a:noFill/>
                  </a:rPr>
                  <a:t> </a:t>
                </a:r>
              </a:p>
            </p:txBody>
          </p:sp>
        </mc:Fallback>
      </mc:AlternateContent>
      <p:sp>
        <p:nvSpPr>
          <p:cNvPr id="12" name="Rectangle 11"/>
          <p:cNvSpPr/>
          <p:nvPr/>
        </p:nvSpPr>
        <p:spPr>
          <a:xfrm>
            <a:off x="2618247" y="3727987"/>
            <a:ext cx="7800761" cy="2273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838200" y="365125"/>
            <a:ext cx="10515600" cy="1325563"/>
          </a:xfrm>
        </p:spPr>
        <p:txBody>
          <a:bodyPr>
            <a:normAutofit/>
          </a:bodyPr>
          <a:lstStyle/>
          <a:p>
            <a:r>
              <a:rPr lang="en-US" sz="3600" b="1" dirty="0">
                <a:latin typeface="Times New Roman" panose="02020603050405020304" pitchFamily="18" charset="0"/>
                <a:cs typeface="Times New Roman" panose="02020603050405020304" pitchFamily="18" charset="0"/>
              </a:rPr>
              <a:t>The Electric force and Coulombs Law</a:t>
            </a:r>
          </a:p>
        </p:txBody>
      </p:sp>
    </p:spTree>
    <p:extLst>
      <p:ext uri="{BB962C8B-B14F-4D97-AF65-F5344CB8AC3E}">
        <p14:creationId xmlns:p14="http://schemas.microsoft.com/office/powerpoint/2010/main" val="13156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The Electric Field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3894" y="118975"/>
            <a:ext cx="1002875" cy="998418"/>
          </a:xfrm>
          <a:prstGeom prst="rect">
            <a:avLst/>
          </a:prstGeom>
        </p:spPr>
      </p:pic>
      <p:grpSp>
        <p:nvGrpSpPr>
          <p:cNvPr id="16" name="Group 15"/>
          <p:cNvGrpSpPr/>
          <p:nvPr/>
        </p:nvGrpSpPr>
        <p:grpSpPr>
          <a:xfrm>
            <a:off x="112313" y="0"/>
            <a:ext cx="444424" cy="6858000"/>
            <a:chOff x="447167" y="0"/>
            <a:chExt cx="444424" cy="6858000"/>
          </a:xfrm>
        </p:grpSpPr>
        <p:grpSp>
          <p:nvGrpSpPr>
            <p:cNvPr id="17" name="Group 16"/>
            <p:cNvGrpSpPr/>
            <p:nvPr/>
          </p:nvGrpSpPr>
          <p:grpSpPr>
            <a:xfrm>
              <a:off x="447167" y="0"/>
              <a:ext cx="400608" cy="6858000"/>
              <a:chOff x="447167" y="0"/>
              <a:chExt cx="400608" cy="6858000"/>
            </a:xfrm>
          </p:grpSpPr>
          <p:sp>
            <p:nvSpPr>
              <p:cNvPr id="19" name="Rectangle 18"/>
              <p:cNvSpPr/>
              <p:nvPr/>
            </p:nvSpPr>
            <p:spPr>
              <a:xfrm>
                <a:off x="614593" y="0"/>
                <a:ext cx="233182" cy="5628067"/>
              </a:xfrm>
              <a:prstGeom prst="rect">
                <a:avLst/>
              </a:prstGeom>
              <a:solidFill>
                <a:srgbClr val="376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7167" y="1229933"/>
                <a:ext cx="167425" cy="5628067"/>
              </a:xfrm>
              <a:prstGeom prst="rect">
                <a:avLst/>
              </a:prstGeom>
              <a:solidFill>
                <a:srgbClr val="79B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rot="16200000">
              <a:off x="138126" y="6104533"/>
              <a:ext cx="1229931" cy="276999"/>
            </a:xfrm>
            <a:prstGeom prst="rect">
              <a:avLst/>
            </a:prstGeom>
            <a:noFill/>
            <a:ln>
              <a:solidFill>
                <a:schemeClr val="bg1">
                  <a:lumMod val="85000"/>
                </a:schemeClr>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Dept. of  Physics </a:t>
              </a:r>
            </a:p>
          </p:txBody>
        </p:sp>
      </p:grpSp>
      <p:pic>
        <p:nvPicPr>
          <p:cNvPr id="4098" name="Picture 2" descr="Image result for the electric field 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5675" y="3386906"/>
            <a:ext cx="4628125" cy="34710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 y="1651945"/>
            <a:ext cx="10840878" cy="1569660"/>
          </a:xfrm>
          <a:prstGeom prst="rect">
            <a:avLst/>
          </a:prstGeom>
        </p:spPr>
        <p:txBody>
          <a:bodyPr wrap="square">
            <a:spAutoFit/>
          </a:bodyPr>
          <a:lstStyle/>
          <a:p>
            <a:pPr algn="just" rtl="1"/>
            <a:r>
              <a:rPr lang="ar-SA" sz="2400" b="1" dirty="0">
                <a:solidFill>
                  <a:srgbClr val="C00000"/>
                </a:solidFill>
                <a:latin typeface="Arial" panose="020B0604020202020204" pitchFamily="34" charset="0"/>
                <a:cs typeface="+mj-cs"/>
              </a:rPr>
              <a:t> قدم مفهوم الحقل الكهربائي</a:t>
            </a:r>
            <a:r>
              <a:rPr lang="ar-SA" sz="2400" dirty="0">
                <a:solidFill>
                  <a:srgbClr val="C00000"/>
                </a:solidFill>
                <a:latin typeface="Arial" panose="020B0604020202020204" pitchFamily="34" charset="0"/>
                <a:cs typeface="+mj-cs"/>
              </a:rPr>
              <a:t> أو </a:t>
            </a:r>
            <a:r>
              <a:rPr lang="ar-SA" sz="2400" b="1" dirty="0">
                <a:solidFill>
                  <a:srgbClr val="C00000"/>
                </a:solidFill>
                <a:latin typeface="Arial" panose="020B0604020202020204" pitchFamily="34" charset="0"/>
                <a:cs typeface="+mj-cs"/>
              </a:rPr>
              <a:t>المجال الكهربائي العالم مايكل فاراداي </a:t>
            </a:r>
            <a:r>
              <a:rPr lang="ar-SA" sz="2400" dirty="0">
                <a:solidFill>
                  <a:srgbClr val="C00000"/>
                </a:solidFill>
                <a:latin typeface="Arial" panose="020B0604020202020204" pitchFamily="34" charset="0"/>
                <a:cs typeface="+mj-cs"/>
              </a:rPr>
              <a:t> وفسره على انه  الفضاء المحيط بشحنة كهربية له خاصية تدعى </a:t>
            </a:r>
            <a:r>
              <a:rPr lang="ar-SA" sz="2400" b="1" dirty="0">
                <a:solidFill>
                  <a:srgbClr val="C00000"/>
                </a:solidFill>
                <a:latin typeface="Arial" panose="020B0604020202020204" pitchFamily="34" charset="0"/>
                <a:cs typeface="+mj-cs"/>
              </a:rPr>
              <a:t>الحقل او المجال الكهربائي</a:t>
            </a:r>
            <a:r>
              <a:rPr lang="ar-SA" sz="2400" dirty="0">
                <a:solidFill>
                  <a:srgbClr val="C00000"/>
                </a:solidFill>
                <a:latin typeface="Arial" panose="020B0604020202020204" pitchFamily="34" charset="0"/>
                <a:cs typeface="+mj-cs"/>
              </a:rPr>
              <a:t> وهذا المجال يؤثر بقوة على الأجسام المشحونة.</a:t>
            </a:r>
            <a:endParaRPr lang="en-US" sz="2400" dirty="0">
              <a:solidFill>
                <a:srgbClr val="C00000"/>
              </a:solidFill>
              <a:latin typeface="Arial" panose="020B0604020202020204" pitchFamily="34" charset="0"/>
              <a:cs typeface="+mj-cs"/>
            </a:endParaRPr>
          </a:p>
          <a:p>
            <a:pPr algn="just" rtl="1"/>
            <a:r>
              <a:rPr lang="ar-SA" sz="2400" dirty="0">
                <a:solidFill>
                  <a:srgbClr val="C00000"/>
                </a:solidFill>
                <a:latin typeface="Arial" panose="020B0604020202020204" pitchFamily="34" charset="0"/>
                <a:cs typeface="+mj-cs"/>
              </a:rPr>
              <a:t> </a:t>
            </a:r>
            <a:r>
              <a:rPr lang="ar-SA" sz="2400" b="1" dirty="0">
                <a:solidFill>
                  <a:srgbClr val="C00000"/>
                </a:solidFill>
                <a:latin typeface="Arial" panose="020B0604020202020204" pitchFamily="34" charset="0"/>
                <a:cs typeface="+mj-cs"/>
              </a:rPr>
              <a:t> </a:t>
            </a:r>
            <a:r>
              <a:rPr lang="ar-IQ" sz="2400" b="1" dirty="0">
                <a:solidFill>
                  <a:srgbClr val="C00000"/>
                </a:solidFill>
                <a:latin typeface="Arial" panose="020B0604020202020204" pitchFamily="34" charset="0"/>
                <a:cs typeface="+mj-cs"/>
              </a:rPr>
              <a:t>المجال </a:t>
            </a:r>
            <a:r>
              <a:rPr lang="ar-SA" sz="2400" b="1" dirty="0">
                <a:solidFill>
                  <a:srgbClr val="C00000"/>
                </a:solidFill>
                <a:latin typeface="Arial" panose="020B0604020202020204" pitchFamily="34" charset="0"/>
                <a:cs typeface="+mj-cs"/>
              </a:rPr>
              <a:t>الكهربائي</a:t>
            </a:r>
            <a:r>
              <a:rPr lang="ar-SA" sz="2400" dirty="0">
                <a:solidFill>
                  <a:srgbClr val="C00000"/>
                </a:solidFill>
                <a:latin typeface="Arial" panose="020B0604020202020204" pitchFamily="34" charset="0"/>
                <a:cs typeface="+mj-cs"/>
              </a:rPr>
              <a:t> </a:t>
            </a:r>
            <a:r>
              <a:rPr lang="en-US" sz="2400" dirty="0">
                <a:solidFill>
                  <a:srgbClr val="C00000"/>
                </a:solidFill>
                <a:latin typeface="Arial" panose="020B0604020202020204" pitchFamily="34" charset="0"/>
                <a:cs typeface="+mj-cs"/>
              </a:rPr>
              <a:t> E</a:t>
            </a:r>
            <a:r>
              <a:rPr lang="ar-SA" sz="2400" dirty="0">
                <a:solidFill>
                  <a:srgbClr val="C00000"/>
                </a:solidFill>
                <a:latin typeface="Arial" panose="020B0604020202020204" pitchFamily="34" charset="0"/>
                <a:cs typeface="+mj-cs"/>
              </a:rPr>
              <a:t>في الفيزياء هو التأثير الناتج عن شحنة كهرائية</a:t>
            </a:r>
            <a:r>
              <a:rPr lang="en-US" sz="2400" dirty="0">
                <a:solidFill>
                  <a:srgbClr val="C00000"/>
                </a:solidFill>
                <a:latin typeface="Arial" panose="020B0604020202020204" pitchFamily="34" charset="0"/>
                <a:cs typeface="+mj-cs"/>
              </a:rPr>
              <a:t> q </a:t>
            </a:r>
            <a:r>
              <a:rPr lang="ar-SA" sz="2400" dirty="0">
                <a:solidFill>
                  <a:srgbClr val="C00000"/>
                </a:solidFill>
                <a:latin typeface="Arial" panose="020B0604020202020204" pitchFamily="34" charset="0"/>
                <a:cs typeface="+mj-cs"/>
              </a:rPr>
              <a:t> </a:t>
            </a:r>
            <a:r>
              <a:rPr lang="ar-SA" sz="2400" dirty="0">
                <a:solidFill>
                  <a:srgbClr val="C00000"/>
                </a:solidFill>
                <a:cs typeface="+mj-cs"/>
              </a:rPr>
              <a:t>تبذل قوة </a:t>
            </a:r>
            <a:r>
              <a:rPr lang="en-US" sz="2400" dirty="0">
                <a:solidFill>
                  <a:srgbClr val="C00000"/>
                </a:solidFill>
                <a:cs typeface="+mj-cs"/>
              </a:rPr>
              <a:t> F</a:t>
            </a:r>
            <a:r>
              <a:rPr lang="ar-SA" sz="2400" dirty="0">
                <a:solidFill>
                  <a:srgbClr val="C00000"/>
                </a:solidFill>
                <a:cs typeface="+mj-cs"/>
              </a:rPr>
              <a:t>على الأجسام المشحونة في المجال.</a:t>
            </a:r>
            <a:endParaRPr lang="ar-SA" sz="2400" b="0" i="0" dirty="0">
              <a:solidFill>
                <a:srgbClr val="C00000"/>
              </a:solidFill>
              <a:effectLst/>
              <a:latin typeface="Arial" panose="020B0604020202020204" pitchFamily="34" charset="0"/>
              <a:cs typeface="+mj-cs"/>
            </a:endParaRPr>
          </a:p>
        </p:txBody>
      </p:sp>
      <mc:AlternateContent xmlns:mc="http://schemas.openxmlformats.org/markup-compatibility/2006" xmlns:a14="http://schemas.microsoft.com/office/drawing/2010/main">
        <mc:Choice Requires="a14">
          <p:sp>
            <p:nvSpPr>
              <p:cNvPr id="12" name="TextBox 11"/>
              <p:cNvSpPr txBox="1"/>
              <p:nvPr/>
            </p:nvSpPr>
            <p:spPr>
              <a:xfrm>
                <a:off x="1382415" y="3239475"/>
                <a:ext cx="1208151" cy="947247"/>
              </a:xfrm>
              <a:prstGeom prst="rect">
                <a:avLst/>
              </a:prstGeom>
              <a:noFill/>
            </p:spPr>
            <p:txBody>
              <a:bodyPr wrap="none" lIns="0" tIns="0" rIns="0" bIns="0" rtlCol="0">
                <a:spAutoFit/>
              </a:bodyPr>
              <a:lstStyle/>
              <a:p>
                <a:r>
                  <a:rPr lang="en-US" sz="4000" dirty="0"/>
                  <a:t> g=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𝐹</m:t>
                        </m:r>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ea typeface="Cambria Math" panose="02040503050406030204" pitchFamily="18" charset="0"/>
                              </a:rPr>
                              <m:t>°</m:t>
                            </m:r>
                          </m:sub>
                        </m:sSub>
                      </m:den>
                    </m:f>
                  </m:oMath>
                </a14:m>
                <a:endParaRPr lang="en-US" sz="4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382415" y="3239475"/>
                <a:ext cx="1208151" cy="947247"/>
              </a:xfrm>
              <a:prstGeom prst="rect">
                <a:avLst/>
              </a:prstGeom>
              <a:blipFill>
                <a:blip r:embed="rId4"/>
                <a:stretch>
                  <a:fillRect l="-16162" t="-1923" b="-10897"/>
                </a:stretch>
              </a:blipFill>
            </p:spPr>
            <p:txBody>
              <a:bodyPr/>
              <a:lstStyle/>
              <a:p>
                <a:r>
                  <a:rPr lang="en-US">
                    <a:noFill/>
                  </a:rPr>
                  <a:t> </a:t>
                </a:r>
              </a:p>
            </p:txBody>
          </p:sp>
        </mc:Fallback>
      </mc:AlternateContent>
      <p:sp>
        <p:nvSpPr>
          <p:cNvPr id="13" name="Rectangle 12"/>
          <p:cNvSpPr/>
          <p:nvPr/>
        </p:nvSpPr>
        <p:spPr>
          <a:xfrm>
            <a:off x="1502991" y="4329453"/>
            <a:ext cx="3905364" cy="646331"/>
          </a:xfrm>
          <a:prstGeom prst="rect">
            <a:avLst/>
          </a:prstGeom>
        </p:spPr>
        <p:txBody>
          <a:bodyPr wrap="none">
            <a:spAutoFit/>
          </a:bodyPr>
          <a:lstStyle/>
          <a:p>
            <a:r>
              <a:rPr lang="en-US" sz="3600" dirty="0">
                <a:solidFill>
                  <a:srgbClr val="C00000"/>
                </a:solidFill>
              </a:rPr>
              <a:t>g</a:t>
            </a:r>
            <a:r>
              <a:rPr lang="en-US" sz="3600" dirty="0"/>
              <a:t>:gravitational field.</a:t>
            </a:r>
          </a:p>
        </p:txBody>
      </p:sp>
      <mc:AlternateContent xmlns:mc="http://schemas.openxmlformats.org/markup-compatibility/2006" xmlns:a14="http://schemas.microsoft.com/office/drawing/2010/main">
        <mc:Choice Requires="a14">
          <p:sp>
            <p:nvSpPr>
              <p:cNvPr id="14" name="Rectangle 13"/>
              <p:cNvSpPr/>
              <p:nvPr/>
            </p:nvSpPr>
            <p:spPr>
              <a:xfrm>
                <a:off x="1502991" y="5056533"/>
                <a:ext cx="3863750" cy="9842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i="1" smtClean="0">
                              <a:solidFill>
                                <a:srgbClr val="C00000"/>
                              </a:solidFill>
                              <a:latin typeface="Cambria Math" panose="02040503050406030204" pitchFamily="18" charset="0"/>
                            </a:rPr>
                            <m:t>𝐹</m:t>
                          </m:r>
                          <m:r>
                            <a:rPr lang="en-US" sz="2800" b="0" i="1" smtClean="0">
                              <a:latin typeface="Cambria Math" panose="02040503050406030204" pitchFamily="18" charset="0"/>
                            </a:rPr>
                            <m:t>:</m:t>
                          </m:r>
                          <m:r>
                            <a:rPr lang="en-US" sz="2800" b="0" i="1" smtClean="0">
                              <a:latin typeface="Cambria Math" panose="02040503050406030204" pitchFamily="18" charset="0"/>
                            </a:rPr>
                            <m:t>𝑔𝑟𝑎𝑣𝑖𝑡𝑎𝑡𝑖𝑜𝑛𝑎𝑙</m:t>
                          </m:r>
                          <m:r>
                            <a:rPr lang="en-US" sz="2800" b="0" i="1" smtClean="0">
                              <a:latin typeface="Cambria Math" panose="02040503050406030204" pitchFamily="18" charset="0"/>
                            </a:rPr>
                            <m:t> </m:t>
                          </m:r>
                          <m:r>
                            <a:rPr lang="en-US" sz="2800" b="0" i="1" smtClean="0">
                              <a:latin typeface="Cambria Math" panose="02040503050406030204" pitchFamily="18" charset="0"/>
                            </a:rPr>
                            <m:t>𝑓𝑜𝑟𝑐𝑒</m:t>
                          </m:r>
                        </m:num>
                        <m:den>
                          <m:sSub>
                            <m:sSubPr>
                              <m:ctrlPr>
                                <a:rPr lang="en-US" sz="2800" i="1" smtClean="0">
                                  <a:solidFill>
                                    <a:srgbClr val="C00000"/>
                                  </a:solidFill>
                                  <a:latin typeface="Cambria Math" panose="02040503050406030204" pitchFamily="18" charset="0"/>
                                </a:rPr>
                              </m:ctrlPr>
                            </m:sSubPr>
                            <m:e>
                              <m:r>
                                <a:rPr lang="en-US" sz="2800" i="1">
                                  <a:solidFill>
                                    <a:srgbClr val="C00000"/>
                                  </a:solidFill>
                                  <a:latin typeface="Cambria Math" panose="02040503050406030204" pitchFamily="18" charset="0"/>
                                </a:rPr>
                                <m:t>𝑚</m:t>
                              </m:r>
                            </m:e>
                            <m:sub>
                              <m:r>
                                <a:rPr lang="en-US" sz="2800" i="1" smtClean="0">
                                  <a:solidFill>
                                    <a:srgbClr val="C00000"/>
                                  </a:solidFill>
                                  <a:latin typeface="Cambria Math" panose="02040503050406030204" pitchFamily="18" charset="0"/>
                                  <a:ea typeface="Cambria Math" panose="02040503050406030204" pitchFamily="18" charset="0"/>
                                </a:rPr>
                                <m:t>°</m:t>
                              </m:r>
                            </m:sub>
                          </m:sSub>
                          <m:r>
                            <a:rPr lang="en-US" sz="2800" b="0" i="1" smtClean="0">
                              <a:latin typeface="Cambria Math" panose="02040503050406030204" pitchFamily="18" charset="0"/>
                            </a:rPr>
                            <m:t>:</m:t>
                          </m:r>
                          <m:r>
                            <a:rPr lang="en-US" sz="2800" b="0" i="1" smtClean="0">
                              <a:latin typeface="Cambria Math" panose="02040503050406030204" pitchFamily="18" charset="0"/>
                            </a:rPr>
                            <m:t>𝑚𝑎𝑠𝑠</m:t>
                          </m:r>
                          <m:r>
                            <a:rPr lang="en-US" sz="2800" b="0" i="1" smtClean="0">
                              <a:latin typeface="Cambria Math" panose="02040503050406030204" pitchFamily="18" charset="0"/>
                            </a:rPr>
                            <m:t> </m:t>
                          </m:r>
                          <m:r>
                            <a:rPr lang="en-US" sz="2800" b="0" i="1" smtClean="0">
                              <a:latin typeface="Cambria Math" panose="02040503050406030204" pitchFamily="18" charset="0"/>
                            </a:rPr>
                            <m:t>𝑡𝑒𝑠𝑡</m:t>
                          </m:r>
                          <m:r>
                            <a:rPr lang="en-US" sz="2800" b="0" i="1" smtClean="0">
                              <a:latin typeface="Cambria Math" panose="02040503050406030204" pitchFamily="18" charset="0"/>
                            </a:rPr>
                            <m:t> </m:t>
                          </m:r>
                        </m:den>
                      </m:f>
                    </m:oMath>
                  </m:oMathPara>
                </a14:m>
                <a:endParaRPr lang="en-US" sz="2800" dirty="0"/>
              </a:p>
            </p:txBody>
          </p:sp>
        </mc:Choice>
        <mc:Fallback xmlns="">
          <p:sp>
            <p:nvSpPr>
              <p:cNvPr id="14" name="Rectangle 13"/>
              <p:cNvSpPr>
                <a:spLocks noRot="1" noChangeAspect="1" noMove="1" noResize="1" noEditPoints="1" noAdjustHandles="1" noChangeArrowheads="1" noChangeShapeType="1" noTextEdit="1"/>
              </p:cNvSpPr>
              <p:nvPr/>
            </p:nvSpPr>
            <p:spPr>
              <a:xfrm>
                <a:off x="1502991" y="5056533"/>
                <a:ext cx="3863750" cy="984244"/>
              </a:xfrm>
              <a:prstGeom prst="rect">
                <a:avLst/>
              </a:prstGeom>
              <a:blipFill>
                <a:blip r:embed="rId5"/>
                <a:stretch>
                  <a:fillRect/>
                </a:stretch>
              </a:blipFill>
            </p:spPr>
            <p:txBody>
              <a:bodyPr/>
              <a:lstStyle/>
              <a:p>
                <a:r>
                  <a:rPr lang="en-US">
                    <a:noFill/>
                  </a:rPr>
                  <a:t> </a:t>
                </a:r>
              </a:p>
            </p:txBody>
          </p:sp>
        </mc:Fallback>
      </mc:AlternateContent>
      <p:sp>
        <p:nvSpPr>
          <p:cNvPr id="15" name="Rectangle 14"/>
          <p:cNvSpPr/>
          <p:nvPr/>
        </p:nvSpPr>
        <p:spPr>
          <a:xfrm>
            <a:off x="838200" y="2436774"/>
            <a:ext cx="10840878" cy="721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309438" y="3158726"/>
            <a:ext cx="4468969" cy="3385610"/>
            <a:chOff x="1902517" y="4589087"/>
            <a:chExt cx="4468969" cy="2975605"/>
          </a:xfrm>
        </p:grpSpPr>
        <p:sp>
          <p:nvSpPr>
            <p:cNvPr id="21" name="Rectangle 20"/>
            <p:cNvSpPr/>
            <p:nvPr/>
          </p:nvSpPr>
          <p:spPr>
            <a:xfrm>
              <a:off x="1902517" y="4589087"/>
              <a:ext cx="4468969" cy="2975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3072245" y="5146785"/>
                  <a:ext cx="2723596" cy="1063561"/>
                </a:xfrm>
                <a:prstGeom prst="rect">
                  <a:avLst/>
                </a:prstGeom>
                <a:noFill/>
              </p:spPr>
              <p:txBody>
                <a:bodyPr wrap="square" lIns="0" tIns="0" rIns="0" bIns="0" rtlCol="0">
                  <a:spAutoFit/>
                </a:bodyPr>
                <a:lstStyle/>
                <a:p>
                  <a:r>
                    <a:rPr lang="en-US" sz="4000" dirty="0"/>
                    <a:t> </a:t>
                  </a:r>
                  <a14:m>
                    <m:oMath xmlns:m="http://schemas.openxmlformats.org/officeDocument/2006/math">
                      <m:acc>
                        <m:accPr>
                          <m:chr m:val="⃑"/>
                          <m:ctrlPr>
                            <a:rPr lang="en-US" sz="4000" i="1" dirty="0" smtClean="0">
                              <a:latin typeface="Cambria Math" panose="02040503050406030204" pitchFamily="18" charset="0"/>
                            </a:rPr>
                          </m:ctrlPr>
                        </m:accPr>
                        <m:e>
                          <m:r>
                            <a:rPr lang="en-US" sz="4000" b="0" i="1" dirty="0" smtClean="0">
                              <a:latin typeface="Cambria Math" panose="02040503050406030204" pitchFamily="18" charset="0"/>
                            </a:rPr>
                            <m:t>𝐸</m:t>
                          </m:r>
                        </m:e>
                      </m:acc>
                    </m:oMath>
                  </a14:m>
                  <a:r>
                    <a:rPr lang="en-US" sz="4000" dirty="0"/>
                    <a:t>= </a:t>
                  </a:r>
                  <a14:m>
                    <m:oMath xmlns:m="http://schemas.openxmlformats.org/officeDocument/2006/math">
                      <m:f>
                        <m:fPr>
                          <m:ctrlPr>
                            <a:rPr lang="en-US" sz="4000" i="1" smtClean="0">
                              <a:latin typeface="Cambria Math" panose="02040503050406030204" pitchFamily="18" charset="0"/>
                            </a:rPr>
                          </m:ctrlPr>
                        </m:fPr>
                        <m:num>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𝐹</m:t>
                              </m:r>
                            </m:e>
                          </m:acc>
                        </m:num>
                        <m:den>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𝑞</m:t>
                              </m:r>
                            </m:e>
                            <m:sub>
                              <m:r>
                                <a:rPr lang="en-US" sz="4000" b="0" i="1" smtClean="0">
                                  <a:latin typeface="Cambria Math" panose="02040503050406030204" pitchFamily="18" charset="0"/>
                                  <a:ea typeface="Cambria Math" panose="02040503050406030204" pitchFamily="18" charset="0"/>
                                </a:rPr>
                                <m:t>°</m:t>
                              </m:r>
                            </m:sub>
                          </m:sSub>
                        </m:den>
                      </m:f>
                    </m:oMath>
                  </a14:m>
                  <a:r>
                    <a:rPr lang="en-US" sz="4000" dirty="0"/>
                    <a:t> …</a:t>
                  </a:r>
                  <a:r>
                    <a:rPr lang="en-US" sz="2400" dirty="0"/>
                    <a:t>N/C</a:t>
                  </a:r>
                </a:p>
              </p:txBody>
            </p:sp>
          </mc:Choice>
          <mc:Fallback xmlns="">
            <p:sp>
              <p:nvSpPr>
                <p:cNvPr id="25" name="TextBox 24"/>
                <p:cNvSpPr txBox="1">
                  <a:spLocks noRot="1" noChangeAspect="1" noMove="1" noResize="1" noEditPoints="1" noAdjustHandles="1" noChangeArrowheads="1" noChangeShapeType="1" noTextEdit="1"/>
                </p:cNvSpPr>
                <p:nvPr/>
              </p:nvSpPr>
              <p:spPr>
                <a:xfrm>
                  <a:off x="3072245" y="5146785"/>
                  <a:ext cx="2723596" cy="1063561"/>
                </a:xfrm>
                <a:prstGeom prst="rect">
                  <a:avLst/>
                </a:prstGeom>
                <a:blipFill>
                  <a:blip r:embed="rId6"/>
                  <a:stretch>
                    <a:fillRect b="-9195"/>
                  </a:stretch>
                </a:blipFill>
              </p:spPr>
              <p:txBody>
                <a:bodyPr/>
                <a:lstStyle/>
                <a:p>
                  <a:r>
                    <a:rPr lang="en-US">
                      <a:noFill/>
                    </a:rPr>
                    <a:t> </a:t>
                  </a:r>
                </a:p>
              </p:txBody>
            </p:sp>
          </mc:Fallback>
        </mc:AlternateContent>
      </p:grpSp>
    </p:spTree>
    <p:extLst>
      <p:ext uri="{BB962C8B-B14F-4D97-AF65-F5344CB8AC3E}">
        <p14:creationId xmlns:p14="http://schemas.microsoft.com/office/powerpoint/2010/main" val="131326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0" nodeType="clickEffect">
                                  <p:stCondLst>
                                    <p:cond delay="0"/>
                                  </p:stCondLst>
                                  <p:childTnLst>
                                    <p:animEffect transition="out" filter="randombar(horizontal)">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2093</TotalTime>
  <Words>2235</Words>
  <Application>Microsoft Office PowerPoint</Application>
  <PresentationFormat>Widescreen</PresentationFormat>
  <Paragraphs>235</Paragraphs>
  <Slides>30</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vt:lpstr>
      <vt:lpstr>Arial</vt:lpstr>
      <vt:lpstr>Calibri</vt:lpstr>
      <vt:lpstr>Calibri Light</vt:lpstr>
      <vt:lpstr>Cambria Math</vt:lpstr>
      <vt:lpstr>latoregular</vt:lpstr>
      <vt:lpstr>Times New Roman</vt:lpstr>
      <vt:lpstr>Wingdings 2</vt:lpstr>
      <vt:lpstr>Office Theme</vt:lpstr>
      <vt:lpstr>Equation</vt:lpstr>
      <vt:lpstr>PowerPoint Presentation</vt:lpstr>
      <vt:lpstr>Chapter Two </vt:lpstr>
      <vt:lpstr>The Electric Charge. </vt:lpstr>
      <vt:lpstr>The Electric Charge</vt:lpstr>
      <vt:lpstr>The Electric Charge</vt:lpstr>
      <vt:lpstr>The Electric force and Coulombs Law</vt:lpstr>
      <vt:lpstr>The Electric force and Coulombs Law</vt:lpstr>
      <vt:lpstr>The Electric force and Coulombs Law</vt:lpstr>
      <vt:lpstr>The Electric Field</vt:lpstr>
      <vt:lpstr>The Electric Field</vt:lpstr>
      <vt:lpstr>The Electric Field</vt:lpstr>
      <vt:lpstr>The Electric Field</vt:lpstr>
      <vt:lpstr>The Electric Field lines</vt:lpstr>
      <vt:lpstr>PowerPoint Presentation</vt:lpstr>
      <vt:lpstr>The Electric Flux</vt:lpstr>
      <vt:lpstr>The Electric Flux</vt:lpstr>
      <vt:lpstr>PowerPoint Presentation</vt:lpstr>
      <vt:lpstr>The Electric Flux</vt:lpstr>
      <vt:lpstr>PowerPoint Presentation</vt:lpstr>
      <vt:lpstr>PowerPoint Presentation</vt:lpstr>
      <vt:lpstr>PowerPoint Presentation</vt:lpstr>
      <vt:lpstr>PowerPoint Presentation</vt:lpstr>
      <vt:lpstr>PowerPoint Presentation</vt:lpstr>
      <vt:lpstr>The Electric Potential</vt:lpstr>
      <vt:lpstr>The Electric Potential</vt:lpstr>
      <vt:lpstr>The Electric Potential</vt:lpstr>
      <vt:lpstr>The Electric Potential</vt:lpstr>
      <vt:lpstr>The Electric Potential</vt:lpstr>
      <vt:lpstr>The Electric Potential</vt:lpstr>
      <vt:lpstr>The Electric Potential</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8180</cp:lastModifiedBy>
  <cp:revision>192</cp:revision>
  <dcterms:created xsi:type="dcterms:W3CDTF">2018-11-25T18:35:33Z</dcterms:created>
  <dcterms:modified xsi:type="dcterms:W3CDTF">2020-02-24T14:43:14Z</dcterms:modified>
</cp:coreProperties>
</file>