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63" r:id="rId4"/>
    <p:sldId id="258" r:id="rId5"/>
    <p:sldId id="264" r:id="rId6"/>
    <p:sldId id="266" r:id="rId7"/>
    <p:sldId id="261" r:id="rId8"/>
    <p:sldId id="262" r:id="rId9"/>
    <p:sldId id="259" r:id="rId10"/>
    <p:sldId id="260" r:id="rId11"/>
    <p:sldId id="265" r:id="rId12"/>
    <p:sldId id="267" r:id="rId13"/>
    <p:sldId id="268" r:id="rId14"/>
    <p:sldId id="269" r:id="rId15"/>
    <p:sldId id="271" r:id="rId16"/>
    <p:sldId id="272" r:id="rId17"/>
    <p:sldId id="270" r:id="rId18"/>
    <p:sldId id="275" r:id="rId19"/>
    <p:sldId id="273" r:id="rId20"/>
    <p:sldId id="274" r:id="rId21"/>
    <p:sldId id="276" r:id="rId22"/>
    <p:sldId id="277" r:id="rId23"/>
    <p:sldId id="279" r:id="rId24"/>
    <p:sldId id="282" r:id="rId25"/>
    <p:sldId id="278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743" y="882376"/>
            <a:ext cx="11713027" cy="2926080"/>
          </a:xfrm>
        </p:spPr>
        <p:txBody>
          <a:bodyPr/>
          <a:lstStyle/>
          <a:p>
            <a:r>
              <a:rPr lang="en-US" dirty="0" smtClean="0"/>
              <a:t>LAB: 6 PART 2 Enterobacteriaceae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5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2" y="348343"/>
            <a:ext cx="11596914" cy="625565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 smtClean="0"/>
              <a:t>10-IMViC </a:t>
            </a:r>
            <a:r>
              <a:rPr lang="en-US" sz="3600" dirty="0"/>
              <a:t>test: </a:t>
            </a:r>
            <a:r>
              <a:rPr lang="en-US" sz="3600" dirty="0" smtClean="0">
                <a:solidFill>
                  <a:srgbClr val="FF0000"/>
                </a:solidFill>
              </a:rPr>
              <a:t>-,-,+,+</a:t>
            </a:r>
          </a:p>
          <a:p>
            <a:pPr marL="45720" indent="0">
              <a:buNone/>
            </a:pPr>
            <a:r>
              <a:rPr lang="en-US" sz="3600" dirty="0" smtClean="0"/>
              <a:t>11-TSI </a:t>
            </a:r>
            <a:r>
              <a:rPr lang="en-US" sz="3600" dirty="0"/>
              <a:t>test: Acid \Acid\ CO2+\H2S </a:t>
            </a:r>
            <a:r>
              <a:rPr lang="en-US" sz="3600" dirty="0" smtClean="0"/>
              <a:t>–</a:t>
            </a:r>
          </a:p>
          <a:p>
            <a:pPr marL="45720" indent="0">
              <a:buNone/>
            </a:pPr>
            <a:r>
              <a:rPr lang="en-US" sz="3600" dirty="0" smtClean="0"/>
              <a:t>12- </a:t>
            </a:r>
            <a:r>
              <a:rPr lang="en-US" sz="3600" dirty="0" smtClean="0">
                <a:solidFill>
                  <a:srgbClr val="FF0000"/>
                </a:solidFill>
              </a:rPr>
              <a:t>purple or pink </a:t>
            </a:r>
            <a:r>
              <a:rPr lang="en-US" sz="3600" u="sng" dirty="0" smtClean="0">
                <a:solidFill>
                  <a:schemeClr val="tx1"/>
                </a:solidFill>
              </a:rPr>
              <a:t>mucoid</a:t>
            </a:r>
            <a:r>
              <a:rPr lang="en-US" sz="3600" dirty="0" smtClean="0">
                <a:solidFill>
                  <a:srgbClr val="FF0000"/>
                </a:solidFill>
              </a:rPr>
              <a:t>  colonies </a:t>
            </a:r>
            <a:r>
              <a:rPr lang="en-US" sz="3600" dirty="0"/>
              <a:t>on </a:t>
            </a:r>
            <a:r>
              <a:rPr lang="en-US" sz="3600" u="sng" dirty="0">
                <a:solidFill>
                  <a:srgbClr val="FF0000"/>
                </a:solidFill>
              </a:rPr>
              <a:t>(EMB agar) </a:t>
            </a:r>
            <a:r>
              <a:rPr lang="en-US" sz="3600" u="sng" dirty="0" smtClean="0"/>
              <a:t>because low acid </a:t>
            </a:r>
            <a:r>
              <a:rPr lang="en-US" sz="3600" u="sng" dirty="0"/>
              <a:t>product </a:t>
            </a:r>
          </a:p>
          <a:p>
            <a:pPr marL="45720" indent="0">
              <a:buNone/>
            </a:pP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4" name="Content Placeholder 3" descr="Biochemical Tests for Gram Negative Bacteria Archives - Learn Microbiology  Online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2" y="2801257"/>
            <a:ext cx="11713029" cy="3802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3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2" y="348343"/>
            <a:ext cx="11596914" cy="62556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PPT - Practical Medical Microbiology PowerPoint Presentation, free download  - ID:23551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2" y="188686"/>
            <a:ext cx="11596914" cy="6415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6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2" y="348343"/>
            <a:ext cx="11596914" cy="62556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Morphology and Culture Characteristics Of Klebsiella pneumonia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2" y="312102"/>
            <a:ext cx="11596914" cy="6233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3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3" y="261257"/>
            <a:ext cx="11683999" cy="632822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Biochemical Tests in Enterobacteriace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2" y="261258"/>
            <a:ext cx="11683999" cy="63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9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3" y="261257"/>
            <a:ext cx="11683999" cy="632822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تصنيف الأحياء الدقيقة Taxonomy of Microorganisms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4" y="478970"/>
            <a:ext cx="11683998" cy="611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3" y="261257"/>
            <a:ext cx="11683999" cy="6328229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i="1" u="sng" dirty="0" smtClean="0"/>
              <a:t>Enterobacter spp</a:t>
            </a:r>
          </a:p>
          <a:p>
            <a:r>
              <a:rPr lang="en-US" sz="3600" b="1" i="1" u="sng" dirty="0"/>
              <a:t>General characteristics</a:t>
            </a:r>
          </a:p>
          <a:p>
            <a:r>
              <a:rPr lang="en-US" sz="3600" b="1" i="1" u="sng" dirty="0" smtClean="0"/>
              <a:t> </a:t>
            </a:r>
            <a:r>
              <a:rPr lang="en-US" sz="3600" b="1" dirty="0"/>
              <a:t>1-Gram negative bacteria (red)</a:t>
            </a:r>
          </a:p>
          <a:p>
            <a:r>
              <a:rPr lang="en-US" sz="3600" b="1" i="1" u="sng" dirty="0"/>
              <a:t> </a:t>
            </a:r>
            <a:r>
              <a:rPr lang="en-US" sz="3600" b="1" dirty="0"/>
              <a:t>2- Coccobacilli </a:t>
            </a:r>
          </a:p>
          <a:p>
            <a:r>
              <a:rPr lang="en-US" sz="3600" b="1" dirty="0"/>
              <a:t>5-Facultative anaerobes </a:t>
            </a:r>
            <a:r>
              <a:rPr lang="en-US" sz="3600" b="1" i="1" u="sng" dirty="0"/>
              <a:t> </a:t>
            </a:r>
          </a:p>
          <a:p>
            <a:r>
              <a:rPr lang="en-US" sz="3600" b="1" i="1" dirty="0"/>
              <a:t> </a:t>
            </a:r>
            <a:r>
              <a:rPr lang="en-US" sz="3600" b="1" dirty="0"/>
              <a:t>4- </a:t>
            </a:r>
            <a:r>
              <a:rPr lang="en-US" sz="3600" b="1" dirty="0" smtClean="0"/>
              <a:t>Motile +ve </a:t>
            </a:r>
            <a:endParaRPr lang="en-US" sz="3600" b="1" dirty="0"/>
          </a:p>
          <a:p>
            <a:r>
              <a:rPr lang="en-US" sz="3600" b="1" i="1" dirty="0"/>
              <a:t> </a:t>
            </a:r>
            <a:r>
              <a:rPr lang="en-US" sz="3600" b="1" dirty="0" smtClean="0"/>
              <a:t>5-Non </a:t>
            </a:r>
            <a:r>
              <a:rPr lang="en-US" sz="3600" b="1" dirty="0"/>
              <a:t>spore forming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Capsule -</a:t>
            </a:r>
            <a:r>
              <a:rPr lang="en-US" sz="3600" b="1" dirty="0" smtClean="0">
                <a:solidFill>
                  <a:srgbClr val="FF0000"/>
                </a:solidFill>
              </a:rPr>
              <a:t>ve</a:t>
            </a:r>
            <a:endParaRPr lang="en-US" sz="3600" b="1" dirty="0"/>
          </a:p>
          <a:p>
            <a:r>
              <a:rPr lang="en-US" sz="3600" b="1" dirty="0"/>
              <a:t>7-Catalase positive ,,,Oxidase negative </a:t>
            </a:r>
          </a:p>
          <a:p>
            <a:r>
              <a:rPr lang="en-US" sz="3600" b="1" dirty="0"/>
              <a:t>8-Lactose fermenter </a:t>
            </a:r>
            <a:r>
              <a:rPr lang="en-US" sz="3600" b="1" dirty="0" smtClean="0"/>
              <a:t>( </a:t>
            </a:r>
            <a:r>
              <a:rPr lang="en-US" sz="3600" b="1" dirty="0" smtClean="0">
                <a:solidFill>
                  <a:srgbClr val="FF0000"/>
                </a:solidFill>
              </a:rPr>
              <a:t>pink </a:t>
            </a:r>
            <a:r>
              <a:rPr lang="en-US" sz="3600" b="1" dirty="0">
                <a:solidFill>
                  <a:srgbClr val="FF0000"/>
                </a:solidFill>
              </a:rPr>
              <a:t>colonies </a:t>
            </a:r>
            <a:r>
              <a:rPr lang="en-US" sz="3600" b="1" dirty="0"/>
              <a:t>)(on MacConkey agar)</a:t>
            </a:r>
          </a:p>
          <a:p>
            <a:r>
              <a:rPr lang="en-US" sz="3600" b="1" dirty="0" smtClean="0"/>
              <a:t>9-</a:t>
            </a:r>
            <a:r>
              <a:rPr lang="en-US" sz="3600" b="1" dirty="0" smtClean="0">
                <a:solidFill>
                  <a:srgbClr val="FF0000"/>
                </a:solidFill>
              </a:rPr>
              <a:t>Urease –ve </a:t>
            </a:r>
            <a:endParaRPr lang="en-US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3" y="261257"/>
            <a:ext cx="11683999" cy="63282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/>
              <a:t>10-IMViC test: </a:t>
            </a:r>
            <a:r>
              <a:rPr lang="en-US" sz="3600" b="1" dirty="0">
                <a:solidFill>
                  <a:srgbClr val="FF0000"/>
                </a:solidFill>
              </a:rPr>
              <a:t>-,-,+,+</a:t>
            </a:r>
          </a:p>
          <a:p>
            <a:pPr marL="45720" indent="0">
              <a:buNone/>
            </a:pPr>
            <a:r>
              <a:rPr lang="en-US" sz="3600" b="1" dirty="0"/>
              <a:t>11-TSI test: Acid \Acid\ CO2+\H2S –</a:t>
            </a:r>
          </a:p>
          <a:p>
            <a:pPr marL="45720" indent="0">
              <a:buNone/>
            </a:pPr>
            <a:r>
              <a:rPr lang="en-US" sz="3600" b="1" dirty="0"/>
              <a:t>12- </a:t>
            </a:r>
            <a:r>
              <a:rPr lang="en-US" sz="3600" b="1" dirty="0" smtClean="0">
                <a:solidFill>
                  <a:srgbClr val="FF0000"/>
                </a:solidFill>
              </a:rPr>
              <a:t>pink colonies </a:t>
            </a:r>
            <a:r>
              <a:rPr lang="en-US" sz="3600" b="1" dirty="0"/>
              <a:t>on </a:t>
            </a:r>
            <a:r>
              <a:rPr lang="en-US" sz="3600" b="1" u="sng" dirty="0">
                <a:solidFill>
                  <a:srgbClr val="FF0000"/>
                </a:solidFill>
              </a:rPr>
              <a:t>(EMB agar) </a:t>
            </a:r>
            <a:r>
              <a:rPr lang="en-US" sz="3600" b="1" u="sng" dirty="0"/>
              <a:t>because low acid </a:t>
            </a:r>
            <a:r>
              <a:rPr lang="en-US" sz="3600" b="1" u="sng" dirty="0" smtClean="0"/>
              <a:t>product</a:t>
            </a:r>
          </a:p>
          <a:p>
            <a:pPr marL="45720" indent="0">
              <a:buNone/>
            </a:pPr>
            <a:endParaRPr lang="en-US" sz="3600" b="1" u="sng" dirty="0"/>
          </a:p>
          <a:p>
            <a:pPr marL="45720" indent="0">
              <a:buNone/>
            </a:pPr>
            <a:r>
              <a:rPr lang="en-US" sz="3600" b="1" u="sng" dirty="0" smtClean="0"/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Enterobacter</a:t>
            </a:r>
            <a:r>
              <a:rPr lang="en-US" sz="3600" b="1" dirty="0" smtClean="0">
                <a:solidFill>
                  <a:srgbClr val="FF0000"/>
                </a:solidFill>
              </a:rPr>
              <a:t> ( Motile +ve ,,, Urease –ve ) </a:t>
            </a:r>
          </a:p>
          <a:p>
            <a:pPr marL="45720" indent="0">
              <a:buNone/>
            </a:pPr>
            <a:endParaRPr lang="en-US" sz="3600" b="1" u="sng" dirty="0" smtClean="0"/>
          </a:p>
          <a:p>
            <a:pPr marL="45720" indent="0">
              <a:buNone/>
            </a:pPr>
            <a:r>
              <a:rPr lang="en-US" sz="3600" b="1" u="sng" dirty="0" smtClean="0"/>
              <a:t>Klebsiella </a:t>
            </a:r>
            <a:r>
              <a:rPr lang="en-US" sz="3600" b="1" dirty="0">
                <a:solidFill>
                  <a:srgbClr val="FF0000"/>
                </a:solidFill>
              </a:rPr>
              <a:t>( Motile </a:t>
            </a:r>
            <a:r>
              <a:rPr lang="en-US" sz="3600" b="1" dirty="0" smtClean="0">
                <a:solidFill>
                  <a:srgbClr val="FF0000"/>
                </a:solidFill>
              </a:rPr>
              <a:t>-ve </a:t>
            </a:r>
            <a:r>
              <a:rPr lang="en-US" sz="3600" b="1" dirty="0">
                <a:solidFill>
                  <a:srgbClr val="FF0000"/>
                </a:solidFill>
              </a:rPr>
              <a:t>,,, Urease </a:t>
            </a:r>
            <a:r>
              <a:rPr lang="en-US" sz="3600" b="1" dirty="0" smtClean="0">
                <a:solidFill>
                  <a:srgbClr val="FF0000"/>
                </a:solidFill>
              </a:rPr>
              <a:t>+ve </a:t>
            </a:r>
            <a:r>
              <a:rPr lang="en-US" sz="3600" b="1" dirty="0">
                <a:solidFill>
                  <a:srgbClr val="FF0000"/>
                </a:solidFill>
              </a:rPr>
              <a:t>) 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3" y="261257"/>
            <a:ext cx="11683999" cy="632822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الجنس Enterobacter S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2" y="261258"/>
            <a:ext cx="11683999" cy="63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الجنس Enterobacter S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246742"/>
            <a:ext cx="11684000" cy="637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4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PT - Practical Medical Microbiology PowerPoint Presentation, free download  - ID:23551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88686"/>
            <a:ext cx="11785600" cy="6415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9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2" y="348343"/>
            <a:ext cx="11596914" cy="6255657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i="1" u="sng" dirty="0" smtClean="0"/>
              <a:t>Escherichia coli </a:t>
            </a:r>
            <a:endParaRPr lang="en-US" sz="4000" b="1" i="1" u="sng" dirty="0"/>
          </a:p>
          <a:p>
            <a:r>
              <a:rPr lang="en-US" sz="4000" b="1" i="1" u="sng" dirty="0" smtClean="0"/>
              <a:t>General characteristics </a:t>
            </a:r>
          </a:p>
          <a:p>
            <a:r>
              <a:rPr lang="en-US" sz="4000" b="1" dirty="0" smtClean="0"/>
              <a:t>1-Gram negative bacteria (red)</a:t>
            </a:r>
          </a:p>
          <a:p>
            <a:r>
              <a:rPr lang="en-US" sz="4000" b="1" dirty="0" smtClean="0"/>
              <a:t>2- Coccobacilli </a:t>
            </a:r>
          </a:p>
          <a:p>
            <a:r>
              <a:rPr lang="en-US" sz="4000" b="1" dirty="0" smtClean="0"/>
              <a:t>3- Facultative anaerobes </a:t>
            </a:r>
          </a:p>
          <a:p>
            <a:r>
              <a:rPr lang="en-US" sz="4000" b="1" dirty="0" smtClean="0"/>
              <a:t>4-</a:t>
            </a:r>
            <a:r>
              <a:rPr lang="en-US" sz="4000" b="1" dirty="0" smtClean="0">
                <a:solidFill>
                  <a:srgbClr val="FF0000"/>
                </a:solidFill>
              </a:rPr>
              <a:t>Motile</a:t>
            </a:r>
          </a:p>
          <a:p>
            <a:r>
              <a:rPr lang="en-US" sz="4000" b="1" dirty="0" smtClean="0"/>
              <a:t>5-Non </a:t>
            </a:r>
            <a:r>
              <a:rPr lang="en-US" sz="4000" b="1" dirty="0" smtClean="0"/>
              <a:t>spore forming </a:t>
            </a:r>
          </a:p>
          <a:p>
            <a:r>
              <a:rPr lang="en-US" sz="4000" b="1" dirty="0" smtClean="0"/>
              <a:t>6- </a:t>
            </a:r>
            <a:r>
              <a:rPr lang="en-US" sz="4000" b="1" dirty="0" smtClean="0">
                <a:solidFill>
                  <a:srgbClr val="FF0000"/>
                </a:solidFill>
              </a:rPr>
              <a:t>Capsule -ve</a:t>
            </a:r>
            <a:r>
              <a:rPr lang="en-US" sz="4000" b="1" dirty="0" smtClean="0"/>
              <a:t> ( microcapsule)</a:t>
            </a:r>
          </a:p>
          <a:p>
            <a:r>
              <a:rPr lang="en-US" sz="4000" b="1" dirty="0" smtClean="0"/>
              <a:t>7-Catalase positive ,,,Oxidase negative ,,,</a:t>
            </a:r>
          </a:p>
          <a:p>
            <a:r>
              <a:rPr lang="en-US" sz="4000" b="1" dirty="0" smtClean="0"/>
              <a:t>8- Urease </a:t>
            </a:r>
            <a:r>
              <a:rPr lang="en-US" sz="4000" b="1" dirty="0" smtClean="0">
                <a:solidFill>
                  <a:srgbClr val="FF0000"/>
                </a:solidFill>
              </a:rPr>
              <a:t>negative</a:t>
            </a:r>
            <a:r>
              <a:rPr lang="en-US" sz="4000" b="1" dirty="0" smtClean="0"/>
              <a:t> </a:t>
            </a:r>
            <a:endParaRPr lang="en-US" sz="4000" b="1" i="1" u="sng" dirty="0"/>
          </a:p>
          <a:p>
            <a:r>
              <a:rPr lang="en-US" sz="4000" b="1" dirty="0" smtClean="0"/>
              <a:t>9-Lactose fermenter ( pink colonies )(on MacConkey agar)</a:t>
            </a:r>
            <a:endParaRPr lang="en-US" sz="4000" b="1" i="1" u="sng" dirty="0"/>
          </a:p>
        </p:txBody>
      </p:sp>
    </p:spTree>
    <p:extLst>
      <p:ext uri="{BB962C8B-B14F-4D97-AF65-F5344CB8AC3E}">
        <p14:creationId xmlns:p14="http://schemas.microsoft.com/office/powerpoint/2010/main" val="81054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iochemical Tests for Gram Negative Bacteria Archives - Learn Microbiology  Online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2" y="203200"/>
            <a:ext cx="11713029" cy="6400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4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2" y="275771"/>
            <a:ext cx="11625942" cy="6284685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i="1" dirty="0" smtClean="0"/>
              <a:t>Proteus spp</a:t>
            </a:r>
          </a:p>
          <a:p>
            <a:r>
              <a:rPr lang="en-US" sz="3600" b="1" i="1" dirty="0" smtClean="0"/>
              <a:t>1- Gram negative </a:t>
            </a:r>
          </a:p>
          <a:p>
            <a:r>
              <a:rPr lang="en-US" sz="3600" b="1" i="1" dirty="0" smtClean="0"/>
              <a:t>2-Rod shape </a:t>
            </a:r>
          </a:p>
          <a:p>
            <a:r>
              <a:rPr lang="en-US" sz="3600" b="1" i="1" dirty="0" smtClean="0"/>
              <a:t>3- Facultative anaerobes </a:t>
            </a:r>
          </a:p>
          <a:p>
            <a:r>
              <a:rPr lang="en-US" sz="3600" b="1" i="1" dirty="0" smtClean="0"/>
              <a:t>4- pleomorphic</a:t>
            </a:r>
          </a:p>
          <a:p>
            <a:r>
              <a:rPr lang="en-US" sz="3600" b="1" i="1" dirty="0" smtClean="0"/>
              <a:t>5- Motile +( peritrichous )</a:t>
            </a:r>
          </a:p>
          <a:p>
            <a:r>
              <a:rPr lang="en-US" sz="3600" b="1" i="1" dirty="0" smtClean="0"/>
              <a:t>6-Capsule –ve</a:t>
            </a:r>
          </a:p>
          <a:p>
            <a:r>
              <a:rPr lang="en-US" sz="3600" b="1" i="1" dirty="0" smtClean="0"/>
              <a:t>7- nonspore forming </a:t>
            </a:r>
          </a:p>
          <a:p>
            <a:r>
              <a:rPr lang="en-US" sz="3600" b="1" i="1" dirty="0" smtClean="0"/>
              <a:t>8-Catalase +ve ,,Oxidase –ve ,,Urease +ve (very active )</a:t>
            </a:r>
          </a:p>
          <a:p>
            <a:r>
              <a:rPr lang="en-US" sz="3600" b="1" i="1" dirty="0" smtClean="0"/>
              <a:t>9-Swarming +ve</a:t>
            </a:r>
          </a:p>
          <a:p>
            <a:r>
              <a:rPr lang="en-US" sz="3600" b="1" i="1" dirty="0" smtClean="0"/>
              <a:t>10- H2S +ve (black sediment ). </a:t>
            </a:r>
          </a:p>
          <a:p>
            <a:r>
              <a:rPr lang="en-US" sz="3600" b="1" i="1" dirty="0" smtClean="0"/>
              <a:t>11- non lactose fermenter (pale colonies ).</a:t>
            </a:r>
          </a:p>
          <a:p>
            <a:endParaRPr lang="en-US" sz="3600" b="1" i="1" dirty="0" smtClean="0"/>
          </a:p>
          <a:p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2240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4" y="304800"/>
            <a:ext cx="11742056" cy="6284686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/>
              <a:t>12-IMViC test v,+,-,v </a:t>
            </a:r>
          </a:p>
          <a:p>
            <a:r>
              <a:rPr lang="en-US" sz="4000" b="1" dirty="0" smtClean="0"/>
              <a:t>13 - TSI test K\ A H2S + , CO2 +</a:t>
            </a:r>
          </a:p>
          <a:p>
            <a:r>
              <a:rPr lang="en-US" sz="4000" b="1" dirty="0" smtClean="0"/>
              <a:t>14-Phenylalanine +ve </a:t>
            </a:r>
          </a:p>
          <a:p>
            <a:r>
              <a:rPr lang="en-US" sz="4000" b="1" dirty="0" smtClean="0"/>
              <a:t>Proteus (swarming ,,H2S producer )</a:t>
            </a:r>
          </a:p>
          <a:p>
            <a:r>
              <a:rPr lang="en-US" sz="4000" b="1" i="1" dirty="0" smtClean="0"/>
              <a:t>P.vulgaris</a:t>
            </a:r>
            <a:r>
              <a:rPr lang="en-US" sz="4000" b="1" dirty="0" smtClean="0"/>
              <a:t> (UTI,wound infection )</a:t>
            </a:r>
            <a:r>
              <a:rPr lang="en-US" sz="4000" b="1" dirty="0"/>
              <a:t> ,(Indole +ve ,maltose +ve</a:t>
            </a:r>
            <a:r>
              <a:rPr lang="en-US" sz="4000" b="1" dirty="0" smtClean="0"/>
              <a:t>)</a:t>
            </a:r>
          </a:p>
          <a:p>
            <a:r>
              <a:rPr lang="en-US" sz="4000" b="1" i="1" dirty="0" smtClean="0"/>
              <a:t>P. </a:t>
            </a:r>
            <a:r>
              <a:rPr lang="en-US" sz="4000" b="1" i="1" dirty="0"/>
              <a:t>mirabilis </a:t>
            </a:r>
            <a:r>
              <a:rPr lang="en-US" sz="4000" b="1" dirty="0"/>
              <a:t>(UTI,wound infection </a:t>
            </a:r>
            <a:r>
              <a:rPr lang="en-US" sz="4000" b="1" dirty="0" smtClean="0"/>
              <a:t>, nosocomial infections) ,(Indole -ve ,maltose -ve)</a:t>
            </a:r>
            <a:endParaRPr lang="en-US" sz="4000" b="1" dirty="0" smtClean="0"/>
          </a:p>
          <a:p>
            <a:r>
              <a:rPr lang="en-US" sz="4000" b="1" i="1" dirty="0" smtClean="0"/>
              <a:t>P. rettgeri </a:t>
            </a:r>
            <a:r>
              <a:rPr lang="en-US" sz="4000" b="1" dirty="0" smtClean="0"/>
              <a:t>(gastroenteritis )</a:t>
            </a:r>
          </a:p>
          <a:p>
            <a:r>
              <a:rPr lang="en-US" sz="4000" b="1" i="1" dirty="0" smtClean="0"/>
              <a:t>P. penneri </a:t>
            </a:r>
            <a:r>
              <a:rPr lang="en-US" sz="4000" b="1" dirty="0"/>
              <a:t>(UTI,wound infection , nosocomial infections) </a:t>
            </a:r>
            <a:r>
              <a:rPr lang="en-US" sz="4000" b="1" dirty="0" smtClean="0"/>
              <a:t> 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4756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304799"/>
            <a:ext cx="11713029" cy="6270171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Swarming Motility in Proteus Mirabilis: Causative Agent of UTIs -  microbew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04799"/>
            <a:ext cx="11713029" cy="62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4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teus spp (2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1582400" cy="622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55" y="175079"/>
            <a:ext cx="11771084" cy="635725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15-Blood hemolysis v \ Alpha &amp; Beta </a:t>
            </a:r>
            <a:endParaRPr lang="en-US" sz="4000" b="1" dirty="0"/>
          </a:p>
        </p:txBody>
      </p:sp>
      <p:pic>
        <p:nvPicPr>
          <p:cNvPr id="1026" name="Picture 2" descr="Proteus species: Properties, Diseases and Identification - Learn  Microbiology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0" y="841829"/>
            <a:ext cx="6014809" cy="57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teus vulga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39" y="841829"/>
            <a:ext cx="5756275" cy="57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8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mall Things Considered: Teachers Corner: Metabolism &amp; Regulation |  Microbiology, Microbiology study, Microbiology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333829"/>
            <a:ext cx="3898447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crobiology Unknown Lab. TSI agar Triple Sugar Iron Agar (a) Red/red (no  sugar fermentation) (b) Control (c) Red/yellow (Glucose fermented but  lactose. - ppt downloa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04" y="333829"/>
            <a:ext cx="7800067" cy="631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9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ab. No. 7. II. Enterobacteriaceae It divided into two main groups: It  divided into two main groups: According to their effect on lactose   Lactose. - ppt downlo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30402"/>
            <a:ext cx="6560456" cy="65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ochemical Tes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57" y="130402"/>
            <a:ext cx="5210629" cy="650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2" y="348343"/>
            <a:ext cx="11596914" cy="62556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Microamaze: Eosin Methylene Blue Aga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2" y="203200"/>
            <a:ext cx="11596914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85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7" y="261257"/>
            <a:ext cx="11596914" cy="659674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400" b="1" dirty="0" smtClean="0"/>
              <a:t>10-IMViC test: ++--</a:t>
            </a:r>
          </a:p>
          <a:p>
            <a:pPr marL="45720" indent="0">
              <a:buNone/>
            </a:pPr>
            <a:r>
              <a:rPr lang="en-US" sz="4400" b="1" dirty="0" smtClean="0"/>
              <a:t>11-TSI test: Acid \Acid\ CO2+\H2S –</a:t>
            </a:r>
          </a:p>
          <a:p>
            <a:pPr marL="45720" indent="0">
              <a:buNone/>
            </a:pPr>
            <a:r>
              <a:rPr lang="en-US" sz="4400" b="1" dirty="0" smtClean="0"/>
              <a:t>12- black colonies on </a:t>
            </a:r>
            <a:r>
              <a:rPr lang="en-US" sz="4400" b="1" u="sng" dirty="0" smtClean="0">
                <a:solidFill>
                  <a:srgbClr val="FF0000"/>
                </a:solidFill>
              </a:rPr>
              <a:t>(EMB agar)  </a:t>
            </a:r>
            <a:r>
              <a:rPr lang="en-US" sz="4400" b="1" dirty="0" smtClean="0"/>
              <a:t>with green </a:t>
            </a:r>
            <a:r>
              <a:rPr lang="en-US" sz="4400" b="1" u="sng" dirty="0" smtClean="0"/>
              <a:t>metallic sheen because high acid product </a:t>
            </a:r>
            <a:endParaRPr lang="en-US" sz="4400" b="1" u="sng" dirty="0"/>
          </a:p>
        </p:txBody>
      </p:sp>
      <p:pic>
        <p:nvPicPr>
          <p:cNvPr id="5" name="Content Placeholder 3" descr="Triple Sugar Iron (TSI) Agar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7" y="3048000"/>
            <a:ext cx="5428342" cy="35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 descr="TOS PROPIONATE AGAR BASE ISO 2998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29" y="3048000"/>
            <a:ext cx="6168572" cy="35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53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2" y="348343"/>
            <a:ext cx="11596914" cy="62556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IMViC Tests: Principle, Procedure and results - Learn Microbiology Onl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2" y="348343"/>
            <a:ext cx="11596914" cy="6255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78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2" y="348343"/>
            <a:ext cx="11596914" cy="62556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IMViC Time-lapse (Indole, MR-VP and Citrate) - YouTub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2" y="348342"/>
            <a:ext cx="11596913" cy="6255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5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2" y="348343"/>
            <a:ext cx="11596914" cy="62556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https://www.asmscience.org/docserver/ahah/fulltext/education/protocol/images/atlas_emb/e.coli_emb_fi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2" y="348343"/>
            <a:ext cx="11596914" cy="6139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0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2" y="348343"/>
            <a:ext cx="11596914" cy="62556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آغار ماكونكي - ويكيبيديا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2" y="232229"/>
            <a:ext cx="11596914" cy="6371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3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2" y="348343"/>
            <a:ext cx="11596914" cy="6255657"/>
          </a:xfrm>
        </p:spPr>
        <p:txBody>
          <a:bodyPr>
            <a:normAutofit fontScale="85000" lnSpcReduction="20000"/>
          </a:bodyPr>
          <a:lstStyle/>
          <a:p>
            <a:r>
              <a:rPr lang="en-US" sz="3600" i="1" u="sng" dirty="0" smtClean="0"/>
              <a:t>Klebsiella spp</a:t>
            </a:r>
          </a:p>
          <a:p>
            <a:r>
              <a:rPr lang="en-US" sz="3600" i="1" u="sng" dirty="0"/>
              <a:t>General </a:t>
            </a:r>
            <a:r>
              <a:rPr lang="en-US" sz="3600" i="1" u="sng" dirty="0" smtClean="0"/>
              <a:t>characteristics</a:t>
            </a:r>
          </a:p>
          <a:p>
            <a:r>
              <a:rPr lang="en-US" sz="3600" dirty="0"/>
              <a:t>1-Gram negative bacteria (red)</a:t>
            </a:r>
          </a:p>
          <a:p>
            <a:r>
              <a:rPr lang="en-US" sz="3600" i="1" u="sng" dirty="0" smtClean="0"/>
              <a:t> </a:t>
            </a:r>
            <a:r>
              <a:rPr lang="en-US" sz="3600" dirty="0"/>
              <a:t>2- Coccobacilli </a:t>
            </a:r>
          </a:p>
          <a:p>
            <a:r>
              <a:rPr lang="en-US" sz="3600" dirty="0" smtClean="0"/>
              <a:t>5-Facultative anaerobes </a:t>
            </a:r>
            <a:r>
              <a:rPr lang="en-US" sz="3600" i="1" u="sng" dirty="0" smtClean="0"/>
              <a:t> </a:t>
            </a:r>
            <a:endParaRPr lang="en-US" sz="3600" i="1" u="sng" dirty="0"/>
          </a:p>
          <a:p>
            <a:r>
              <a:rPr lang="en-US" sz="3600" i="1" dirty="0" smtClean="0"/>
              <a:t> </a:t>
            </a:r>
            <a:r>
              <a:rPr lang="en-US" sz="3600" dirty="0" smtClean="0"/>
              <a:t>4-  </a:t>
            </a:r>
            <a:r>
              <a:rPr lang="en-US" sz="3600" dirty="0" smtClean="0"/>
              <a:t>Non </a:t>
            </a:r>
            <a:r>
              <a:rPr lang="en-US" sz="3600" dirty="0" smtClean="0"/>
              <a:t>Motile</a:t>
            </a:r>
            <a:endParaRPr lang="en-US" sz="3600" dirty="0"/>
          </a:p>
          <a:p>
            <a:r>
              <a:rPr lang="en-US" sz="3600" i="1" dirty="0" smtClean="0"/>
              <a:t> </a:t>
            </a:r>
            <a:r>
              <a:rPr lang="en-US" sz="3600" dirty="0" smtClean="0"/>
              <a:t>5-Non </a:t>
            </a:r>
            <a:r>
              <a:rPr lang="en-US" sz="3600" dirty="0"/>
              <a:t>spore forming </a:t>
            </a:r>
          </a:p>
          <a:p>
            <a:r>
              <a:rPr lang="en-US" sz="3600" i="1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Capsule +ve</a:t>
            </a:r>
            <a:endParaRPr lang="en-US" sz="3600" dirty="0" smtClean="0"/>
          </a:p>
          <a:p>
            <a:r>
              <a:rPr lang="en-US" sz="3600" dirty="0"/>
              <a:t>7-Catalase positive ,,,Oxidase negative </a:t>
            </a:r>
          </a:p>
          <a:p>
            <a:r>
              <a:rPr lang="en-US" sz="3600" dirty="0"/>
              <a:t>8-Lactose fermenter </a:t>
            </a:r>
            <a:r>
              <a:rPr lang="en-US" sz="3600" dirty="0" smtClean="0"/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mucoid  </a:t>
            </a:r>
            <a:r>
              <a:rPr lang="en-US" sz="3600" dirty="0">
                <a:solidFill>
                  <a:srgbClr val="FF0000"/>
                </a:solidFill>
              </a:rPr>
              <a:t>pink colonies </a:t>
            </a:r>
            <a:r>
              <a:rPr lang="en-US" sz="3600" dirty="0"/>
              <a:t>)(on </a:t>
            </a:r>
            <a:r>
              <a:rPr lang="en-US" sz="3600" dirty="0" smtClean="0"/>
              <a:t>MacConkey </a:t>
            </a:r>
            <a:r>
              <a:rPr lang="en-US" sz="3600" dirty="0"/>
              <a:t>agar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9-Urease</a:t>
            </a:r>
            <a:r>
              <a:rPr lang="en-US" sz="3600" i="1" u="sng" dirty="0" smtClean="0"/>
              <a:t> </a:t>
            </a:r>
            <a:r>
              <a:rPr lang="en-US" sz="3600" u="sng" dirty="0" smtClean="0">
                <a:solidFill>
                  <a:srgbClr val="FF0000"/>
                </a:solidFill>
              </a:rPr>
              <a:t>positive</a:t>
            </a:r>
            <a:r>
              <a:rPr lang="en-US" sz="3600" i="1" u="sng" dirty="0" smtClean="0"/>
              <a:t> </a:t>
            </a:r>
            <a:endParaRPr lang="en-US" sz="3600" i="1" u="sng" dirty="0"/>
          </a:p>
          <a:p>
            <a:pPr marL="45720" indent="0">
              <a:buNone/>
            </a:pPr>
            <a:r>
              <a:rPr lang="en-US" sz="3600" i="1" dirty="0" smtClean="0"/>
              <a:t> </a:t>
            </a:r>
          </a:p>
          <a:p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740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172</TotalTime>
  <Words>393</Words>
  <Application>Microsoft Office PowerPoint</Application>
  <PresentationFormat>Widescreen</PresentationFormat>
  <Paragraphs>70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Corbel</vt:lpstr>
      <vt:lpstr>Basis</vt:lpstr>
      <vt:lpstr>LAB: 6 PART 2 Enterobacteriaceae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89</cp:revision>
  <dcterms:created xsi:type="dcterms:W3CDTF">2021-01-24T14:16:27Z</dcterms:created>
  <dcterms:modified xsi:type="dcterms:W3CDTF">2021-01-26T18:04:08Z</dcterms:modified>
</cp:coreProperties>
</file>