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7"/>
  </p:notesMasterIdLst>
  <p:sldIdLst>
    <p:sldId id="264" r:id="rId2"/>
    <p:sldId id="314" r:id="rId3"/>
    <p:sldId id="265" r:id="rId4"/>
    <p:sldId id="319" r:id="rId5"/>
    <p:sldId id="313" r:id="rId6"/>
    <p:sldId id="261" r:id="rId7"/>
    <p:sldId id="318" r:id="rId8"/>
    <p:sldId id="263" r:id="rId9"/>
    <p:sldId id="260" r:id="rId10"/>
    <p:sldId id="268" r:id="rId11"/>
    <p:sldId id="269" r:id="rId12"/>
    <p:sldId id="271" r:id="rId13"/>
    <p:sldId id="315" r:id="rId14"/>
    <p:sldId id="316" r:id="rId15"/>
    <p:sldId id="317" r:id="rId16"/>
    <p:sldId id="283" r:id="rId17"/>
    <p:sldId id="291" r:id="rId18"/>
    <p:sldId id="293" r:id="rId19"/>
    <p:sldId id="294" r:id="rId20"/>
    <p:sldId id="303" r:id="rId21"/>
    <p:sldId id="304" r:id="rId22"/>
    <p:sldId id="305" r:id="rId23"/>
    <p:sldId id="311" r:id="rId24"/>
    <p:sldId id="309" r:id="rId25"/>
    <p:sldId id="32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98029" autoAdjust="0"/>
  </p:normalViewPr>
  <p:slideViewPr>
    <p:cSldViewPr>
      <p:cViewPr>
        <p:scale>
          <a:sx n="66" d="100"/>
          <a:sy n="66" d="100"/>
        </p:scale>
        <p:origin x="-1272" y="-270"/>
      </p:cViewPr>
      <p:guideLst>
        <p:guide orient="horz" pos="2160"/>
        <p:guide pos="2880"/>
      </p:guideLst>
    </p:cSldViewPr>
  </p:slideViewPr>
  <p:outlineViewPr>
    <p:cViewPr>
      <p:scale>
        <a:sx n="33" d="100"/>
        <a:sy n="33" d="100"/>
      </p:scale>
      <p:origin x="0" y="18798"/>
    </p:cViewPr>
  </p:outlineViewPr>
  <p:notesTextViewPr>
    <p:cViewPr>
      <p:scale>
        <a:sx n="100" d="100"/>
        <a:sy n="100" d="100"/>
      </p:scale>
      <p:origin x="0" y="0"/>
    </p:cViewPr>
  </p:notesTextViewPr>
  <p:sorterViewPr>
    <p:cViewPr>
      <p:scale>
        <a:sx n="100" d="100"/>
        <a:sy n="100" d="100"/>
      </p:scale>
      <p:origin x="0" y="7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BCF2CF-0BFC-4FCC-A701-B7F10C8695B4}" type="datetimeFigureOut">
              <a:rPr lang="en-US" smtClean="0"/>
              <a:pPr/>
              <a:t>11/26/2020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DDF180-6C49-4BCE-A568-C96C9B146A1C}" type="slidenum">
              <a:rPr lang="en-US" smtClean="0"/>
              <a:pPr/>
              <a:t>‹#›</a:t>
            </a:fld>
            <a:endParaRPr lang="en-US"/>
          </a:p>
        </p:txBody>
      </p:sp>
    </p:spTree>
    <p:extLst>
      <p:ext uri="{BB962C8B-B14F-4D97-AF65-F5344CB8AC3E}">
        <p14:creationId xmlns:p14="http://schemas.microsoft.com/office/powerpoint/2010/main" val="493384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DDF180-6C49-4BCE-A568-C96C9B146A1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DDF180-6C49-4BCE-A568-C96C9B146A1C}"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837"/>
          </a:xfrm>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914400"/>
            <a:ext cx="4038600" cy="5521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quarter" idx="2"/>
          </p:nvPr>
        </p:nvSpPr>
        <p:spPr>
          <a:xfrm>
            <a:off x="4648200" y="914400"/>
            <a:ext cx="4038600" cy="2684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Content Placeholder 4"/>
          <p:cNvSpPr>
            <a:spLocks noGrp="1"/>
          </p:cNvSpPr>
          <p:nvPr>
            <p:ph sz="quarter" idx="3"/>
          </p:nvPr>
        </p:nvSpPr>
        <p:spPr>
          <a:xfrm>
            <a:off x="4648200" y="3751263"/>
            <a:ext cx="4038600" cy="2684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r>
              <a:rPr lang="en-US"/>
              <a:t>Intel Ireland</a:t>
            </a:r>
          </a:p>
        </p:txBody>
      </p:sp>
      <p:sp>
        <p:nvSpPr>
          <p:cNvPr id="8" name="Rectangle 6"/>
          <p:cNvSpPr>
            <a:spLocks noGrp="1" noChangeArrowheads="1"/>
          </p:cNvSpPr>
          <p:nvPr>
            <p:ph type="sldNum" sz="quarter" idx="12"/>
          </p:nvPr>
        </p:nvSpPr>
        <p:spPr>
          <a:ln/>
        </p:spPr>
        <p:txBody>
          <a:bodyPr/>
          <a:lstStyle>
            <a:lvl1pPr>
              <a:defRPr/>
            </a:lvl1pPr>
          </a:lstStyle>
          <a:p>
            <a:pPr>
              <a:defRPr/>
            </a:pPr>
            <a:fld id="{A806E4FC-0BB7-4DEE-A019-7F2B361B4CD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11/26/2020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1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2.xml"/><Relationship Id="rId7" Type="http://schemas.openxmlformats.org/officeDocument/2006/relationships/image" Target="../media/image10.jpeg"/><Relationship Id="rId12" Type="http://schemas.openxmlformats.org/officeDocument/2006/relationships/image" Target="../media/image8.wmf"/><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9.jpeg"/><Relationship Id="rId11" Type="http://schemas.openxmlformats.org/officeDocument/2006/relationships/oleObject" Target="../embeddings/oleObject3.bin"/><Relationship Id="rId5" Type="http://schemas.openxmlformats.org/officeDocument/2006/relationships/image" Target="../media/image7.wmf"/><Relationship Id="rId10" Type="http://schemas.openxmlformats.org/officeDocument/2006/relationships/image" Target="../media/image13.png"/><Relationship Id="rId4" Type="http://schemas.openxmlformats.org/officeDocument/2006/relationships/oleObject" Target="../embeddings/oleObject2.bin"/><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5.wmf"/></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514600"/>
            <a:ext cx="8153400" cy="1600200"/>
          </a:xfrm>
          <a:solidFill>
            <a:srgbClr val="92D050"/>
          </a:solidFill>
          <a:effectLst>
            <a:outerShdw blurRad="40000" dist="23000" dir="5400000" rotWithShape="0">
              <a:srgbClr val="0070C0">
                <a:alpha val="35000"/>
              </a:srgbClr>
            </a:outerShdw>
          </a:effectLst>
        </p:spPr>
        <p:style>
          <a:lnRef idx="0">
            <a:schemeClr val="accent6"/>
          </a:lnRef>
          <a:fillRef idx="3">
            <a:schemeClr val="accent6"/>
          </a:fillRef>
          <a:effectRef idx="3">
            <a:schemeClr val="accent6"/>
          </a:effectRef>
          <a:fontRef idx="minor">
            <a:schemeClr val="lt1"/>
          </a:fontRef>
        </p:style>
        <p:txBody>
          <a:bodyPr>
            <a:normAutofit/>
          </a:bodyPr>
          <a:lstStyle/>
          <a:p>
            <a:r>
              <a:rPr lang="en-US" sz="6600" b="1"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semiconductors</a:t>
            </a:r>
            <a:endParaRPr lang="ar-IQ" sz="66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innerShdw blurRad="63500" dist="50800" dir="13500000">
                  <a:prstClr val="black">
                    <a:alpha val="50000"/>
                  </a:prstClr>
                </a:innerShdw>
              </a:effectLst>
              <a:latin typeface="Arial Black" panose="020B0A04020102020204" pitchFamily="34" charset="0"/>
            </a:endParaRPr>
          </a:p>
        </p:txBody>
      </p:sp>
      <p:sp>
        <p:nvSpPr>
          <p:cNvPr id="3" name="Rectangle 2"/>
          <p:cNvSpPr/>
          <p:nvPr/>
        </p:nvSpPr>
        <p:spPr>
          <a:xfrm>
            <a:off x="2286000" y="4431268"/>
            <a:ext cx="4572000" cy="646331"/>
          </a:xfrm>
          <a:prstGeom prst="rect">
            <a:avLst/>
          </a:prstGeom>
        </p:spPr>
        <p:txBody>
          <a:bodyPr>
            <a:spAutoFit/>
          </a:bodyPr>
          <a:lstStyle/>
          <a:p>
            <a:pPr algn="ctr"/>
            <a:r>
              <a:rPr lang="en-US" sz="3600" b="1" dirty="0" smtClean="0">
                <a:solidFill>
                  <a:srgbClr val="0070C0"/>
                </a:solidFill>
              </a:rPr>
              <a:t>Prof</a:t>
            </a:r>
            <a:r>
              <a:rPr lang="en-US" sz="3600" b="1" dirty="0">
                <a:solidFill>
                  <a:srgbClr val="0070C0"/>
                </a:solidFill>
              </a:rPr>
              <a:t>. Dr. </a:t>
            </a:r>
            <a:r>
              <a:rPr lang="en-US" sz="3600" b="1" dirty="0" err="1">
                <a:solidFill>
                  <a:srgbClr val="0070C0"/>
                </a:solidFill>
              </a:rPr>
              <a:t>Wisam</a:t>
            </a:r>
            <a:r>
              <a:rPr lang="en-US" sz="3600" b="1" dirty="0">
                <a:solidFill>
                  <a:srgbClr val="0070C0"/>
                </a:solidFill>
              </a:rPr>
              <a:t> J. Aziz </a:t>
            </a:r>
          </a:p>
        </p:txBody>
      </p:sp>
      <p:sp>
        <p:nvSpPr>
          <p:cNvPr id="5" name="Rectangle 4"/>
          <p:cNvSpPr/>
          <p:nvPr/>
        </p:nvSpPr>
        <p:spPr>
          <a:xfrm>
            <a:off x="2286000" y="685800"/>
            <a:ext cx="4572000" cy="1754326"/>
          </a:xfrm>
          <a:prstGeom prst="rect">
            <a:avLst/>
          </a:prstGeom>
        </p:spPr>
        <p:txBody>
          <a:bodyPr>
            <a:spAutoFit/>
          </a:bodyPr>
          <a:lstStyle/>
          <a:p>
            <a:pPr algn="ctr"/>
            <a:r>
              <a:rPr lang="en-US" sz="3600" b="1" dirty="0">
                <a:solidFill>
                  <a:srgbClr val="FF0000"/>
                </a:solidFill>
                <a:latin typeface="Arial Rounded MT Bold" pitchFamily="34" charset="0"/>
              </a:rPr>
              <a:t>Solid state physics</a:t>
            </a:r>
          </a:p>
          <a:p>
            <a:pPr algn="ctr"/>
            <a:endParaRPr lang="en-US" sz="3600" b="1" dirty="0" smtClean="0">
              <a:solidFill>
                <a:srgbClr val="0070C0"/>
              </a:solidFill>
              <a:latin typeface="Arial Rounded MT Bold" pitchFamily="34" charset="0"/>
            </a:endParaRPr>
          </a:p>
          <a:p>
            <a:pPr algn="ctr"/>
            <a:r>
              <a:rPr lang="en-US" sz="3600" b="1" dirty="0" smtClean="0">
                <a:solidFill>
                  <a:srgbClr val="0070C0"/>
                </a:solidFill>
                <a:latin typeface="Arial Rounded MT Bold" pitchFamily="34" charset="0"/>
              </a:rPr>
              <a:t> </a:t>
            </a:r>
            <a:r>
              <a:rPr lang="en-US" sz="3600" b="1" dirty="0">
                <a:solidFill>
                  <a:srgbClr val="0070C0"/>
                </a:solidFill>
                <a:latin typeface="Arial Rounded MT Bold" pitchFamily="34" charset="0"/>
              </a:rPr>
              <a:t>Lecture </a:t>
            </a:r>
            <a:r>
              <a:rPr lang="en-US" sz="3600" b="1" dirty="0" smtClean="0">
                <a:solidFill>
                  <a:srgbClr val="0070C0"/>
                </a:solidFill>
                <a:latin typeface="Arial Rounded MT Bold" pitchFamily="34" charset="0"/>
              </a:rPr>
              <a:t>(3)</a:t>
            </a:r>
            <a:endParaRPr lang="en-US" sz="3600" b="1" dirty="0">
              <a:solidFill>
                <a:srgbClr val="0070C0"/>
              </a:solidFill>
              <a:latin typeface="Arial Rounded MT Bold"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533401"/>
            <a:ext cx="7772400" cy="762000"/>
          </a:xfrm>
        </p:spPr>
        <p:txBody>
          <a:bodyPr>
            <a:normAutofit/>
          </a:bodyPr>
          <a:lstStyle/>
          <a:p>
            <a:r>
              <a:rPr lang="en-US" dirty="0" smtClean="0">
                <a:solidFill>
                  <a:srgbClr val="00B0F0"/>
                </a:solidFill>
                <a:latin typeface="Arial Rounded MT Bold" pitchFamily="34" charset="0"/>
              </a:rPr>
              <a:t>N – type semiconductor </a:t>
            </a:r>
            <a:endParaRPr lang="ar-IQ" dirty="0">
              <a:solidFill>
                <a:srgbClr val="00B0F0"/>
              </a:solidFill>
              <a:latin typeface="Arial Rounded MT Bold" pitchFamily="34" charset="0"/>
            </a:endParaRPr>
          </a:p>
        </p:txBody>
      </p:sp>
      <p:sp>
        <p:nvSpPr>
          <p:cNvPr id="3" name="Subtitle 2"/>
          <p:cNvSpPr>
            <a:spLocks noGrp="1"/>
          </p:cNvSpPr>
          <p:nvPr>
            <p:ph type="subTitle" idx="1"/>
          </p:nvPr>
        </p:nvSpPr>
        <p:spPr>
          <a:xfrm>
            <a:off x="228600" y="1828800"/>
            <a:ext cx="4953000" cy="4038600"/>
          </a:xfrm>
        </p:spPr>
        <p:txBody>
          <a:bodyPr>
            <a:noAutofit/>
          </a:bodyPr>
          <a:lstStyle/>
          <a:p>
            <a:pPr algn="l"/>
            <a:r>
              <a:rPr lang="en-US" dirty="0" smtClean="0">
                <a:solidFill>
                  <a:schemeClr val="tx1"/>
                </a:solidFill>
                <a:latin typeface="Aparajita" pitchFamily="34" charset="0"/>
                <a:cs typeface="Aparajita" pitchFamily="34" charset="0"/>
              </a:rPr>
              <a:t>This figure shows an n- type silicon , where subsititutional phosphorous atom with</a:t>
            </a:r>
            <a:r>
              <a:rPr lang="en-US" dirty="0" smtClean="0">
                <a:solidFill>
                  <a:srgbClr val="FF0000"/>
                </a:solidFill>
                <a:latin typeface="Aparajita" pitchFamily="34" charset="0"/>
                <a:cs typeface="Aparajita" pitchFamily="34" charset="0"/>
              </a:rPr>
              <a:t> 5 </a:t>
            </a:r>
            <a:r>
              <a:rPr lang="en-US" dirty="0" smtClean="0">
                <a:solidFill>
                  <a:schemeClr val="tx1"/>
                </a:solidFill>
                <a:latin typeface="Aparajita" pitchFamily="34" charset="0"/>
                <a:cs typeface="Aparajita" pitchFamily="34" charset="0"/>
              </a:rPr>
              <a:t>valance electrons has replaced a silicon atom , and negative charged electron is donated to the lattice in the conduction </a:t>
            </a:r>
            <a:r>
              <a:rPr lang="en-US" dirty="0" smtClean="0">
                <a:solidFill>
                  <a:schemeClr val="tx1"/>
                </a:solidFill>
                <a:latin typeface="Aparajita" pitchFamily="34" charset="0"/>
                <a:cs typeface="Aparajita" pitchFamily="34" charset="0"/>
              </a:rPr>
              <a:t>band. </a:t>
            </a:r>
            <a:endParaRPr lang="en-US" dirty="0" smtClean="0">
              <a:solidFill>
                <a:schemeClr val="tx1"/>
              </a:solidFill>
              <a:latin typeface="Aparajita" pitchFamily="34" charset="0"/>
              <a:cs typeface="Aparajita" pitchFamily="34" charset="0"/>
            </a:endParaRPr>
          </a:p>
          <a:p>
            <a:pPr algn="l"/>
            <a:r>
              <a:rPr lang="en-US" dirty="0" smtClean="0">
                <a:solidFill>
                  <a:schemeClr val="tx1"/>
                </a:solidFill>
                <a:latin typeface="Aparajita" pitchFamily="34" charset="0"/>
                <a:cs typeface="Aparajita" pitchFamily="34" charset="0"/>
              </a:rPr>
              <a:t>The phosphorous atom is called a</a:t>
            </a:r>
            <a:r>
              <a:rPr lang="en-US" dirty="0" smtClean="0">
                <a:solidFill>
                  <a:srgbClr val="FF0000"/>
                </a:solidFill>
                <a:latin typeface="Aparajita" pitchFamily="34" charset="0"/>
                <a:cs typeface="Aparajita" pitchFamily="34" charset="0"/>
              </a:rPr>
              <a:t> donor </a:t>
            </a:r>
            <a:r>
              <a:rPr lang="en-US" dirty="0" smtClean="0">
                <a:solidFill>
                  <a:schemeClr val="tx1"/>
                </a:solidFill>
                <a:latin typeface="Aparajita" pitchFamily="34" charset="0"/>
                <a:cs typeface="Aparajita" pitchFamily="34" charset="0"/>
              </a:rPr>
              <a:t>.</a:t>
            </a:r>
            <a:endParaRPr lang="ar-IQ" dirty="0">
              <a:solidFill>
                <a:schemeClr val="tx1"/>
              </a:solidFill>
              <a:latin typeface="Aparajita" pitchFamily="34" charset="0"/>
            </a:endParaRPr>
          </a:p>
        </p:txBody>
      </p:sp>
      <p:grpSp>
        <p:nvGrpSpPr>
          <p:cNvPr id="4" name="Group 242"/>
          <p:cNvGrpSpPr>
            <a:grpSpLocks/>
          </p:cNvGrpSpPr>
          <p:nvPr/>
        </p:nvGrpSpPr>
        <p:grpSpPr bwMode="auto">
          <a:xfrm>
            <a:off x="5281612" y="2133600"/>
            <a:ext cx="3633788" cy="3200400"/>
            <a:chOff x="204" y="1706"/>
            <a:chExt cx="2812" cy="2313"/>
          </a:xfrm>
        </p:grpSpPr>
        <p:grpSp>
          <p:nvGrpSpPr>
            <p:cNvPr id="5" name="Group 241"/>
            <p:cNvGrpSpPr>
              <a:grpSpLocks/>
            </p:cNvGrpSpPr>
            <p:nvPr/>
          </p:nvGrpSpPr>
          <p:grpSpPr bwMode="auto">
            <a:xfrm>
              <a:off x="1445" y="2718"/>
              <a:ext cx="304" cy="325"/>
              <a:chOff x="1445" y="2718"/>
              <a:chExt cx="304" cy="325"/>
            </a:xfrm>
          </p:grpSpPr>
          <p:sp>
            <p:nvSpPr>
              <p:cNvPr id="121" name="Oval 124"/>
              <p:cNvSpPr>
                <a:spLocks noChangeArrowheads="1"/>
              </p:cNvSpPr>
              <p:nvPr/>
            </p:nvSpPr>
            <p:spPr bwMode="auto">
              <a:xfrm>
                <a:off x="1445" y="2718"/>
                <a:ext cx="304" cy="289"/>
              </a:xfrm>
              <a:prstGeom prst="ellipse">
                <a:avLst/>
              </a:prstGeom>
              <a:noFill/>
              <a:ln w="9525">
                <a:solidFill>
                  <a:srgbClr val="FF3300"/>
                </a:solidFill>
                <a:round/>
                <a:headEnd/>
                <a:tailEnd/>
              </a:ln>
            </p:spPr>
            <p:txBody>
              <a:bodyPr/>
              <a:lstStyle/>
              <a:p>
                <a:endParaRPr lang="bin-NG"/>
              </a:p>
            </p:txBody>
          </p:sp>
          <p:sp>
            <p:nvSpPr>
              <p:cNvPr id="122" name="Text Box 125"/>
              <p:cNvSpPr txBox="1">
                <a:spLocks noChangeArrowheads="1"/>
              </p:cNvSpPr>
              <p:nvPr/>
            </p:nvSpPr>
            <p:spPr bwMode="auto">
              <a:xfrm>
                <a:off x="1445" y="2754"/>
                <a:ext cx="304" cy="289"/>
              </a:xfrm>
              <a:prstGeom prst="rect">
                <a:avLst/>
              </a:prstGeom>
              <a:noFill/>
              <a:ln w="9525">
                <a:noFill/>
                <a:miter lim="800000"/>
                <a:headEnd/>
                <a:tailEnd/>
              </a:ln>
            </p:spPr>
            <p:txBody>
              <a:bodyPr/>
              <a:lstStyle/>
              <a:p>
                <a:r>
                  <a:rPr lang="en-GB" sz="2000" dirty="0"/>
                  <a:t> P</a:t>
                </a:r>
              </a:p>
            </p:txBody>
          </p:sp>
        </p:grpSp>
        <p:sp>
          <p:nvSpPr>
            <p:cNvPr id="6" name="Oval 126"/>
            <p:cNvSpPr>
              <a:spLocks noChangeArrowheads="1"/>
            </p:cNvSpPr>
            <p:nvPr/>
          </p:nvSpPr>
          <p:spPr bwMode="auto">
            <a:xfrm>
              <a:off x="1141" y="2429"/>
              <a:ext cx="912" cy="867"/>
            </a:xfrm>
            <a:prstGeom prst="ellipse">
              <a:avLst/>
            </a:prstGeom>
            <a:noFill/>
            <a:ln w="9525">
              <a:solidFill>
                <a:srgbClr val="FF0000"/>
              </a:solidFill>
              <a:prstDash val="sysDot"/>
              <a:round/>
              <a:headEnd/>
              <a:tailEnd/>
            </a:ln>
          </p:spPr>
          <p:txBody>
            <a:bodyPr/>
            <a:lstStyle/>
            <a:p>
              <a:endParaRPr lang="bin-NG"/>
            </a:p>
          </p:txBody>
        </p:sp>
        <p:sp>
          <p:nvSpPr>
            <p:cNvPr id="7" name="Line 127"/>
            <p:cNvSpPr>
              <a:spLocks noChangeShapeType="1"/>
            </p:cNvSpPr>
            <p:nvPr/>
          </p:nvSpPr>
          <p:spPr bwMode="auto">
            <a:xfrm>
              <a:off x="1749" y="2501"/>
              <a:ext cx="152" cy="0"/>
            </a:xfrm>
            <a:prstGeom prst="line">
              <a:avLst/>
            </a:prstGeom>
            <a:noFill/>
            <a:ln w="19050">
              <a:solidFill>
                <a:srgbClr val="FF3300"/>
              </a:solidFill>
              <a:round/>
              <a:headEnd/>
              <a:tailEnd/>
            </a:ln>
          </p:spPr>
          <p:txBody>
            <a:bodyPr/>
            <a:lstStyle/>
            <a:p>
              <a:endParaRPr lang="ar-IQ"/>
            </a:p>
          </p:txBody>
        </p:sp>
        <p:sp>
          <p:nvSpPr>
            <p:cNvPr id="8" name="Line 128"/>
            <p:cNvSpPr>
              <a:spLocks noChangeShapeType="1"/>
            </p:cNvSpPr>
            <p:nvPr/>
          </p:nvSpPr>
          <p:spPr bwMode="auto">
            <a:xfrm>
              <a:off x="1952" y="3007"/>
              <a:ext cx="152" cy="0"/>
            </a:xfrm>
            <a:prstGeom prst="line">
              <a:avLst/>
            </a:prstGeom>
            <a:noFill/>
            <a:ln w="19050">
              <a:solidFill>
                <a:srgbClr val="FF3300"/>
              </a:solidFill>
              <a:round/>
              <a:headEnd/>
              <a:tailEnd/>
            </a:ln>
          </p:spPr>
          <p:txBody>
            <a:bodyPr/>
            <a:lstStyle/>
            <a:p>
              <a:endParaRPr lang="ar-IQ"/>
            </a:p>
          </p:txBody>
        </p:sp>
        <p:sp>
          <p:nvSpPr>
            <p:cNvPr id="9" name="Line 129"/>
            <p:cNvSpPr>
              <a:spLocks noChangeShapeType="1"/>
            </p:cNvSpPr>
            <p:nvPr/>
          </p:nvSpPr>
          <p:spPr bwMode="auto">
            <a:xfrm>
              <a:off x="1065" y="2718"/>
              <a:ext cx="152" cy="0"/>
            </a:xfrm>
            <a:prstGeom prst="line">
              <a:avLst/>
            </a:prstGeom>
            <a:noFill/>
            <a:ln w="19050">
              <a:solidFill>
                <a:srgbClr val="FF3300"/>
              </a:solidFill>
              <a:round/>
              <a:headEnd/>
              <a:tailEnd/>
            </a:ln>
          </p:spPr>
          <p:txBody>
            <a:bodyPr/>
            <a:lstStyle/>
            <a:p>
              <a:endParaRPr lang="ar-IQ"/>
            </a:p>
          </p:txBody>
        </p:sp>
        <p:sp>
          <p:nvSpPr>
            <p:cNvPr id="10" name="Line 130"/>
            <p:cNvSpPr>
              <a:spLocks noChangeShapeType="1"/>
            </p:cNvSpPr>
            <p:nvPr/>
          </p:nvSpPr>
          <p:spPr bwMode="auto">
            <a:xfrm>
              <a:off x="1293" y="3224"/>
              <a:ext cx="152" cy="0"/>
            </a:xfrm>
            <a:prstGeom prst="line">
              <a:avLst/>
            </a:prstGeom>
            <a:noFill/>
            <a:ln w="19050">
              <a:solidFill>
                <a:srgbClr val="FF3300"/>
              </a:solidFill>
              <a:round/>
              <a:headEnd/>
              <a:tailEnd/>
            </a:ln>
          </p:spPr>
          <p:txBody>
            <a:bodyPr/>
            <a:lstStyle/>
            <a:p>
              <a:endParaRPr lang="ar-IQ"/>
            </a:p>
          </p:txBody>
        </p:sp>
        <p:sp>
          <p:nvSpPr>
            <p:cNvPr id="11" name="Line 131"/>
            <p:cNvSpPr>
              <a:spLocks noChangeShapeType="1"/>
            </p:cNvSpPr>
            <p:nvPr/>
          </p:nvSpPr>
          <p:spPr bwMode="auto">
            <a:xfrm>
              <a:off x="1293" y="2718"/>
              <a:ext cx="152" cy="72"/>
            </a:xfrm>
            <a:prstGeom prst="line">
              <a:avLst/>
            </a:prstGeom>
            <a:noFill/>
            <a:ln w="9525">
              <a:solidFill>
                <a:srgbClr val="FF3300"/>
              </a:solidFill>
              <a:round/>
              <a:headEnd/>
              <a:tailEnd/>
            </a:ln>
          </p:spPr>
          <p:txBody>
            <a:bodyPr/>
            <a:lstStyle/>
            <a:p>
              <a:endParaRPr lang="ar-IQ"/>
            </a:p>
          </p:txBody>
        </p:sp>
        <p:sp>
          <p:nvSpPr>
            <p:cNvPr id="12" name="Line 132"/>
            <p:cNvSpPr>
              <a:spLocks noChangeShapeType="1"/>
            </p:cNvSpPr>
            <p:nvPr/>
          </p:nvSpPr>
          <p:spPr bwMode="auto">
            <a:xfrm flipH="1">
              <a:off x="1673" y="2573"/>
              <a:ext cx="76" cy="145"/>
            </a:xfrm>
            <a:prstGeom prst="line">
              <a:avLst/>
            </a:prstGeom>
            <a:noFill/>
            <a:ln w="9525">
              <a:solidFill>
                <a:srgbClr val="FF3300"/>
              </a:solidFill>
              <a:round/>
              <a:headEnd/>
              <a:tailEnd/>
            </a:ln>
          </p:spPr>
          <p:txBody>
            <a:bodyPr/>
            <a:lstStyle/>
            <a:p>
              <a:endParaRPr lang="ar-IQ"/>
            </a:p>
          </p:txBody>
        </p:sp>
        <p:sp>
          <p:nvSpPr>
            <p:cNvPr id="13" name="Line 133"/>
            <p:cNvSpPr>
              <a:spLocks noChangeShapeType="1"/>
            </p:cNvSpPr>
            <p:nvPr/>
          </p:nvSpPr>
          <p:spPr bwMode="auto">
            <a:xfrm flipH="1" flipV="1">
              <a:off x="1749" y="2935"/>
              <a:ext cx="152" cy="72"/>
            </a:xfrm>
            <a:prstGeom prst="line">
              <a:avLst/>
            </a:prstGeom>
            <a:noFill/>
            <a:ln w="9525">
              <a:solidFill>
                <a:srgbClr val="FF3300"/>
              </a:solidFill>
              <a:round/>
              <a:headEnd/>
              <a:tailEnd/>
            </a:ln>
          </p:spPr>
          <p:txBody>
            <a:bodyPr/>
            <a:lstStyle/>
            <a:p>
              <a:endParaRPr lang="ar-IQ"/>
            </a:p>
          </p:txBody>
        </p:sp>
        <p:sp>
          <p:nvSpPr>
            <p:cNvPr id="14" name="Line 134"/>
            <p:cNvSpPr>
              <a:spLocks noChangeShapeType="1"/>
            </p:cNvSpPr>
            <p:nvPr/>
          </p:nvSpPr>
          <p:spPr bwMode="auto">
            <a:xfrm flipV="1">
              <a:off x="1445" y="3007"/>
              <a:ext cx="76" cy="145"/>
            </a:xfrm>
            <a:prstGeom prst="line">
              <a:avLst/>
            </a:prstGeom>
            <a:noFill/>
            <a:ln w="9525">
              <a:solidFill>
                <a:srgbClr val="FF3300"/>
              </a:solidFill>
              <a:round/>
              <a:headEnd/>
              <a:tailEnd/>
            </a:ln>
          </p:spPr>
          <p:txBody>
            <a:bodyPr/>
            <a:lstStyle/>
            <a:p>
              <a:endParaRPr lang="ar-IQ"/>
            </a:p>
          </p:txBody>
        </p:sp>
        <p:grpSp>
          <p:nvGrpSpPr>
            <p:cNvPr id="15" name="Group 135"/>
            <p:cNvGrpSpPr>
              <a:grpSpLocks/>
            </p:cNvGrpSpPr>
            <p:nvPr/>
          </p:nvGrpSpPr>
          <p:grpSpPr bwMode="auto">
            <a:xfrm>
              <a:off x="1065" y="1708"/>
              <a:ext cx="1039" cy="867"/>
              <a:chOff x="4752" y="3744"/>
              <a:chExt cx="1968" cy="1728"/>
            </a:xfrm>
          </p:grpSpPr>
          <p:grpSp>
            <p:nvGrpSpPr>
              <p:cNvPr id="109" name="Group 136"/>
              <p:cNvGrpSpPr>
                <a:grpSpLocks/>
              </p:cNvGrpSpPr>
              <p:nvPr/>
            </p:nvGrpSpPr>
            <p:grpSpPr bwMode="auto">
              <a:xfrm>
                <a:off x="5472" y="4320"/>
                <a:ext cx="576" cy="648"/>
                <a:chOff x="5472" y="4320"/>
                <a:chExt cx="576" cy="648"/>
              </a:xfrm>
            </p:grpSpPr>
            <p:sp>
              <p:nvSpPr>
                <p:cNvPr id="119" name="Oval 137"/>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120" name="Text Box 138"/>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110" name="Oval 139"/>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111" name="Line 140"/>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112" name="Line 141"/>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113" name="Line 142"/>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114" name="Line 143"/>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115" name="Line 144"/>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116" name="Line 145"/>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117" name="Line 146"/>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118" name="Line 147"/>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6" name="Group 148"/>
            <p:cNvGrpSpPr>
              <a:grpSpLocks/>
            </p:cNvGrpSpPr>
            <p:nvPr/>
          </p:nvGrpSpPr>
          <p:grpSpPr bwMode="auto">
            <a:xfrm>
              <a:off x="1065" y="3149"/>
              <a:ext cx="1039" cy="867"/>
              <a:chOff x="4752" y="3744"/>
              <a:chExt cx="1968" cy="1728"/>
            </a:xfrm>
          </p:grpSpPr>
          <p:grpSp>
            <p:nvGrpSpPr>
              <p:cNvPr id="97" name="Group 149"/>
              <p:cNvGrpSpPr>
                <a:grpSpLocks/>
              </p:cNvGrpSpPr>
              <p:nvPr/>
            </p:nvGrpSpPr>
            <p:grpSpPr bwMode="auto">
              <a:xfrm>
                <a:off x="5472" y="4320"/>
                <a:ext cx="576" cy="648"/>
                <a:chOff x="5472" y="4320"/>
                <a:chExt cx="576" cy="648"/>
              </a:xfrm>
            </p:grpSpPr>
            <p:sp>
              <p:nvSpPr>
                <p:cNvPr id="107" name="Oval 150"/>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108" name="Text Box 151"/>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98" name="Oval 152"/>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99" name="Line 153"/>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100" name="Line 154"/>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101" name="Line 155"/>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102" name="Line 156"/>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103" name="Line 157"/>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104" name="Line 158"/>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105" name="Line 159"/>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106" name="Line 160"/>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7" name="Group 161"/>
            <p:cNvGrpSpPr>
              <a:grpSpLocks/>
            </p:cNvGrpSpPr>
            <p:nvPr/>
          </p:nvGrpSpPr>
          <p:grpSpPr bwMode="auto">
            <a:xfrm>
              <a:off x="1977" y="2429"/>
              <a:ext cx="1039" cy="867"/>
              <a:chOff x="4752" y="3744"/>
              <a:chExt cx="1968" cy="1728"/>
            </a:xfrm>
          </p:grpSpPr>
          <p:grpSp>
            <p:nvGrpSpPr>
              <p:cNvPr id="85" name="Group 162"/>
              <p:cNvGrpSpPr>
                <a:grpSpLocks/>
              </p:cNvGrpSpPr>
              <p:nvPr/>
            </p:nvGrpSpPr>
            <p:grpSpPr bwMode="auto">
              <a:xfrm>
                <a:off x="5472" y="4320"/>
                <a:ext cx="576" cy="648"/>
                <a:chOff x="5472" y="4320"/>
                <a:chExt cx="576" cy="648"/>
              </a:xfrm>
            </p:grpSpPr>
            <p:sp>
              <p:nvSpPr>
                <p:cNvPr id="95" name="Oval 163"/>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96" name="Text Box 164"/>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86" name="Oval 165"/>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87" name="Line 166"/>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88" name="Line 167"/>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89" name="Line 168"/>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90" name="Line 169"/>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91" name="Line 170"/>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92" name="Line 171"/>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93" name="Line 172"/>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94" name="Line 173"/>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8" name="Group 174"/>
            <p:cNvGrpSpPr>
              <a:grpSpLocks/>
            </p:cNvGrpSpPr>
            <p:nvPr/>
          </p:nvGrpSpPr>
          <p:grpSpPr bwMode="auto">
            <a:xfrm>
              <a:off x="1977" y="1706"/>
              <a:ext cx="1039" cy="867"/>
              <a:chOff x="4752" y="3744"/>
              <a:chExt cx="1968" cy="1728"/>
            </a:xfrm>
          </p:grpSpPr>
          <p:grpSp>
            <p:nvGrpSpPr>
              <p:cNvPr id="73" name="Group 175"/>
              <p:cNvGrpSpPr>
                <a:grpSpLocks/>
              </p:cNvGrpSpPr>
              <p:nvPr/>
            </p:nvGrpSpPr>
            <p:grpSpPr bwMode="auto">
              <a:xfrm>
                <a:off x="5472" y="4320"/>
                <a:ext cx="576" cy="648"/>
                <a:chOff x="5472" y="4320"/>
                <a:chExt cx="576" cy="648"/>
              </a:xfrm>
            </p:grpSpPr>
            <p:sp>
              <p:nvSpPr>
                <p:cNvPr id="83" name="Oval 176"/>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84" name="Text Box 177"/>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74" name="Oval 178"/>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75" name="Line 179"/>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76" name="Line 180"/>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77" name="Line 181"/>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78" name="Line 182"/>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79" name="Line 183"/>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80" name="Line 184"/>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81" name="Line 185"/>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82" name="Line 186"/>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9" name="Group 187"/>
            <p:cNvGrpSpPr>
              <a:grpSpLocks/>
            </p:cNvGrpSpPr>
            <p:nvPr/>
          </p:nvGrpSpPr>
          <p:grpSpPr bwMode="auto">
            <a:xfrm>
              <a:off x="1977" y="3152"/>
              <a:ext cx="1039" cy="867"/>
              <a:chOff x="4752" y="3744"/>
              <a:chExt cx="1968" cy="1728"/>
            </a:xfrm>
          </p:grpSpPr>
          <p:grpSp>
            <p:nvGrpSpPr>
              <p:cNvPr id="61" name="Group 188"/>
              <p:cNvGrpSpPr>
                <a:grpSpLocks/>
              </p:cNvGrpSpPr>
              <p:nvPr/>
            </p:nvGrpSpPr>
            <p:grpSpPr bwMode="auto">
              <a:xfrm>
                <a:off x="5472" y="4320"/>
                <a:ext cx="576" cy="648"/>
                <a:chOff x="5472" y="4320"/>
                <a:chExt cx="576" cy="648"/>
              </a:xfrm>
            </p:grpSpPr>
            <p:sp>
              <p:nvSpPr>
                <p:cNvPr id="71" name="Oval 189"/>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72" name="Text Box 190"/>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62" name="Oval 191"/>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63" name="Line 192"/>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64" name="Line 193"/>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65" name="Line 194"/>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66" name="Line 195"/>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67" name="Line 196"/>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68" name="Line 197"/>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69" name="Line 198"/>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70" name="Line 199"/>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20" name="Group 200"/>
            <p:cNvGrpSpPr>
              <a:grpSpLocks/>
            </p:cNvGrpSpPr>
            <p:nvPr/>
          </p:nvGrpSpPr>
          <p:grpSpPr bwMode="auto">
            <a:xfrm>
              <a:off x="204" y="2429"/>
              <a:ext cx="1039" cy="867"/>
              <a:chOff x="4752" y="3744"/>
              <a:chExt cx="1968" cy="1728"/>
            </a:xfrm>
          </p:grpSpPr>
          <p:grpSp>
            <p:nvGrpSpPr>
              <p:cNvPr id="49" name="Group 201"/>
              <p:cNvGrpSpPr>
                <a:grpSpLocks/>
              </p:cNvGrpSpPr>
              <p:nvPr/>
            </p:nvGrpSpPr>
            <p:grpSpPr bwMode="auto">
              <a:xfrm>
                <a:off x="5472" y="4320"/>
                <a:ext cx="576" cy="648"/>
                <a:chOff x="5472" y="4320"/>
                <a:chExt cx="576" cy="648"/>
              </a:xfrm>
            </p:grpSpPr>
            <p:sp>
              <p:nvSpPr>
                <p:cNvPr id="59" name="Oval 202"/>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60" name="Text Box 203"/>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50" name="Oval 204"/>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51" name="Line 205"/>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52" name="Line 206"/>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53" name="Line 207"/>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54" name="Line 208"/>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55" name="Line 209"/>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56" name="Line 210"/>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57" name="Line 211"/>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58" name="Line 212"/>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21" name="Group 213"/>
            <p:cNvGrpSpPr>
              <a:grpSpLocks/>
            </p:cNvGrpSpPr>
            <p:nvPr/>
          </p:nvGrpSpPr>
          <p:grpSpPr bwMode="auto">
            <a:xfrm>
              <a:off x="204" y="1706"/>
              <a:ext cx="1039" cy="867"/>
              <a:chOff x="4752" y="3744"/>
              <a:chExt cx="1968" cy="1728"/>
            </a:xfrm>
          </p:grpSpPr>
          <p:grpSp>
            <p:nvGrpSpPr>
              <p:cNvPr id="37" name="Group 214"/>
              <p:cNvGrpSpPr>
                <a:grpSpLocks/>
              </p:cNvGrpSpPr>
              <p:nvPr/>
            </p:nvGrpSpPr>
            <p:grpSpPr bwMode="auto">
              <a:xfrm>
                <a:off x="5472" y="4320"/>
                <a:ext cx="576" cy="648"/>
                <a:chOff x="5472" y="4320"/>
                <a:chExt cx="576" cy="648"/>
              </a:xfrm>
            </p:grpSpPr>
            <p:sp>
              <p:nvSpPr>
                <p:cNvPr id="47" name="Oval 215"/>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48" name="Text Box 216"/>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38" name="Oval 217"/>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39" name="Line 218"/>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40" name="Line 219"/>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41" name="Line 220"/>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42" name="Line 221"/>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43" name="Line 222"/>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44" name="Line 223"/>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45" name="Line 224"/>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46" name="Line 225"/>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22" name="Group 226"/>
            <p:cNvGrpSpPr>
              <a:grpSpLocks/>
            </p:cNvGrpSpPr>
            <p:nvPr/>
          </p:nvGrpSpPr>
          <p:grpSpPr bwMode="auto">
            <a:xfrm>
              <a:off x="204" y="3152"/>
              <a:ext cx="1039" cy="867"/>
              <a:chOff x="4752" y="3744"/>
              <a:chExt cx="1968" cy="1728"/>
            </a:xfrm>
          </p:grpSpPr>
          <p:grpSp>
            <p:nvGrpSpPr>
              <p:cNvPr id="25" name="Group 227"/>
              <p:cNvGrpSpPr>
                <a:grpSpLocks/>
              </p:cNvGrpSpPr>
              <p:nvPr/>
            </p:nvGrpSpPr>
            <p:grpSpPr bwMode="auto">
              <a:xfrm>
                <a:off x="5472" y="4320"/>
                <a:ext cx="576" cy="648"/>
                <a:chOff x="5472" y="4320"/>
                <a:chExt cx="576" cy="648"/>
              </a:xfrm>
            </p:grpSpPr>
            <p:sp>
              <p:nvSpPr>
                <p:cNvPr id="35" name="Oval 228"/>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36" name="Text Box 229"/>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26" name="Oval 230"/>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27" name="Line 231"/>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28" name="Line 232"/>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29" name="Line 233"/>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30" name="Line 234"/>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31" name="Line 235"/>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32" name="Line 236"/>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33" name="Line 237"/>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34" name="Line 238"/>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sp>
          <p:nvSpPr>
            <p:cNvPr id="23" name="Line 239"/>
            <p:cNvSpPr>
              <a:spLocks noChangeShapeType="1"/>
            </p:cNvSpPr>
            <p:nvPr/>
          </p:nvSpPr>
          <p:spPr bwMode="auto">
            <a:xfrm>
              <a:off x="1977" y="3213"/>
              <a:ext cx="152" cy="0"/>
            </a:xfrm>
            <a:prstGeom prst="line">
              <a:avLst/>
            </a:prstGeom>
            <a:noFill/>
            <a:ln w="19050">
              <a:solidFill>
                <a:srgbClr val="FF3300"/>
              </a:solidFill>
              <a:round/>
              <a:headEnd/>
              <a:tailEnd/>
            </a:ln>
          </p:spPr>
          <p:txBody>
            <a:bodyPr/>
            <a:lstStyle/>
            <a:p>
              <a:endParaRPr lang="ar-IQ"/>
            </a:p>
          </p:txBody>
        </p:sp>
        <p:sp>
          <p:nvSpPr>
            <p:cNvPr id="24" name="Line 240"/>
            <p:cNvSpPr>
              <a:spLocks noChangeShapeType="1"/>
            </p:cNvSpPr>
            <p:nvPr/>
          </p:nvSpPr>
          <p:spPr bwMode="auto">
            <a:xfrm>
              <a:off x="1746" y="2976"/>
              <a:ext cx="281" cy="191"/>
            </a:xfrm>
            <a:prstGeom prst="line">
              <a:avLst/>
            </a:prstGeom>
            <a:noFill/>
            <a:ln w="9525">
              <a:solidFill>
                <a:srgbClr val="FF3300"/>
              </a:solidFill>
              <a:round/>
              <a:headEnd/>
              <a:tailEnd/>
            </a:ln>
          </p:spPr>
          <p:txBody>
            <a:bodyPr/>
            <a:lstStyle/>
            <a:p>
              <a:endParaRPr lang="ar-IQ"/>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09600"/>
            <a:ext cx="7772400" cy="1066800"/>
          </a:xfrm>
        </p:spPr>
        <p:txBody>
          <a:bodyPr>
            <a:normAutofit/>
          </a:bodyPr>
          <a:lstStyle/>
          <a:p>
            <a:r>
              <a:rPr lang="en-US" dirty="0" smtClean="0">
                <a:solidFill>
                  <a:srgbClr val="00B0F0"/>
                </a:solidFill>
                <a:latin typeface="Bradley Hand ITC" pitchFamily="66" charset="0"/>
              </a:rPr>
              <a:t>P – type semiconductor </a:t>
            </a:r>
            <a:endParaRPr lang="ar-IQ" dirty="0">
              <a:solidFill>
                <a:srgbClr val="00B0F0"/>
              </a:solidFill>
              <a:latin typeface="Bradley Hand ITC" pitchFamily="66" charset="0"/>
            </a:endParaRPr>
          </a:p>
        </p:txBody>
      </p:sp>
      <p:sp>
        <p:nvSpPr>
          <p:cNvPr id="3" name="Subtitle 2"/>
          <p:cNvSpPr>
            <a:spLocks noGrp="1"/>
          </p:cNvSpPr>
          <p:nvPr>
            <p:ph type="subTitle" idx="1"/>
          </p:nvPr>
        </p:nvSpPr>
        <p:spPr>
          <a:xfrm>
            <a:off x="533400" y="2057400"/>
            <a:ext cx="4572000" cy="3962400"/>
          </a:xfrm>
        </p:spPr>
        <p:txBody>
          <a:bodyPr>
            <a:normAutofit fontScale="85000" lnSpcReduction="20000"/>
          </a:bodyPr>
          <a:lstStyle/>
          <a:p>
            <a:pPr algn="l"/>
            <a:r>
              <a:rPr lang="en-US" dirty="0" smtClean="0">
                <a:solidFill>
                  <a:schemeClr val="tx1"/>
                </a:solidFill>
              </a:rPr>
              <a:t>This figure shows that when a boron atom with</a:t>
            </a:r>
            <a:r>
              <a:rPr lang="en-US" dirty="0" smtClean="0">
                <a:solidFill>
                  <a:srgbClr val="FF0000"/>
                </a:solidFill>
              </a:rPr>
              <a:t> 3 </a:t>
            </a:r>
            <a:r>
              <a:rPr lang="en-US" dirty="0" smtClean="0">
                <a:solidFill>
                  <a:schemeClr val="tx1"/>
                </a:solidFill>
              </a:rPr>
              <a:t>valance electrons substitute for a silicon atom , a positive- charged hole is created in the valance band .</a:t>
            </a:r>
          </a:p>
          <a:p>
            <a:pPr algn="l"/>
            <a:r>
              <a:rPr lang="en-US" dirty="0" smtClean="0">
                <a:solidFill>
                  <a:schemeClr val="tx1"/>
                </a:solidFill>
              </a:rPr>
              <a:t>And an additional electron will be accepted to form 4 covalent bonds around the boron. </a:t>
            </a:r>
          </a:p>
          <a:p>
            <a:pPr algn="l"/>
            <a:r>
              <a:rPr lang="en-US" dirty="0" smtClean="0">
                <a:solidFill>
                  <a:schemeClr val="tx1"/>
                </a:solidFill>
              </a:rPr>
              <a:t>This is p – type , and the boron is an </a:t>
            </a:r>
            <a:r>
              <a:rPr lang="en-US" dirty="0" smtClean="0">
                <a:solidFill>
                  <a:srgbClr val="FF0000"/>
                </a:solidFill>
              </a:rPr>
              <a:t>accepter</a:t>
            </a:r>
            <a:r>
              <a:rPr lang="en-US" dirty="0" smtClean="0">
                <a:solidFill>
                  <a:schemeClr val="tx1"/>
                </a:solidFill>
              </a:rPr>
              <a:t>  . </a:t>
            </a:r>
            <a:endParaRPr lang="ar-IQ" dirty="0">
              <a:solidFill>
                <a:schemeClr val="tx1"/>
              </a:solidFill>
            </a:endParaRPr>
          </a:p>
        </p:txBody>
      </p:sp>
      <p:grpSp>
        <p:nvGrpSpPr>
          <p:cNvPr id="4" name="Group 123"/>
          <p:cNvGrpSpPr>
            <a:grpSpLocks/>
          </p:cNvGrpSpPr>
          <p:nvPr/>
        </p:nvGrpSpPr>
        <p:grpSpPr bwMode="auto">
          <a:xfrm>
            <a:off x="5181600" y="1901825"/>
            <a:ext cx="3617913" cy="4035425"/>
            <a:chOff x="158" y="1568"/>
            <a:chExt cx="2903" cy="2542"/>
          </a:xfrm>
        </p:grpSpPr>
        <p:grpSp>
          <p:nvGrpSpPr>
            <p:cNvPr id="5" name="Group 122"/>
            <p:cNvGrpSpPr>
              <a:grpSpLocks/>
            </p:cNvGrpSpPr>
            <p:nvPr/>
          </p:nvGrpSpPr>
          <p:grpSpPr bwMode="auto">
            <a:xfrm>
              <a:off x="1440" y="2722"/>
              <a:ext cx="315" cy="321"/>
              <a:chOff x="1440" y="2722"/>
              <a:chExt cx="315" cy="321"/>
            </a:xfrm>
          </p:grpSpPr>
          <p:sp>
            <p:nvSpPr>
              <p:cNvPr id="118" name="Oval 7"/>
              <p:cNvSpPr>
                <a:spLocks noChangeArrowheads="1"/>
              </p:cNvSpPr>
              <p:nvPr/>
            </p:nvSpPr>
            <p:spPr bwMode="auto">
              <a:xfrm>
                <a:off x="1442" y="2722"/>
                <a:ext cx="313" cy="317"/>
              </a:xfrm>
              <a:prstGeom prst="ellipse">
                <a:avLst/>
              </a:prstGeom>
              <a:noFill/>
              <a:ln w="9525">
                <a:solidFill>
                  <a:srgbClr val="FF3300"/>
                </a:solidFill>
                <a:round/>
                <a:headEnd/>
                <a:tailEnd/>
              </a:ln>
            </p:spPr>
            <p:txBody>
              <a:bodyPr/>
              <a:lstStyle/>
              <a:p>
                <a:r>
                  <a:rPr lang="en-US" dirty="0" smtClean="0">
                    <a:solidFill>
                      <a:srgbClr val="FF0000"/>
                    </a:solidFill>
                  </a:rPr>
                  <a:t>B</a:t>
                </a:r>
                <a:endParaRPr lang="bin-NG" dirty="0">
                  <a:solidFill>
                    <a:srgbClr val="FF0000"/>
                  </a:solidFill>
                </a:endParaRPr>
              </a:p>
            </p:txBody>
          </p:sp>
          <p:sp>
            <p:nvSpPr>
              <p:cNvPr id="119" name="Text Box 8"/>
              <p:cNvSpPr txBox="1">
                <a:spLocks noChangeArrowheads="1"/>
              </p:cNvSpPr>
              <p:nvPr/>
            </p:nvSpPr>
            <p:spPr bwMode="auto">
              <a:xfrm>
                <a:off x="1440" y="2726"/>
                <a:ext cx="313" cy="317"/>
              </a:xfrm>
              <a:prstGeom prst="rect">
                <a:avLst/>
              </a:prstGeom>
              <a:noFill/>
              <a:ln w="9525">
                <a:noFill/>
                <a:miter lim="800000"/>
                <a:headEnd/>
                <a:tailEnd/>
              </a:ln>
            </p:spPr>
            <p:txBody>
              <a:bodyPr/>
              <a:lstStyle/>
              <a:p>
                <a:r>
                  <a:rPr lang="en-GB" sz="2000" dirty="0"/>
                  <a:t> </a:t>
                </a:r>
                <a:endParaRPr lang="en-GB" sz="2000" dirty="0">
                  <a:solidFill>
                    <a:srgbClr val="FF3300"/>
                  </a:solidFill>
                </a:endParaRPr>
              </a:p>
            </p:txBody>
          </p:sp>
        </p:grpSp>
        <p:sp>
          <p:nvSpPr>
            <p:cNvPr id="6" name="Oval 9"/>
            <p:cNvSpPr>
              <a:spLocks noChangeArrowheads="1"/>
            </p:cNvSpPr>
            <p:nvPr/>
          </p:nvSpPr>
          <p:spPr bwMode="auto">
            <a:xfrm>
              <a:off x="1126" y="2364"/>
              <a:ext cx="941" cy="952"/>
            </a:xfrm>
            <a:prstGeom prst="ellipse">
              <a:avLst/>
            </a:prstGeom>
            <a:noFill/>
            <a:ln w="9525">
              <a:solidFill>
                <a:srgbClr val="FF0000"/>
              </a:solidFill>
              <a:prstDash val="sysDot"/>
              <a:round/>
              <a:headEnd/>
              <a:tailEnd/>
            </a:ln>
          </p:spPr>
          <p:txBody>
            <a:bodyPr/>
            <a:lstStyle/>
            <a:p>
              <a:endParaRPr lang="bin-NG"/>
            </a:p>
          </p:txBody>
        </p:sp>
        <p:sp>
          <p:nvSpPr>
            <p:cNvPr id="7" name="Line 10"/>
            <p:cNvSpPr>
              <a:spLocks noChangeShapeType="1"/>
            </p:cNvSpPr>
            <p:nvPr/>
          </p:nvSpPr>
          <p:spPr bwMode="auto">
            <a:xfrm>
              <a:off x="1753" y="2443"/>
              <a:ext cx="157" cy="0"/>
            </a:xfrm>
            <a:prstGeom prst="line">
              <a:avLst/>
            </a:prstGeom>
            <a:noFill/>
            <a:ln w="19050">
              <a:solidFill>
                <a:srgbClr val="FF3300"/>
              </a:solidFill>
              <a:round/>
              <a:headEnd/>
              <a:tailEnd/>
            </a:ln>
          </p:spPr>
          <p:txBody>
            <a:bodyPr/>
            <a:lstStyle/>
            <a:p>
              <a:endParaRPr lang="ar-IQ"/>
            </a:p>
          </p:txBody>
        </p:sp>
        <p:sp>
          <p:nvSpPr>
            <p:cNvPr id="8" name="Line 11"/>
            <p:cNvSpPr>
              <a:spLocks noChangeShapeType="1"/>
            </p:cNvSpPr>
            <p:nvPr/>
          </p:nvSpPr>
          <p:spPr bwMode="auto">
            <a:xfrm>
              <a:off x="1047" y="2686"/>
              <a:ext cx="157" cy="0"/>
            </a:xfrm>
            <a:prstGeom prst="line">
              <a:avLst/>
            </a:prstGeom>
            <a:noFill/>
            <a:ln w="19050">
              <a:solidFill>
                <a:srgbClr val="FF3300"/>
              </a:solidFill>
              <a:round/>
              <a:headEnd/>
              <a:tailEnd/>
            </a:ln>
          </p:spPr>
          <p:txBody>
            <a:bodyPr/>
            <a:lstStyle/>
            <a:p>
              <a:endParaRPr lang="ar-IQ"/>
            </a:p>
          </p:txBody>
        </p:sp>
        <p:sp>
          <p:nvSpPr>
            <p:cNvPr id="9" name="Line 12"/>
            <p:cNvSpPr>
              <a:spLocks noChangeShapeType="1"/>
            </p:cNvSpPr>
            <p:nvPr/>
          </p:nvSpPr>
          <p:spPr bwMode="auto">
            <a:xfrm>
              <a:off x="1283" y="3252"/>
              <a:ext cx="157" cy="0"/>
            </a:xfrm>
            <a:prstGeom prst="line">
              <a:avLst/>
            </a:prstGeom>
            <a:noFill/>
            <a:ln w="19050">
              <a:solidFill>
                <a:srgbClr val="FF3300"/>
              </a:solidFill>
              <a:round/>
              <a:headEnd/>
              <a:tailEnd/>
            </a:ln>
          </p:spPr>
          <p:txBody>
            <a:bodyPr/>
            <a:lstStyle/>
            <a:p>
              <a:endParaRPr lang="ar-IQ"/>
            </a:p>
          </p:txBody>
        </p:sp>
        <p:sp>
          <p:nvSpPr>
            <p:cNvPr id="10" name="Line 13"/>
            <p:cNvSpPr>
              <a:spLocks noChangeShapeType="1"/>
            </p:cNvSpPr>
            <p:nvPr/>
          </p:nvSpPr>
          <p:spPr bwMode="auto">
            <a:xfrm>
              <a:off x="1283" y="2686"/>
              <a:ext cx="157" cy="79"/>
            </a:xfrm>
            <a:prstGeom prst="line">
              <a:avLst/>
            </a:prstGeom>
            <a:noFill/>
            <a:ln w="9525">
              <a:solidFill>
                <a:srgbClr val="FF3300"/>
              </a:solidFill>
              <a:round/>
              <a:headEnd/>
              <a:tailEnd/>
            </a:ln>
          </p:spPr>
          <p:txBody>
            <a:bodyPr/>
            <a:lstStyle/>
            <a:p>
              <a:endParaRPr lang="ar-IQ"/>
            </a:p>
          </p:txBody>
        </p:sp>
        <p:sp>
          <p:nvSpPr>
            <p:cNvPr id="11" name="Line 14"/>
            <p:cNvSpPr>
              <a:spLocks noChangeShapeType="1"/>
            </p:cNvSpPr>
            <p:nvPr/>
          </p:nvSpPr>
          <p:spPr bwMode="auto">
            <a:xfrm flipH="1">
              <a:off x="1675" y="2527"/>
              <a:ext cx="78" cy="159"/>
            </a:xfrm>
            <a:prstGeom prst="line">
              <a:avLst/>
            </a:prstGeom>
            <a:noFill/>
            <a:ln w="9525">
              <a:solidFill>
                <a:srgbClr val="FF3300"/>
              </a:solidFill>
              <a:round/>
              <a:headEnd/>
              <a:tailEnd/>
            </a:ln>
          </p:spPr>
          <p:txBody>
            <a:bodyPr/>
            <a:lstStyle/>
            <a:p>
              <a:endParaRPr lang="ar-IQ"/>
            </a:p>
          </p:txBody>
        </p:sp>
        <p:sp>
          <p:nvSpPr>
            <p:cNvPr id="12" name="Line 15"/>
            <p:cNvSpPr>
              <a:spLocks noChangeShapeType="1"/>
            </p:cNvSpPr>
            <p:nvPr/>
          </p:nvSpPr>
          <p:spPr bwMode="auto">
            <a:xfrm flipV="1">
              <a:off x="1440" y="3009"/>
              <a:ext cx="78" cy="158"/>
            </a:xfrm>
            <a:prstGeom prst="line">
              <a:avLst/>
            </a:prstGeom>
            <a:noFill/>
            <a:ln w="9525">
              <a:solidFill>
                <a:srgbClr val="FF3300"/>
              </a:solidFill>
              <a:round/>
              <a:headEnd/>
              <a:tailEnd/>
            </a:ln>
          </p:spPr>
          <p:txBody>
            <a:bodyPr/>
            <a:lstStyle/>
            <a:p>
              <a:endParaRPr lang="ar-IQ"/>
            </a:p>
          </p:txBody>
        </p:sp>
        <p:grpSp>
          <p:nvGrpSpPr>
            <p:cNvPr id="13" name="Group 16"/>
            <p:cNvGrpSpPr>
              <a:grpSpLocks/>
            </p:cNvGrpSpPr>
            <p:nvPr/>
          </p:nvGrpSpPr>
          <p:grpSpPr bwMode="auto">
            <a:xfrm>
              <a:off x="1047" y="1570"/>
              <a:ext cx="1072" cy="952"/>
              <a:chOff x="4752" y="3744"/>
              <a:chExt cx="1968" cy="1728"/>
            </a:xfrm>
          </p:grpSpPr>
          <p:grpSp>
            <p:nvGrpSpPr>
              <p:cNvPr id="106" name="Group 17"/>
              <p:cNvGrpSpPr>
                <a:grpSpLocks/>
              </p:cNvGrpSpPr>
              <p:nvPr/>
            </p:nvGrpSpPr>
            <p:grpSpPr bwMode="auto">
              <a:xfrm>
                <a:off x="5472" y="4320"/>
                <a:ext cx="576" cy="648"/>
                <a:chOff x="5472" y="4320"/>
                <a:chExt cx="576" cy="648"/>
              </a:xfrm>
            </p:grpSpPr>
            <p:sp>
              <p:nvSpPr>
                <p:cNvPr id="116" name="Oval 18"/>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117" name="Text Box 19"/>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107" name="Oval 20"/>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108" name="Line 21"/>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109" name="Line 22"/>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110" name="Line 23"/>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111" name="Line 24"/>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112" name="Line 25"/>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113" name="Line 26"/>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114" name="Line 27"/>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115" name="Line 28"/>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4" name="Group 29"/>
            <p:cNvGrpSpPr>
              <a:grpSpLocks/>
            </p:cNvGrpSpPr>
            <p:nvPr/>
          </p:nvGrpSpPr>
          <p:grpSpPr bwMode="auto">
            <a:xfrm>
              <a:off x="1047" y="3152"/>
              <a:ext cx="1072" cy="952"/>
              <a:chOff x="4752" y="3744"/>
              <a:chExt cx="1968" cy="1728"/>
            </a:xfrm>
          </p:grpSpPr>
          <p:grpSp>
            <p:nvGrpSpPr>
              <p:cNvPr id="94" name="Group 30"/>
              <p:cNvGrpSpPr>
                <a:grpSpLocks/>
              </p:cNvGrpSpPr>
              <p:nvPr/>
            </p:nvGrpSpPr>
            <p:grpSpPr bwMode="auto">
              <a:xfrm>
                <a:off x="5472" y="4320"/>
                <a:ext cx="576" cy="648"/>
                <a:chOff x="5472" y="4320"/>
                <a:chExt cx="576" cy="648"/>
              </a:xfrm>
            </p:grpSpPr>
            <p:sp>
              <p:nvSpPr>
                <p:cNvPr id="104" name="Oval 31"/>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105" name="Text Box 32"/>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95" name="Oval 33"/>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96" name="Line 34"/>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97" name="Line 35"/>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98" name="Line 36"/>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99" name="Line 37"/>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100" name="Line 38"/>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101" name="Line 39"/>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102" name="Line 40"/>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103" name="Line 41"/>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5" name="Group 42"/>
            <p:cNvGrpSpPr>
              <a:grpSpLocks/>
            </p:cNvGrpSpPr>
            <p:nvPr/>
          </p:nvGrpSpPr>
          <p:grpSpPr bwMode="auto">
            <a:xfrm>
              <a:off x="1989" y="2364"/>
              <a:ext cx="1072" cy="952"/>
              <a:chOff x="4752" y="3744"/>
              <a:chExt cx="1968" cy="1728"/>
            </a:xfrm>
          </p:grpSpPr>
          <p:grpSp>
            <p:nvGrpSpPr>
              <p:cNvPr id="82" name="Group 43"/>
              <p:cNvGrpSpPr>
                <a:grpSpLocks/>
              </p:cNvGrpSpPr>
              <p:nvPr/>
            </p:nvGrpSpPr>
            <p:grpSpPr bwMode="auto">
              <a:xfrm>
                <a:off x="5472" y="4320"/>
                <a:ext cx="576" cy="648"/>
                <a:chOff x="5472" y="4320"/>
                <a:chExt cx="576" cy="648"/>
              </a:xfrm>
            </p:grpSpPr>
            <p:sp>
              <p:nvSpPr>
                <p:cNvPr id="92" name="Oval 44"/>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93" name="Text Box 45"/>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83" name="Oval 46"/>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84" name="Line 47"/>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85" name="Line 48"/>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86" name="Line 49"/>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87" name="Line 50"/>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88" name="Line 51"/>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89" name="Line 52"/>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90" name="Line 53"/>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91" name="Line 54"/>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6" name="Group 55"/>
            <p:cNvGrpSpPr>
              <a:grpSpLocks/>
            </p:cNvGrpSpPr>
            <p:nvPr/>
          </p:nvGrpSpPr>
          <p:grpSpPr bwMode="auto">
            <a:xfrm>
              <a:off x="1989" y="1568"/>
              <a:ext cx="1072" cy="952"/>
              <a:chOff x="4752" y="3744"/>
              <a:chExt cx="1968" cy="1728"/>
            </a:xfrm>
          </p:grpSpPr>
          <p:grpSp>
            <p:nvGrpSpPr>
              <p:cNvPr id="70" name="Group 56"/>
              <p:cNvGrpSpPr>
                <a:grpSpLocks/>
              </p:cNvGrpSpPr>
              <p:nvPr/>
            </p:nvGrpSpPr>
            <p:grpSpPr bwMode="auto">
              <a:xfrm>
                <a:off x="5472" y="4320"/>
                <a:ext cx="576" cy="648"/>
                <a:chOff x="5472" y="4320"/>
                <a:chExt cx="576" cy="648"/>
              </a:xfrm>
            </p:grpSpPr>
            <p:sp>
              <p:nvSpPr>
                <p:cNvPr id="80" name="Oval 57"/>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81" name="Text Box 58"/>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71" name="Oval 59"/>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72" name="Line 60"/>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73" name="Line 61"/>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74" name="Line 62"/>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75" name="Line 63"/>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76" name="Line 64"/>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77" name="Line 65"/>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78" name="Line 66"/>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79" name="Line 67"/>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7" name="Group 68"/>
            <p:cNvGrpSpPr>
              <a:grpSpLocks/>
            </p:cNvGrpSpPr>
            <p:nvPr/>
          </p:nvGrpSpPr>
          <p:grpSpPr bwMode="auto">
            <a:xfrm>
              <a:off x="1989" y="3158"/>
              <a:ext cx="1072" cy="952"/>
              <a:chOff x="4752" y="3744"/>
              <a:chExt cx="1968" cy="1728"/>
            </a:xfrm>
          </p:grpSpPr>
          <p:grpSp>
            <p:nvGrpSpPr>
              <p:cNvPr id="58" name="Group 69"/>
              <p:cNvGrpSpPr>
                <a:grpSpLocks/>
              </p:cNvGrpSpPr>
              <p:nvPr/>
            </p:nvGrpSpPr>
            <p:grpSpPr bwMode="auto">
              <a:xfrm>
                <a:off x="5472" y="4320"/>
                <a:ext cx="576" cy="648"/>
                <a:chOff x="5472" y="4320"/>
                <a:chExt cx="576" cy="648"/>
              </a:xfrm>
            </p:grpSpPr>
            <p:sp>
              <p:nvSpPr>
                <p:cNvPr id="68" name="Oval 70"/>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69" name="Text Box 71"/>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59" name="Oval 72"/>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60" name="Line 73"/>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61" name="Line 74"/>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62" name="Line 75"/>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63" name="Line 76"/>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64" name="Line 77"/>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65" name="Line 78"/>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66" name="Line 79"/>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67" name="Line 80"/>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8" name="Group 81"/>
            <p:cNvGrpSpPr>
              <a:grpSpLocks/>
            </p:cNvGrpSpPr>
            <p:nvPr/>
          </p:nvGrpSpPr>
          <p:grpSpPr bwMode="auto">
            <a:xfrm>
              <a:off x="158" y="2364"/>
              <a:ext cx="1072" cy="952"/>
              <a:chOff x="4752" y="3744"/>
              <a:chExt cx="1968" cy="1728"/>
            </a:xfrm>
          </p:grpSpPr>
          <p:grpSp>
            <p:nvGrpSpPr>
              <p:cNvPr id="46" name="Group 82"/>
              <p:cNvGrpSpPr>
                <a:grpSpLocks/>
              </p:cNvGrpSpPr>
              <p:nvPr/>
            </p:nvGrpSpPr>
            <p:grpSpPr bwMode="auto">
              <a:xfrm>
                <a:off x="5472" y="4320"/>
                <a:ext cx="576" cy="648"/>
                <a:chOff x="5472" y="4320"/>
                <a:chExt cx="576" cy="648"/>
              </a:xfrm>
            </p:grpSpPr>
            <p:sp>
              <p:nvSpPr>
                <p:cNvPr id="56" name="Oval 83"/>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57" name="Text Box 84"/>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47" name="Oval 85"/>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48" name="Line 86"/>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49" name="Line 87"/>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50" name="Line 88"/>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51" name="Line 89"/>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52" name="Line 90"/>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53" name="Line 91"/>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54" name="Line 92"/>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55" name="Line 93"/>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19" name="Group 94"/>
            <p:cNvGrpSpPr>
              <a:grpSpLocks/>
            </p:cNvGrpSpPr>
            <p:nvPr/>
          </p:nvGrpSpPr>
          <p:grpSpPr bwMode="auto">
            <a:xfrm>
              <a:off x="158" y="1568"/>
              <a:ext cx="1072" cy="952"/>
              <a:chOff x="4752" y="3744"/>
              <a:chExt cx="1968" cy="1728"/>
            </a:xfrm>
          </p:grpSpPr>
          <p:grpSp>
            <p:nvGrpSpPr>
              <p:cNvPr id="34" name="Group 95"/>
              <p:cNvGrpSpPr>
                <a:grpSpLocks/>
              </p:cNvGrpSpPr>
              <p:nvPr/>
            </p:nvGrpSpPr>
            <p:grpSpPr bwMode="auto">
              <a:xfrm>
                <a:off x="5472" y="4320"/>
                <a:ext cx="576" cy="648"/>
                <a:chOff x="5472" y="4320"/>
                <a:chExt cx="576" cy="648"/>
              </a:xfrm>
            </p:grpSpPr>
            <p:sp>
              <p:nvSpPr>
                <p:cNvPr id="44" name="Oval 96"/>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45" name="Text Box 97"/>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35" name="Oval 98"/>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36" name="Line 99"/>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37" name="Line 100"/>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38" name="Line 101"/>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39" name="Line 102"/>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40" name="Line 103"/>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41" name="Line 104"/>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42" name="Line 105"/>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43" name="Line 106"/>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grpSp>
          <p:nvGrpSpPr>
            <p:cNvPr id="20" name="Group 107"/>
            <p:cNvGrpSpPr>
              <a:grpSpLocks/>
            </p:cNvGrpSpPr>
            <p:nvPr/>
          </p:nvGrpSpPr>
          <p:grpSpPr bwMode="auto">
            <a:xfrm>
              <a:off x="158" y="3158"/>
              <a:ext cx="1072" cy="952"/>
              <a:chOff x="4752" y="3744"/>
              <a:chExt cx="1968" cy="1728"/>
            </a:xfrm>
          </p:grpSpPr>
          <p:grpSp>
            <p:nvGrpSpPr>
              <p:cNvPr id="22" name="Group 108"/>
              <p:cNvGrpSpPr>
                <a:grpSpLocks/>
              </p:cNvGrpSpPr>
              <p:nvPr/>
            </p:nvGrpSpPr>
            <p:grpSpPr bwMode="auto">
              <a:xfrm>
                <a:off x="5472" y="4320"/>
                <a:ext cx="576" cy="648"/>
                <a:chOff x="5472" y="4320"/>
                <a:chExt cx="576" cy="648"/>
              </a:xfrm>
            </p:grpSpPr>
            <p:sp>
              <p:nvSpPr>
                <p:cNvPr id="32" name="Oval 109"/>
                <p:cNvSpPr>
                  <a:spLocks noChangeArrowheads="1"/>
                </p:cNvSpPr>
                <p:nvPr/>
              </p:nvSpPr>
              <p:spPr bwMode="auto">
                <a:xfrm>
                  <a:off x="5472" y="4320"/>
                  <a:ext cx="576" cy="576"/>
                </a:xfrm>
                <a:prstGeom prst="ellipse">
                  <a:avLst/>
                </a:prstGeom>
                <a:noFill/>
                <a:ln w="9525">
                  <a:solidFill>
                    <a:srgbClr val="000000"/>
                  </a:solidFill>
                  <a:round/>
                  <a:headEnd/>
                  <a:tailEnd/>
                </a:ln>
              </p:spPr>
              <p:txBody>
                <a:bodyPr/>
                <a:lstStyle/>
                <a:p>
                  <a:endParaRPr lang="bin-NG"/>
                </a:p>
              </p:txBody>
            </p:sp>
            <p:sp>
              <p:nvSpPr>
                <p:cNvPr id="33" name="Text Box 110"/>
                <p:cNvSpPr txBox="1">
                  <a:spLocks noChangeArrowheads="1"/>
                </p:cNvSpPr>
                <p:nvPr/>
              </p:nvSpPr>
              <p:spPr bwMode="auto">
                <a:xfrm>
                  <a:off x="5472" y="4392"/>
                  <a:ext cx="576" cy="576"/>
                </a:xfrm>
                <a:prstGeom prst="rect">
                  <a:avLst/>
                </a:prstGeom>
                <a:noFill/>
                <a:ln w="9525">
                  <a:noFill/>
                  <a:miter lim="800000"/>
                  <a:headEnd/>
                  <a:tailEnd/>
                </a:ln>
              </p:spPr>
              <p:txBody>
                <a:bodyPr/>
                <a:lstStyle/>
                <a:p>
                  <a:r>
                    <a:rPr lang="en-GB" sz="2000" dirty="0"/>
                    <a:t>Si</a:t>
                  </a:r>
                </a:p>
              </p:txBody>
            </p:sp>
          </p:grpSp>
          <p:sp>
            <p:nvSpPr>
              <p:cNvPr id="23" name="Oval 111"/>
              <p:cNvSpPr>
                <a:spLocks noChangeArrowheads="1"/>
              </p:cNvSpPr>
              <p:nvPr/>
            </p:nvSpPr>
            <p:spPr bwMode="auto">
              <a:xfrm>
                <a:off x="4896" y="3744"/>
                <a:ext cx="1728" cy="1728"/>
              </a:xfrm>
              <a:prstGeom prst="ellipse">
                <a:avLst/>
              </a:prstGeom>
              <a:noFill/>
              <a:ln w="9525">
                <a:solidFill>
                  <a:srgbClr val="000000"/>
                </a:solidFill>
                <a:prstDash val="sysDot"/>
                <a:round/>
                <a:headEnd/>
                <a:tailEnd/>
              </a:ln>
            </p:spPr>
            <p:txBody>
              <a:bodyPr/>
              <a:lstStyle/>
              <a:p>
                <a:endParaRPr lang="bin-NG"/>
              </a:p>
            </p:txBody>
          </p:sp>
          <p:sp>
            <p:nvSpPr>
              <p:cNvPr id="24" name="Line 112"/>
              <p:cNvSpPr>
                <a:spLocks noChangeShapeType="1"/>
              </p:cNvSpPr>
              <p:nvPr/>
            </p:nvSpPr>
            <p:spPr bwMode="auto">
              <a:xfrm>
                <a:off x="6048" y="3888"/>
                <a:ext cx="288" cy="0"/>
              </a:xfrm>
              <a:prstGeom prst="line">
                <a:avLst/>
              </a:prstGeom>
              <a:noFill/>
              <a:ln w="19050">
                <a:solidFill>
                  <a:srgbClr val="000000"/>
                </a:solidFill>
                <a:round/>
                <a:headEnd/>
                <a:tailEnd/>
              </a:ln>
            </p:spPr>
            <p:txBody>
              <a:bodyPr/>
              <a:lstStyle/>
              <a:p>
                <a:endParaRPr lang="ar-IQ"/>
              </a:p>
            </p:txBody>
          </p:sp>
          <p:sp>
            <p:nvSpPr>
              <p:cNvPr id="25" name="Line 113"/>
              <p:cNvSpPr>
                <a:spLocks noChangeShapeType="1"/>
              </p:cNvSpPr>
              <p:nvPr/>
            </p:nvSpPr>
            <p:spPr bwMode="auto">
              <a:xfrm>
                <a:off x="6432" y="4896"/>
                <a:ext cx="288" cy="0"/>
              </a:xfrm>
              <a:prstGeom prst="line">
                <a:avLst/>
              </a:prstGeom>
              <a:noFill/>
              <a:ln w="19050">
                <a:solidFill>
                  <a:srgbClr val="000000"/>
                </a:solidFill>
                <a:round/>
                <a:headEnd/>
                <a:tailEnd/>
              </a:ln>
            </p:spPr>
            <p:txBody>
              <a:bodyPr/>
              <a:lstStyle/>
              <a:p>
                <a:endParaRPr lang="ar-IQ"/>
              </a:p>
            </p:txBody>
          </p:sp>
          <p:sp>
            <p:nvSpPr>
              <p:cNvPr id="26" name="Line 114"/>
              <p:cNvSpPr>
                <a:spLocks noChangeShapeType="1"/>
              </p:cNvSpPr>
              <p:nvPr/>
            </p:nvSpPr>
            <p:spPr bwMode="auto">
              <a:xfrm>
                <a:off x="4752" y="4320"/>
                <a:ext cx="288" cy="0"/>
              </a:xfrm>
              <a:prstGeom prst="line">
                <a:avLst/>
              </a:prstGeom>
              <a:noFill/>
              <a:ln w="19050">
                <a:solidFill>
                  <a:srgbClr val="000000"/>
                </a:solidFill>
                <a:round/>
                <a:headEnd/>
                <a:tailEnd/>
              </a:ln>
            </p:spPr>
            <p:txBody>
              <a:bodyPr/>
              <a:lstStyle/>
              <a:p>
                <a:endParaRPr lang="ar-IQ"/>
              </a:p>
            </p:txBody>
          </p:sp>
          <p:sp>
            <p:nvSpPr>
              <p:cNvPr id="27" name="Line 115"/>
              <p:cNvSpPr>
                <a:spLocks noChangeShapeType="1"/>
              </p:cNvSpPr>
              <p:nvPr/>
            </p:nvSpPr>
            <p:spPr bwMode="auto">
              <a:xfrm>
                <a:off x="5184" y="5328"/>
                <a:ext cx="288" cy="0"/>
              </a:xfrm>
              <a:prstGeom prst="line">
                <a:avLst/>
              </a:prstGeom>
              <a:noFill/>
              <a:ln w="19050">
                <a:solidFill>
                  <a:srgbClr val="000000"/>
                </a:solidFill>
                <a:round/>
                <a:headEnd/>
                <a:tailEnd/>
              </a:ln>
            </p:spPr>
            <p:txBody>
              <a:bodyPr/>
              <a:lstStyle/>
              <a:p>
                <a:endParaRPr lang="ar-IQ"/>
              </a:p>
            </p:txBody>
          </p:sp>
          <p:sp>
            <p:nvSpPr>
              <p:cNvPr id="28" name="Line 116"/>
              <p:cNvSpPr>
                <a:spLocks noChangeShapeType="1"/>
              </p:cNvSpPr>
              <p:nvPr/>
            </p:nvSpPr>
            <p:spPr bwMode="auto">
              <a:xfrm>
                <a:off x="5184" y="4320"/>
                <a:ext cx="288" cy="144"/>
              </a:xfrm>
              <a:prstGeom prst="line">
                <a:avLst/>
              </a:prstGeom>
              <a:noFill/>
              <a:ln w="9525">
                <a:solidFill>
                  <a:srgbClr val="000000"/>
                </a:solidFill>
                <a:round/>
                <a:headEnd/>
                <a:tailEnd/>
              </a:ln>
            </p:spPr>
            <p:txBody>
              <a:bodyPr/>
              <a:lstStyle/>
              <a:p>
                <a:endParaRPr lang="ar-IQ"/>
              </a:p>
            </p:txBody>
          </p:sp>
          <p:sp>
            <p:nvSpPr>
              <p:cNvPr id="29" name="Line 117"/>
              <p:cNvSpPr>
                <a:spLocks noChangeShapeType="1"/>
              </p:cNvSpPr>
              <p:nvPr/>
            </p:nvSpPr>
            <p:spPr bwMode="auto">
              <a:xfrm flipH="1">
                <a:off x="5904" y="4032"/>
                <a:ext cx="144" cy="288"/>
              </a:xfrm>
              <a:prstGeom prst="line">
                <a:avLst/>
              </a:prstGeom>
              <a:noFill/>
              <a:ln w="9525">
                <a:solidFill>
                  <a:srgbClr val="000000"/>
                </a:solidFill>
                <a:round/>
                <a:headEnd/>
                <a:tailEnd/>
              </a:ln>
            </p:spPr>
            <p:txBody>
              <a:bodyPr/>
              <a:lstStyle/>
              <a:p>
                <a:endParaRPr lang="ar-IQ"/>
              </a:p>
            </p:txBody>
          </p:sp>
          <p:sp>
            <p:nvSpPr>
              <p:cNvPr id="30" name="Line 118"/>
              <p:cNvSpPr>
                <a:spLocks noChangeShapeType="1"/>
              </p:cNvSpPr>
              <p:nvPr/>
            </p:nvSpPr>
            <p:spPr bwMode="auto">
              <a:xfrm flipH="1" flipV="1">
                <a:off x="6048" y="4752"/>
                <a:ext cx="288" cy="144"/>
              </a:xfrm>
              <a:prstGeom prst="line">
                <a:avLst/>
              </a:prstGeom>
              <a:noFill/>
              <a:ln w="9525">
                <a:solidFill>
                  <a:srgbClr val="000000"/>
                </a:solidFill>
                <a:round/>
                <a:headEnd/>
                <a:tailEnd/>
              </a:ln>
            </p:spPr>
            <p:txBody>
              <a:bodyPr/>
              <a:lstStyle/>
              <a:p>
                <a:endParaRPr lang="ar-IQ"/>
              </a:p>
            </p:txBody>
          </p:sp>
          <p:sp>
            <p:nvSpPr>
              <p:cNvPr id="31" name="Line 119"/>
              <p:cNvSpPr>
                <a:spLocks noChangeShapeType="1"/>
              </p:cNvSpPr>
              <p:nvPr/>
            </p:nvSpPr>
            <p:spPr bwMode="auto">
              <a:xfrm flipV="1">
                <a:off x="5472" y="4896"/>
                <a:ext cx="144" cy="288"/>
              </a:xfrm>
              <a:prstGeom prst="line">
                <a:avLst/>
              </a:prstGeom>
              <a:noFill/>
              <a:ln w="9525">
                <a:solidFill>
                  <a:srgbClr val="000000"/>
                </a:solidFill>
                <a:round/>
                <a:headEnd/>
                <a:tailEnd/>
              </a:ln>
            </p:spPr>
            <p:txBody>
              <a:bodyPr/>
              <a:lstStyle/>
              <a:p>
                <a:endParaRPr lang="ar-IQ"/>
              </a:p>
            </p:txBody>
          </p:sp>
        </p:grpSp>
        <p:sp>
          <p:nvSpPr>
            <p:cNvPr id="21" name="Oval 120"/>
            <p:cNvSpPr>
              <a:spLocks noChangeArrowheads="1"/>
            </p:cNvSpPr>
            <p:nvPr/>
          </p:nvSpPr>
          <p:spPr bwMode="auto">
            <a:xfrm>
              <a:off x="1989" y="2914"/>
              <a:ext cx="157" cy="95"/>
            </a:xfrm>
            <a:prstGeom prst="ellipse">
              <a:avLst/>
            </a:prstGeom>
            <a:solidFill>
              <a:srgbClr val="FF99CC"/>
            </a:solidFill>
            <a:ln w="9525">
              <a:solidFill>
                <a:srgbClr val="FF3300"/>
              </a:solidFill>
              <a:prstDash val="sysDot"/>
              <a:round/>
              <a:headEnd/>
              <a:tailEnd/>
            </a:ln>
          </p:spPr>
          <p:txBody>
            <a:bodyPr/>
            <a:lstStyle/>
            <a:p>
              <a:endParaRPr lang="bin-NG"/>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8382000" cy="914400"/>
          </a:xfrm>
        </p:spPr>
        <p:txBody>
          <a:bodyPr>
            <a:normAutofit fontScale="90000"/>
          </a:bodyPr>
          <a:lstStyle/>
          <a:p>
            <a:pPr algn="l"/>
            <a:r>
              <a:rPr lang="en-US" sz="3600" b="1" dirty="0" smtClean="0">
                <a:solidFill>
                  <a:srgbClr val="00B0F0"/>
                </a:solidFill>
                <a:latin typeface="Arial Rounded MT Bold" pitchFamily="34" charset="0"/>
              </a:rPr>
              <a:t>Carrier concentration and Fermi level</a:t>
            </a:r>
            <a:endParaRPr lang="ar-IQ" sz="3600" b="1" dirty="0">
              <a:solidFill>
                <a:srgbClr val="00B0F0"/>
              </a:solidFill>
              <a:latin typeface="Arial Rounded MT Bold" pitchFamily="34" charset="0"/>
            </a:endParaRPr>
          </a:p>
        </p:txBody>
      </p:sp>
      <p:sp>
        <p:nvSpPr>
          <p:cNvPr id="3" name="Subtitle 2"/>
          <p:cNvSpPr>
            <a:spLocks noGrp="1"/>
          </p:cNvSpPr>
          <p:nvPr>
            <p:ph type="subTitle" idx="1"/>
          </p:nvPr>
        </p:nvSpPr>
        <p:spPr>
          <a:xfrm>
            <a:off x="304800" y="1371600"/>
            <a:ext cx="8610600" cy="5181600"/>
          </a:xfrm>
        </p:spPr>
        <p:txBody>
          <a:bodyPr>
            <a:normAutofit fontScale="85000" lnSpcReduction="20000"/>
          </a:bodyPr>
          <a:lstStyle/>
          <a:p>
            <a:pPr algn="just" rtl="0"/>
            <a:r>
              <a:rPr lang="en-US" sz="2800" dirty="0">
                <a:solidFill>
                  <a:schemeClr val="tx1"/>
                </a:solidFill>
              </a:rPr>
              <a:t>We first consider the intrinsic case without impurities added to the </a:t>
            </a:r>
            <a:r>
              <a:rPr lang="en-US" sz="2800" dirty="0" smtClean="0">
                <a:solidFill>
                  <a:schemeClr val="tx1"/>
                </a:solidFill>
              </a:rPr>
              <a:t>semiconductor. The </a:t>
            </a:r>
            <a:r>
              <a:rPr lang="en-US" sz="2800" dirty="0">
                <a:solidFill>
                  <a:schemeClr val="tx1"/>
                </a:solidFill>
              </a:rPr>
              <a:t>number of electrons (occupied conduction-band levels) is given by the </a:t>
            </a:r>
            <a:r>
              <a:rPr lang="en-US" sz="2800" dirty="0" smtClean="0">
                <a:solidFill>
                  <a:schemeClr val="tx1"/>
                </a:solidFill>
              </a:rPr>
              <a:t>total number </a:t>
            </a:r>
            <a:r>
              <a:rPr lang="en-US" sz="2800" dirty="0">
                <a:solidFill>
                  <a:schemeClr val="tx1"/>
                </a:solidFill>
              </a:rPr>
              <a:t>of states N(E) multiplied by the occupancy F(E), integrated over the </a:t>
            </a:r>
            <a:r>
              <a:rPr lang="en-US" sz="2800" dirty="0" smtClean="0">
                <a:solidFill>
                  <a:schemeClr val="tx1"/>
                </a:solidFill>
              </a:rPr>
              <a:t>conduction </a:t>
            </a:r>
            <a:r>
              <a:rPr lang="en-US" sz="2800" dirty="0">
                <a:solidFill>
                  <a:schemeClr val="tx1"/>
                </a:solidFill>
              </a:rPr>
              <a:t>band</a:t>
            </a:r>
            <a:r>
              <a:rPr lang="en-US" sz="2800" dirty="0" smtClean="0">
                <a:solidFill>
                  <a:schemeClr val="tx1"/>
                </a:solidFill>
              </a:rPr>
              <a:t>:</a:t>
            </a:r>
          </a:p>
          <a:p>
            <a:pPr algn="l"/>
            <a:r>
              <a:rPr lang="en-US" sz="2800" dirty="0" smtClean="0">
                <a:solidFill>
                  <a:schemeClr val="tx1"/>
                </a:solidFill>
              </a:rPr>
              <a:t>The no. of electron is given by :</a:t>
            </a:r>
          </a:p>
          <a:p>
            <a:pPr algn="l"/>
            <a:r>
              <a:rPr lang="en-US" dirty="0" smtClean="0">
                <a:solidFill>
                  <a:schemeClr val="tx1"/>
                </a:solidFill>
              </a:rPr>
              <a:t> </a:t>
            </a:r>
          </a:p>
          <a:p>
            <a:pPr algn="l"/>
            <a:endParaRPr lang="en-US" dirty="0" smtClean="0">
              <a:solidFill>
                <a:schemeClr val="tx1"/>
              </a:solidFill>
            </a:endParaRPr>
          </a:p>
          <a:p>
            <a:pPr algn="l"/>
            <a:endParaRPr lang="en-US" dirty="0" smtClean="0">
              <a:solidFill>
                <a:schemeClr val="tx1"/>
              </a:solidFill>
            </a:endParaRPr>
          </a:p>
          <a:p>
            <a:pPr algn="l"/>
            <a:endParaRPr lang="ar-IQ" dirty="0" smtClean="0">
              <a:solidFill>
                <a:schemeClr val="tx1"/>
              </a:solidFill>
            </a:endParaRPr>
          </a:p>
          <a:p>
            <a:pPr algn="l"/>
            <a:r>
              <a:rPr lang="en-GB" altLang="en-US" sz="2800" b="1" dirty="0" smtClean="0">
                <a:solidFill>
                  <a:schemeClr val="tx1">
                    <a:lumMod val="50000"/>
                    <a:lumOff val="50000"/>
                  </a:schemeClr>
                </a:solidFill>
                <a:latin typeface="Arial Black" pitchFamily="34" charset="0"/>
              </a:rPr>
              <a:t>where </a:t>
            </a:r>
            <a:r>
              <a:rPr lang="en-GB" altLang="en-US" sz="2800" b="1" i="1" dirty="0" smtClean="0">
                <a:solidFill>
                  <a:schemeClr val="tx1">
                    <a:lumMod val="50000"/>
                    <a:lumOff val="50000"/>
                  </a:schemeClr>
                </a:solidFill>
                <a:latin typeface="Arial Black" pitchFamily="34" charset="0"/>
              </a:rPr>
              <a:t>N(E)</a:t>
            </a:r>
            <a:r>
              <a:rPr lang="en-GB" altLang="en-US" sz="2800" b="1" i="1" dirty="0" err="1" smtClean="0">
                <a:solidFill>
                  <a:schemeClr val="tx1">
                    <a:lumMod val="50000"/>
                    <a:lumOff val="50000"/>
                  </a:schemeClr>
                </a:solidFill>
                <a:latin typeface="Arial Black" pitchFamily="34" charset="0"/>
              </a:rPr>
              <a:t>dE</a:t>
            </a:r>
            <a:r>
              <a:rPr lang="en-GB" altLang="en-US" sz="2800" b="1" i="1" dirty="0" smtClean="0">
                <a:solidFill>
                  <a:schemeClr val="tx1">
                    <a:lumMod val="50000"/>
                    <a:lumOff val="50000"/>
                  </a:schemeClr>
                </a:solidFill>
                <a:latin typeface="Arial Black" pitchFamily="34" charset="0"/>
              </a:rPr>
              <a:t> :</a:t>
            </a:r>
            <a:r>
              <a:rPr lang="en-GB" altLang="en-US" sz="2800" b="1" dirty="0" smtClean="0">
                <a:solidFill>
                  <a:schemeClr val="tx1">
                    <a:lumMod val="50000"/>
                    <a:lumOff val="50000"/>
                  </a:schemeClr>
                </a:solidFill>
                <a:latin typeface="Arial Black" pitchFamily="34" charset="0"/>
              </a:rPr>
              <a:t> is the density of states (cm</a:t>
            </a:r>
            <a:r>
              <a:rPr lang="en-GB" altLang="en-US" sz="2800" b="1" baseline="30000" dirty="0" smtClean="0">
                <a:solidFill>
                  <a:schemeClr val="tx1">
                    <a:lumMod val="50000"/>
                    <a:lumOff val="50000"/>
                  </a:schemeClr>
                </a:solidFill>
                <a:latin typeface="Arial Black" pitchFamily="34" charset="0"/>
              </a:rPr>
              <a:t>-3</a:t>
            </a:r>
            <a:r>
              <a:rPr lang="en-GB" altLang="en-US" sz="2800" b="1" dirty="0" smtClean="0">
                <a:solidFill>
                  <a:schemeClr val="tx1">
                    <a:lumMod val="50000"/>
                    <a:lumOff val="50000"/>
                  </a:schemeClr>
                </a:solidFill>
                <a:latin typeface="Arial Black" pitchFamily="34" charset="0"/>
              </a:rPr>
              <a:t>) in the energy range </a:t>
            </a:r>
            <a:r>
              <a:rPr lang="en-GB" altLang="en-US" sz="2800" b="1" i="1" dirty="0" err="1" smtClean="0">
                <a:solidFill>
                  <a:schemeClr val="tx1">
                    <a:lumMod val="50000"/>
                    <a:lumOff val="50000"/>
                  </a:schemeClr>
                </a:solidFill>
                <a:latin typeface="Arial Black" pitchFamily="34" charset="0"/>
              </a:rPr>
              <a:t>dE</a:t>
            </a:r>
            <a:endParaRPr lang="ar-IQ" sz="2800" b="1" dirty="0" smtClean="0">
              <a:solidFill>
                <a:schemeClr val="tx1">
                  <a:lumMod val="50000"/>
                  <a:lumOff val="50000"/>
                </a:schemeClr>
              </a:solidFill>
              <a:latin typeface="Arial Black" pitchFamily="34" charset="0"/>
            </a:endParaRPr>
          </a:p>
          <a:p>
            <a:pPr algn="l"/>
            <a:endParaRPr lang="en-US" b="1" dirty="0" smtClean="0">
              <a:solidFill>
                <a:schemeClr val="tx1"/>
              </a:solidFill>
              <a:latin typeface="Arial Black" pitchFamily="34" charset="0"/>
            </a:endParaRPr>
          </a:p>
          <a:p>
            <a:pPr algn="l"/>
            <a:r>
              <a:rPr lang="en-US" b="1" dirty="0" smtClean="0">
                <a:solidFill>
                  <a:schemeClr val="tx1">
                    <a:lumMod val="50000"/>
                    <a:lumOff val="50000"/>
                  </a:schemeClr>
                </a:solidFill>
                <a:latin typeface="Arial Black" pitchFamily="34" charset="0"/>
              </a:rPr>
              <a:t>F(E) : fermi - dirac distribution function</a:t>
            </a:r>
          </a:p>
          <a:p>
            <a:pPr algn="l"/>
            <a:r>
              <a:rPr lang="en-US" dirty="0" smtClean="0">
                <a:solidFill>
                  <a:schemeClr val="tx1"/>
                </a:solidFill>
              </a:rPr>
              <a:t> </a:t>
            </a: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1027" name="Rectangle 3"/>
          <p:cNvSpPr>
            <a:spLocks noChangeArrowheads="1"/>
          </p:cNvSpPr>
          <p:nvPr/>
        </p:nvSpPr>
        <p:spPr bwMode="auto">
          <a:xfrm>
            <a:off x="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IQ"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1030" name="Rectangle 6"/>
          <p:cNvSpPr>
            <a:spLocks noChangeArrowheads="1"/>
          </p:cNvSpPr>
          <p:nvPr/>
        </p:nvSpPr>
        <p:spPr bwMode="auto">
          <a:xfrm>
            <a:off x="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IQ"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cxnSp>
        <p:nvCxnSpPr>
          <p:cNvPr id="11" name="Straight Arrow Connector 10"/>
          <p:cNvCxnSpPr/>
          <p:nvPr/>
        </p:nvCxnSpPr>
        <p:spPr>
          <a:xfrm>
            <a:off x="3962400" y="3657600"/>
            <a:ext cx="1295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410200" y="3505200"/>
            <a:ext cx="457200" cy="369332"/>
          </a:xfrm>
          <a:prstGeom prst="rect">
            <a:avLst/>
          </a:prstGeom>
          <a:noFill/>
        </p:spPr>
        <p:txBody>
          <a:bodyPr wrap="square" rtlCol="1">
            <a:spAutoFit/>
          </a:bodyPr>
          <a:lstStyle/>
          <a:p>
            <a:r>
              <a:rPr lang="en-US" dirty="0" smtClean="0"/>
              <a:t>1</a:t>
            </a:r>
            <a:endParaRPr lang="ar-IQ" dirty="0"/>
          </a:p>
        </p:txBody>
      </p:sp>
      <p:graphicFrame>
        <p:nvGraphicFramePr>
          <p:cNvPr id="39937" name="Object 6"/>
          <p:cNvGraphicFramePr>
            <a:graphicFrameLocks noChangeAspect="1"/>
          </p:cNvGraphicFramePr>
          <p:nvPr/>
        </p:nvGraphicFramePr>
        <p:xfrm>
          <a:off x="1143000" y="3124200"/>
          <a:ext cx="2612370" cy="1006475"/>
        </p:xfrm>
        <a:graphic>
          <a:graphicData uri="http://schemas.openxmlformats.org/presentationml/2006/ole">
            <mc:AlternateContent xmlns:mc="http://schemas.openxmlformats.org/markup-compatibility/2006">
              <mc:Choice xmlns:v="urn:schemas-microsoft-com:vml" Requires="v">
                <p:oleObj spid="_x0000_s39946" name="Equation" r:id="rId3" imgW="1282700" imgH="495300" progId="Equation.3">
                  <p:embed/>
                </p:oleObj>
              </mc:Choice>
              <mc:Fallback>
                <p:oleObj name="Equation" r:id="rId3" imgW="1282700" imgH="4953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3124200"/>
                        <a:ext cx="2612370" cy="1006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4" name="Object 4"/>
          <p:cNvGraphicFramePr>
            <a:graphicFrameLocks noGrp="1" noChangeAspect="1"/>
          </p:cNvGraphicFramePr>
          <p:nvPr>
            <p:ph sz="quarter" idx="2"/>
          </p:nvPr>
        </p:nvGraphicFramePr>
        <p:xfrm>
          <a:off x="393700" y="5832475"/>
          <a:ext cx="3803650" cy="547688"/>
        </p:xfrm>
        <a:graphic>
          <a:graphicData uri="http://schemas.openxmlformats.org/presentationml/2006/ole">
            <mc:AlternateContent xmlns:mc="http://schemas.openxmlformats.org/markup-compatibility/2006">
              <mc:Choice xmlns:v="urn:schemas-microsoft-com:vml" Requires="v">
                <p:oleObj spid="_x0000_s66578" name="Equation" r:id="rId4" imgW="1587500" imgH="228600" progId="Equation.3">
                  <p:embed/>
                </p:oleObj>
              </mc:Choice>
              <mc:Fallback>
                <p:oleObj name="Equation" r:id="rId4" imgW="158750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700" y="5832475"/>
                        <a:ext cx="3803650" cy="547688"/>
                      </a:xfrm>
                      <a:prstGeom prst="rect">
                        <a:avLst/>
                      </a:prstGeom>
                      <a:noFill/>
                      <a:ln w="57150">
                        <a:solidFill>
                          <a:srgbClr val="FFCC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1445" name="Picture 5" descr="Graph1"/>
          <p:cNvPicPr>
            <a:picLocks noChangeAspect="1" noChangeArrowheads="1"/>
          </p:cNvPicPr>
          <p:nvPr/>
        </p:nvPicPr>
        <p:blipFill>
          <a:blip r:embed="rId6" cstate="print"/>
          <a:srcRect/>
          <a:stretch>
            <a:fillRect/>
          </a:stretch>
        </p:blipFill>
        <p:spPr bwMode="auto">
          <a:xfrm>
            <a:off x="0" y="3300413"/>
            <a:ext cx="3513138" cy="2439987"/>
          </a:xfrm>
          <a:prstGeom prst="rect">
            <a:avLst/>
          </a:prstGeom>
          <a:noFill/>
          <a:ln w="9525">
            <a:noFill/>
            <a:miter lim="800000"/>
            <a:headEnd/>
            <a:tailEnd/>
          </a:ln>
        </p:spPr>
      </p:pic>
      <p:pic>
        <p:nvPicPr>
          <p:cNvPr id="61446" name="Picture 6" descr="Graph2"/>
          <p:cNvPicPr>
            <a:picLocks noChangeAspect="1" noChangeArrowheads="1"/>
          </p:cNvPicPr>
          <p:nvPr/>
        </p:nvPicPr>
        <p:blipFill>
          <a:blip r:embed="rId7" cstate="print"/>
          <a:srcRect/>
          <a:stretch>
            <a:fillRect/>
          </a:stretch>
        </p:blipFill>
        <p:spPr bwMode="auto">
          <a:xfrm>
            <a:off x="5613400" y="3227388"/>
            <a:ext cx="3530600" cy="2452687"/>
          </a:xfrm>
          <a:prstGeom prst="rect">
            <a:avLst/>
          </a:prstGeom>
          <a:noFill/>
          <a:ln w="9525">
            <a:noFill/>
            <a:miter lim="800000"/>
            <a:headEnd/>
            <a:tailEnd/>
          </a:ln>
        </p:spPr>
      </p:pic>
      <p:pic>
        <p:nvPicPr>
          <p:cNvPr id="61447" name="Picture 7" descr="Graph3"/>
          <p:cNvPicPr>
            <a:picLocks noChangeAspect="1" noChangeArrowheads="1"/>
          </p:cNvPicPr>
          <p:nvPr/>
        </p:nvPicPr>
        <p:blipFill>
          <a:blip r:embed="rId8" cstate="print"/>
          <a:srcRect/>
          <a:stretch>
            <a:fillRect/>
          </a:stretch>
        </p:blipFill>
        <p:spPr bwMode="auto">
          <a:xfrm>
            <a:off x="3200400" y="3048000"/>
            <a:ext cx="2709156" cy="1429871"/>
          </a:xfrm>
          <a:prstGeom prst="rect">
            <a:avLst/>
          </a:prstGeom>
          <a:noFill/>
          <a:ln w="9525">
            <a:noFill/>
            <a:miter lim="800000"/>
            <a:headEnd/>
            <a:tailEnd/>
          </a:ln>
        </p:spPr>
      </p:pic>
      <p:pic>
        <p:nvPicPr>
          <p:cNvPr id="61448" name="Picture 8" descr="fig3-e1"/>
          <p:cNvPicPr>
            <a:picLocks noChangeAspect="1" noChangeArrowheads="1"/>
          </p:cNvPicPr>
          <p:nvPr/>
        </p:nvPicPr>
        <p:blipFill>
          <a:blip r:embed="rId9" cstate="print"/>
          <a:srcRect/>
          <a:stretch>
            <a:fillRect/>
          </a:stretch>
        </p:blipFill>
        <p:spPr bwMode="auto">
          <a:xfrm>
            <a:off x="2895600" y="838200"/>
            <a:ext cx="3105150" cy="400050"/>
          </a:xfrm>
          <a:prstGeom prst="rect">
            <a:avLst/>
          </a:prstGeom>
          <a:noFill/>
          <a:ln w="9525">
            <a:noFill/>
            <a:miter lim="800000"/>
            <a:headEnd/>
            <a:tailEnd/>
          </a:ln>
        </p:spPr>
      </p:pic>
      <p:pic>
        <p:nvPicPr>
          <p:cNvPr id="61449" name="Picture 9" descr="fig3-e2"/>
          <p:cNvPicPr>
            <a:picLocks noChangeAspect="1" noChangeArrowheads="1"/>
          </p:cNvPicPr>
          <p:nvPr/>
        </p:nvPicPr>
        <p:blipFill>
          <a:blip r:embed="rId10" cstate="print"/>
          <a:srcRect/>
          <a:stretch>
            <a:fillRect/>
          </a:stretch>
        </p:blipFill>
        <p:spPr bwMode="auto">
          <a:xfrm>
            <a:off x="2895600" y="1600200"/>
            <a:ext cx="3143250" cy="400050"/>
          </a:xfrm>
          <a:prstGeom prst="rect">
            <a:avLst/>
          </a:prstGeom>
          <a:noFill/>
          <a:ln w="9525">
            <a:noFill/>
            <a:miter lim="800000"/>
            <a:headEnd/>
            <a:tailEnd/>
          </a:ln>
        </p:spPr>
      </p:pic>
      <p:sp>
        <p:nvSpPr>
          <p:cNvPr id="61450" name="Text Box 10"/>
          <p:cNvSpPr txBox="1">
            <a:spLocks noChangeArrowheads="1"/>
          </p:cNvSpPr>
          <p:nvPr/>
        </p:nvSpPr>
        <p:spPr bwMode="auto">
          <a:xfrm>
            <a:off x="2895600" y="228600"/>
            <a:ext cx="3124200" cy="406400"/>
          </a:xfrm>
          <a:prstGeom prst="rect">
            <a:avLst/>
          </a:prstGeom>
          <a:solidFill>
            <a:srgbClr val="FFFF99"/>
          </a:solidFill>
          <a:ln w="9525">
            <a:solidFill>
              <a:schemeClr val="tx1"/>
            </a:solidFill>
            <a:miter lim="800000"/>
            <a:headEnd/>
            <a:tailEnd/>
          </a:ln>
          <a:effectLst/>
        </p:spPr>
        <p:txBody>
          <a:bodyPr wrap="square">
            <a:spAutoFit/>
          </a:bodyPr>
          <a:lstStyle/>
          <a:p>
            <a:pPr>
              <a:spcBef>
                <a:spcPct val="50000"/>
              </a:spcBef>
            </a:pPr>
            <a:r>
              <a:rPr lang="en-GB" altLang="en-US" sz="2000" dirty="0">
                <a:solidFill>
                  <a:srgbClr val="003366"/>
                </a:solidFill>
              </a:rPr>
              <a:t>Intrinsic semiconductors</a:t>
            </a:r>
            <a:endParaRPr lang="en-US" altLang="en-US" sz="2000" dirty="0">
              <a:solidFill>
                <a:srgbClr val="003366"/>
              </a:solidFill>
            </a:endParaRPr>
          </a:p>
        </p:txBody>
      </p:sp>
      <p:sp>
        <p:nvSpPr>
          <p:cNvPr id="61451" name="Text Box 11"/>
          <p:cNvSpPr txBox="1">
            <a:spLocks noChangeArrowheads="1"/>
          </p:cNvSpPr>
          <p:nvPr/>
        </p:nvSpPr>
        <p:spPr bwMode="auto">
          <a:xfrm>
            <a:off x="2959100" y="2590800"/>
            <a:ext cx="3060700" cy="400110"/>
          </a:xfrm>
          <a:prstGeom prst="rect">
            <a:avLst/>
          </a:prstGeom>
          <a:solidFill>
            <a:srgbClr val="FFFF99"/>
          </a:solidFill>
          <a:ln w="9525">
            <a:solidFill>
              <a:schemeClr val="tx1"/>
            </a:solidFill>
            <a:miter lim="800000"/>
            <a:headEnd/>
            <a:tailEnd/>
          </a:ln>
          <a:effectLst/>
        </p:spPr>
        <p:txBody>
          <a:bodyPr wrap="square">
            <a:spAutoFit/>
          </a:bodyPr>
          <a:lstStyle/>
          <a:p>
            <a:pPr>
              <a:spcBef>
                <a:spcPct val="50000"/>
              </a:spcBef>
            </a:pPr>
            <a:r>
              <a:rPr lang="en-GB" altLang="en-US" sz="2000" dirty="0" smtClean="0">
                <a:solidFill>
                  <a:srgbClr val="003366"/>
                </a:solidFill>
              </a:rPr>
              <a:t>Extrinsic semiconductors</a:t>
            </a:r>
            <a:endParaRPr lang="en-US" altLang="en-US" sz="2000" dirty="0">
              <a:solidFill>
                <a:srgbClr val="003366"/>
              </a:solidFill>
            </a:endParaRPr>
          </a:p>
        </p:txBody>
      </p:sp>
      <p:graphicFrame>
        <p:nvGraphicFramePr>
          <p:cNvPr id="61452" name="Object 12"/>
          <p:cNvGraphicFramePr>
            <a:graphicFrameLocks noGrp="1" noChangeAspect="1"/>
          </p:cNvGraphicFramePr>
          <p:nvPr>
            <p:ph sz="quarter" idx="3"/>
          </p:nvPr>
        </p:nvGraphicFramePr>
        <p:xfrm>
          <a:off x="4999038" y="5811838"/>
          <a:ext cx="3903662" cy="554037"/>
        </p:xfrm>
        <a:graphic>
          <a:graphicData uri="http://schemas.openxmlformats.org/presentationml/2006/ole">
            <mc:AlternateContent xmlns:mc="http://schemas.openxmlformats.org/markup-compatibility/2006">
              <mc:Choice xmlns:v="urn:schemas-microsoft-com:vml" Requires="v">
                <p:oleObj spid="_x0000_s66579" name="Equation" r:id="rId11" imgW="1612900" imgH="228600" progId="Equation.3">
                  <p:embed/>
                </p:oleObj>
              </mc:Choice>
              <mc:Fallback>
                <p:oleObj name="Equation" r:id="rId11" imgW="1612900" imgH="2286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99038" y="5811838"/>
                        <a:ext cx="3903662" cy="554037"/>
                      </a:xfrm>
                      <a:prstGeom prst="rect">
                        <a:avLst/>
                      </a:prstGeom>
                      <a:noFill/>
                      <a:ln w="57150">
                        <a:solidFill>
                          <a:srgbClr val="FFCC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53" name="Text Box 13"/>
          <p:cNvSpPr txBox="1">
            <a:spLocks noChangeArrowheads="1"/>
          </p:cNvSpPr>
          <p:nvPr/>
        </p:nvSpPr>
        <p:spPr bwMode="auto">
          <a:xfrm>
            <a:off x="838200" y="2895600"/>
            <a:ext cx="1981200" cy="584775"/>
          </a:xfrm>
          <a:prstGeom prst="rect">
            <a:avLst/>
          </a:prstGeom>
          <a:noFill/>
          <a:ln w="9525">
            <a:noFill/>
            <a:miter lim="800000"/>
            <a:headEnd/>
            <a:tailEnd/>
          </a:ln>
          <a:effectLst/>
        </p:spPr>
        <p:txBody>
          <a:bodyPr wrap="square">
            <a:spAutoFit/>
          </a:bodyPr>
          <a:lstStyle/>
          <a:p>
            <a:pPr>
              <a:spcBef>
                <a:spcPct val="50000"/>
              </a:spcBef>
            </a:pPr>
            <a:r>
              <a:rPr lang="en-GB" altLang="en-US" sz="3200" b="1" i="1" dirty="0"/>
              <a:t>n</a:t>
            </a:r>
            <a:r>
              <a:rPr lang="en-GB" altLang="en-US" sz="3200" b="1" dirty="0"/>
              <a:t>-type</a:t>
            </a:r>
            <a:endParaRPr lang="en-US" altLang="en-US" b="1" dirty="0"/>
          </a:p>
        </p:txBody>
      </p:sp>
      <p:sp>
        <p:nvSpPr>
          <p:cNvPr id="61454" name="Text Box 14"/>
          <p:cNvSpPr txBox="1">
            <a:spLocks noChangeArrowheads="1"/>
          </p:cNvSpPr>
          <p:nvPr/>
        </p:nvSpPr>
        <p:spPr bwMode="auto">
          <a:xfrm>
            <a:off x="6858000" y="2971800"/>
            <a:ext cx="1371600" cy="523220"/>
          </a:xfrm>
          <a:prstGeom prst="rect">
            <a:avLst/>
          </a:prstGeom>
          <a:noFill/>
          <a:ln w="9525">
            <a:noFill/>
            <a:miter lim="800000"/>
            <a:headEnd/>
            <a:tailEnd/>
          </a:ln>
          <a:effectLst/>
        </p:spPr>
        <p:txBody>
          <a:bodyPr wrap="square">
            <a:spAutoFit/>
          </a:bodyPr>
          <a:lstStyle/>
          <a:p>
            <a:pPr>
              <a:spcBef>
                <a:spcPct val="50000"/>
              </a:spcBef>
            </a:pPr>
            <a:r>
              <a:rPr lang="en-GB" altLang="en-US" sz="2800" b="1" i="1" dirty="0"/>
              <a:t>p</a:t>
            </a:r>
            <a:r>
              <a:rPr lang="en-GB" altLang="en-US" sz="2800" b="1" dirty="0"/>
              <a:t>-type</a:t>
            </a:r>
            <a:endParaRPr lang="en-US" altLang="en-US" b="1" dirty="0"/>
          </a:p>
        </p:txBody>
      </p:sp>
      <p:sp>
        <p:nvSpPr>
          <p:cNvPr id="13" name="TextBox 12"/>
          <p:cNvSpPr txBox="1"/>
          <p:nvPr/>
        </p:nvSpPr>
        <p:spPr>
          <a:xfrm>
            <a:off x="6629400" y="383500"/>
            <a:ext cx="2286000" cy="2893100"/>
          </a:xfrm>
          <a:prstGeom prst="rect">
            <a:avLst/>
          </a:prstGeom>
          <a:noFill/>
        </p:spPr>
        <p:txBody>
          <a:bodyPr wrap="square" rtlCol="0">
            <a:spAutoFit/>
          </a:bodyPr>
          <a:lstStyle/>
          <a:p>
            <a:r>
              <a:rPr lang="en-US" sz="1400" dirty="0" smtClean="0"/>
              <a:t>Where :</a:t>
            </a:r>
          </a:p>
          <a:p>
            <a:r>
              <a:rPr lang="en-US" altLang="en-US" sz="1400" dirty="0" smtClean="0"/>
              <a:t>where </a:t>
            </a:r>
            <a:r>
              <a:rPr lang="en-US" altLang="en-US" sz="1400" b="1" i="1" dirty="0" err="1" smtClean="0"/>
              <a:t>N</a:t>
            </a:r>
            <a:r>
              <a:rPr lang="en-US" altLang="en-US" sz="1400" b="1" i="1" baseline="-25000" dirty="0" err="1" smtClean="0"/>
              <a:t>v</a:t>
            </a:r>
            <a:r>
              <a:rPr lang="en-US" altLang="en-US" sz="1400" baseline="-25000" dirty="0" smtClean="0"/>
              <a:t>  </a:t>
            </a:r>
            <a:r>
              <a:rPr lang="en-US" altLang="en-US" sz="1400" dirty="0" smtClean="0"/>
              <a:t>is the effective density of states in the valence band</a:t>
            </a:r>
          </a:p>
          <a:p>
            <a:r>
              <a:rPr lang="en-US" altLang="en-US" sz="1400" dirty="0" smtClean="0"/>
              <a:t> </a:t>
            </a:r>
            <a:r>
              <a:rPr lang="en-US" sz="1400" dirty="0" err="1" smtClean="0"/>
              <a:t>Nc</a:t>
            </a:r>
            <a:r>
              <a:rPr lang="en-US" sz="1400" dirty="0" smtClean="0"/>
              <a:t> : </a:t>
            </a:r>
            <a:r>
              <a:rPr lang="en-US" altLang="en-US" sz="1400" dirty="0" smtClean="0">
                <a:cs typeface="Times New Roman" pitchFamily="18" charset="0"/>
              </a:rPr>
              <a:t>the effective density of states in the condition band </a:t>
            </a:r>
          </a:p>
          <a:p>
            <a:r>
              <a:rPr lang="en-US" altLang="en-US" sz="1400" dirty="0" err="1" smtClean="0">
                <a:cs typeface="Times New Roman" pitchFamily="18" charset="0"/>
              </a:rPr>
              <a:t>Ec</a:t>
            </a:r>
            <a:r>
              <a:rPr lang="en-US" altLang="en-US" sz="1400" dirty="0" smtClean="0">
                <a:cs typeface="Times New Roman" pitchFamily="18" charset="0"/>
              </a:rPr>
              <a:t> : energy of states in condition band </a:t>
            </a:r>
          </a:p>
          <a:p>
            <a:r>
              <a:rPr lang="en-US" altLang="en-US" sz="1400" dirty="0" err="1" smtClean="0">
                <a:cs typeface="Times New Roman" pitchFamily="18" charset="0"/>
              </a:rPr>
              <a:t>Ev</a:t>
            </a:r>
            <a:r>
              <a:rPr lang="en-US" altLang="en-US" sz="1400" dirty="0" smtClean="0">
                <a:cs typeface="Times New Roman" pitchFamily="18" charset="0"/>
              </a:rPr>
              <a:t> : energy of states in valance band </a:t>
            </a:r>
          </a:p>
          <a:p>
            <a:r>
              <a:rPr lang="en-US" altLang="en-US" sz="1400" dirty="0" smtClean="0">
                <a:cs typeface="Times New Roman" pitchFamily="18" charset="0"/>
              </a:rPr>
              <a:t>K : </a:t>
            </a:r>
            <a:r>
              <a:rPr lang="en-US" altLang="en-US" sz="1400" dirty="0" err="1" smtClean="0">
                <a:cs typeface="Times New Roman" pitchFamily="18" charset="0"/>
              </a:rPr>
              <a:t>boltazman</a:t>
            </a:r>
            <a:r>
              <a:rPr lang="en-US" altLang="en-US" sz="1400" dirty="0" smtClean="0">
                <a:cs typeface="Times New Roman" pitchFamily="18" charset="0"/>
              </a:rPr>
              <a:t> constant</a:t>
            </a:r>
          </a:p>
          <a:p>
            <a:r>
              <a:rPr lang="en-US" altLang="en-US" sz="1400" dirty="0" smtClean="0">
                <a:cs typeface="Times New Roman" pitchFamily="18" charset="0"/>
              </a:rPr>
              <a:t>T : temperature</a:t>
            </a:r>
          </a:p>
          <a:p>
            <a:r>
              <a:rPr lang="en-US" altLang="en-US" sz="1400" dirty="0" smtClean="0">
                <a:cs typeface="Times New Roman" pitchFamily="18" charset="0"/>
              </a:rPr>
              <a:t> </a:t>
            </a:r>
            <a:endParaRPr lang="en-US" sz="1400" dirty="0"/>
          </a:p>
        </p:txBody>
      </p:sp>
      <p:sp>
        <p:nvSpPr>
          <p:cNvPr id="15" name="TextBox 14"/>
          <p:cNvSpPr txBox="1"/>
          <p:nvPr/>
        </p:nvSpPr>
        <p:spPr>
          <a:xfrm>
            <a:off x="228600" y="685800"/>
            <a:ext cx="2438400" cy="830997"/>
          </a:xfrm>
          <a:prstGeom prst="rect">
            <a:avLst/>
          </a:prstGeom>
          <a:noFill/>
        </p:spPr>
        <p:txBody>
          <a:bodyPr wrap="square" rtlCol="0">
            <a:spAutoFit/>
          </a:bodyPr>
          <a:lstStyle/>
          <a:p>
            <a:r>
              <a:rPr lang="en-US" altLang="en-US" sz="1600" dirty="0" smtClean="0"/>
              <a:t>the concentration of electrons in the conduction band is</a:t>
            </a:r>
            <a:endParaRPr lang="en-US" sz="1600" dirty="0"/>
          </a:p>
        </p:txBody>
      </p:sp>
      <p:sp>
        <p:nvSpPr>
          <p:cNvPr id="16" name="TextBox 15"/>
          <p:cNvSpPr txBox="1"/>
          <p:nvPr/>
        </p:nvSpPr>
        <p:spPr>
          <a:xfrm>
            <a:off x="152400" y="1524000"/>
            <a:ext cx="2438400" cy="584775"/>
          </a:xfrm>
          <a:prstGeom prst="rect">
            <a:avLst/>
          </a:prstGeom>
          <a:noFill/>
        </p:spPr>
        <p:txBody>
          <a:bodyPr wrap="square" rtlCol="0">
            <a:spAutoFit/>
          </a:bodyPr>
          <a:lstStyle/>
          <a:p>
            <a:r>
              <a:rPr lang="en-US" altLang="en-US" sz="1600" dirty="0" smtClean="0"/>
              <a:t>the concentration of holes in the valance band is</a:t>
            </a:r>
            <a:endParaRPr lang="en-US" sz="1600" dirty="0"/>
          </a:p>
        </p:txBody>
      </p:sp>
      <p:cxnSp>
        <p:nvCxnSpPr>
          <p:cNvPr id="18" name="Straight Arrow Connector 17"/>
          <p:cNvCxnSpPr/>
          <p:nvPr/>
        </p:nvCxnSpPr>
        <p:spPr>
          <a:xfrm>
            <a:off x="1828800" y="1066800"/>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133600" y="18288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1450"/>
                                        </p:tgtEl>
                                        <p:attrNameLst>
                                          <p:attrName>style.visibility</p:attrName>
                                        </p:attrNameLst>
                                      </p:cBhvr>
                                      <p:to>
                                        <p:strVal val="visible"/>
                                      </p:to>
                                    </p:set>
                                    <p:animEffect transition="in" filter="box(in)">
                                      <p:cBhvr>
                                        <p:cTn id="7" dur="500"/>
                                        <p:tgtEl>
                                          <p:spTgt spid="6145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ppt_x</p:attrName>
                                        </p:attrNameLst>
                                      </p:cBhvr>
                                      <p:tavLst>
                                        <p:tav tm="0">
                                          <p:val>
                                            <p:strVal val="#ppt_x-.2"/>
                                          </p:val>
                                        </p:tav>
                                        <p:tav tm="100000">
                                          <p:val>
                                            <p:strVal val="#ppt_x"/>
                                          </p:val>
                                        </p:tav>
                                      </p:tavLst>
                                    </p:anim>
                                    <p:anim calcmode="lin" valueType="num">
                                      <p:cBhvr>
                                        <p:cTn id="18"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1448"/>
                                        </p:tgtEl>
                                        <p:attrNameLst>
                                          <p:attrName>style.visibility</p:attrName>
                                        </p:attrNameLst>
                                      </p:cBhvr>
                                      <p:to>
                                        <p:strVal val="visible"/>
                                      </p:to>
                                    </p:set>
                                    <p:animEffect transition="in" filter="randombar(horizontal)">
                                      <p:cBhvr>
                                        <p:cTn id="24" dur="500"/>
                                        <p:tgtEl>
                                          <p:spTgt spid="61448"/>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grpId="0" nodeType="clickEffect">
                                  <p:stCondLst>
                                    <p:cond delay="0"/>
                                  </p:stCondLst>
                                  <p:iterate type="lt">
                                    <p:tmPct val="10000"/>
                                  </p:iterate>
                                  <p:childTnLst>
                                    <p:set>
                                      <p:cBhvr>
                                        <p:cTn id="28" dur="1" fill="hold">
                                          <p:stCondLst>
                                            <p:cond delay="0"/>
                                          </p:stCondLst>
                                        </p:cTn>
                                        <p:tgtEl>
                                          <p:spTgt spid="16"/>
                                        </p:tgtEl>
                                        <p:attrNameLst>
                                          <p:attrName>style.visibility</p:attrName>
                                        </p:attrNameLst>
                                      </p:cBhvr>
                                      <p:to>
                                        <p:strVal val="visible"/>
                                      </p:to>
                                    </p:set>
                                    <p:animEffect transition="in" filter="fade">
                                      <p:cBhvr>
                                        <p:cTn id="29" dur="2000"/>
                                        <p:tgtEl>
                                          <p:spTgt spid="16"/>
                                        </p:tgtEl>
                                      </p:cBhvr>
                                    </p:animEffect>
                                    <p:anim calcmode="lin" valueType="num">
                                      <p:cBhvr>
                                        <p:cTn id="30" dur="2000" fill="hold"/>
                                        <p:tgtEl>
                                          <p:spTgt spid="16"/>
                                        </p:tgtEl>
                                        <p:attrNameLst>
                                          <p:attrName>ppt_w</p:attrName>
                                        </p:attrNameLst>
                                      </p:cBhvr>
                                      <p:tavLst>
                                        <p:tav tm="0" fmla="#ppt_w*sin(2.5*pi*$)">
                                          <p:val>
                                            <p:fltVal val="0"/>
                                          </p:val>
                                        </p:tav>
                                        <p:tav tm="100000">
                                          <p:val>
                                            <p:fltVal val="1"/>
                                          </p:val>
                                        </p:tav>
                                      </p:tavLst>
                                    </p:anim>
                                    <p:anim calcmode="lin" valueType="num">
                                      <p:cBhvr>
                                        <p:cTn id="31"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1000" fill="hold"/>
                                        <p:tgtEl>
                                          <p:spTgt spid="19"/>
                                        </p:tgtEl>
                                        <p:attrNameLst>
                                          <p:attrName>ppt_x</p:attrName>
                                        </p:attrNameLst>
                                      </p:cBhvr>
                                      <p:tavLst>
                                        <p:tav tm="0">
                                          <p:val>
                                            <p:strVal val="#ppt_x-.2"/>
                                          </p:val>
                                        </p:tav>
                                        <p:tav tm="100000">
                                          <p:val>
                                            <p:strVal val="#ppt_x"/>
                                          </p:val>
                                        </p:tav>
                                      </p:tavLst>
                                    </p:anim>
                                    <p:anim calcmode="lin" valueType="num">
                                      <p:cBhvr>
                                        <p:cTn id="37"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61449"/>
                                        </p:tgtEl>
                                        <p:attrNameLst>
                                          <p:attrName>style.visibility</p:attrName>
                                        </p:attrNameLst>
                                      </p:cBhvr>
                                      <p:to>
                                        <p:strVal val="visible"/>
                                      </p:to>
                                    </p:set>
                                    <p:animEffect transition="in" filter="dissolve">
                                      <p:cBhvr>
                                        <p:cTn id="43" dur="500"/>
                                        <p:tgtEl>
                                          <p:spTgt spid="61449"/>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dissolve">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61451"/>
                                        </p:tgtEl>
                                        <p:attrNameLst>
                                          <p:attrName>style.visibility</p:attrName>
                                        </p:attrNameLst>
                                      </p:cBhvr>
                                      <p:to>
                                        <p:strVal val="visible"/>
                                      </p:to>
                                    </p:set>
                                    <p:animEffect transition="in" filter="randombar(horizontal)">
                                      <p:cBhvr>
                                        <p:cTn id="53" dur="500"/>
                                        <p:tgtEl>
                                          <p:spTgt spid="61451"/>
                                        </p:tgtEl>
                                      </p:cBhvr>
                                    </p:animEffect>
                                  </p:childTnLst>
                                </p:cTn>
                              </p:par>
                            </p:childTnLst>
                          </p:cTn>
                        </p:par>
                      </p:childTnLst>
                    </p:cTn>
                  </p:par>
                  <p:par>
                    <p:cTn id="54" fill="hold">
                      <p:stCondLst>
                        <p:cond delay="indefinite"/>
                      </p:stCondLst>
                      <p:childTnLst>
                        <p:par>
                          <p:cTn id="55" fill="hold">
                            <p:stCondLst>
                              <p:cond delay="0"/>
                            </p:stCondLst>
                            <p:childTnLst>
                              <p:par>
                                <p:cTn id="56" presetID="50" presetClass="entr" presetSubtype="0" decel="100000" fill="hold" nodeType="clickEffect">
                                  <p:stCondLst>
                                    <p:cond delay="0"/>
                                  </p:stCondLst>
                                  <p:childTnLst>
                                    <p:set>
                                      <p:cBhvr>
                                        <p:cTn id="57" dur="1" fill="hold">
                                          <p:stCondLst>
                                            <p:cond delay="0"/>
                                          </p:stCondLst>
                                        </p:cTn>
                                        <p:tgtEl>
                                          <p:spTgt spid="61447"/>
                                        </p:tgtEl>
                                        <p:attrNameLst>
                                          <p:attrName>style.visibility</p:attrName>
                                        </p:attrNameLst>
                                      </p:cBhvr>
                                      <p:to>
                                        <p:strVal val="visible"/>
                                      </p:to>
                                    </p:set>
                                    <p:anim calcmode="lin" valueType="num">
                                      <p:cBhvr>
                                        <p:cTn id="58" dur="1000" fill="hold"/>
                                        <p:tgtEl>
                                          <p:spTgt spid="61447"/>
                                        </p:tgtEl>
                                        <p:attrNameLst>
                                          <p:attrName>ppt_w</p:attrName>
                                        </p:attrNameLst>
                                      </p:cBhvr>
                                      <p:tavLst>
                                        <p:tav tm="0">
                                          <p:val>
                                            <p:strVal val="#ppt_w+.3"/>
                                          </p:val>
                                        </p:tav>
                                        <p:tav tm="100000">
                                          <p:val>
                                            <p:strVal val="#ppt_w"/>
                                          </p:val>
                                        </p:tav>
                                      </p:tavLst>
                                    </p:anim>
                                    <p:anim calcmode="lin" valueType="num">
                                      <p:cBhvr>
                                        <p:cTn id="59" dur="1000" fill="hold"/>
                                        <p:tgtEl>
                                          <p:spTgt spid="61447"/>
                                        </p:tgtEl>
                                        <p:attrNameLst>
                                          <p:attrName>ppt_h</p:attrName>
                                        </p:attrNameLst>
                                      </p:cBhvr>
                                      <p:tavLst>
                                        <p:tav tm="0">
                                          <p:val>
                                            <p:strVal val="#ppt_h"/>
                                          </p:val>
                                        </p:tav>
                                        <p:tav tm="100000">
                                          <p:val>
                                            <p:strVal val="#ppt_h"/>
                                          </p:val>
                                        </p:tav>
                                      </p:tavLst>
                                    </p:anim>
                                    <p:animEffect transition="in" filter="fade">
                                      <p:cBhvr>
                                        <p:cTn id="60" dur="1000"/>
                                        <p:tgtEl>
                                          <p:spTgt spid="61447"/>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61453"/>
                                        </p:tgtEl>
                                        <p:attrNameLst>
                                          <p:attrName>style.visibility</p:attrName>
                                        </p:attrNameLst>
                                      </p:cBhvr>
                                      <p:to>
                                        <p:strVal val="visible"/>
                                      </p:to>
                                    </p:set>
                                    <p:anim calcmode="lin" valueType="num">
                                      <p:cBhvr>
                                        <p:cTn id="65" dur="1000" fill="hold"/>
                                        <p:tgtEl>
                                          <p:spTgt spid="61453"/>
                                        </p:tgtEl>
                                        <p:attrNameLst>
                                          <p:attrName>ppt_w</p:attrName>
                                        </p:attrNameLst>
                                      </p:cBhvr>
                                      <p:tavLst>
                                        <p:tav tm="0">
                                          <p:val>
                                            <p:strVal val="#ppt_w+.3"/>
                                          </p:val>
                                        </p:tav>
                                        <p:tav tm="100000">
                                          <p:val>
                                            <p:strVal val="#ppt_w"/>
                                          </p:val>
                                        </p:tav>
                                      </p:tavLst>
                                    </p:anim>
                                    <p:anim calcmode="lin" valueType="num">
                                      <p:cBhvr>
                                        <p:cTn id="66" dur="1000" fill="hold"/>
                                        <p:tgtEl>
                                          <p:spTgt spid="61453"/>
                                        </p:tgtEl>
                                        <p:attrNameLst>
                                          <p:attrName>ppt_h</p:attrName>
                                        </p:attrNameLst>
                                      </p:cBhvr>
                                      <p:tavLst>
                                        <p:tav tm="0">
                                          <p:val>
                                            <p:strVal val="#ppt_h"/>
                                          </p:val>
                                        </p:tav>
                                        <p:tav tm="100000">
                                          <p:val>
                                            <p:strVal val="#ppt_h"/>
                                          </p:val>
                                        </p:tav>
                                      </p:tavLst>
                                    </p:anim>
                                    <p:animEffect transition="in" filter="fade">
                                      <p:cBhvr>
                                        <p:cTn id="67" dur="1000"/>
                                        <p:tgtEl>
                                          <p:spTgt spid="61453"/>
                                        </p:tgtEl>
                                      </p:cBhvr>
                                    </p:animEffect>
                                  </p:childTnLst>
                                </p:cTn>
                              </p:par>
                              <p:par>
                                <p:cTn id="68" presetID="50" presetClass="entr" presetSubtype="0" decel="100000" fill="hold" grpId="0" nodeType="withEffect">
                                  <p:stCondLst>
                                    <p:cond delay="0"/>
                                  </p:stCondLst>
                                  <p:childTnLst>
                                    <p:set>
                                      <p:cBhvr>
                                        <p:cTn id="69" dur="1" fill="hold">
                                          <p:stCondLst>
                                            <p:cond delay="0"/>
                                          </p:stCondLst>
                                        </p:cTn>
                                        <p:tgtEl>
                                          <p:spTgt spid="61454"/>
                                        </p:tgtEl>
                                        <p:attrNameLst>
                                          <p:attrName>style.visibility</p:attrName>
                                        </p:attrNameLst>
                                      </p:cBhvr>
                                      <p:to>
                                        <p:strVal val="visible"/>
                                      </p:to>
                                    </p:set>
                                    <p:anim calcmode="lin" valueType="num">
                                      <p:cBhvr>
                                        <p:cTn id="70" dur="1000" fill="hold"/>
                                        <p:tgtEl>
                                          <p:spTgt spid="61454"/>
                                        </p:tgtEl>
                                        <p:attrNameLst>
                                          <p:attrName>ppt_w</p:attrName>
                                        </p:attrNameLst>
                                      </p:cBhvr>
                                      <p:tavLst>
                                        <p:tav tm="0">
                                          <p:val>
                                            <p:strVal val="#ppt_w+.3"/>
                                          </p:val>
                                        </p:tav>
                                        <p:tav tm="100000">
                                          <p:val>
                                            <p:strVal val="#ppt_w"/>
                                          </p:val>
                                        </p:tav>
                                      </p:tavLst>
                                    </p:anim>
                                    <p:anim calcmode="lin" valueType="num">
                                      <p:cBhvr>
                                        <p:cTn id="71" dur="1000" fill="hold"/>
                                        <p:tgtEl>
                                          <p:spTgt spid="61454"/>
                                        </p:tgtEl>
                                        <p:attrNameLst>
                                          <p:attrName>ppt_h</p:attrName>
                                        </p:attrNameLst>
                                      </p:cBhvr>
                                      <p:tavLst>
                                        <p:tav tm="0">
                                          <p:val>
                                            <p:strVal val="#ppt_h"/>
                                          </p:val>
                                        </p:tav>
                                        <p:tav tm="100000">
                                          <p:val>
                                            <p:strVal val="#ppt_h"/>
                                          </p:val>
                                        </p:tav>
                                      </p:tavLst>
                                    </p:anim>
                                    <p:animEffect transition="in" filter="fade">
                                      <p:cBhvr>
                                        <p:cTn id="72" dur="1000"/>
                                        <p:tgtEl>
                                          <p:spTgt spid="61454"/>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61445"/>
                                        </p:tgtEl>
                                        <p:attrNameLst>
                                          <p:attrName>style.visibility</p:attrName>
                                        </p:attrNameLst>
                                      </p:cBhvr>
                                      <p:to>
                                        <p:strVal val="visible"/>
                                      </p:to>
                                    </p:set>
                                    <p:animEffect transition="in" filter="fade">
                                      <p:cBhvr>
                                        <p:cTn id="77" dur="1000"/>
                                        <p:tgtEl>
                                          <p:spTgt spid="61445"/>
                                        </p:tgtEl>
                                      </p:cBhvr>
                                    </p:animEffect>
                                    <p:anim calcmode="lin" valueType="num">
                                      <p:cBhvr>
                                        <p:cTn id="78" dur="1000" fill="hold"/>
                                        <p:tgtEl>
                                          <p:spTgt spid="61445"/>
                                        </p:tgtEl>
                                        <p:attrNameLst>
                                          <p:attrName>ppt_x</p:attrName>
                                        </p:attrNameLst>
                                      </p:cBhvr>
                                      <p:tavLst>
                                        <p:tav tm="0">
                                          <p:val>
                                            <p:strVal val="#ppt_x"/>
                                          </p:val>
                                        </p:tav>
                                        <p:tav tm="100000">
                                          <p:val>
                                            <p:strVal val="#ppt_x"/>
                                          </p:val>
                                        </p:tav>
                                      </p:tavLst>
                                    </p:anim>
                                    <p:anim calcmode="lin" valueType="num">
                                      <p:cBhvr>
                                        <p:cTn id="79" dur="1000" fill="hold"/>
                                        <p:tgtEl>
                                          <p:spTgt spid="61445"/>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61446"/>
                                        </p:tgtEl>
                                        <p:attrNameLst>
                                          <p:attrName>style.visibility</p:attrName>
                                        </p:attrNameLst>
                                      </p:cBhvr>
                                      <p:to>
                                        <p:strVal val="visible"/>
                                      </p:to>
                                    </p:set>
                                    <p:animEffect transition="in" filter="fade">
                                      <p:cBhvr>
                                        <p:cTn id="82" dur="1000"/>
                                        <p:tgtEl>
                                          <p:spTgt spid="61446"/>
                                        </p:tgtEl>
                                      </p:cBhvr>
                                    </p:animEffect>
                                    <p:anim calcmode="lin" valueType="num">
                                      <p:cBhvr>
                                        <p:cTn id="83" dur="1000" fill="hold"/>
                                        <p:tgtEl>
                                          <p:spTgt spid="61446"/>
                                        </p:tgtEl>
                                        <p:attrNameLst>
                                          <p:attrName>ppt_x</p:attrName>
                                        </p:attrNameLst>
                                      </p:cBhvr>
                                      <p:tavLst>
                                        <p:tav tm="0">
                                          <p:val>
                                            <p:strVal val="#ppt_x"/>
                                          </p:val>
                                        </p:tav>
                                        <p:tav tm="100000">
                                          <p:val>
                                            <p:strVal val="#ppt_x"/>
                                          </p:val>
                                        </p:tav>
                                      </p:tavLst>
                                    </p:anim>
                                    <p:anim calcmode="lin" valueType="num">
                                      <p:cBhvr>
                                        <p:cTn id="84" dur="1000" fill="hold"/>
                                        <p:tgtEl>
                                          <p:spTgt spid="61446"/>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37" presetClass="entr" presetSubtype="0" fill="hold" nodeType="clickEffect">
                                  <p:stCondLst>
                                    <p:cond delay="0"/>
                                  </p:stCondLst>
                                  <p:childTnLst>
                                    <p:set>
                                      <p:cBhvr>
                                        <p:cTn id="88" dur="1" fill="hold">
                                          <p:stCondLst>
                                            <p:cond delay="0"/>
                                          </p:stCondLst>
                                        </p:cTn>
                                        <p:tgtEl>
                                          <p:spTgt spid="61444"/>
                                        </p:tgtEl>
                                        <p:attrNameLst>
                                          <p:attrName>style.visibility</p:attrName>
                                        </p:attrNameLst>
                                      </p:cBhvr>
                                      <p:to>
                                        <p:strVal val="visible"/>
                                      </p:to>
                                    </p:set>
                                    <p:animEffect transition="in" filter="fade">
                                      <p:cBhvr>
                                        <p:cTn id="89" dur="1000"/>
                                        <p:tgtEl>
                                          <p:spTgt spid="61444"/>
                                        </p:tgtEl>
                                      </p:cBhvr>
                                    </p:animEffect>
                                    <p:anim calcmode="lin" valueType="num">
                                      <p:cBhvr>
                                        <p:cTn id="90" dur="1000" fill="hold"/>
                                        <p:tgtEl>
                                          <p:spTgt spid="61444"/>
                                        </p:tgtEl>
                                        <p:attrNameLst>
                                          <p:attrName>ppt_x</p:attrName>
                                        </p:attrNameLst>
                                      </p:cBhvr>
                                      <p:tavLst>
                                        <p:tav tm="0">
                                          <p:val>
                                            <p:strVal val="#ppt_x"/>
                                          </p:val>
                                        </p:tav>
                                        <p:tav tm="100000">
                                          <p:val>
                                            <p:strVal val="#ppt_x"/>
                                          </p:val>
                                        </p:tav>
                                      </p:tavLst>
                                    </p:anim>
                                    <p:anim calcmode="lin" valueType="num">
                                      <p:cBhvr>
                                        <p:cTn id="91" dur="900" decel="100000" fill="hold"/>
                                        <p:tgtEl>
                                          <p:spTgt spid="61444"/>
                                        </p:tgtEl>
                                        <p:attrNameLst>
                                          <p:attrName>ppt_y</p:attrName>
                                        </p:attrNameLst>
                                      </p:cBhvr>
                                      <p:tavLst>
                                        <p:tav tm="0">
                                          <p:val>
                                            <p:strVal val="#ppt_y+1"/>
                                          </p:val>
                                        </p:tav>
                                        <p:tav tm="100000">
                                          <p:val>
                                            <p:strVal val="#ppt_y-.03"/>
                                          </p:val>
                                        </p:tav>
                                      </p:tavLst>
                                    </p:anim>
                                    <p:anim calcmode="lin" valueType="num">
                                      <p:cBhvr>
                                        <p:cTn id="92" dur="100" accel="100000" fill="hold">
                                          <p:stCondLst>
                                            <p:cond delay="900"/>
                                          </p:stCondLst>
                                        </p:cTn>
                                        <p:tgtEl>
                                          <p:spTgt spid="61444"/>
                                        </p:tgtEl>
                                        <p:attrNameLst>
                                          <p:attrName>ppt_y</p:attrName>
                                        </p:attrNameLst>
                                      </p:cBhvr>
                                      <p:tavLst>
                                        <p:tav tm="0">
                                          <p:val>
                                            <p:strVal val="#ppt_y-.03"/>
                                          </p:val>
                                        </p:tav>
                                        <p:tav tm="100000">
                                          <p:val>
                                            <p:strVal val="#ppt_y"/>
                                          </p:val>
                                        </p:tav>
                                      </p:tavLst>
                                    </p:anim>
                                  </p:childTnLst>
                                </p:cTn>
                              </p:par>
                              <p:par>
                                <p:cTn id="93" presetID="37" presetClass="entr" presetSubtype="0" fill="hold" nodeType="withEffect">
                                  <p:stCondLst>
                                    <p:cond delay="0"/>
                                  </p:stCondLst>
                                  <p:childTnLst>
                                    <p:set>
                                      <p:cBhvr>
                                        <p:cTn id="94" dur="1" fill="hold">
                                          <p:stCondLst>
                                            <p:cond delay="0"/>
                                          </p:stCondLst>
                                        </p:cTn>
                                        <p:tgtEl>
                                          <p:spTgt spid="61452"/>
                                        </p:tgtEl>
                                        <p:attrNameLst>
                                          <p:attrName>style.visibility</p:attrName>
                                        </p:attrNameLst>
                                      </p:cBhvr>
                                      <p:to>
                                        <p:strVal val="visible"/>
                                      </p:to>
                                    </p:set>
                                    <p:animEffect transition="in" filter="fade">
                                      <p:cBhvr>
                                        <p:cTn id="95" dur="1000"/>
                                        <p:tgtEl>
                                          <p:spTgt spid="61452"/>
                                        </p:tgtEl>
                                      </p:cBhvr>
                                    </p:animEffect>
                                    <p:anim calcmode="lin" valueType="num">
                                      <p:cBhvr>
                                        <p:cTn id="96" dur="1000" fill="hold"/>
                                        <p:tgtEl>
                                          <p:spTgt spid="61452"/>
                                        </p:tgtEl>
                                        <p:attrNameLst>
                                          <p:attrName>ppt_x</p:attrName>
                                        </p:attrNameLst>
                                      </p:cBhvr>
                                      <p:tavLst>
                                        <p:tav tm="0">
                                          <p:val>
                                            <p:strVal val="#ppt_x"/>
                                          </p:val>
                                        </p:tav>
                                        <p:tav tm="100000">
                                          <p:val>
                                            <p:strVal val="#ppt_x"/>
                                          </p:val>
                                        </p:tav>
                                      </p:tavLst>
                                    </p:anim>
                                    <p:anim calcmode="lin" valueType="num">
                                      <p:cBhvr>
                                        <p:cTn id="97" dur="900" decel="100000" fill="hold"/>
                                        <p:tgtEl>
                                          <p:spTgt spid="61452"/>
                                        </p:tgtEl>
                                        <p:attrNameLst>
                                          <p:attrName>ppt_y</p:attrName>
                                        </p:attrNameLst>
                                      </p:cBhvr>
                                      <p:tavLst>
                                        <p:tav tm="0">
                                          <p:val>
                                            <p:strVal val="#ppt_y+1"/>
                                          </p:val>
                                        </p:tav>
                                        <p:tav tm="100000">
                                          <p:val>
                                            <p:strVal val="#ppt_y-.03"/>
                                          </p:val>
                                        </p:tav>
                                      </p:tavLst>
                                    </p:anim>
                                    <p:anim calcmode="lin" valueType="num">
                                      <p:cBhvr>
                                        <p:cTn id="98" dur="100" accel="100000" fill="hold">
                                          <p:stCondLst>
                                            <p:cond delay="900"/>
                                          </p:stCondLst>
                                        </p:cTn>
                                        <p:tgtEl>
                                          <p:spTgt spid="6145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0" grpId="0" animBg="1"/>
      <p:bldP spid="61451" grpId="0" animBg="1"/>
      <p:bldP spid="61453" grpId="0"/>
      <p:bldP spid="61454" grpId="0"/>
      <p:bldP spid="13"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14400"/>
            <a:ext cx="8229600" cy="5521325"/>
          </a:xfrm>
        </p:spPr>
        <p:txBody>
          <a:bodyPr>
            <a:normAutofit fontScale="92500" lnSpcReduction="10000"/>
          </a:bodyPr>
          <a:lstStyle/>
          <a:p>
            <a:endParaRPr lang="ar-IQ" dirty="0"/>
          </a:p>
          <a:p>
            <a:r>
              <a:rPr lang="en-US" dirty="0" smtClean="0"/>
              <a:t>Fermi </a:t>
            </a:r>
            <a:r>
              <a:rPr lang="en-US" dirty="0"/>
              <a:t>energy or the Fermi level in solid and matter physics</a:t>
            </a:r>
          </a:p>
          <a:p>
            <a:r>
              <a:rPr lang="en-US" dirty="0"/>
              <a:t>The capacitor represents the highest energy level an electron occupies at a </a:t>
            </a:r>
            <a:r>
              <a:rPr lang="en-US" dirty="0" smtClean="0"/>
              <a:t>degree Absolute </a:t>
            </a:r>
            <a:r>
              <a:rPr lang="en-US" dirty="0"/>
              <a:t>zero.  At zero kelvin (absolute zero), </a:t>
            </a:r>
            <a:r>
              <a:rPr lang="en-US" dirty="0" smtClean="0"/>
              <a:t>no The </a:t>
            </a:r>
            <a:r>
              <a:rPr lang="en-US" dirty="0"/>
              <a:t>electrons gain any heat energy that helps them move.</a:t>
            </a:r>
          </a:p>
          <a:p>
            <a:r>
              <a:rPr lang="en-US" dirty="0"/>
              <a:t>it begins by filling in the lowest energy levels in "clusters of atoms" </a:t>
            </a:r>
            <a:r>
              <a:rPr lang="en-US" dirty="0" smtClean="0"/>
              <a:t>first then </a:t>
            </a:r>
            <a:r>
              <a:rPr lang="en-US" dirty="0"/>
              <a:t>the upper, the higher, forming a sea of ​​electrons called a </a:t>
            </a:r>
            <a:r>
              <a:rPr lang="en-US" dirty="0" smtClean="0"/>
              <a:t>sea Fermi. </a:t>
            </a:r>
          </a:p>
          <a:p>
            <a:r>
              <a:rPr lang="en-US" dirty="0" smtClean="0"/>
              <a:t>The </a:t>
            </a:r>
            <a:r>
              <a:rPr lang="en-US" dirty="0"/>
              <a:t>surface of this sea represents "Fermi energy".</a:t>
            </a:r>
            <a:endParaRPr lang="ar-IQ" dirty="0"/>
          </a:p>
        </p:txBody>
      </p:sp>
      <p:sp>
        <p:nvSpPr>
          <p:cNvPr id="7" name="Rectangle 6"/>
          <p:cNvSpPr/>
          <p:nvPr/>
        </p:nvSpPr>
        <p:spPr>
          <a:xfrm>
            <a:off x="2165756" y="304800"/>
            <a:ext cx="3701644" cy="830997"/>
          </a:xfrm>
          <a:prstGeom prst="rect">
            <a:avLst/>
          </a:prstGeom>
          <a:solidFill>
            <a:srgbClr val="92D050"/>
          </a:solidFill>
        </p:spPr>
        <p:txBody>
          <a:bodyPr wrap="square">
            <a:spAutoFit/>
          </a:bodyPr>
          <a:lstStyle/>
          <a:p>
            <a:r>
              <a:rPr lang="en-US" sz="4800" dirty="0"/>
              <a:t>Fermi energy</a:t>
            </a:r>
            <a:endParaRPr lang="en-US" sz="4800" dirty="0"/>
          </a:p>
        </p:txBody>
      </p:sp>
    </p:spTree>
    <p:extLst>
      <p:ext uri="{BB962C8B-B14F-4D97-AF65-F5344CB8AC3E}">
        <p14:creationId xmlns:p14="http://schemas.microsoft.com/office/powerpoint/2010/main" val="2934759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fontScale="90000"/>
          </a:bodyPr>
          <a:lstStyle/>
          <a:p>
            <a:r>
              <a:rPr lang="en-US" dirty="0"/>
              <a:t>Fermi level</a:t>
            </a:r>
            <a:endParaRPr lang="ar-IQ" dirty="0"/>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8305800"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8270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28600" y="762000"/>
            <a:ext cx="8839200" cy="5632311"/>
          </a:xfrm>
          <a:prstGeom prst="rect">
            <a:avLst/>
          </a:prstGeom>
          <a:noFill/>
          <a:ln w="9525">
            <a:noFill/>
            <a:miter lim="800000"/>
            <a:headEnd/>
            <a:tailEnd/>
          </a:ln>
        </p:spPr>
        <p:txBody>
          <a:bodyPr wrap="square">
            <a:spAutoFit/>
          </a:bodyPr>
          <a:lstStyle/>
          <a:p>
            <a:pPr algn="just"/>
            <a:endParaRPr lang="en-US" sz="2400" dirty="0"/>
          </a:p>
          <a:p>
            <a:pPr algn="just"/>
            <a:r>
              <a:rPr lang="en-US" sz="2400" dirty="0"/>
              <a:t>Addition of n-type impurities decreases the number of holes below a level. Similarly, the addition of p-type impurities decreases the number of electrons below a level.</a:t>
            </a:r>
          </a:p>
          <a:p>
            <a:pPr algn="just"/>
            <a:endParaRPr lang="en-US" sz="2400" dirty="0"/>
          </a:p>
          <a:p>
            <a:pPr algn="just"/>
            <a:r>
              <a:rPr lang="en-US" sz="2400" dirty="0"/>
              <a:t>It has been experimentally found that </a:t>
            </a:r>
          </a:p>
          <a:p>
            <a:pPr algn="just"/>
            <a:r>
              <a:rPr lang="en-US" sz="2400" dirty="0"/>
              <a:t> </a:t>
            </a:r>
            <a:r>
              <a:rPr lang="en-US" sz="2400" dirty="0" smtClean="0"/>
              <a:t>  </a:t>
            </a:r>
            <a:r>
              <a:rPr lang="en-US" sz="2400" dirty="0"/>
              <a:t>“Under thermal equilibrium for any semiconductor, the product of no. of holes and the no. of electrons is constant and independent of amount of  doping. This relation is known as mass action law”</a:t>
            </a:r>
          </a:p>
          <a:p>
            <a:pPr algn="just"/>
            <a:endParaRPr lang="en-US" sz="2400" dirty="0"/>
          </a:p>
          <a:p>
            <a:pPr algn="just"/>
            <a:r>
              <a:rPr lang="en-US" sz="2400" dirty="0"/>
              <a:t>                                      </a:t>
            </a:r>
            <a:r>
              <a:rPr lang="en-US" sz="2400" baseline="30000" dirty="0"/>
              <a:t>    </a:t>
            </a:r>
          </a:p>
          <a:p>
            <a:pPr algn="just"/>
            <a:endParaRPr lang="en-US" sz="2400" dirty="0"/>
          </a:p>
          <a:p>
            <a:pPr algn="just"/>
            <a:r>
              <a:rPr lang="en-US" sz="2400" dirty="0"/>
              <a:t>where  n = electron concentration, p = hole concentration </a:t>
            </a:r>
          </a:p>
          <a:p>
            <a:pPr algn="just"/>
            <a:r>
              <a:rPr lang="en-US" sz="2400" dirty="0"/>
              <a:t>and n</a:t>
            </a:r>
            <a:r>
              <a:rPr lang="en-US" sz="2400" baseline="-25000" dirty="0"/>
              <a:t>i </a:t>
            </a:r>
            <a:r>
              <a:rPr lang="en-US" sz="2400" dirty="0"/>
              <a:t>= intrinsic concentration</a:t>
            </a:r>
          </a:p>
          <a:p>
            <a:pPr algn="just"/>
            <a:endParaRPr lang="en-US" sz="2400" dirty="0"/>
          </a:p>
        </p:txBody>
      </p:sp>
      <p:sp>
        <p:nvSpPr>
          <p:cNvPr id="5" name="Title 1"/>
          <p:cNvSpPr txBox="1">
            <a:spLocks/>
          </p:cNvSpPr>
          <p:nvPr/>
        </p:nvSpPr>
        <p:spPr>
          <a:xfrm>
            <a:off x="457200" y="304800"/>
            <a:ext cx="8229600" cy="609600"/>
          </a:xfrm>
          <a:prstGeom prst="rect">
            <a:avLst/>
          </a:prstGeom>
        </p:spPr>
        <p:txBody>
          <a:bodyPr/>
          <a:lstStyle/>
          <a:p>
            <a:pPr algn="ctr" eaLnBrk="0" hangingPunct="0">
              <a:defRPr/>
            </a:pPr>
            <a:r>
              <a:rPr lang="en-US" sz="3200" b="1" kern="0" dirty="0">
                <a:solidFill>
                  <a:srgbClr val="00B0F0"/>
                </a:solidFill>
                <a:latin typeface="Arial Rounded MT Bold" pitchFamily="34" charset="0"/>
                <a:ea typeface="+mj-ea"/>
                <a:cs typeface="+mj-cs"/>
              </a:rPr>
              <a:t>Mass </a:t>
            </a:r>
            <a:r>
              <a:rPr lang="en-US" sz="3200" b="1" kern="0" dirty="0" smtClean="0">
                <a:solidFill>
                  <a:srgbClr val="00B0F0"/>
                </a:solidFill>
                <a:latin typeface="Arial Rounded MT Bold" pitchFamily="34" charset="0"/>
                <a:ea typeface="+mj-ea"/>
                <a:cs typeface="+mj-cs"/>
              </a:rPr>
              <a:t> Action  Law</a:t>
            </a:r>
            <a:endParaRPr lang="en-US" sz="3200" b="1" kern="0" dirty="0">
              <a:solidFill>
                <a:srgbClr val="00B0F0"/>
              </a:solidFill>
              <a:latin typeface="Arial Rounded MT Bold" pitchFamily="34" charset="0"/>
              <a:ea typeface="+mj-ea"/>
              <a:cs typeface="+mj-cs"/>
            </a:endParaRPr>
          </a:p>
        </p:txBody>
      </p:sp>
      <p:graphicFrame>
        <p:nvGraphicFramePr>
          <p:cNvPr id="6" name="Object 5"/>
          <p:cNvGraphicFramePr>
            <a:graphicFrameLocks noChangeAspect="1"/>
          </p:cNvGraphicFramePr>
          <p:nvPr/>
        </p:nvGraphicFramePr>
        <p:xfrm>
          <a:off x="3371850" y="4302125"/>
          <a:ext cx="1352550" cy="606425"/>
        </p:xfrm>
        <a:graphic>
          <a:graphicData uri="http://schemas.openxmlformats.org/presentationml/2006/ole">
            <mc:AlternateContent xmlns:mc="http://schemas.openxmlformats.org/markup-compatibility/2006">
              <mc:Choice xmlns:v="urn:schemas-microsoft-com:vml" Requires="v">
                <p:oleObj spid="_x0000_s37914" name="Equation" r:id="rId3" imgW="533169" imgH="241195" progId="Equation.3">
                  <p:embed/>
                </p:oleObj>
              </mc:Choice>
              <mc:Fallback>
                <p:oleObj name="Equation" r:id="rId3" imgW="533169" imgH="241195"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850" y="4302125"/>
                        <a:ext cx="1352550" cy="606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blinds(horizontal)">
                                      <p:cBhvr>
                                        <p:cTn id="7" dur="500"/>
                                        <p:tgtEl>
                                          <p:spTgt spid="4">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blinds(horizontal)">
                                      <p:cBhvr>
                                        <p:cTn id="10" dur="500"/>
                                        <p:tgtEl>
                                          <p:spTgt spid="4">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animEffect transition="in" filter="blinds(horizontal)">
                                      <p:cBhvr>
                                        <p:cTn id="15" dur="500"/>
                                        <p:tgtEl>
                                          <p:spTgt spid="4">
                                            <p:txEl>
                                              <p:pRg st="6" end="6"/>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
                                            <p:txEl>
                                              <p:pRg st="8" end="8"/>
                                            </p:txEl>
                                          </p:spTgt>
                                        </p:tgtEl>
                                        <p:attrNameLst>
                                          <p:attrName>style.visibility</p:attrName>
                                        </p:attrNameLst>
                                      </p:cBhvr>
                                      <p:to>
                                        <p:strVal val="visible"/>
                                      </p:to>
                                    </p:set>
                                    <p:animEffect transition="in" filter="blinds(horizontal)">
                                      <p:cBhvr>
                                        <p:cTn id="18" dur="500"/>
                                        <p:tgtEl>
                                          <p:spTgt spid="4">
                                            <p:txEl>
                                              <p:pRg st="8" end="8"/>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animEffect transition="in" filter="blinds(horizontal)">
                                      <p:cBhvr>
                                        <p:cTn id="21" dur="500"/>
                                        <p:tgtEl>
                                          <p:spTgt spid="4">
                                            <p:txEl>
                                              <p:pRg st="9" end="9"/>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772400" cy="841375"/>
          </a:xfrm>
        </p:spPr>
        <p:txBody>
          <a:bodyPr/>
          <a:lstStyle/>
          <a:p>
            <a:r>
              <a:rPr lang="en-US" b="1" dirty="0" smtClean="0">
                <a:solidFill>
                  <a:srgbClr val="00B0F0"/>
                </a:solidFill>
                <a:latin typeface="Bradley Hand ITC" pitchFamily="66" charset="0"/>
              </a:rPr>
              <a:t>Carrier – transport phenomena </a:t>
            </a:r>
            <a:endParaRPr lang="ar-IQ" b="1" dirty="0">
              <a:solidFill>
                <a:srgbClr val="00B0F0"/>
              </a:solidFill>
              <a:latin typeface="Bradley Hand ITC" pitchFamily="66" charset="0"/>
            </a:endParaRPr>
          </a:p>
        </p:txBody>
      </p:sp>
      <p:sp>
        <p:nvSpPr>
          <p:cNvPr id="3" name="Subtitle 2"/>
          <p:cNvSpPr>
            <a:spLocks noGrp="1"/>
          </p:cNvSpPr>
          <p:nvPr>
            <p:ph type="subTitle" idx="1"/>
          </p:nvPr>
        </p:nvSpPr>
        <p:spPr>
          <a:xfrm>
            <a:off x="838200" y="990600"/>
            <a:ext cx="7772400" cy="4953000"/>
          </a:xfrm>
        </p:spPr>
        <p:txBody>
          <a:bodyPr>
            <a:normAutofit fontScale="85000" lnSpcReduction="20000"/>
          </a:bodyPr>
          <a:lstStyle/>
          <a:p>
            <a:pPr algn="l"/>
            <a:r>
              <a:rPr lang="en-US" sz="3200" b="1" dirty="0" smtClean="0">
                <a:solidFill>
                  <a:schemeClr val="tx2"/>
                </a:solidFill>
              </a:rPr>
              <a:t>1- Drift and Mobility .</a:t>
            </a:r>
          </a:p>
          <a:p>
            <a:pPr algn="l">
              <a:lnSpc>
                <a:spcPct val="120000"/>
              </a:lnSpc>
            </a:pPr>
            <a:r>
              <a:rPr lang="en-US" sz="2400" dirty="0" smtClean="0">
                <a:solidFill>
                  <a:schemeClr val="tx1"/>
                </a:solidFill>
              </a:rPr>
              <a:t>At low electric fields the drift velocity is proportional to the electric field strength  </a:t>
            </a:r>
            <a:r>
              <a:rPr lang="en-US" sz="2400" dirty="0" smtClean="0">
                <a:solidFill>
                  <a:schemeClr val="tx1"/>
                </a:solidFill>
                <a:latin typeface="Cambria Math"/>
                <a:ea typeface="Cambria Math"/>
              </a:rPr>
              <a:t>𝛆</a:t>
            </a:r>
            <a:r>
              <a:rPr lang="en-US" sz="2400" dirty="0" smtClean="0">
                <a:solidFill>
                  <a:schemeClr val="tx1"/>
                </a:solidFill>
              </a:rPr>
              <a:t>  and the proportionality </a:t>
            </a:r>
            <a:endParaRPr lang="ar-IQ" sz="2400" dirty="0" smtClean="0">
              <a:solidFill>
                <a:schemeClr val="tx1"/>
              </a:solidFill>
            </a:endParaRPr>
          </a:p>
          <a:p>
            <a:pPr algn="l">
              <a:lnSpc>
                <a:spcPct val="120000"/>
              </a:lnSpc>
            </a:pPr>
            <a:r>
              <a:rPr lang="en-US" sz="2400" dirty="0" smtClean="0">
                <a:solidFill>
                  <a:schemeClr val="tx1"/>
                </a:solidFill>
              </a:rPr>
              <a:t>constant defined as mobility  </a:t>
            </a:r>
            <a:r>
              <a:rPr lang="en-US" sz="2400" dirty="0" smtClean="0">
                <a:solidFill>
                  <a:schemeClr val="tx1"/>
                </a:solidFill>
                <a:latin typeface="Cambria Math"/>
                <a:ea typeface="Cambria Math"/>
              </a:rPr>
              <a:t>𝝻</a:t>
            </a:r>
            <a:r>
              <a:rPr lang="en-US" sz="2400" dirty="0" smtClean="0">
                <a:solidFill>
                  <a:schemeClr val="tx1"/>
                </a:solidFill>
              </a:rPr>
              <a:t>         </a:t>
            </a:r>
            <a:r>
              <a:rPr lang="en-US" dirty="0" smtClean="0">
                <a:solidFill>
                  <a:schemeClr val="tx1"/>
                </a:solidFill>
              </a:rPr>
              <a:t>. </a:t>
            </a:r>
            <a:endParaRPr lang="ar-IQ" dirty="0" smtClean="0">
              <a:solidFill>
                <a:schemeClr val="tx1"/>
              </a:solidFill>
            </a:endParaRPr>
          </a:p>
          <a:p>
            <a:pPr algn="l"/>
            <a:endParaRPr lang="ar-IQ" dirty="0" smtClean="0">
              <a:solidFill>
                <a:schemeClr val="tx1"/>
              </a:solidFill>
            </a:endParaRPr>
          </a:p>
          <a:p>
            <a:pPr algn="l"/>
            <a:r>
              <a:rPr lang="en-US" sz="2600" dirty="0" smtClean="0">
                <a:solidFill>
                  <a:schemeClr val="tx1"/>
                </a:solidFill>
              </a:rPr>
              <a:t>Since the mobility is controlled by scattering it can be also related to the mean free time </a:t>
            </a:r>
            <a:r>
              <a:rPr lang="en-US" sz="2600" dirty="0" smtClean="0">
                <a:solidFill>
                  <a:schemeClr val="tx1"/>
                </a:solidFill>
                <a:latin typeface="Cambria Math"/>
                <a:ea typeface="Cambria Math"/>
              </a:rPr>
              <a:t>𝞽m</a:t>
            </a:r>
            <a:r>
              <a:rPr lang="en-US" sz="2600" dirty="0" smtClean="0">
                <a:solidFill>
                  <a:schemeClr val="tx1"/>
                </a:solidFill>
              </a:rPr>
              <a:t> .</a:t>
            </a:r>
            <a:r>
              <a:rPr lang="en-US" sz="2800" dirty="0" smtClean="0">
                <a:solidFill>
                  <a:schemeClr val="tx1"/>
                </a:solidFill>
              </a:rPr>
              <a:t> </a:t>
            </a:r>
            <a:r>
              <a:rPr lang="en-US" sz="2600" dirty="0" smtClean="0">
                <a:solidFill>
                  <a:schemeClr val="tx1"/>
                </a:solidFill>
              </a:rPr>
              <a:t>or mean free bath      by </a:t>
            </a:r>
            <a:endParaRPr lang="en-US" sz="2200"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r>
              <a:rPr lang="en-US" sz="2600" dirty="0" smtClean="0">
                <a:solidFill>
                  <a:schemeClr val="tx1"/>
                </a:solidFill>
              </a:rPr>
              <a:t>The last result use the relationship </a:t>
            </a:r>
          </a:p>
          <a:p>
            <a:pPr algn="l"/>
            <a:endParaRPr lang="en-US" dirty="0" smtClean="0">
              <a:solidFill>
                <a:schemeClr val="tx1"/>
              </a:solidFill>
            </a:endParaRPr>
          </a:p>
          <a:p>
            <a:pPr algn="l"/>
            <a:r>
              <a:rPr lang="en-US" dirty="0" smtClean="0">
                <a:solidFill>
                  <a:schemeClr val="tx1"/>
                </a:solidFill>
              </a:rPr>
              <a:t>                           </a:t>
            </a:r>
            <a:r>
              <a:rPr lang="en-US" sz="2400" dirty="0" smtClean="0">
                <a:solidFill>
                  <a:schemeClr val="tx1"/>
                </a:solidFill>
              </a:rPr>
              <a:t> Where          : is the thermal velocity given by </a:t>
            </a:r>
          </a:p>
          <a:p>
            <a:pPr algn="l"/>
            <a:endParaRPr lang="ar-IQ" dirty="0">
              <a:solidFill>
                <a:schemeClr val="tx1"/>
              </a:solidFill>
            </a:endParaRPr>
          </a:p>
        </p:txBody>
      </p:sp>
      <p:sp>
        <p:nvSpPr>
          <p:cNvPr id="952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952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952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sp>
        <p:nvSpPr>
          <p:cNvPr id="9524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95239"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81400" y="2514600"/>
            <a:ext cx="1752599" cy="457200"/>
          </a:xfrm>
          <a:prstGeom prst="rect">
            <a:avLst/>
          </a:prstGeom>
          <a:noFill/>
        </p:spPr>
      </p:pic>
      <p:sp>
        <p:nvSpPr>
          <p:cNvPr id="95241" name="Rectangle 9"/>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457200" algn="l"/>
                <a:tab pos="914400" algn="l"/>
                <a:tab pos="1371600" algn="l"/>
                <a:tab pos="1435100" algn="l"/>
                <a:tab pos="1828800" algn="l"/>
                <a:tab pos="2286000" algn="l"/>
                <a:tab pos="2743200" algn="l"/>
              </a:tabLst>
            </a:pPr>
            <a:endParaRPr kumimoji="0" lang="ar-IQ" sz="1800" b="0" i="0" u="none" strike="noStrike" cap="none" normalizeH="0" baseline="0" smtClean="0">
              <a:ln>
                <a:noFill/>
              </a:ln>
              <a:solidFill>
                <a:schemeClr val="tx1"/>
              </a:solidFill>
              <a:effectLst/>
              <a:latin typeface="Arial" pitchFamily="34" charset="0"/>
              <a:cs typeface="Arial" pitchFamily="34" charset="0"/>
            </a:endParaRPr>
          </a:p>
        </p:txBody>
      </p:sp>
      <p:pic>
        <p:nvPicPr>
          <p:cNvPr id="10"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90600" y="3810000"/>
            <a:ext cx="1943100" cy="609600"/>
          </a:xfrm>
          <a:prstGeom prst="rect">
            <a:avLst/>
          </a:prstGeom>
          <a:noFill/>
        </p:spPr>
      </p:pic>
      <p:pic>
        <p:nvPicPr>
          <p:cNvPr id="11" name="Picture 5"/>
          <p:cNvPicPr>
            <a:picLocks noChangeAspect="1" noChangeArrowheads="1"/>
          </p:cNvPicPr>
          <p:nvPr/>
        </p:nvPicPr>
        <p:blipFill>
          <a:blip cstate="print">
            <a:clrChange>
              <a:clrFrom>
                <a:srgbClr val="FFFFFF"/>
              </a:clrFrom>
              <a:clrTo>
                <a:srgbClr val="FFFFFF">
                  <a:alpha val="0"/>
                </a:srgbClr>
              </a:clrTo>
            </a:clrChange>
          </a:blip>
          <a:srcRect/>
          <a:stretch>
            <a:fillRect/>
          </a:stretch>
        </p:blipFill>
        <p:spPr bwMode="auto">
          <a:xfrm>
            <a:off x="6172200" y="3657600"/>
            <a:ext cx="1524000" cy="635000"/>
          </a:xfrm>
          <a:prstGeom prst="rect">
            <a:avLst/>
          </a:prstGeom>
          <a:noFill/>
        </p:spPr>
      </p:pic>
      <p:pic>
        <p:nvPicPr>
          <p:cNvPr id="12" name="Picture 1"/>
          <p:cNvPicPr>
            <a:picLocks noChangeAspect="1" noChangeArrowheads="1"/>
          </p:cNvPicPr>
          <p:nvPr/>
        </p:nvPicPr>
        <p:blipFill>
          <a:blip cstate="print">
            <a:clrChange>
              <a:clrFrom>
                <a:srgbClr val="FFFFFF"/>
              </a:clrFrom>
              <a:clrTo>
                <a:srgbClr val="FFFFFF">
                  <a:alpha val="0"/>
                </a:srgbClr>
              </a:clrTo>
            </a:clrChange>
          </a:blip>
          <a:srcRect/>
          <a:stretch>
            <a:fillRect/>
          </a:stretch>
        </p:blipFill>
        <p:spPr bwMode="auto">
          <a:xfrm>
            <a:off x="6096000" y="3276600"/>
            <a:ext cx="352044" cy="314325"/>
          </a:xfrm>
          <a:prstGeom prst="rect">
            <a:avLst/>
          </a:prstGeom>
          <a:noFill/>
        </p:spPr>
      </p:pic>
      <p:pic>
        <p:nvPicPr>
          <p:cNvPr id="13" name="Picture 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24000" y="4724400"/>
            <a:ext cx="1295400" cy="798059"/>
          </a:xfrm>
          <a:prstGeom prst="rect">
            <a:avLst/>
          </a:prstGeom>
          <a:noFill/>
        </p:spPr>
      </p:pic>
      <p:pic>
        <p:nvPicPr>
          <p:cNvPr id="14" name="Picture 7"/>
          <p:cNvPicPr>
            <a:picLocks noChangeAspect="1" noChangeArrowheads="1"/>
          </p:cNvPicPr>
          <p:nvPr/>
        </p:nvPicPr>
        <p:blipFill>
          <a:blip cstate="print">
            <a:clrChange>
              <a:clrFrom>
                <a:srgbClr val="FFFFFF"/>
              </a:clrFrom>
              <a:clrTo>
                <a:srgbClr val="FFFFFF">
                  <a:alpha val="0"/>
                </a:srgbClr>
              </a:clrTo>
            </a:clrChange>
          </a:blip>
          <a:srcRect/>
          <a:stretch>
            <a:fillRect/>
          </a:stretch>
        </p:blipFill>
        <p:spPr bwMode="auto">
          <a:xfrm>
            <a:off x="3962400" y="5181600"/>
            <a:ext cx="381000" cy="381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685800"/>
            <a:ext cx="7848600" cy="5638800"/>
          </a:xfrm>
        </p:spPr>
        <p:txBody>
          <a:bodyPr>
            <a:normAutofit fontScale="92500" lnSpcReduction="20000"/>
          </a:bodyPr>
          <a:lstStyle/>
          <a:p>
            <a:pPr algn="l"/>
            <a:r>
              <a:rPr lang="en-US" dirty="0" smtClean="0">
                <a:solidFill>
                  <a:schemeClr val="tx1"/>
                </a:solidFill>
              </a:rPr>
              <a:t>For multiple scattering mechanics , the effective mean free time is derived from the individual mean free times of scattering events by </a:t>
            </a:r>
          </a:p>
          <a:p>
            <a:pPr algn="l"/>
            <a:endParaRPr lang="en-US" dirty="0" smtClean="0">
              <a:solidFill>
                <a:schemeClr val="tx1"/>
              </a:solidFill>
            </a:endParaRPr>
          </a:p>
          <a:p>
            <a:pPr algn="l"/>
            <a:endParaRPr lang="en-US" dirty="0" smtClean="0">
              <a:solidFill>
                <a:schemeClr val="tx1"/>
              </a:solidFill>
            </a:endParaRPr>
          </a:p>
          <a:p>
            <a:pPr algn="l"/>
            <a:r>
              <a:rPr lang="en-US" dirty="0" smtClean="0">
                <a:solidFill>
                  <a:schemeClr val="tx1"/>
                </a:solidFill>
              </a:rPr>
              <a:t>As the impurity concentration increases ( at room </a:t>
            </a:r>
          </a:p>
          <a:p>
            <a:pPr algn="l"/>
            <a:r>
              <a:rPr lang="en-US" dirty="0" smtClean="0">
                <a:solidFill>
                  <a:schemeClr val="tx1"/>
                </a:solidFill>
              </a:rPr>
              <a:t>temp. ) the mobility decrease also for larger      , mobility decreases ; thus for given impurity concentration the electron mobilites for these semiconductor are larger than the hole mobilites </a:t>
            </a:r>
          </a:p>
          <a:p>
            <a:pPr algn="l"/>
            <a:r>
              <a:rPr lang="en-US" dirty="0" smtClean="0">
                <a:solidFill>
                  <a:schemeClr val="tx1"/>
                </a:solidFill>
              </a:rPr>
              <a:t>For lower impurity concentration the mobility is limited by phonon scattering and it decreases with temp .       </a:t>
            </a:r>
          </a:p>
          <a:p>
            <a:pPr algn="l"/>
            <a:endParaRPr lang="en-US" dirty="0" smtClean="0">
              <a:solidFill>
                <a:schemeClr val="tx1"/>
              </a:solidFill>
            </a:endParaRPr>
          </a:p>
          <a:p>
            <a:pPr algn="l"/>
            <a:endParaRPr lang="en-US" dirty="0" smtClean="0">
              <a:solidFill>
                <a:schemeClr val="tx1"/>
              </a:solidFill>
            </a:endParaRPr>
          </a:p>
        </p:txBody>
      </p:sp>
      <p:sp>
        <p:nvSpPr>
          <p:cNvPr id="931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9318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24200" y="1905000"/>
            <a:ext cx="2667001" cy="777875"/>
          </a:xfrm>
          <a:prstGeom prst="rect">
            <a:avLst/>
          </a:prstGeom>
          <a:noFill/>
        </p:spPr>
      </p:pic>
    </p:spTree>
  </p:cSld>
  <p:clrMapOvr>
    <a:masterClrMapping/>
  </p:clrMapOvr>
  <p:transition>
    <p:comb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228601"/>
            <a:ext cx="3429000" cy="914400"/>
          </a:xfrm>
          <a:solidFill>
            <a:srgbClr val="92D050"/>
          </a:solidFill>
        </p:spPr>
        <p:txBody>
          <a:bodyPr/>
          <a:lstStyle/>
          <a:p>
            <a:pPr algn="l"/>
            <a:r>
              <a:rPr lang="en-US" dirty="0" smtClean="0"/>
              <a:t> Resistivity </a:t>
            </a:r>
            <a:endParaRPr lang="ar-IQ" dirty="0"/>
          </a:p>
        </p:txBody>
      </p:sp>
      <p:sp>
        <p:nvSpPr>
          <p:cNvPr id="3" name="Subtitle 2"/>
          <p:cNvSpPr>
            <a:spLocks noGrp="1"/>
          </p:cNvSpPr>
          <p:nvPr>
            <p:ph type="subTitle" idx="1"/>
          </p:nvPr>
        </p:nvSpPr>
        <p:spPr>
          <a:xfrm>
            <a:off x="838200" y="1143000"/>
            <a:ext cx="7543800" cy="5029200"/>
          </a:xfrm>
        </p:spPr>
        <p:txBody>
          <a:bodyPr>
            <a:normAutofit lnSpcReduction="10000"/>
          </a:bodyPr>
          <a:lstStyle/>
          <a:p>
            <a:pPr algn="l"/>
            <a:r>
              <a:rPr lang="en-US" dirty="0" smtClean="0">
                <a:solidFill>
                  <a:schemeClr val="tx1"/>
                </a:solidFill>
              </a:rPr>
              <a:t> For semiconductors with both electron and holes as carriers, the drift current under applied field is given by :</a:t>
            </a:r>
          </a:p>
          <a:p>
            <a:pPr algn="l"/>
            <a:r>
              <a:rPr lang="en-US" dirty="0" smtClean="0">
                <a:solidFill>
                  <a:schemeClr val="tx1"/>
                </a:solidFill>
              </a:rPr>
              <a:t> </a:t>
            </a:r>
          </a:p>
          <a:p>
            <a:pPr algn="l"/>
            <a:endParaRPr lang="en-US" dirty="0" smtClean="0">
              <a:solidFill>
                <a:schemeClr val="tx1"/>
              </a:solidFill>
            </a:endParaRPr>
          </a:p>
          <a:p>
            <a:pPr algn="l"/>
            <a:r>
              <a:rPr lang="en-US" dirty="0" smtClean="0">
                <a:solidFill>
                  <a:schemeClr val="tx1"/>
                </a:solidFill>
              </a:rPr>
              <a:t>Where  </a:t>
            </a:r>
            <a:r>
              <a:rPr lang="en-US" dirty="0" smtClean="0">
                <a:solidFill>
                  <a:schemeClr val="tx1"/>
                </a:solidFill>
                <a:latin typeface="Cambria Math"/>
                <a:ea typeface="Cambria Math"/>
              </a:rPr>
              <a:t>𝞼</a:t>
            </a:r>
            <a:r>
              <a:rPr lang="en-US" dirty="0" smtClean="0">
                <a:solidFill>
                  <a:schemeClr val="tx1"/>
                </a:solidFill>
              </a:rPr>
              <a:t>  is the conductance </a:t>
            </a:r>
          </a:p>
          <a:p>
            <a:pPr algn="l"/>
            <a:endParaRPr lang="en-US" dirty="0" smtClean="0">
              <a:solidFill>
                <a:schemeClr val="tx1"/>
              </a:solidFill>
            </a:endParaRPr>
          </a:p>
          <a:p>
            <a:pPr algn="l"/>
            <a:endParaRPr lang="en-US" dirty="0" smtClean="0">
              <a:solidFill>
                <a:schemeClr val="tx1"/>
              </a:solidFill>
            </a:endParaRPr>
          </a:p>
          <a:p>
            <a:pPr algn="l"/>
            <a:r>
              <a:rPr lang="en-US" dirty="0" smtClean="0">
                <a:solidFill>
                  <a:schemeClr val="tx1"/>
                </a:solidFill>
              </a:rPr>
              <a:t>Where </a:t>
            </a:r>
            <a:r>
              <a:rPr lang="en-US" dirty="0" smtClean="0">
                <a:solidFill>
                  <a:schemeClr val="tx1"/>
                </a:solidFill>
                <a:latin typeface="Cambria Math"/>
                <a:ea typeface="Cambria Math"/>
              </a:rPr>
              <a:t>𝝆</a:t>
            </a:r>
            <a:r>
              <a:rPr lang="en-US" dirty="0" smtClean="0">
                <a:solidFill>
                  <a:schemeClr val="tx1"/>
                </a:solidFill>
              </a:rPr>
              <a:t>    is the resistivity , if n &gt;&gt;  p  </a:t>
            </a:r>
            <a:endParaRPr lang="ar-IQ" dirty="0">
              <a:solidFill>
                <a:schemeClr val="tx1"/>
              </a:solidFill>
            </a:endParaRPr>
          </a:p>
        </p:txBody>
      </p:sp>
      <p:sp>
        <p:nvSpPr>
          <p:cNvPr id="921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9216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43000" y="2590800"/>
            <a:ext cx="3678621" cy="533400"/>
          </a:xfrm>
          <a:prstGeom prst="rect">
            <a:avLst/>
          </a:prstGeom>
          <a:noFill/>
        </p:spPr>
      </p:pic>
      <p:sp>
        <p:nvSpPr>
          <p:cNvPr id="921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9216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90600" y="4038600"/>
            <a:ext cx="3455437" cy="83820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76200"/>
            <a:ext cx="8077200" cy="6863417"/>
          </a:xfrm>
          <a:prstGeom prst="rect">
            <a:avLst/>
          </a:prstGeom>
          <a:noFill/>
        </p:spPr>
        <p:txBody>
          <a:bodyPr wrap="square" rtlCol="0">
            <a:spAutoFit/>
          </a:bodyPr>
          <a:lstStyle/>
          <a:p>
            <a:pPr>
              <a:lnSpc>
                <a:spcPct val="150000"/>
              </a:lnSpc>
            </a:pPr>
            <a:r>
              <a:rPr lang="en-US" sz="4000" b="1" u="sng" dirty="0" smtClean="0">
                <a:latin typeface="Aparajita" pitchFamily="34" charset="0"/>
              </a:rPr>
              <a:t>Contents </a:t>
            </a:r>
          </a:p>
          <a:p>
            <a:pPr>
              <a:lnSpc>
                <a:spcPct val="150000"/>
              </a:lnSpc>
              <a:buFontTx/>
              <a:buChar char="-"/>
            </a:pPr>
            <a:r>
              <a:rPr lang="en-US" sz="3200" dirty="0" smtClean="0">
                <a:latin typeface="Aparajita" pitchFamily="34" charset="0"/>
              </a:rPr>
              <a:t>Introduction </a:t>
            </a:r>
          </a:p>
          <a:p>
            <a:pPr>
              <a:lnSpc>
                <a:spcPct val="150000"/>
              </a:lnSpc>
              <a:buFontTx/>
              <a:buChar char="-"/>
            </a:pPr>
            <a:r>
              <a:rPr lang="en-US" sz="3200" dirty="0" smtClean="0">
                <a:latin typeface="Aparajita" pitchFamily="34" charset="0"/>
              </a:rPr>
              <a:t> </a:t>
            </a:r>
            <a:r>
              <a:rPr lang="en-US" sz="3200" dirty="0" smtClean="0">
                <a:latin typeface="Aparajita" pitchFamily="34" charset="0"/>
              </a:rPr>
              <a:t>Types </a:t>
            </a:r>
            <a:r>
              <a:rPr lang="en-US" sz="3200" dirty="0" smtClean="0">
                <a:latin typeface="Aparajita" pitchFamily="34" charset="0"/>
              </a:rPr>
              <a:t>of semiconductors </a:t>
            </a:r>
          </a:p>
          <a:p>
            <a:pPr>
              <a:lnSpc>
                <a:spcPct val="150000"/>
              </a:lnSpc>
              <a:buFontTx/>
              <a:buChar char="-"/>
            </a:pPr>
            <a:r>
              <a:rPr lang="en-US" sz="3200" dirty="0" smtClean="0">
                <a:latin typeface="Aparajita" pitchFamily="34" charset="0"/>
              </a:rPr>
              <a:t>Carrier concentration and Fermi level</a:t>
            </a:r>
          </a:p>
          <a:p>
            <a:pPr>
              <a:lnSpc>
                <a:spcPct val="150000"/>
              </a:lnSpc>
              <a:buFontTx/>
              <a:buChar char="-"/>
            </a:pPr>
            <a:r>
              <a:rPr lang="en-US" sz="3200" dirty="0" smtClean="0">
                <a:latin typeface="Aparajita" pitchFamily="34" charset="0"/>
              </a:rPr>
              <a:t> </a:t>
            </a:r>
            <a:r>
              <a:rPr lang="en-US" sz="3200" kern="0" dirty="0" smtClean="0">
                <a:latin typeface="Aparajita" pitchFamily="34" charset="0"/>
              </a:rPr>
              <a:t>Mass Action Law</a:t>
            </a:r>
          </a:p>
          <a:p>
            <a:pPr>
              <a:lnSpc>
                <a:spcPct val="150000"/>
              </a:lnSpc>
              <a:buFontTx/>
              <a:buChar char="-"/>
            </a:pPr>
            <a:r>
              <a:rPr lang="en-US" sz="3200" dirty="0" smtClean="0">
                <a:latin typeface="Aparajita" pitchFamily="34" charset="0"/>
              </a:rPr>
              <a:t> </a:t>
            </a:r>
            <a:r>
              <a:rPr lang="en-US" sz="3200" dirty="0" smtClean="0">
                <a:latin typeface="Aparajita" pitchFamily="34" charset="0"/>
              </a:rPr>
              <a:t>Carrier </a:t>
            </a:r>
            <a:r>
              <a:rPr lang="en-US" sz="3200" dirty="0" smtClean="0">
                <a:latin typeface="Aparajita" pitchFamily="34" charset="0"/>
              </a:rPr>
              <a:t>– transport phenomena </a:t>
            </a:r>
          </a:p>
          <a:p>
            <a:pPr>
              <a:lnSpc>
                <a:spcPct val="150000"/>
              </a:lnSpc>
              <a:buFontTx/>
              <a:buChar char="-"/>
            </a:pPr>
            <a:r>
              <a:rPr lang="en-US" sz="3200" dirty="0" smtClean="0">
                <a:latin typeface="Aparajita" pitchFamily="34" charset="0"/>
              </a:rPr>
              <a:t> </a:t>
            </a:r>
            <a:r>
              <a:rPr lang="en-US" sz="3200" dirty="0" smtClean="0">
                <a:latin typeface="Aparajita" pitchFamily="34" charset="0"/>
              </a:rPr>
              <a:t>Optical </a:t>
            </a:r>
            <a:r>
              <a:rPr lang="en-US" sz="3200" dirty="0" smtClean="0">
                <a:latin typeface="Aparajita" pitchFamily="34" charset="0"/>
              </a:rPr>
              <a:t>transition</a:t>
            </a:r>
          </a:p>
          <a:p>
            <a:pPr>
              <a:lnSpc>
                <a:spcPct val="150000"/>
              </a:lnSpc>
              <a:buFontTx/>
              <a:buChar char="-"/>
            </a:pPr>
            <a:r>
              <a:rPr lang="en-US" sz="3200" kern="0" dirty="0">
                <a:latin typeface="Aparajita" pitchFamily="34" charset="0"/>
              </a:rPr>
              <a:t>B</a:t>
            </a:r>
            <a:r>
              <a:rPr lang="en-US" sz="3200" kern="0" dirty="0" smtClean="0">
                <a:latin typeface="Aparajita" pitchFamily="34" charset="0"/>
              </a:rPr>
              <a:t>and </a:t>
            </a:r>
            <a:r>
              <a:rPr lang="en-US" sz="3200" kern="0" dirty="0" smtClean="0">
                <a:latin typeface="Aparajita" pitchFamily="34" charset="0"/>
              </a:rPr>
              <a:t>to band </a:t>
            </a:r>
            <a:r>
              <a:rPr lang="en-US" sz="3200" kern="0" dirty="0" smtClean="0">
                <a:latin typeface="Aparajita" pitchFamily="34" charset="0"/>
              </a:rPr>
              <a:t>transition</a:t>
            </a:r>
          </a:p>
          <a:p>
            <a:pPr>
              <a:lnSpc>
                <a:spcPct val="150000"/>
              </a:lnSpc>
              <a:buFontTx/>
              <a:buChar char="-"/>
            </a:pPr>
            <a:r>
              <a:rPr lang="en-US" sz="3200" dirty="0">
                <a:latin typeface="Aparajita" pitchFamily="34" charset="0"/>
              </a:rPr>
              <a:t>Applications of </a:t>
            </a:r>
            <a:r>
              <a:rPr lang="en-US" sz="3200" dirty="0" smtClean="0">
                <a:latin typeface="Aparajita" pitchFamily="34" charset="0"/>
              </a:rPr>
              <a:t>semiconductors</a:t>
            </a:r>
            <a:r>
              <a:rPr lang="en-US" sz="3200" kern="0" dirty="0" smtClean="0">
                <a:latin typeface="Engravers MT" pitchFamily="18" charset="0"/>
              </a:rPr>
              <a:t> </a:t>
            </a:r>
            <a:endParaRPr lang="en-US" sz="3200" kern="0" dirty="0" smtClean="0">
              <a:latin typeface="Engravers MT" pitchFamily="18" charset="0"/>
            </a:endParaRPr>
          </a:p>
        </p:txBody>
      </p:sp>
    </p:spTree>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8305800" cy="841375"/>
          </a:xfrm>
          <a:solidFill>
            <a:srgbClr val="92D050"/>
          </a:solidFill>
        </p:spPr>
        <p:txBody>
          <a:bodyPr>
            <a:noAutofit/>
          </a:bodyPr>
          <a:lstStyle/>
          <a:p>
            <a:pPr algn="l"/>
            <a:r>
              <a:rPr lang="en-US" sz="2800" b="1" dirty="0" smtClean="0"/>
              <a:t>Recombination</a:t>
            </a:r>
            <a:r>
              <a:rPr lang="en-US" sz="2800" b="1" dirty="0" smtClean="0"/>
              <a:t>, Generation, and Carrier Lifetimes</a:t>
            </a:r>
            <a:endParaRPr lang="ar-IQ" sz="2800" dirty="0"/>
          </a:p>
        </p:txBody>
      </p:sp>
      <p:sp>
        <p:nvSpPr>
          <p:cNvPr id="3" name="Subtitle 2"/>
          <p:cNvSpPr>
            <a:spLocks noGrp="1"/>
          </p:cNvSpPr>
          <p:nvPr>
            <p:ph type="subTitle" idx="1"/>
          </p:nvPr>
        </p:nvSpPr>
        <p:spPr>
          <a:xfrm>
            <a:off x="685800" y="1295400"/>
            <a:ext cx="7696200" cy="4800600"/>
          </a:xfrm>
        </p:spPr>
        <p:txBody>
          <a:bodyPr>
            <a:normAutofit lnSpcReduction="10000"/>
          </a:bodyPr>
          <a:lstStyle/>
          <a:p>
            <a:pPr algn="l"/>
            <a:r>
              <a:rPr lang="en-US" dirty="0" smtClean="0">
                <a:solidFill>
                  <a:schemeClr val="tx1"/>
                </a:solidFill>
              </a:rPr>
              <a:t>Whenever the thermal-equilibrium condition of a  semiconductor system is disturbed </a:t>
            </a:r>
          </a:p>
          <a:p>
            <a:pPr algn="l" rtl="0"/>
            <a:r>
              <a:rPr lang="en-US" dirty="0" smtClean="0">
                <a:solidFill>
                  <a:schemeClr val="tx1"/>
                </a:solidFill>
              </a:rPr>
              <a:t> processes exist to restore the system to equilibrium.</a:t>
            </a:r>
          </a:p>
          <a:p>
            <a:pPr algn="l" rtl="0"/>
            <a:r>
              <a:rPr lang="en-US" dirty="0" smtClean="0">
                <a:solidFill>
                  <a:schemeClr val="tx1"/>
                </a:solidFill>
              </a:rPr>
              <a:t>        </a:t>
            </a:r>
          </a:p>
          <a:p>
            <a:pPr algn="l" rtl="0"/>
            <a:r>
              <a:rPr lang="en-US" dirty="0" smtClean="0">
                <a:solidFill>
                  <a:schemeClr val="tx1"/>
                </a:solidFill>
              </a:rPr>
              <a:t>These processes are recombination when            and thermal generation when            . </a:t>
            </a:r>
          </a:p>
          <a:p>
            <a:pPr algn="l" rtl="0"/>
            <a:endParaRPr lang="en-US" dirty="0" smtClean="0">
              <a:solidFill>
                <a:schemeClr val="tx1"/>
              </a:solidFill>
            </a:endParaRPr>
          </a:p>
          <a:p>
            <a:pPr algn="l" rtl="0"/>
            <a:r>
              <a:rPr lang="en-US" dirty="0" smtClean="0">
                <a:solidFill>
                  <a:schemeClr val="tx1"/>
                </a:solidFill>
              </a:rPr>
              <a:t> </a:t>
            </a:r>
          </a:p>
          <a:p>
            <a:pPr algn="l"/>
            <a:endParaRPr lang="en-US" dirty="0" smtClean="0">
              <a:solidFill>
                <a:schemeClr val="tx1"/>
              </a:solidFill>
            </a:endParaRPr>
          </a:p>
          <a:p>
            <a:pPr algn="l"/>
            <a:endParaRPr lang="ar-IQ" dirty="0">
              <a:solidFill>
                <a:schemeClr val="tx1"/>
              </a:solidFill>
            </a:endParaRPr>
          </a:p>
        </p:txBody>
      </p:sp>
      <p:sp>
        <p:nvSpPr>
          <p:cNvPr id="829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8294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52600" y="3232879"/>
            <a:ext cx="990600" cy="519659"/>
          </a:xfrm>
          <a:prstGeom prst="rect">
            <a:avLst/>
          </a:prstGeom>
          <a:noFill/>
        </p:spPr>
      </p:pic>
      <p:sp>
        <p:nvSpPr>
          <p:cNvPr id="829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8294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772400" y="3904938"/>
            <a:ext cx="774703" cy="304800"/>
          </a:xfrm>
          <a:prstGeom prst="rect">
            <a:avLst/>
          </a:prstGeom>
          <a:noFill/>
        </p:spPr>
      </p:pic>
      <p:sp>
        <p:nvSpPr>
          <p:cNvPr id="829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82949"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791200" y="4343400"/>
            <a:ext cx="802368" cy="276225"/>
          </a:xfrm>
          <a:prstGeom prst="rect">
            <a:avLst/>
          </a:prstGeom>
          <a:noFill/>
        </p:spPr>
      </p:pic>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457200"/>
            <a:ext cx="8305800" cy="6172200"/>
          </a:xfrm>
        </p:spPr>
        <p:txBody>
          <a:bodyPr>
            <a:noAutofit/>
          </a:bodyPr>
          <a:lstStyle/>
          <a:p>
            <a:pPr algn="l" rtl="0"/>
            <a:r>
              <a:rPr lang="en-US" sz="2400" dirty="0" smtClean="0">
                <a:solidFill>
                  <a:schemeClr val="tx1"/>
                </a:solidFill>
              </a:rPr>
              <a:t>Figure below   illustrates the band-to-band electron-hole recombination.</a:t>
            </a:r>
          </a:p>
          <a:p>
            <a:pPr algn="l" rtl="0"/>
            <a:r>
              <a:rPr lang="en-US" sz="2400" dirty="0" smtClean="0">
                <a:solidFill>
                  <a:schemeClr val="tx1"/>
                </a:solidFill>
              </a:rPr>
              <a:t> The energy of an electron in transition from the conduction band to the valence band is conserved by emission of a photon   ( radiative process) or by transfer of the energy to another free electron or hole (Auger process). The former process is the inverse of direct optical absorption, and the latter is the inverse of impact ionization.</a:t>
            </a:r>
          </a:p>
          <a:p>
            <a:pPr algn="l" rtl="0"/>
            <a:r>
              <a:rPr lang="en-US" sz="2400" dirty="0" smtClean="0">
                <a:solidFill>
                  <a:schemeClr val="tx1"/>
                </a:solidFill>
              </a:rPr>
              <a:t>Band-to-band transitions are more probable for direct-band gap semiconductors which are more common among 111-V compounds. For this type of transition, the recombination rate is proportional to the product of electron and hole concentrations,</a:t>
            </a:r>
          </a:p>
          <a:p>
            <a:pPr algn="l" rtl="0"/>
            <a:r>
              <a:rPr lang="en-US" sz="2400" dirty="0" smtClean="0">
                <a:solidFill>
                  <a:schemeClr val="tx1"/>
                </a:solidFill>
              </a:rPr>
              <a:t>given by </a:t>
            </a:r>
          </a:p>
          <a:p>
            <a:pPr algn="l" rtl="0"/>
            <a:endParaRPr lang="en-US" sz="2400" dirty="0" smtClean="0">
              <a:solidFill>
                <a:schemeClr val="tx1"/>
              </a:solidFill>
            </a:endParaRPr>
          </a:p>
          <a:p>
            <a:pPr algn="l" rtl="0"/>
            <a:r>
              <a:rPr lang="en-US" sz="2400" dirty="0" smtClean="0">
                <a:solidFill>
                  <a:schemeClr val="tx1"/>
                </a:solidFill>
              </a:rPr>
              <a:t>The term </a:t>
            </a:r>
            <a:r>
              <a:rPr lang="en-US" sz="2400" i="1" dirty="0" smtClean="0">
                <a:solidFill>
                  <a:schemeClr val="tx1"/>
                </a:solidFill>
              </a:rPr>
              <a:t>     called the recombination  coefficient  .   </a:t>
            </a:r>
            <a:endParaRPr lang="en-US" sz="2400" dirty="0" smtClean="0">
              <a:solidFill>
                <a:schemeClr val="tx1"/>
              </a:solidFill>
            </a:endParaRPr>
          </a:p>
          <a:p>
            <a:pPr algn="l"/>
            <a:endParaRPr lang="ar-IQ" sz="2400" dirty="0">
              <a:solidFill>
                <a:schemeClr val="tx1"/>
              </a:solidFill>
            </a:endParaRPr>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8192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86000" y="5410200"/>
            <a:ext cx="1847088" cy="457200"/>
          </a:xfrm>
          <a:prstGeom prst="rect">
            <a:avLst/>
          </a:prstGeom>
          <a:noFill/>
        </p:spPr>
      </p:pic>
      <p:sp>
        <p:nvSpPr>
          <p:cNvPr id="819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IQ"/>
          </a:p>
        </p:txBody>
      </p:sp>
      <p:pic>
        <p:nvPicPr>
          <p:cNvPr id="8192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38300" y="6086475"/>
            <a:ext cx="266700" cy="238125"/>
          </a:xfrm>
          <a:prstGeom prst="rect">
            <a:avLst/>
          </a:prstGeom>
          <a:noFill/>
        </p:spPr>
      </p:pic>
    </p:spTree>
  </p:cSld>
  <p:clrMapOvr>
    <a:masterClrMapping/>
  </p:clrMapOvr>
  <p:transition>
    <p:blind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C:\Users\Hp\Desktop\12226519_499907390182553_311791436_n.jpg"/>
          <p:cNvPicPr>
            <a:picLocks noChangeAspect="1" noChangeArrowheads="1"/>
          </p:cNvPicPr>
          <p:nvPr/>
        </p:nvPicPr>
        <p:blipFill>
          <a:blip r:embed="rId2" cstate="print"/>
          <a:srcRect/>
          <a:stretch>
            <a:fillRect/>
          </a:stretch>
        </p:blipFill>
        <p:spPr bwMode="auto">
          <a:xfrm rot="21445375">
            <a:off x="5023581" y="969393"/>
            <a:ext cx="2662306" cy="2911897"/>
          </a:xfrm>
          <a:prstGeom prst="rect">
            <a:avLst/>
          </a:prstGeom>
          <a:noFill/>
        </p:spPr>
      </p:pic>
      <p:pic>
        <p:nvPicPr>
          <p:cNvPr id="74755" name="Picture 3" descr="C:\Users\Hp\Desktop\12231554_499907696849189_2013489309_n.jpg"/>
          <p:cNvPicPr>
            <a:picLocks noChangeAspect="1" noChangeArrowheads="1"/>
          </p:cNvPicPr>
          <p:nvPr/>
        </p:nvPicPr>
        <p:blipFill>
          <a:blip r:embed="rId3" cstate="print"/>
          <a:srcRect/>
          <a:stretch>
            <a:fillRect/>
          </a:stretch>
        </p:blipFill>
        <p:spPr bwMode="auto">
          <a:xfrm>
            <a:off x="457200" y="533400"/>
            <a:ext cx="4572000" cy="3352800"/>
          </a:xfrm>
          <a:prstGeom prst="rect">
            <a:avLst/>
          </a:prstGeom>
          <a:noFill/>
        </p:spPr>
      </p:pic>
      <p:sp>
        <p:nvSpPr>
          <p:cNvPr id="4" name="TextBox 3"/>
          <p:cNvSpPr txBox="1"/>
          <p:nvPr/>
        </p:nvSpPr>
        <p:spPr>
          <a:xfrm>
            <a:off x="457200" y="4343400"/>
            <a:ext cx="6705600" cy="1477328"/>
          </a:xfrm>
          <a:prstGeom prst="rect">
            <a:avLst/>
          </a:prstGeom>
          <a:noFill/>
        </p:spPr>
        <p:txBody>
          <a:bodyPr wrap="square" rtlCol="1">
            <a:spAutoFit/>
          </a:bodyPr>
          <a:lstStyle/>
          <a:p>
            <a:r>
              <a:rPr lang="en-US" dirty="0" smtClean="0"/>
              <a:t>Recombination processes (the reverse are generation processes). </a:t>
            </a:r>
          </a:p>
          <a:p>
            <a:pPr marL="342900" indent="-342900">
              <a:buAutoNum type="alphaLcParenBoth"/>
            </a:pPr>
            <a:r>
              <a:rPr lang="en-US" dirty="0" smtClean="0"/>
              <a:t>Band-to-band recombination. Energy is exchanged to a radiative or Auger process. </a:t>
            </a:r>
          </a:p>
          <a:p>
            <a:pPr marL="342900" indent="-342900">
              <a:buAutoNum type="alphaLcParenBoth"/>
            </a:pPr>
            <a:r>
              <a:rPr lang="en-US" dirty="0" smtClean="0"/>
              <a:t>(b) Recombination through single-level traps (non radiative).  </a:t>
            </a:r>
          </a:p>
          <a:p>
            <a:endParaRPr lang="ar-IQ" dirty="0"/>
          </a:p>
        </p:txBody>
      </p:sp>
    </p:spTree>
  </p:cSld>
  <p:clrMapOvr>
    <a:masterClrMapping/>
  </p:clrMapOvr>
  <p:transition>
    <p:split orient="vert"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762000"/>
            <a:ext cx="4419600" cy="5181600"/>
          </a:xfrm>
        </p:spPr>
        <p:txBody>
          <a:bodyPr>
            <a:normAutofit/>
          </a:bodyPr>
          <a:lstStyle/>
          <a:p>
            <a:pPr algn="l"/>
            <a:r>
              <a:rPr lang="en-US" sz="4000" b="1" dirty="0" smtClean="0">
                <a:solidFill>
                  <a:srgbClr val="FF0000"/>
                </a:solidFill>
              </a:rPr>
              <a:t>Optical transitions</a:t>
            </a:r>
          </a:p>
          <a:p>
            <a:pPr algn="l"/>
            <a:endParaRPr lang="en-US" sz="4000" b="1" dirty="0" smtClean="0">
              <a:solidFill>
                <a:srgbClr val="FF0000"/>
              </a:solidFill>
            </a:endParaRPr>
          </a:p>
          <a:p>
            <a:pPr algn="l"/>
            <a:r>
              <a:rPr lang="en-US" sz="2800" dirty="0" smtClean="0">
                <a:solidFill>
                  <a:schemeClr val="tx1"/>
                </a:solidFill>
              </a:rPr>
              <a:t> (a) allowed</a:t>
            </a:r>
          </a:p>
          <a:p>
            <a:pPr algn="l"/>
            <a:r>
              <a:rPr lang="en-US" sz="2800" dirty="0" smtClean="0">
                <a:solidFill>
                  <a:schemeClr val="tx1"/>
                </a:solidFill>
              </a:rPr>
              <a:t> (b) forbidden direct    transitions</a:t>
            </a:r>
          </a:p>
          <a:p>
            <a:pPr algn="l"/>
            <a:r>
              <a:rPr lang="en-US" sz="2800" dirty="0" smtClean="0">
                <a:solidFill>
                  <a:schemeClr val="tx1"/>
                </a:solidFill>
              </a:rPr>
              <a:t> (c) indirect transition involving phonon emission</a:t>
            </a:r>
          </a:p>
          <a:p>
            <a:pPr algn="l"/>
            <a:r>
              <a:rPr lang="en-US" sz="2800" dirty="0" smtClean="0">
                <a:solidFill>
                  <a:schemeClr val="tx1"/>
                </a:solidFill>
              </a:rPr>
              <a:t>(upper arrow) and phonon absorption (lower arrow). </a:t>
            </a:r>
            <a:endParaRPr lang="ar-IQ" sz="2800" dirty="0">
              <a:solidFill>
                <a:schemeClr val="tx1"/>
              </a:solidFill>
            </a:endParaRPr>
          </a:p>
        </p:txBody>
      </p:sp>
      <p:pic>
        <p:nvPicPr>
          <p:cNvPr id="103426" name="Picture 2" descr="C:\Users\Hp\Desktop\12233433_501320523374573_417019733_n.jpg"/>
          <p:cNvPicPr>
            <a:picLocks noChangeAspect="1" noChangeArrowheads="1"/>
          </p:cNvPicPr>
          <p:nvPr/>
        </p:nvPicPr>
        <p:blipFill>
          <a:blip r:embed="rId2" cstate="print"/>
          <a:srcRect/>
          <a:stretch>
            <a:fillRect/>
          </a:stretch>
        </p:blipFill>
        <p:spPr bwMode="auto">
          <a:xfrm>
            <a:off x="4495800" y="1143000"/>
            <a:ext cx="4495800" cy="4273062"/>
          </a:xfrm>
          <a:prstGeom prst="rect">
            <a:avLst/>
          </a:prstGeom>
          <a:noFill/>
        </p:spPr>
      </p:pic>
    </p:spTree>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6629400" cy="765175"/>
          </a:xfrm>
          <a:solidFill>
            <a:srgbClr val="92D050"/>
          </a:solidFill>
        </p:spPr>
        <p:txBody>
          <a:bodyPr>
            <a:normAutofit/>
          </a:bodyPr>
          <a:lstStyle/>
          <a:p>
            <a:pPr algn="l"/>
            <a:r>
              <a:rPr lang="en-US" dirty="0" smtClean="0"/>
              <a:t>Band to band transition </a:t>
            </a:r>
            <a:endParaRPr lang="ar-IQ" dirty="0"/>
          </a:p>
        </p:txBody>
      </p:sp>
      <p:sp>
        <p:nvSpPr>
          <p:cNvPr id="3" name="Subtitle 2"/>
          <p:cNvSpPr>
            <a:spLocks noGrp="1"/>
          </p:cNvSpPr>
          <p:nvPr>
            <p:ph type="subTitle" idx="1"/>
          </p:nvPr>
        </p:nvSpPr>
        <p:spPr>
          <a:xfrm>
            <a:off x="304800" y="990600"/>
            <a:ext cx="8610600" cy="5334000"/>
          </a:xfrm>
        </p:spPr>
        <p:txBody>
          <a:bodyPr>
            <a:normAutofit/>
          </a:bodyPr>
          <a:lstStyle/>
          <a:p>
            <a:pPr algn="l"/>
            <a:r>
              <a:rPr lang="en-US" sz="2400" dirty="0" smtClean="0">
                <a:solidFill>
                  <a:schemeClr val="tx1"/>
                </a:solidFill>
              </a:rPr>
              <a:t>There are two transition (allowed and forbidden ) .</a:t>
            </a:r>
          </a:p>
          <a:p>
            <a:pPr algn="l"/>
            <a:r>
              <a:rPr lang="ar-IQ" sz="2800" b="1" dirty="0" smtClean="0">
                <a:solidFill>
                  <a:schemeClr val="tx1"/>
                </a:solidFill>
              </a:rPr>
              <a:t>ــ</a:t>
            </a:r>
            <a:r>
              <a:rPr lang="en-US" sz="2800" b="1" dirty="0" smtClean="0">
                <a:solidFill>
                  <a:schemeClr val="tx1"/>
                </a:solidFill>
              </a:rPr>
              <a:t>Direct transition </a:t>
            </a:r>
            <a:r>
              <a:rPr lang="en-US" sz="2400" dirty="0" smtClean="0">
                <a:solidFill>
                  <a:schemeClr val="tx1"/>
                </a:solidFill>
              </a:rPr>
              <a:t>:</a:t>
            </a:r>
          </a:p>
          <a:p>
            <a:pPr algn="l"/>
            <a:r>
              <a:rPr lang="en-US" sz="2400" b="1" dirty="0" smtClean="0">
                <a:solidFill>
                  <a:schemeClr val="tx1"/>
                </a:solidFill>
              </a:rPr>
              <a:t>Allowed</a:t>
            </a:r>
            <a:r>
              <a:rPr lang="en-US" sz="2400" dirty="0" smtClean="0">
                <a:solidFill>
                  <a:schemeClr val="tx1"/>
                </a:solidFill>
              </a:rPr>
              <a:t> direct transition can occur in all K values and </a:t>
            </a:r>
            <a:r>
              <a:rPr lang="el-GR" sz="2400" dirty="0" smtClean="0">
                <a:solidFill>
                  <a:schemeClr val="tx1"/>
                </a:solidFill>
              </a:rPr>
              <a:t>γ</a:t>
            </a:r>
            <a:r>
              <a:rPr lang="en-US" sz="2400" dirty="0" smtClean="0">
                <a:solidFill>
                  <a:schemeClr val="tx1"/>
                </a:solidFill>
              </a:rPr>
              <a:t>=1/2 . </a:t>
            </a:r>
          </a:p>
          <a:p>
            <a:pPr algn="l"/>
            <a:r>
              <a:rPr lang="en-US" sz="2400" b="1" dirty="0" smtClean="0">
                <a:solidFill>
                  <a:schemeClr val="tx1"/>
                </a:solidFill>
              </a:rPr>
              <a:t>Forbidden</a:t>
            </a:r>
            <a:r>
              <a:rPr lang="en-US" sz="2400" dirty="0" smtClean="0">
                <a:solidFill>
                  <a:schemeClr val="tx1"/>
                </a:solidFill>
              </a:rPr>
              <a:t> direct transition can only occur at  k≠0 and </a:t>
            </a:r>
            <a:r>
              <a:rPr lang="el-GR" sz="2400" dirty="0" smtClean="0">
                <a:solidFill>
                  <a:schemeClr val="tx1"/>
                </a:solidFill>
              </a:rPr>
              <a:t>γ</a:t>
            </a:r>
            <a:r>
              <a:rPr lang="en-US" sz="2400" dirty="0" smtClean="0">
                <a:solidFill>
                  <a:schemeClr val="tx1"/>
                </a:solidFill>
              </a:rPr>
              <a:t>= 3/2 .  </a:t>
            </a:r>
            <a:endParaRPr lang="ar-IQ" sz="2400" dirty="0" smtClean="0">
              <a:solidFill>
                <a:schemeClr val="tx1"/>
              </a:solidFill>
            </a:endParaRPr>
          </a:p>
          <a:p>
            <a:pPr algn="l"/>
            <a:r>
              <a:rPr lang="ar-IQ" sz="2800" b="1" dirty="0" smtClean="0">
                <a:solidFill>
                  <a:schemeClr val="tx1"/>
                </a:solidFill>
              </a:rPr>
              <a:t>ــ</a:t>
            </a:r>
            <a:r>
              <a:rPr lang="en-US" sz="2800" b="1" dirty="0" smtClean="0">
                <a:solidFill>
                  <a:schemeClr val="tx1"/>
                </a:solidFill>
              </a:rPr>
              <a:t>Indirect transition :</a:t>
            </a:r>
          </a:p>
          <a:p>
            <a:pPr algn="l"/>
            <a:r>
              <a:rPr lang="en-US" sz="2400" dirty="0" smtClean="0">
                <a:solidFill>
                  <a:schemeClr val="tx1"/>
                </a:solidFill>
              </a:rPr>
              <a:t>Phonons are involved in order to conserve momentum .</a:t>
            </a:r>
          </a:p>
          <a:p>
            <a:pPr algn="l"/>
            <a:r>
              <a:rPr lang="en-US" sz="2400" dirty="0" smtClean="0">
                <a:solidFill>
                  <a:schemeClr val="tx1"/>
                </a:solidFill>
              </a:rPr>
              <a:t>In these transition , phonons (with energy </a:t>
            </a:r>
            <a:r>
              <a:rPr lang="en-US" sz="2400" dirty="0" err="1" smtClean="0">
                <a:solidFill>
                  <a:schemeClr val="tx1"/>
                </a:solidFill>
              </a:rPr>
              <a:t>Ep</a:t>
            </a:r>
            <a:r>
              <a:rPr lang="en-US" sz="2400" dirty="0" smtClean="0">
                <a:solidFill>
                  <a:schemeClr val="tx1"/>
                </a:solidFill>
              </a:rPr>
              <a:t>) are either absorbed or emitted, and the absorption coefficient is modified to </a:t>
            </a:r>
          </a:p>
          <a:p>
            <a:pPr algn="l"/>
            <a:endParaRPr lang="en-US" sz="2400" dirty="0" smtClean="0">
              <a:solidFill>
                <a:schemeClr val="tx1"/>
              </a:solidFill>
            </a:endParaRPr>
          </a:p>
          <a:p>
            <a:pPr algn="l"/>
            <a:endParaRPr lang="en-US" sz="2400" dirty="0" smtClean="0">
              <a:solidFill>
                <a:schemeClr val="tx1"/>
              </a:solidFill>
            </a:endParaRPr>
          </a:p>
          <a:p>
            <a:pPr algn="l"/>
            <a:r>
              <a:rPr lang="en-US" sz="2400" dirty="0" smtClean="0">
                <a:solidFill>
                  <a:schemeClr val="tx1"/>
                </a:solidFill>
              </a:rPr>
              <a:t>γ= 2 &amp; 3 for allowed and forbidden indirect transition , respectively . </a:t>
            </a:r>
          </a:p>
          <a:p>
            <a:pPr algn="l"/>
            <a:endParaRPr lang="en-US" sz="2400" dirty="0" smtClean="0">
              <a:solidFill>
                <a:schemeClr val="tx1"/>
              </a:solidFill>
            </a:endParaRPr>
          </a:p>
          <a:p>
            <a:pPr algn="l"/>
            <a:endParaRPr lang="ar-IQ" sz="2400" dirty="0" smtClean="0">
              <a:solidFill>
                <a:schemeClr val="tx1"/>
              </a:solidFill>
            </a:endParaRPr>
          </a:p>
          <a:p>
            <a:pPr algn="l"/>
            <a:endParaRPr lang="en-US" sz="2400" dirty="0" smtClean="0">
              <a:solidFill>
                <a:schemeClr val="tx1"/>
              </a:solidFill>
            </a:endParaRPr>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71600" y="4648200"/>
            <a:ext cx="3135086" cy="457200"/>
          </a:xfrm>
          <a:prstGeom prst="rect">
            <a:avLst/>
          </a:prstGeom>
          <a:noFill/>
        </p:spPr>
      </p:pic>
    </p:spTree>
  </p:cSld>
  <p:clrMapOvr>
    <a:masterClrMapping/>
  </p:clrMapOvr>
  <p:transition>
    <p:randomBa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76200"/>
            <a:ext cx="8763000" cy="6555641"/>
          </a:xfrm>
          <a:prstGeom prst="rect">
            <a:avLst/>
          </a:prstGeom>
        </p:spPr>
        <p:txBody>
          <a:bodyPr wrap="square">
            <a:spAutoFit/>
          </a:bodyPr>
          <a:lstStyle/>
          <a:p>
            <a:r>
              <a:rPr lang="en-US" sz="3600" dirty="0" smtClean="0">
                <a:solidFill>
                  <a:srgbClr val="FF0000"/>
                </a:solidFill>
              </a:rPr>
              <a:t>Applications </a:t>
            </a:r>
            <a:r>
              <a:rPr lang="en-US" sz="3600" dirty="0">
                <a:solidFill>
                  <a:srgbClr val="FF0000"/>
                </a:solidFill>
              </a:rPr>
              <a:t>of semiconductors</a:t>
            </a:r>
          </a:p>
          <a:p>
            <a:r>
              <a:rPr lang="en-US" sz="2400" b="1" dirty="0">
                <a:solidFill>
                  <a:srgbClr val="0070C0"/>
                </a:solidFill>
              </a:rPr>
              <a:t>A-In electronic devices</a:t>
            </a:r>
          </a:p>
          <a:p>
            <a:r>
              <a:rPr lang="en-US" sz="2400" dirty="0" smtClean="0"/>
              <a:t>1-Computers</a:t>
            </a:r>
            <a:r>
              <a:rPr lang="en-US" sz="2400" dirty="0"/>
              <a:t>, </a:t>
            </a:r>
            <a:r>
              <a:rPr lang="en-US" sz="2400" dirty="0" smtClean="0"/>
              <a:t>television and </a:t>
            </a:r>
            <a:r>
              <a:rPr lang="en-US" sz="2400" dirty="0"/>
              <a:t>mobile </a:t>
            </a:r>
            <a:r>
              <a:rPr lang="en-US" sz="2400" dirty="0" smtClean="0"/>
              <a:t>devices</a:t>
            </a:r>
            <a:endParaRPr lang="en-US" sz="2400" dirty="0"/>
          </a:p>
          <a:p>
            <a:r>
              <a:rPr lang="en-US" sz="2400" dirty="0"/>
              <a:t>2-High brightness </a:t>
            </a:r>
            <a:r>
              <a:rPr lang="en-US" sz="2400" dirty="0" smtClean="0"/>
              <a:t>LEDs.</a:t>
            </a:r>
            <a:endParaRPr lang="en-US" sz="2400" dirty="0"/>
          </a:p>
          <a:p>
            <a:r>
              <a:rPr lang="en-US" sz="2400" dirty="0"/>
              <a:t>3-Imaging array sensors: Digital cameras.</a:t>
            </a:r>
          </a:p>
          <a:p>
            <a:r>
              <a:rPr lang="en-US" sz="2400" dirty="0"/>
              <a:t>4-Diode lasers.</a:t>
            </a:r>
          </a:p>
          <a:p>
            <a:r>
              <a:rPr lang="en-US" sz="2400" dirty="0"/>
              <a:t>5-Optical </a:t>
            </a:r>
            <a:r>
              <a:rPr lang="en-US" sz="2400" dirty="0" smtClean="0"/>
              <a:t>storage.</a:t>
            </a:r>
            <a:endParaRPr lang="en-US" sz="2400" dirty="0"/>
          </a:p>
          <a:p>
            <a:r>
              <a:rPr lang="en-US" sz="2400" dirty="0"/>
              <a:t>6-Robotics.</a:t>
            </a:r>
          </a:p>
          <a:p>
            <a:r>
              <a:rPr lang="en-US" sz="2400" dirty="0"/>
              <a:t>7-Medical Electronics.</a:t>
            </a:r>
          </a:p>
          <a:p>
            <a:r>
              <a:rPr lang="en-US" sz="2400" dirty="0"/>
              <a:t>8-Industrial Electronics.</a:t>
            </a:r>
          </a:p>
          <a:p>
            <a:r>
              <a:rPr lang="en-US" sz="2400" dirty="0"/>
              <a:t>9-Telecommunications.</a:t>
            </a:r>
          </a:p>
          <a:p>
            <a:r>
              <a:rPr lang="en-US" sz="2400" dirty="0"/>
              <a:t>10-Wireless Communication.</a:t>
            </a:r>
          </a:p>
          <a:p>
            <a:r>
              <a:rPr lang="en-US" sz="2400" dirty="0"/>
              <a:t>11-Global Positioning By Satellite (GPS).</a:t>
            </a:r>
          </a:p>
          <a:p>
            <a:r>
              <a:rPr lang="en-US" sz="2400" dirty="0" smtClean="0"/>
              <a:t>12-Memories</a:t>
            </a:r>
            <a:r>
              <a:rPr lang="en-US" sz="2400" dirty="0"/>
              <a:t>.</a:t>
            </a:r>
          </a:p>
          <a:p>
            <a:r>
              <a:rPr lang="en-US" sz="2400" b="1" dirty="0">
                <a:solidFill>
                  <a:srgbClr val="0070C0"/>
                </a:solidFill>
              </a:rPr>
              <a:t>B-in solar cells</a:t>
            </a:r>
          </a:p>
          <a:p>
            <a:r>
              <a:rPr lang="en-US" sz="2400" b="1" dirty="0">
                <a:solidFill>
                  <a:srgbClr val="0070C0"/>
                </a:solidFill>
              </a:rPr>
              <a:t>C-In </a:t>
            </a:r>
            <a:r>
              <a:rPr lang="en-US" sz="2400" b="1" dirty="0" smtClean="0">
                <a:solidFill>
                  <a:srgbClr val="0070C0"/>
                </a:solidFill>
              </a:rPr>
              <a:t>telecommunications</a:t>
            </a:r>
          </a:p>
          <a:p>
            <a:r>
              <a:rPr lang="en-US" sz="2400" b="1" dirty="0">
                <a:solidFill>
                  <a:srgbClr val="0070C0"/>
                </a:solidFill>
              </a:rPr>
              <a:t>D- Technical field  </a:t>
            </a:r>
            <a:endParaRPr lang="ar-IQ" sz="2400" b="1" dirty="0">
              <a:solidFill>
                <a:srgbClr val="0070C0"/>
              </a:solidFill>
            </a:endParaRPr>
          </a:p>
        </p:txBody>
      </p:sp>
    </p:spTree>
    <p:extLst>
      <p:ext uri="{BB962C8B-B14F-4D97-AF65-F5344CB8AC3E}">
        <p14:creationId xmlns:p14="http://schemas.microsoft.com/office/powerpoint/2010/main" val="16131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76200"/>
            <a:ext cx="7772400" cy="838200"/>
          </a:xfrm>
        </p:spPr>
        <p:txBody>
          <a:bodyPr>
            <a:normAutofit/>
          </a:bodyPr>
          <a:lstStyle/>
          <a:p>
            <a:pPr algn="l"/>
            <a:r>
              <a:rPr lang="en-US" b="1" dirty="0" smtClean="0">
                <a:solidFill>
                  <a:srgbClr val="00B0F0"/>
                </a:solidFill>
                <a:latin typeface="Arial Rounded MT Bold" pitchFamily="34" charset="0"/>
              </a:rPr>
              <a:t>Introduction </a:t>
            </a:r>
            <a:endParaRPr lang="ar-IQ" b="1" dirty="0">
              <a:solidFill>
                <a:srgbClr val="00B0F0"/>
              </a:solidFill>
              <a:latin typeface="Arial Rounded MT Bold" pitchFamily="34" charset="0"/>
            </a:endParaRPr>
          </a:p>
        </p:txBody>
      </p:sp>
      <p:sp>
        <p:nvSpPr>
          <p:cNvPr id="3" name="Subtitle 2"/>
          <p:cNvSpPr>
            <a:spLocks noGrp="1"/>
          </p:cNvSpPr>
          <p:nvPr>
            <p:ph type="subTitle" idx="1"/>
          </p:nvPr>
        </p:nvSpPr>
        <p:spPr>
          <a:xfrm>
            <a:off x="304800" y="914400"/>
            <a:ext cx="8534400" cy="5562600"/>
          </a:xfrm>
        </p:spPr>
        <p:txBody>
          <a:bodyPr>
            <a:noAutofit/>
          </a:bodyPr>
          <a:lstStyle/>
          <a:p>
            <a:pPr algn="l"/>
            <a:r>
              <a:rPr lang="en-US" sz="2400" dirty="0" smtClean="0">
                <a:solidFill>
                  <a:schemeClr val="tx2"/>
                </a:solidFill>
              </a:rPr>
              <a:t>A semiconductor is a material with an electrical conductivity that is intermediate between that of an insulator and a conductor.</a:t>
            </a:r>
          </a:p>
          <a:p>
            <a:pPr algn="l"/>
            <a:r>
              <a:rPr lang="en-US" sz="2400" dirty="0" smtClean="0">
                <a:solidFill>
                  <a:schemeClr val="tx2"/>
                </a:solidFill>
              </a:rPr>
              <a:t>A semiconductor behaves as an insulator at very low temperature, and has an appreciable electrical conductivity at room temperature although much lower conductivity than a conductor.</a:t>
            </a:r>
          </a:p>
          <a:p>
            <a:pPr marL="514350" indent="-514350" algn="l"/>
            <a:r>
              <a:rPr lang="en-US" sz="2400" dirty="0" smtClean="0">
                <a:solidFill>
                  <a:schemeClr val="tx2"/>
                </a:solidFill>
              </a:rPr>
              <a:t>It’s called semiconductor because their ability to conduct electricity is small compared with the conductivity of metals </a:t>
            </a:r>
          </a:p>
          <a:p>
            <a:pPr marL="514350" indent="-514350" algn="l"/>
            <a:r>
              <a:rPr lang="en-US" sz="2400" dirty="0" smtClean="0">
                <a:solidFill>
                  <a:schemeClr val="tx2"/>
                </a:solidFill>
              </a:rPr>
              <a:t> Two general classifications of semiconductors are the elemental semiconductor materials ,found in group IV of periodic table , and compound semiconductor materials formed from the group III and V group .</a:t>
            </a:r>
            <a:endParaRPr lang="ar-IQ" sz="2400" dirty="0" smtClean="0">
              <a:solidFill>
                <a:schemeClr val="tx2"/>
              </a:solidFill>
            </a:endParaRPr>
          </a:p>
          <a:p>
            <a:pPr marL="514350" indent="-514350" algn="l"/>
            <a:endParaRPr lang="ar-IQ" sz="2400" dirty="0" smtClean="0">
              <a:solidFill>
                <a:schemeClr val="tx2"/>
              </a:solidFill>
            </a:endParaRPr>
          </a:p>
          <a:p>
            <a:pPr algn="l"/>
            <a:endParaRPr lang="ar-IQ" sz="2400" dirty="0">
              <a:solidFill>
                <a:schemeClr val="tx2"/>
              </a:solidFill>
            </a:endParaRPr>
          </a:p>
        </p:txBody>
      </p:sp>
      <p:pic>
        <p:nvPicPr>
          <p:cNvPr id="5" name="Picture 4" descr="picSi-2"/>
          <p:cNvPicPr>
            <a:picLocks noChangeAspect="1" noChangeArrowheads="1"/>
          </p:cNvPicPr>
          <p:nvPr/>
        </p:nvPicPr>
        <p:blipFill>
          <a:blip r:embed="rId2" cstate="print"/>
          <a:srcRect/>
          <a:stretch>
            <a:fillRect/>
          </a:stretch>
        </p:blipFill>
        <p:spPr>
          <a:xfrm>
            <a:off x="990600" y="5334000"/>
            <a:ext cx="7427913" cy="1295400"/>
          </a:xfrm>
          <a:prstGeom prst="rect">
            <a:avLst/>
          </a:prstGeom>
          <a:noFill/>
        </p:spPr>
      </p:pic>
    </p:spTree>
  </p:cSld>
  <p:clrMapOvr>
    <a:masterClrMapping/>
  </p:clrMapOvr>
  <p:transition spd="slow">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76200"/>
            <a:ext cx="8915400" cy="461665"/>
          </a:xfrm>
          <a:prstGeom prst="rect">
            <a:avLst/>
          </a:prstGeom>
          <a:solidFill>
            <a:srgbClr val="92D050"/>
          </a:solidFill>
        </p:spPr>
        <p:txBody>
          <a:bodyPr wrap="square">
            <a:spAutoFit/>
          </a:bodyPr>
          <a:lstStyle/>
          <a:p>
            <a:r>
              <a:rPr lang="en-US" sz="2400" dirty="0"/>
              <a:t>The difference between conductors, semiconductors, and insulators</a:t>
            </a:r>
            <a:endParaRPr lang="ar-IQ" sz="2400" dirty="0"/>
          </a:p>
        </p:txBody>
      </p:sp>
    </p:spTree>
    <p:extLst>
      <p:ext uri="{BB962C8B-B14F-4D97-AF65-F5344CB8AC3E}">
        <p14:creationId xmlns:p14="http://schemas.microsoft.com/office/powerpoint/2010/main" val="1496356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png"/>
          <p:cNvPicPr>
            <a:picLocks noGrp="1" noChangeAspect="1"/>
          </p:cNvPicPr>
          <p:nvPr>
            <p:ph idx="1"/>
          </p:nvPr>
        </p:nvPicPr>
        <p:blipFill>
          <a:blip r:embed="rId2" cstate="print"/>
          <a:stretch>
            <a:fillRect/>
          </a:stretch>
        </p:blipFill>
        <p:spPr>
          <a:xfrm>
            <a:off x="304800" y="457200"/>
            <a:ext cx="8839200" cy="5105400"/>
          </a:xfrm>
        </p:spPr>
      </p:pic>
    </p:spTree>
  </p:cSld>
  <p:clrMapOvr>
    <a:masterClrMapping/>
  </p:clrMapOvr>
  <p:transition spd="slow">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04800"/>
            <a:ext cx="7772400" cy="838200"/>
          </a:xfrm>
        </p:spPr>
        <p:txBody>
          <a:bodyPr>
            <a:normAutofit/>
          </a:bodyPr>
          <a:lstStyle/>
          <a:p>
            <a:r>
              <a:rPr lang="en-US" b="1" dirty="0" smtClean="0">
                <a:solidFill>
                  <a:srgbClr val="00B0F0"/>
                </a:solidFill>
                <a:latin typeface="Arial Rounded MT Bold" pitchFamily="34" charset="0"/>
              </a:rPr>
              <a:t>Intrinsic semiconductor</a:t>
            </a:r>
            <a:endParaRPr lang="ar-IQ" b="1" dirty="0">
              <a:solidFill>
                <a:srgbClr val="00B0F0"/>
              </a:solidFill>
              <a:latin typeface="Arial Rounded MT Bold" pitchFamily="34" charset="0"/>
            </a:endParaRPr>
          </a:p>
        </p:txBody>
      </p:sp>
      <p:sp>
        <p:nvSpPr>
          <p:cNvPr id="3" name="Subtitle 2"/>
          <p:cNvSpPr>
            <a:spLocks noGrp="1"/>
          </p:cNvSpPr>
          <p:nvPr>
            <p:ph type="subTitle" idx="1"/>
          </p:nvPr>
        </p:nvSpPr>
        <p:spPr>
          <a:xfrm>
            <a:off x="152400" y="990600"/>
            <a:ext cx="8763000" cy="3962400"/>
          </a:xfrm>
          <a:blipFill>
            <a:blip r:embed="rId2" cstate="print"/>
            <a:stretch>
              <a:fillRect/>
            </a:stretch>
          </a:blipFill>
        </p:spPr>
        <p:txBody>
          <a:bodyPr>
            <a:noAutofit/>
          </a:bodyPr>
          <a:lstStyle/>
          <a:p>
            <a:pPr algn="l">
              <a:lnSpc>
                <a:spcPct val="150000"/>
              </a:lnSpc>
            </a:pPr>
            <a:r>
              <a:rPr lang="en-US" sz="2000" kern="0" dirty="0" smtClean="0">
                <a:solidFill>
                  <a:schemeClr val="tx1"/>
                </a:solidFill>
              </a:rPr>
              <a:t>.</a:t>
            </a:r>
          </a:p>
          <a:p>
            <a:pPr algn="l">
              <a:lnSpc>
                <a:spcPct val="150000"/>
              </a:lnSpc>
            </a:pPr>
            <a:endParaRPr lang="en-US" sz="2000" kern="0" dirty="0" smtClean="0">
              <a:solidFill>
                <a:schemeClr val="tx1"/>
              </a:solidFill>
            </a:endParaRPr>
          </a:p>
        </p:txBody>
      </p:sp>
      <p:pic>
        <p:nvPicPr>
          <p:cNvPr id="6" name="Picture 5" descr="3.png"/>
          <p:cNvPicPr>
            <a:picLocks noChangeAspect="1"/>
          </p:cNvPicPr>
          <p:nvPr/>
        </p:nvPicPr>
        <p:blipFill>
          <a:blip r:embed="rId3" cstate="print"/>
          <a:srcRect l="17376" t="32386" r="26063" b="-2313"/>
          <a:stretch>
            <a:fillRect/>
          </a:stretch>
        </p:blipFill>
        <p:spPr>
          <a:xfrm>
            <a:off x="3200400" y="4298576"/>
            <a:ext cx="5579918" cy="2407024"/>
          </a:xfrm>
          <a:prstGeom prst="rect">
            <a:avLst/>
          </a:prstGeom>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a:solidFill>
            <a:srgbClr val="92D050"/>
          </a:solidFill>
        </p:spPr>
        <p:txBody>
          <a:bodyPr>
            <a:normAutofit fontScale="90000"/>
          </a:bodyPr>
          <a:lstStyle/>
          <a:p>
            <a:r>
              <a:rPr lang="en-US" sz="3600" dirty="0" smtClean="0"/>
              <a:t>The </a:t>
            </a:r>
            <a:r>
              <a:rPr lang="en-US" sz="3600" dirty="0"/>
              <a:t>difference between silicon and germanium</a:t>
            </a:r>
            <a:endParaRPr lang="ar-IQ" sz="3600" dirty="0"/>
          </a:p>
        </p:txBody>
      </p:sp>
      <p:sp>
        <p:nvSpPr>
          <p:cNvPr id="5" name="Rectangle 4"/>
          <p:cNvSpPr/>
          <p:nvPr/>
        </p:nvSpPr>
        <p:spPr>
          <a:xfrm>
            <a:off x="0" y="914400"/>
            <a:ext cx="9067800" cy="5940088"/>
          </a:xfrm>
          <a:prstGeom prst="rect">
            <a:avLst/>
          </a:prstGeom>
        </p:spPr>
        <p:txBody>
          <a:bodyPr wrap="square">
            <a:spAutoFit/>
          </a:bodyPr>
          <a:lstStyle/>
          <a:p>
            <a:r>
              <a:rPr lang="en-US" sz="2800" b="1" dirty="0"/>
              <a:t>S</a:t>
            </a:r>
            <a:r>
              <a:rPr lang="en-US" sz="2800" b="1" dirty="0" smtClean="0"/>
              <a:t>ilicon</a:t>
            </a:r>
            <a:endParaRPr lang="en-US" sz="2800" dirty="0"/>
          </a:p>
          <a:p>
            <a:pPr marL="285750" indent="-285750">
              <a:buFontTx/>
              <a:buChar char="-"/>
            </a:pPr>
            <a:r>
              <a:rPr lang="en-US" sz="2400" dirty="0" smtClean="0"/>
              <a:t>Silicon </a:t>
            </a:r>
            <a:r>
              <a:rPr lang="en-US" sz="2400" dirty="0"/>
              <a:t>is denoted by Si and its atomic number is </a:t>
            </a:r>
            <a:r>
              <a:rPr lang="en-US" sz="2400" dirty="0" smtClean="0"/>
              <a:t>14 </a:t>
            </a:r>
          </a:p>
          <a:p>
            <a:pPr marL="285750" indent="-285750">
              <a:buFontTx/>
              <a:buChar char="-"/>
            </a:pPr>
            <a:r>
              <a:rPr lang="en-US" sz="2400" dirty="0" smtClean="0"/>
              <a:t>Semi-metallic </a:t>
            </a:r>
          </a:p>
          <a:p>
            <a:pPr marL="285750" indent="-285750">
              <a:buFontTx/>
              <a:buChar char="-"/>
            </a:pPr>
            <a:r>
              <a:rPr lang="en-US" sz="2400" dirty="0" smtClean="0"/>
              <a:t>The </a:t>
            </a:r>
            <a:r>
              <a:rPr lang="en-US" sz="2400" dirty="0"/>
              <a:t>atomic radius of silicon is less than the </a:t>
            </a:r>
            <a:r>
              <a:rPr lang="en-US" sz="2400" dirty="0" smtClean="0"/>
              <a:t>atomic </a:t>
            </a:r>
            <a:r>
              <a:rPr lang="en-US" sz="2400" dirty="0"/>
              <a:t>radius of </a:t>
            </a:r>
            <a:r>
              <a:rPr lang="en-US" sz="2400" dirty="0" smtClean="0"/>
              <a:t>germanium</a:t>
            </a:r>
          </a:p>
          <a:p>
            <a:pPr marL="285750" indent="-285750">
              <a:buFontTx/>
              <a:buChar char="-"/>
            </a:pPr>
            <a:r>
              <a:rPr lang="en-US" sz="2400" dirty="0" smtClean="0"/>
              <a:t>Conductivity </a:t>
            </a:r>
            <a:r>
              <a:rPr lang="en-US" sz="2400" dirty="0"/>
              <a:t>of </a:t>
            </a:r>
            <a:r>
              <a:rPr lang="en-US" sz="2400" dirty="0" smtClean="0"/>
              <a:t>silicon Less </a:t>
            </a:r>
            <a:r>
              <a:rPr lang="en-US" sz="2400" dirty="0"/>
              <a:t>than the </a:t>
            </a:r>
            <a:r>
              <a:rPr lang="en-US" sz="2400" dirty="0" smtClean="0"/>
              <a:t>conductivity </a:t>
            </a:r>
            <a:r>
              <a:rPr lang="en-US" sz="2400" dirty="0"/>
              <a:t>of </a:t>
            </a:r>
            <a:r>
              <a:rPr lang="en-US" sz="2400" dirty="0" smtClean="0"/>
              <a:t>germanium</a:t>
            </a:r>
          </a:p>
          <a:p>
            <a:pPr marL="285750" indent="-285750">
              <a:buFontTx/>
              <a:buChar char="-"/>
            </a:pPr>
            <a:r>
              <a:rPr lang="en-US" sz="2400" dirty="0" smtClean="0"/>
              <a:t>Silicon </a:t>
            </a:r>
            <a:r>
              <a:rPr lang="en-US" sz="2400" dirty="0"/>
              <a:t>has no distribution Electrons in the d </a:t>
            </a:r>
            <a:r>
              <a:rPr lang="en-US" sz="2400" dirty="0" smtClean="0"/>
              <a:t>orbital</a:t>
            </a:r>
            <a:endParaRPr lang="en-US" sz="2400" dirty="0"/>
          </a:p>
          <a:p>
            <a:r>
              <a:rPr lang="en-US" sz="2800" b="1" dirty="0" smtClean="0"/>
              <a:t>Germanium</a:t>
            </a:r>
            <a:endParaRPr lang="en-US" sz="2800" dirty="0"/>
          </a:p>
          <a:p>
            <a:pPr marL="342900" indent="-342900">
              <a:buFontTx/>
              <a:buChar char="-"/>
            </a:pPr>
            <a:r>
              <a:rPr lang="en-US" sz="2400" dirty="0" smtClean="0"/>
              <a:t>Germanium </a:t>
            </a:r>
            <a:r>
              <a:rPr lang="en-US" sz="2400" dirty="0"/>
              <a:t>It is denoted by </a:t>
            </a:r>
            <a:r>
              <a:rPr lang="en-US" sz="2400" dirty="0" err="1"/>
              <a:t>Ge</a:t>
            </a:r>
            <a:r>
              <a:rPr lang="en-US" sz="2400" dirty="0"/>
              <a:t> and its </a:t>
            </a:r>
            <a:r>
              <a:rPr lang="en-US" sz="2400" dirty="0" smtClean="0"/>
              <a:t>atomic</a:t>
            </a:r>
            <a:r>
              <a:rPr lang="en-US" sz="2400" dirty="0"/>
              <a:t> </a:t>
            </a:r>
            <a:r>
              <a:rPr lang="en-US" sz="2400" dirty="0" smtClean="0"/>
              <a:t>number </a:t>
            </a:r>
            <a:r>
              <a:rPr lang="en-US" sz="2400" dirty="0"/>
              <a:t>is </a:t>
            </a:r>
            <a:r>
              <a:rPr lang="en-US" sz="2400" dirty="0" smtClean="0"/>
              <a:t>32</a:t>
            </a:r>
          </a:p>
          <a:p>
            <a:pPr marL="342900" indent="-342900">
              <a:buFontTx/>
              <a:buChar char="-"/>
            </a:pPr>
            <a:r>
              <a:rPr lang="en-US" sz="2400" dirty="0" smtClean="0"/>
              <a:t>Semi-metallic  </a:t>
            </a:r>
          </a:p>
          <a:p>
            <a:pPr marL="342900" indent="-342900">
              <a:buFontTx/>
              <a:buChar char="-"/>
            </a:pPr>
            <a:r>
              <a:rPr lang="en-US" sz="2400" dirty="0" smtClean="0"/>
              <a:t>Be </a:t>
            </a:r>
            <a:r>
              <a:rPr lang="en-US" sz="2400" dirty="0"/>
              <a:t>the atomic radius of </a:t>
            </a:r>
            <a:r>
              <a:rPr lang="en-US" sz="2400" dirty="0" smtClean="0"/>
              <a:t>germanium</a:t>
            </a:r>
          </a:p>
          <a:p>
            <a:pPr marL="342900" indent="-342900">
              <a:buFontTx/>
              <a:buChar char="-"/>
            </a:pPr>
            <a:r>
              <a:rPr lang="en-US" sz="2400" dirty="0" smtClean="0"/>
              <a:t>Greater </a:t>
            </a:r>
            <a:r>
              <a:rPr lang="en-US" sz="2400" dirty="0"/>
              <a:t>than the atomic radius of </a:t>
            </a:r>
            <a:r>
              <a:rPr lang="en-US" sz="2400" dirty="0" smtClean="0"/>
              <a:t>silicon</a:t>
            </a:r>
          </a:p>
          <a:p>
            <a:pPr marL="342900" indent="-342900">
              <a:buFontTx/>
              <a:buChar char="-"/>
            </a:pPr>
            <a:r>
              <a:rPr lang="en-US" sz="2400" dirty="0" smtClean="0"/>
              <a:t>Germanium </a:t>
            </a:r>
            <a:r>
              <a:rPr lang="en-US" sz="2400" dirty="0"/>
              <a:t>conductance Higher than </a:t>
            </a:r>
            <a:r>
              <a:rPr lang="en-US" sz="2400" dirty="0" smtClean="0"/>
              <a:t>the </a:t>
            </a:r>
            <a:r>
              <a:rPr lang="en-US" sz="2400" dirty="0"/>
              <a:t>conductivity of </a:t>
            </a:r>
            <a:r>
              <a:rPr lang="en-US" sz="2400" dirty="0" smtClean="0"/>
              <a:t>silicon</a:t>
            </a:r>
          </a:p>
          <a:p>
            <a:r>
              <a:rPr lang="en-US" sz="2000" dirty="0" smtClean="0">
                <a:solidFill>
                  <a:srgbClr val="FF0000"/>
                </a:solidFill>
              </a:rPr>
              <a:t>Most </a:t>
            </a:r>
            <a:r>
              <a:rPr lang="en-US" sz="2000" dirty="0">
                <a:solidFill>
                  <a:srgbClr val="FF0000"/>
                </a:solidFill>
              </a:rPr>
              <a:t>of the silicon specifications are ten times less expensive than the equivalent germanium specification, </a:t>
            </a:r>
            <a:r>
              <a:rPr lang="en-US" sz="2000" dirty="0" smtClean="0">
                <a:solidFill>
                  <a:srgbClr val="FF0000"/>
                </a:solidFill>
              </a:rPr>
              <a:t>plus Silicon </a:t>
            </a:r>
            <a:r>
              <a:rPr lang="en-US" sz="2000" dirty="0">
                <a:solidFill>
                  <a:srgbClr val="FF0000"/>
                </a:solidFill>
              </a:rPr>
              <a:t>conductors are widely used due </a:t>
            </a:r>
            <a:r>
              <a:rPr lang="en-US" sz="2000" dirty="0" smtClean="0">
                <a:solidFill>
                  <a:srgbClr val="FF0000"/>
                </a:solidFill>
              </a:rPr>
              <a:t>to Can </a:t>
            </a:r>
            <a:r>
              <a:rPr lang="en-US" sz="2000" dirty="0">
                <a:solidFill>
                  <a:srgbClr val="FF0000"/>
                </a:solidFill>
              </a:rPr>
              <a:t>be used at higher temperatures than </a:t>
            </a:r>
            <a:r>
              <a:rPr lang="en-US" sz="2000" dirty="0" smtClean="0">
                <a:solidFill>
                  <a:srgbClr val="FF0000"/>
                </a:solidFill>
              </a:rPr>
              <a:t>conductors Germanium</a:t>
            </a:r>
            <a:endParaRPr lang="ar-IQ" sz="2000" dirty="0">
              <a:solidFill>
                <a:srgbClr val="FF0000"/>
              </a:solidFill>
            </a:endParaRPr>
          </a:p>
        </p:txBody>
      </p:sp>
    </p:spTree>
    <p:extLst>
      <p:ext uri="{BB962C8B-B14F-4D97-AF65-F5344CB8AC3E}">
        <p14:creationId xmlns:p14="http://schemas.microsoft.com/office/powerpoint/2010/main" val="3435973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772400" cy="1142999"/>
          </a:xfrm>
        </p:spPr>
        <p:txBody>
          <a:bodyPr>
            <a:normAutofit/>
          </a:bodyPr>
          <a:lstStyle/>
          <a:p>
            <a:r>
              <a:rPr lang="en-US" b="1" dirty="0" smtClean="0">
                <a:solidFill>
                  <a:srgbClr val="00B0F0"/>
                </a:solidFill>
                <a:latin typeface="Arial Rounded MT Bold" pitchFamily="34" charset="0"/>
              </a:rPr>
              <a:t>Extrinsic Semiconductor</a:t>
            </a:r>
            <a:endParaRPr lang="ar-IQ" dirty="0">
              <a:solidFill>
                <a:srgbClr val="00B0F0"/>
              </a:solidFill>
              <a:latin typeface="Arial Rounded MT Bold" pitchFamily="34" charset="0"/>
            </a:endParaRPr>
          </a:p>
        </p:txBody>
      </p:sp>
      <p:sp>
        <p:nvSpPr>
          <p:cNvPr id="3" name="Subtitle 2"/>
          <p:cNvSpPr>
            <a:spLocks noGrp="1"/>
          </p:cNvSpPr>
          <p:nvPr>
            <p:ph type="subTitle" idx="1"/>
          </p:nvPr>
        </p:nvSpPr>
        <p:spPr>
          <a:xfrm>
            <a:off x="228600" y="1219200"/>
            <a:ext cx="8763000" cy="5486400"/>
          </a:xfrm>
        </p:spPr>
        <p:txBody>
          <a:bodyPr>
            <a:noAutofit/>
          </a:bodyPr>
          <a:lstStyle/>
          <a:p>
            <a:pPr algn="l">
              <a:lnSpc>
                <a:spcPct val="200000"/>
              </a:lnSpc>
            </a:pPr>
            <a:r>
              <a:rPr lang="en-US" sz="2400" dirty="0" smtClean="0">
                <a:solidFill>
                  <a:schemeClr val="tx2"/>
                </a:solidFill>
              </a:rPr>
              <a:t>Pure semiconductors have negligible conductivity at room temperature. To increase the conductivity of intrinsic semiconductor, some impurity is added. The resulting semiconductor is called impure or extrinsic semiconductor.</a:t>
            </a:r>
          </a:p>
          <a:p>
            <a:pPr algn="l">
              <a:lnSpc>
                <a:spcPct val="200000"/>
              </a:lnSpc>
            </a:pPr>
            <a:r>
              <a:rPr lang="en-US" sz="2400" dirty="0" smtClean="0">
                <a:solidFill>
                  <a:schemeClr val="tx2"/>
                </a:solidFill>
              </a:rPr>
              <a:t> Impurities are added at the rate of ~ one atom per 10   to  10 semiconductor atoms. The purpose of adding impurity is to increase either the number of free electrons or holes in a semiconductor.</a:t>
            </a:r>
          </a:p>
          <a:p>
            <a:pPr algn="l">
              <a:lnSpc>
                <a:spcPct val="200000"/>
              </a:lnSpc>
            </a:pPr>
            <a:endParaRPr lang="ar-IQ" sz="2400" dirty="0">
              <a:solidFill>
                <a:schemeClr val="tx2"/>
              </a:solidFill>
            </a:endParaRPr>
          </a:p>
        </p:txBody>
      </p:sp>
      <p:sp>
        <p:nvSpPr>
          <p:cNvPr id="4" name="TextBox 3"/>
          <p:cNvSpPr txBox="1"/>
          <p:nvPr/>
        </p:nvSpPr>
        <p:spPr>
          <a:xfrm>
            <a:off x="7696200" y="4295001"/>
            <a:ext cx="762000" cy="276999"/>
          </a:xfrm>
          <a:prstGeom prst="rect">
            <a:avLst/>
          </a:prstGeom>
          <a:noFill/>
        </p:spPr>
        <p:txBody>
          <a:bodyPr wrap="square" rtlCol="0">
            <a:spAutoFit/>
          </a:bodyPr>
          <a:lstStyle/>
          <a:p>
            <a:r>
              <a:rPr lang="en-US" sz="1200" dirty="0" smtClean="0"/>
              <a:t>10</a:t>
            </a:r>
            <a:endParaRPr lang="en-US" sz="1200" dirty="0"/>
          </a:p>
        </p:txBody>
      </p:sp>
      <p:sp>
        <p:nvSpPr>
          <p:cNvPr id="5" name="TextBox 4"/>
          <p:cNvSpPr txBox="1"/>
          <p:nvPr/>
        </p:nvSpPr>
        <p:spPr>
          <a:xfrm>
            <a:off x="6858000" y="4295001"/>
            <a:ext cx="762000" cy="276999"/>
          </a:xfrm>
          <a:prstGeom prst="rect">
            <a:avLst/>
          </a:prstGeom>
          <a:noFill/>
        </p:spPr>
        <p:txBody>
          <a:bodyPr wrap="square" rtlCol="0">
            <a:spAutoFit/>
          </a:bodyPr>
          <a:lstStyle/>
          <a:p>
            <a:r>
              <a:rPr lang="en-US" sz="1200" dirty="0" smtClean="0"/>
              <a:t>6</a:t>
            </a:r>
            <a:endParaRPr lang="en-US" sz="1200" dirty="0"/>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p:cNvSpPr txBox="1">
            <a:spLocks/>
          </p:cNvSpPr>
          <p:nvPr/>
        </p:nvSpPr>
        <p:spPr>
          <a:xfrm>
            <a:off x="457200" y="-152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B0F0"/>
                </a:solidFill>
                <a:effectLst/>
                <a:uLnTx/>
                <a:uFillTx/>
                <a:latin typeface="Bradley Hand ITC" pitchFamily="66" charset="0"/>
                <a:ea typeface="+mj-ea"/>
                <a:cs typeface="+mj-cs"/>
              </a:rPr>
              <a:t>Extrinsic Semiconductor</a:t>
            </a:r>
          </a:p>
        </p:txBody>
      </p:sp>
      <p:sp>
        <p:nvSpPr>
          <p:cNvPr id="29" name="Rectangle 3"/>
          <p:cNvSpPr txBox="1">
            <a:spLocks noChangeArrowheads="1"/>
          </p:cNvSpPr>
          <p:nvPr/>
        </p:nvSpPr>
        <p:spPr bwMode="auto">
          <a:xfrm>
            <a:off x="0" y="838200"/>
            <a:ext cx="8915400" cy="5334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Two types of impurity atoms are added to the semiconductor </a:t>
            </a:r>
          </a:p>
        </p:txBody>
      </p:sp>
      <p:cxnSp>
        <p:nvCxnSpPr>
          <p:cNvPr id="30" name="Straight Arrow Connector 29"/>
          <p:cNvCxnSpPr/>
          <p:nvPr/>
        </p:nvCxnSpPr>
        <p:spPr>
          <a:xfrm flipH="1">
            <a:off x="2133600" y="1371600"/>
            <a:ext cx="2057400" cy="7620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1" name="Straight Arrow Connector 30"/>
          <p:cNvCxnSpPr/>
          <p:nvPr/>
        </p:nvCxnSpPr>
        <p:spPr>
          <a:xfrm>
            <a:off x="4191000" y="1371600"/>
            <a:ext cx="2133600" cy="6858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2" name="Rectangle 3"/>
          <p:cNvSpPr txBox="1">
            <a:spLocks noChangeArrowheads="1"/>
          </p:cNvSpPr>
          <p:nvPr/>
        </p:nvSpPr>
        <p:spPr bwMode="auto">
          <a:xfrm>
            <a:off x="0" y="2133600"/>
            <a:ext cx="4267200" cy="13716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Atoms containing 5</a:t>
            </a:r>
          </a:p>
          <a:p>
            <a:pPr marL="342900" indent="-342900" algn="just" eaLnBrk="0" hangingPunct="0">
              <a:spcBef>
                <a:spcPct val="20000"/>
              </a:spcBef>
              <a:buFont typeface="Wingdings" pitchFamily="2" charset="2"/>
              <a:buNone/>
              <a:defRPr/>
            </a:pPr>
            <a:r>
              <a:rPr lang="en-US" sz="2400" kern="0" dirty="0">
                <a:latin typeface="+mn-lt"/>
                <a:cs typeface="+mn-cs"/>
              </a:rPr>
              <a:t>     valance  electrons  </a:t>
            </a:r>
          </a:p>
          <a:p>
            <a:pPr marL="342900" indent="-342900" algn="just" eaLnBrk="0" hangingPunct="0">
              <a:spcBef>
                <a:spcPct val="20000"/>
              </a:spcBef>
              <a:buFont typeface="Wingdings" pitchFamily="2" charset="2"/>
              <a:buNone/>
              <a:defRPr/>
            </a:pPr>
            <a:r>
              <a:rPr lang="en-US" sz="2400" kern="0" dirty="0">
                <a:latin typeface="+mn-lt"/>
                <a:cs typeface="+mn-cs"/>
              </a:rPr>
              <a:t>  (</a:t>
            </a:r>
            <a:r>
              <a:rPr lang="en-US" sz="2400" kern="0" dirty="0" smtClean="0">
                <a:latin typeface="+mn-lt"/>
                <a:cs typeface="+mn-cs"/>
              </a:rPr>
              <a:t>Pentavalent</a:t>
            </a:r>
            <a:r>
              <a:rPr lang="en-US" sz="2400" kern="0" dirty="0" smtClean="0"/>
              <a:t> </a:t>
            </a:r>
            <a:r>
              <a:rPr lang="en-US" sz="2400" kern="0" dirty="0" smtClean="0">
                <a:latin typeface="+mn-lt"/>
                <a:cs typeface="+mn-cs"/>
              </a:rPr>
              <a:t>impurity </a:t>
            </a:r>
            <a:r>
              <a:rPr lang="en-US" sz="2400" kern="0" dirty="0">
                <a:latin typeface="+mn-lt"/>
                <a:cs typeface="+mn-cs"/>
              </a:rPr>
              <a:t>atoms)</a:t>
            </a:r>
          </a:p>
        </p:txBody>
      </p:sp>
      <p:sp>
        <p:nvSpPr>
          <p:cNvPr id="33" name="Rectangle 3"/>
          <p:cNvSpPr txBox="1">
            <a:spLocks noChangeArrowheads="1"/>
          </p:cNvSpPr>
          <p:nvPr/>
        </p:nvSpPr>
        <p:spPr bwMode="auto">
          <a:xfrm>
            <a:off x="4800600" y="2057400"/>
            <a:ext cx="4267200" cy="13716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Atoms containing 3</a:t>
            </a:r>
          </a:p>
          <a:p>
            <a:pPr marL="342900" indent="-342900" algn="just" eaLnBrk="0" hangingPunct="0">
              <a:spcBef>
                <a:spcPct val="20000"/>
              </a:spcBef>
              <a:buFont typeface="Wingdings" pitchFamily="2" charset="2"/>
              <a:buNone/>
              <a:defRPr/>
            </a:pPr>
            <a:r>
              <a:rPr lang="en-US" sz="2400" kern="0" dirty="0">
                <a:latin typeface="+mn-lt"/>
                <a:cs typeface="+mn-cs"/>
              </a:rPr>
              <a:t>     valance  electrons </a:t>
            </a:r>
          </a:p>
          <a:p>
            <a:pPr marL="342900" indent="-342900" algn="just" eaLnBrk="0" hangingPunct="0">
              <a:spcBef>
                <a:spcPct val="20000"/>
              </a:spcBef>
              <a:buFont typeface="Wingdings" pitchFamily="2" charset="2"/>
              <a:buNone/>
              <a:defRPr/>
            </a:pPr>
            <a:r>
              <a:rPr lang="en-US" sz="2400" kern="0" dirty="0">
                <a:latin typeface="+mn-lt"/>
                <a:cs typeface="+mn-cs"/>
              </a:rPr>
              <a:t>    (Trivalent impurity atoms)</a:t>
            </a:r>
          </a:p>
        </p:txBody>
      </p:sp>
      <p:sp>
        <p:nvSpPr>
          <p:cNvPr id="34" name="Rectangle 3"/>
          <p:cNvSpPr txBox="1">
            <a:spLocks noChangeArrowheads="1"/>
          </p:cNvSpPr>
          <p:nvPr/>
        </p:nvSpPr>
        <p:spPr bwMode="auto">
          <a:xfrm>
            <a:off x="381000" y="3657600"/>
            <a:ext cx="3657600" cy="4572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e.g. P, </a:t>
            </a:r>
            <a:r>
              <a:rPr lang="en-US" sz="2400" kern="0" dirty="0" smtClean="0">
                <a:latin typeface="+mn-lt"/>
                <a:cs typeface="+mn-cs"/>
              </a:rPr>
              <a:t>As , </a:t>
            </a:r>
            <a:r>
              <a:rPr lang="en-US" sz="2400" kern="0" dirty="0">
                <a:latin typeface="+mn-lt"/>
                <a:cs typeface="+mn-cs"/>
              </a:rPr>
              <a:t>Bi</a:t>
            </a:r>
          </a:p>
        </p:txBody>
      </p:sp>
      <p:sp>
        <p:nvSpPr>
          <p:cNvPr id="35" name="Rectangle 3"/>
          <p:cNvSpPr txBox="1">
            <a:spLocks noChangeArrowheads="1"/>
          </p:cNvSpPr>
          <p:nvPr/>
        </p:nvSpPr>
        <p:spPr bwMode="auto">
          <a:xfrm>
            <a:off x="5105400" y="3505200"/>
            <a:ext cx="4267200" cy="4572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e.g. Al</a:t>
            </a:r>
            <a:r>
              <a:rPr lang="en-US" sz="2400" kern="0" dirty="0" smtClean="0">
                <a:latin typeface="+mn-lt"/>
                <a:cs typeface="+mn-cs"/>
              </a:rPr>
              <a:t>, </a:t>
            </a:r>
            <a:r>
              <a:rPr lang="en-US" sz="2400" kern="0" dirty="0">
                <a:latin typeface="+mn-lt"/>
                <a:cs typeface="+mn-cs"/>
              </a:rPr>
              <a:t>B, In</a:t>
            </a:r>
          </a:p>
        </p:txBody>
      </p:sp>
      <p:cxnSp>
        <p:nvCxnSpPr>
          <p:cNvPr id="36" name="Straight Arrow Connector 35"/>
          <p:cNvCxnSpPr/>
          <p:nvPr/>
        </p:nvCxnSpPr>
        <p:spPr>
          <a:xfrm rot="5400000">
            <a:off x="1600200" y="4419600"/>
            <a:ext cx="60960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7" name="Straight Arrow Connector 36"/>
          <p:cNvCxnSpPr/>
          <p:nvPr/>
        </p:nvCxnSpPr>
        <p:spPr>
          <a:xfrm rot="5400000">
            <a:off x="6363494" y="4304506"/>
            <a:ext cx="53340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8" name="Rectangle 3"/>
          <p:cNvSpPr txBox="1">
            <a:spLocks noChangeArrowheads="1"/>
          </p:cNvSpPr>
          <p:nvPr/>
        </p:nvSpPr>
        <p:spPr bwMode="auto">
          <a:xfrm>
            <a:off x="457200" y="4724400"/>
            <a:ext cx="4267200" cy="4572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N-type semiconductor</a:t>
            </a:r>
          </a:p>
        </p:txBody>
      </p:sp>
      <p:sp>
        <p:nvSpPr>
          <p:cNvPr id="39" name="Rectangle 3"/>
          <p:cNvSpPr txBox="1">
            <a:spLocks noChangeArrowheads="1"/>
          </p:cNvSpPr>
          <p:nvPr/>
        </p:nvSpPr>
        <p:spPr bwMode="auto">
          <a:xfrm>
            <a:off x="4876800" y="4724400"/>
            <a:ext cx="4267200" cy="4572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a:latin typeface="+mn-lt"/>
                <a:cs typeface="+mn-cs"/>
              </a:rPr>
              <a:t>  P-type semiconductor</a:t>
            </a:r>
          </a:p>
        </p:txBody>
      </p:sp>
      <p:cxnSp>
        <p:nvCxnSpPr>
          <p:cNvPr id="14" name="Straight Arrow Connector 13"/>
          <p:cNvCxnSpPr/>
          <p:nvPr/>
        </p:nvCxnSpPr>
        <p:spPr>
          <a:xfrm rot="5400000">
            <a:off x="1600994" y="5485606"/>
            <a:ext cx="60960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p:nvPr/>
        </p:nvCxnSpPr>
        <p:spPr>
          <a:xfrm rot="5400000">
            <a:off x="6363494" y="5447506"/>
            <a:ext cx="53340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8" name="Rectangle 3"/>
          <p:cNvSpPr txBox="1">
            <a:spLocks noChangeArrowheads="1"/>
          </p:cNvSpPr>
          <p:nvPr/>
        </p:nvSpPr>
        <p:spPr bwMode="auto">
          <a:xfrm>
            <a:off x="6172200" y="5867400"/>
            <a:ext cx="4267200" cy="4572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smtClean="0">
                <a:latin typeface="+mn-lt"/>
                <a:cs typeface="+mn-cs"/>
              </a:rPr>
              <a:t>Hole </a:t>
            </a:r>
            <a:endParaRPr lang="en-US" sz="2400" kern="0" dirty="0">
              <a:latin typeface="+mn-lt"/>
              <a:cs typeface="+mn-cs"/>
            </a:endParaRPr>
          </a:p>
        </p:txBody>
      </p:sp>
      <p:sp>
        <p:nvSpPr>
          <p:cNvPr id="19" name="Rectangle 3"/>
          <p:cNvSpPr txBox="1">
            <a:spLocks noChangeArrowheads="1"/>
          </p:cNvSpPr>
          <p:nvPr/>
        </p:nvSpPr>
        <p:spPr bwMode="auto">
          <a:xfrm>
            <a:off x="990600" y="5943600"/>
            <a:ext cx="4267200" cy="457200"/>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defRPr/>
            </a:pPr>
            <a:r>
              <a:rPr lang="en-US" sz="2400" kern="0" dirty="0" smtClean="0">
                <a:latin typeface="+mn-lt"/>
                <a:cs typeface="+mn-cs"/>
              </a:rPr>
              <a:t>Free electron </a:t>
            </a:r>
            <a:endParaRPr lang="en-US" sz="2400" kern="0"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linds(horizontal)">
                                      <p:cBhvr>
                                        <p:cTn id="7" dur="500"/>
                                        <p:tgtEl>
                                          <p:spTgt spid="3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linds(horizontal)">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linds(horizontal)">
                                      <p:cBhvr>
                                        <p:cTn id="15" dur="500"/>
                                        <p:tgtEl>
                                          <p:spTgt spid="3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blinds(horizontal)">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linds(horizontal)">
                                      <p:cBhvr>
                                        <p:cTn id="23" dur="500"/>
                                        <p:tgtEl>
                                          <p:spTgt spid="3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blinds(horizontal)">
                                      <p:cBhvr>
                                        <p:cTn id="26" dur="500"/>
                                        <p:tgtEl>
                                          <p:spTgt spid="39"/>
                                        </p:tgtEl>
                                      </p:cBhvr>
                                    </p:animEffect>
                                  </p:childTnLst>
                                </p:cTn>
                              </p:par>
                              <p:par>
                                <p:cTn id="27" presetID="3" presetClass="entr" presetSubtype="1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blinds(horizontal)">
                                      <p:cBhvr>
                                        <p:cTn id="29" dur="500"/>
                                        <p:tgtEl>
                                          <p:spTgt spid="36"/>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linds(horizontal)">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ppt_x</p:attrName>
                                        </p:attrNameLst>
                                      </p:cBhvr>
                                      <p:tavLst>
                                        <p:tav tm="0">
                                          <p:val>
                                            <p:strVal val="#ppt_x-.2"/>
                                          </p:val>
                                        </p:tav>
                                        <p:tav tm="100000">
                                          <p:val>
                                            <p:strVal val="#ppt_x"/>
                                          </p:val>
                                        </p:tav>
                                      </p:tavLst>
                                    </p:anim>
                                    <p:anim calcmode="lin" valueType="num">
                                      <p:cBhvr>
                                        <p:cTn id="3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linds(horizontal)">
                                      <p:cBhvr>
                                        <p:cTn id="44" dur="500"/>
                                        <p:tgtEl>
                                          <p:spTgt spid="16"/>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linds(horizontal)">
                                      <p:cBhvr>
                                        <p:cTn id="47" dur="500"/>
                                        <p:tgtEl>
                                          <p:spTgt spid="18"/>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linds(horizontal)">
                                      <p:cBhvr>
                                        <p:cTn id="5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8" grpId="0"/>
      <p:bldP spid="39" grpId="0"/>
      <p:bldP spid="18" grpId="0"/>
      <p:bldP spid="19" grpId="0"/>
    </p:bldLst>
  </p:timing>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00000"/>
      </a:dk2>
      <a:lt2>
        <a:srgbClr val="EEECE1"/>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1711</TotalTime>
  <Words>1462</Words>
  <Application>Microsoft Office PowerPoint</Application>
  <PresentationFormat>On-screen Show (4:3)</PresentationFormat>
  <Paragraphs>203</Paragraphs>
  <Slides>25</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Equation</vt:lpstr>
      <vt:lpstr>semiconductors</vt:lpstr>
      <vt:lpstr>PowerPoint Presentation</vt:lpstr>
      <vt:lpstr>Introduction </vt:lpstr>
      <vt:lpstr>PowerPoint Presentation</vt:lpstr>
      <vt:lpstr>PowerPoint Presentation</vt:lpstr>
      <vt:lpstr>Intrinsic semiconductor</vt:lpstr>
      <vt:lpstr>The difference between silicon and germanium</vt:lpstr>
      <vt:lpstr>Extrinsic Semiconductor</vt:lpstr>
      <vt:lpstr>PowerPoint Presentation</vt:lpstr>
      <vt:lpstr>N – type semiconductor </vt:lpstr>
      <vt:lpstr>P – type semiconductor </vt:lpstr>
      <vt:lpstr>Carrier concentration and Fermi level</vt:lpstr>
      <vt:lpstr>PowerPoint Presentation</vt:lpstr>
      <vt:lpstr>PowerPoint Presentation</vt:lpstr>
      <vt:lpstr>Fermi level</vt:lpstr>
      <vt:lpstr>PowerPoint Presentation</vt:lpstr>
      <vt:lpstr>Carrier – transport phenomena </vt:lpstr>
      <vt:lpstr>PowerPoint Presentation</vt:lpstr>
      <vt:lpstr> Resistivity </vt:lpstr>
      <vt:lpstr>Recombination, Generation, and Carrier Lifetimes</vt:lpstr>
      <vt:lpstr>PowerPoint Presentation</vt:lpstr>
      <vt:lpstr>PowerPoint Presentation</vt:lpstr>
      <vt:lpstr>PowerPoint Presentation</vt:lpstr>
      <vt:lpstr>Band to band transition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Semiconductors</dc:title>
  <dc:creator>Hp</dc:creator>
  <cp:lastModifiedBy>wisam</cp:lastModifiedBy>
  <cp:revision>236</cp:revision>
  <dcterms:created xsi:type="dcterms:W3CDTF">2006-08-16T00:00:00Z</dcterms:created>
  <dcterms:modified xsi:type="dcterms:W3CDTF">2020-11-26T20:01:27Z</dcterms:modified>
</cp:coreProperties>
</file>