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95" r:id="rId2"/>
    <p:sldId id="296" r:id="rId3"/>
    <p:sldId id="297" r:id="rId4"/>
    <p:sldId id="289" r:id="rId5"/>
    <p:sldId id="294" r:id="rId6"/>
    <p:sldId id="293" r:id="rId7"/>
    <p:sldId id="257" r:id="rId8"/>
    <p:sldId id="258" r:id="rId9"/>
    <p:sldId id="259" r:id="rId10"/>
    <p:sldId id="260" r:id="rId11"/>
    <p:sldId id="261" r:id="rId12"/>
    <p:sldId id="262" r:id="rId13"/>
    <p:sldId id="263" r:id="rId14"/>
    <p:sldId id="264" r:id="rId15"/>
    <p:sldId id="266" r:id="rId16"/>
    <p:sldId id="268" r:id="rId17"/>
    <p:sldId id="269" r:id="rId18"/>
    <p:sldId id="270" r:id="rId19"/>
    <p:sldId id="271" r:id="rId20"/>
    <p:sldId id="273" r:id="rId21"/>
    <p:sldId id="274" r:id="rId22"/>
    <p:sldId id="275" r:id="rId23"/>
    <p:sldId id="29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F46D1B4-67A4-420B-8D9F-525E0393BFFC}" type="datetimeFigureOut">
              <a:rPr lang="ar-IQ" smtClean="0"/>
              <a:t>22/06/1442</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A33A153-CA3D-44B8-A342-C1E2555DB4F2}" type="slidenum">
              <a:rPr lang="ar-IQ" smtClean="0"/>
              <a:t>‹#›</a:t>
            </a:fld>
            <a:endParaRPr lang="ar-IQ"/>
          </a:p>
        </p:txBody>
      </p:sp>
    </p:spTree>
    <p:extLst>
      <p:ext uri="{BB962C8B-B14F-4D97-AF65-F5344CB8AC3E}">
        <p14:creationId xmlns:p14="http://schemas.microsoft.com/office/powerpoint/2010/main" val="23903078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827" name="Rectangle 3"/>
          <p:cNvSpPr>
            <a:spLocks noGrp="1" noChangeArrowheads="1"/>
          </p:cNvSpPr>
          <p:nvPr>
            <p:ph type="body" idx="1"/>
          </p:nvPr>
        </p:nvSpPr>
        <p:spPr/>
        <p:txBody>
          <a:bodyPr/>
          <a:lstStyle/>
          <a:p>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2/4/2021</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08129" y="1214422"/>
            <a:ext cx="184731" cy="769441"/>
          </a:xfrm>
          <a:prstGeom prst="rect">
            <a:avLst/>
          </a:prstGeom>
        </p:spPr>
        <p:txBody>
          <a:bodyPr wrap="none">
            <a:spAutoFit/>
          </a:bodyPr>
          <a:lstStyle/>
          <a:p>
            <a:endParaRPr lang="ar-IQ" sz="4400" b="1" dirty="0">
              <a:solidFill>
                <a:schemeClr val="accent1">
                  <a:lumMod val="50000"/>
                </a:schemeClr>
              </a:solidFill>
              <a:effectLst>
                <a:outerShdw blurRad="38100" dist="38100" dir="2700000" algn="tl">
                  <a:srgbClr val="000000">
                    <a:alpha val="43137"/>
                  </a:srgbClr>
                </a:outerShdw>
              </a:effectLst>
            </a:endParaRPr>
          </a:p>
        </p:txBody>
      </p:sp>
      <p:sp>
        <p:nvSpPr>
          <p:cNvPr id="5" name="Rectangle 4"/>
          <p:cNvSpPr/>
          <p:nvPr/>
        </p:nvSpPr>
        <p:spPr>
          <a:xfrm>
            <a:off x="2915816" y="4191471"/>
            <a:ext cx="4777270" cy="523220"/>
          </a:xfrm>
          <a:prstGeom prst="rect">
            <a:avLst/>
          </a:prstGeom>
        </p:spPr>
        <p:txBody>
          <a:bodyPr wrap="none">
            <a:spAutoFit/>
          </a:bodyPr>
          <a:lstStyle/>
          <a:p>
            <a:pPr algn="l" rtl="0"/>
            <a:r>
              <a:rPr lang="en-US" sz="2800" b="1" dirty="0" smtClean="0">
                <a:solidFill>
                  <a:srgbClr val="0070C0"/>
                </a:solidFill>
                <a:effectLst>
                  <a:outerShdw blurRad="38100" dist="38100" dir="2700000" algn="tl">
                    <a:srgbClr val="000000">
                      <a:alpha val="43137"/>
                    </a:srgbClr>
                  </a:outerShdw>
                </a:effectLst>
              </a:rPr>
              <a:t>Prof. Dr. </a:t>
            </a:r>
            <a:r>
              <a:rPr lang="en-US" sz="2800" b="1" dirty="0" err="1" smtClean="0">
                <a:solidFill>
                  <a:srgbClr val="0070C0"/>
                </a:solidFill>
                <a:effectLst>
                  <a:outerShdw blurRad="38100" dist="38100" dir="2700000" algn="tl">
                    <a:srgbClr val="000000">
                      <a:alpha val="43137"/>
                    </a:srgbClr>
                  </a:outerShdw>
                </a:effectLst>
              </a:rPr>
              <a:t>Wisam</a:t>
            </a:r>
            <a:r>
              <a:rPr lang="en-US" sz="2800" b="1" dirty="0" smtClean="0">
                <a:solidFill>
                  <a:srgbClr val="0070C0"/>
                </a:solidFill>
                <a:effectLst>
                  <a:outerShdw blurRad="38100" dist="38100" dir="2700000" algn="tl">
                    <a:srgbClr val="000000">
                      <a:alpha val="43137"/>
                    </a:srgbClr>
                  </a:outerShdw>
                </a:effectLst>
              </a:rPr>
              <a:t> J. Aziz</a:t>
            </a:r>
            <a:endParaRPr lang="ar-IQ" sz="2800" b="1" dirty="0">
              <a:solidFill>
                <a:srgbClr val="0070C0"/>
              </a:solidFill>
              <a:effectLst>
                <a:outerShdw blurRad="38100" dist="38100" dir="2700000" algn="tl">
                  <a:srgbClr val="000000">
                    <a:alpha val="43137"/>
                  </a:srgbClr>
                </a:outerShdw>
              </a:effectLst>
            </a:endParaRPr>
          </a:p>
        </p:txBody>
      </p:sp>
      <p:sp>
        <p:nvSpPr>
          <p:cNvPr id="6" name="Rectangle 5"/>
          <p:cNvSpPr/>
          <p:nvPr/>
        </p:nvSpPr>
        <p:spPr>
          <a:xfrm>
            <a:off x="1187624" y="692696"/>
            <a:ext cx="6990622" cy="1754326"/>
          </a:xfrm>
          <a:prstGeom prst="rect">
            <a:avLst/>
          </a:prstGeom>
        </p:spPr>
        <p:txBody>
          <a:bodyPr wrap="square">
            <a:spAutoFit/>
          </a:bodyPr>
          <a:lstStyle/>
          <a:p>
            <a:pPr algn="ctr" rtl="0"/>
            <a:r>
              <a:rPr lang="en-US" sz="3600" b="1" dirty="0">
                <a:solidFill>
                  <a:srgbClr val="FF0000"/>
                </a:solidFill>
              </a:rPr>
              <a:t>Solid state physics</a:t>
            </a:r>
          </a:p>
          <a:p>
            <a:pPr algn="ctr" rtl="0"/>
            <a:r>
              <a:rPr lang="en-US" sz="3600" b="1" dirty="0" smtClean="0">
                <a:solidFill>
                  <a:srgbClr val="0070C0"/>
                </a:solidFill>
              </a:rPr>
              <a:t> </a:t>
            </a:r>
          </a:p>
          <a:p>
            <a:pPr algn="ctr" rtl="0"/>
            <a:r>
              <a:rPr lang="en-US" sz="3600" b="1" dirty="0" smtClean="0">
                <a:solidFill>
                  <a:srgbClr val="0070C0"/>
                </a:solidFill>
              </a:rPr>
              <a:t>Lecture (8)</a:t>
            </a:r>
            <a:endParaRPr lang="en-US" sz="3600" b="1" dirty="0">
              <a:solidFill>
                <a:srgbClr val="0070C0"/>
              </a:solidFill>
            </a:endParaRPr>
          </a:p>
        </p:txBody>
      </p:sp>
      <p:pic>
        <p:nvPicPr>
          <p:cNvPr id="7" name="Picture 2" descr="https://tse2.mm.bing.net/th?id=OIP.r9-gZNDRVk9OQ1iSWLsxjgAAAA&amp;pid=Api&amp;P=0&amp;w=300&amp;h=3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207542"/>
            <a:ext cx="1600200" cy="141337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1" y="266102"/>
            <a:ext cx="1447800" cy="14531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981200" y="2819400"/>
            <a:ext cx="5257800" cy="830997"/>
          </a:xfrm>
          <a:prstGeom prst="rect">
            <a:avLst/>
          </a:prstGeom>
        </p:spPr>
        <p:txBody>
          <a:bodyPr wrap="square">
            <a:spAutoFit/>
          </a:bodyPr>
          <a:lstStyle/>
          <a:p>
            <a:r>
              <a:rPr lang="en-US" sz="4800" b="1" dirty="0">
                <a:ln w="18000">
                  <a:solidFill>
                    <a:schemeClr val="accent2">
                      <a:satMod val="140000"/>
                    </a:schemeClr>
                  </a:solidFill>
                  <a:prstDash val="solid"/>
                  <a:miter lim="800000"/>
                </a:ln>
                <a:solidFill>
                  <a:srgbClr val="FFC000"/>
                </a:solidFill>
                <a:effectLst>
                  <a:outerShdw blurRad="25500" dist="23000" dir="7020000" algn="tl">
                    <a:srgbClr val="000000">
                      <a:alpha val="50000"/>
                    </a:srgbClr>
                  </a:outerShdw>
                </a:effectLst>
              </a:rPr>
              <a:t>Nanolithography</a:t>
            </a:r>
            <a:endParaRPr lang="ar-IQ" sz="4800" b="1" cap="all" dirty="0">
              <a:ln w="0"/>
              <a:solidFill>
                <a:srgbClr val="FFC000"/>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3675195687"/>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62200" y="609600"/>
            <a:ext cx="3903633" cy="646331"/>
          </a:xfrm>
          <a:prstGeom prst="rect">
            <a:avLst/>
          </a:prstGeom>
        </p:spPr>
        <p:txBody>
          <a:bodyPr wrap="none">
            <a:spAutoFit/>
          </a:bodyPr>
          <a:lstStyle/>
          <a:p>
            <a:r>
              <a:rPr lang="en-US" sz="3600" b="1" dirty="0">
                <a:solidFill>
                  <a:srgbClr val="FF0000"/>
                </a:solidFill>
              </a:rPr>
              <a:t>Photolithography</a:t>
            </a:r>
            <a:endParaRPr lang="ar-IQ" sz="3600" dirty="0"/>
          </a:p>
        </p:txBody>
      </p:sp>
      <p:sp>
        <p:nvSpPr>
          <p:cNvPr id="6" name="Rectangle 5"/>
          <p:cNvSpPr/>
          <p:nvPr/>
        </p:nvSpPr>
        <p:spPr>
          <a:xfrm>
            <a:off x="228600" y="1266885"/>
            <a:ext cx="8382000" cy="5262979"/>
          </a:xfrm>
          <a:prstGeom prst="rect">
            <a:avLst/>
          </a:prstGeom>
        </p:spPr>
        <p:txBody>
          <a:bodyPr wrap="square">
            <a:spAutoFit/>
          </a:bodyPr>
          <a:lstStyle/>
          <a:p>
            <a:pPr algn="just"/>
            <a:r>
              <a:rPr lang="en-US" sz="2400" dirty="0"/>
              <a:t>Lithography consists of patterning substrate by employing the interaction of beams of photons or particles with materials. Photolithography is widely used in the integrated circuits (ICs) manufacturing. The process of IC manufacturing consists of a series of 10-20 steps or more, called mask layers where layers of materials coated with resists are patterned then transferred onto the material layer.</a:t>
            </a:r>
          </a:p>
          <a:p>
            <a:pPr algn="just"/>
            <a:r>
              <a:rPr lang="en-US" sz="2400" dirty="0"/>
              <a:t>A photolithography system consists of a light source, a mask, and an optical projection system. Photoresists are radiation sensitive materials that usually consist of a photo-sensitive compound, a polymeric backbone, and a solvent. Resists can be classified upon their solubility after exposure into: positive resists (solubility of exposed area increases) and negative resists (solubility of exposed area decreases).</a:t>
            </a:r>
            <a:endParaRPr lang="ar-IQ" sz="2400"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2" cstate="print"/>
          <a:srcRect/>
          <a:stretch>
            <a:fillRect/>
          </a:stretch>
        </p:blipFill>
        <p:spPr bwMode="auto">
          <a:xfrm>
            <a:off x="1981200" y="1051169"/>
            <a:ext cx="4648200" cy="5141965"/>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52600" y="685800"/>
            <a:ext cx="6053260" cy="523220"/>
          </a:xfrm>
          <a:prstGeom prst="rect">
            <a:avLst/>
          </a:prstGeom>
        </p:spPr>
        <p:txBody>
          <a:bodyPr wrap="none">
            <a:spAutoFit/>
          </a:bodyPr>
          <a:lstStyle/>
          <a:p>
            <a:r>
              <a:rPr lang="en-US" sz="2800" b="1" dirty="0" smtClean="0">
                <a:solidFill>
                  <a:srgbClr val="FF0000"/>
                </a:solidFill>
                <a:effectLst>
                  <a:outerShdw blurRad="38100" dist="38100" dir="2700000" algn="tl">
                    <a:srgbClr val="000000">
                      <a:alpha val="43137"/>
                    </a:srgbClr>
                  </a:outerShdw>
                </a:effectLst>
              </a:rPr>
              <a:t>Stages </a:t>
            </a:r>
            <a:r>
              <a:rPr lang="en-US" sz="2800" b="1" dirty="0">
                <a:solidFill>
                  <a:srgbClr val="FF0000"/>
                </a:solidFill>
                <a:effectLst>
                  <a:outerShdw blurRad="38100" dist="38100" dir="2700000" algn="tl">
                    <a:srgbClr val="000000">
                      <a:alpha val="43137"/>
                    </a:srgbClr>
                  </a:outerShdw>
                </a:effectLst>
              </a:rPr>
              <a:t>of  photolithography process</a:t>
            </a:r>
            <a:endParaRPr lang="ar-IQ" sz="2800" dirty="0">
              <a:solidFill>
                <a:srgbClr val="FF0000"/>
              </a:solidFill>
              <a:effectLst>
                <a:outerShdw blurRad="38100" dist="38100" dir="2700000" algn="tl">
                  <a:srgbClr val="000000">
                    <a:alpha val="43137"/>
                  </a:srgbClr>
                </a:outerShdw>
              </a:effectLst>
            </a:endParaRPr>
          </a:p>
        </p:txBody>
      </p:sp>
      <p:sp>
        <p:nvSpPr>
          <p:cNvPr id="6" name="Rectangle 5"/>
          <p:cNvSpPr/>
          <p:nvPr/>
        </p:nvSpPr>
        <p:spPr>
          <a:xfrm>
            <a:off x="1143000" y="1676399"/>
            <a:ext cx="6096000" cy="3108543"/>
          </a:xfrm>
          <a:prstGeom prst="rect">
            <a:avLst/>
          </a:prstGeom>
        </p:spPr>
        <p:txBody>
          <a:bodyPr wrap="square">
            <a:spAutoFit/>
          </a:bodyPr>
          <a:lstStyle/>
          <a:p>
            <a:r>
              <a:rPr lang="en-US" sz="2800" dirty="0"/>
              <a:t>Stage – </a:t>
            </a:r>
            <a:r>
              <a:rPr lang="en-US" sz="2800" dirty="0" smtClean="0"/>
              <a:t>: </a:t>
            </a:r>
            <a:r>
              <a:rPr lang="en-US" sz="2800" dirty="0"/>
              <a:t>Wafer or substrate cleaning</a:t>
            </a:r>
          </a:p>
          <a:p>
            <a:r>
              <a:rPr lang="en-US" sz="2800" dirty="0"/>
              <a:t>Stage – 2: Spin coating of Photo-resist</a:t>
            </a:r>
          </a:p>
          <a:p>
            <a:r>
              <a:rPr lang="en-US" sz="2800" dirty="0"/>
              <a:t>Stage – 3: Baking the wafer</a:t>
            </a:r>
          </a:p>
          <a:p>
            <a:r>
              <a:rPr lang="en-US" sz="2800" dirty="0"/>
              <a:t>Stage – 4: UV Exposure</a:t>
            </a:r>
          </a:p>
          <a:p>
            <a:r>
              <a:rPr lang="en-US" sz="2800" dirty="0"/>
              <a:t>Stage – 5: Removal of wafer</a:t>
            </a:r>
          </a:p>
          <a:p>
            <a:r>
              <a:rPr lang="en-US" sz="2800" dirty="0"/>
              <a:t>Stage – 6: Developing process</a:t>
            </a:r>
          </a:p>
          <a:p>
            <a:r>
              <a:rPr lang="en-US" sz="2800" dirty="0"/>
              <a:t>Stage – 7: Pattern Analysis</a:t>
            </a:r>
            <a:endParaRPr lang="ar-IQ" sz="2800"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91834" y="685800"/>
            <a:ext cx="4261103" cy="584775"/>
          </a:xfrm>
          <a:prstGeom prst="rect">
            <a:avLst/>
          </a:prstGeom>
        </p:spPr>
        <p:txBody>
          <a:bodyPr wrap="none">
            <a:spAutoFit/>
          </a:bodyPr>
          <a:lstStyle/>
          <a:p>
            <a:r>
              <a:rPr lang="en-US" sz="3200" b="1" dirty="0">
                <a:solidFill>
                  <a:srgbClr val="FF0000"/>
                </a:solidFill>
              </a:rPr>
              <a:t>Ion beam lithography</a:t>
            </a:r>
            <a:endParaRPr lang="ar-IQ" sz="3200" dirty="0">
              <a:solidFill>
                <a:srgbClr val="FF0000"/>
              </a:solidFill>
            </a:endParaRPr>
          </a:p>
        </p:txBody>
      </p:sp>
      <p:sp>
        <p:nvSpPr>
          <p:cNvPr id="5" name="Rectangle 4"/>
          <p:cNvSpPr/>
          <p:nvPr/>
        </p:nvSpPr>
        <p:spPr>
          <a:xfrm>
            <a:off x="762000" y="1305342"/>
            <a:ext cx="7467600" cy="4893647"/>
          </a:xfrm>
          <a:prstGeom prst="rect">
            <a:avLst/>
          </a:prstGeom>
        </p:spPr>
        <p:txBody>
          <a:bodyPr wrap="square">
            <a:spAutoFit/>
          </a:bodyPr>
          <a:lstStyle/>
          <a:p>
            <a:pPr algn="just"/>
            <a:r>
              <a:rPr lang="en-US" sz="2400" dirty="0"/>
              <a:t>Because of the very short wavelength and very large </a:t>
            </a:r>
            <a:r>
              <a:rPr lang="en-US" sz="2400" dirty="0" smtClean="0"/>
              <a:t>energy density</a:t>
            </a:r>
            <a:r>
              <a:rPr lang="en-US" sz="2400" dirty="0"/>
              <a:t>, the FIB has the ability for direct fabrication of structures that have feature sizes at or below 1 </a:t>
            </a:r>
            <a:r>
              <a:rPr lang="en-US" sz="2400" dirty="0" err="1"/>
              <a:t>μm</a:t>
            </a:r>
            <a:r>
              <a:rPr lang="en-US" sz="2400" dirty="0"/>
              <a:t>. As a result, the FIB has recently become a popular candidate in making high quality </a:t>
            </a:r>
            <a:r>
              <a:rPr lang="en-US" sz="2400" dirty="0" smtClean="0"/>
              <a:t>micro-devices </a:t>
            </a:r>
            <a:r>
              <a:rPr lang="en-US" sz="2400" dirty="0"/>
              <a:t>or high-precision microstructures.</a:t>
            </a:r>
          </a:p>
          <a:p>
            <a:pPr algn="just"/>
            <a:r>
              <a:rPr lang="en-US" sz="2400" dirty="0"/>
              <a:t>The FIB has been a powerful tool in the semiconductor industry mainly for mask repairing, device modification, failure analysis and integrated circuit debugging. </a:t>
            </a:r>
          </a:p>
          <a:p>
            <a:pPr algn="just"/>
            <a:r>
              <a:rPr lang="en-US" sz="2400" dirty="0"/>
              <a:t>Two basic working modes, ion beam direct write and ion beam projection, have been developed for these applications</a:t>
            </a:r>
            <a:r>
              <a:rPr lang="en-US" dirty="0"/>
              <a:t>.</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066800"/>
            <a:ext cx="8534400" cy="5632311"/>
          </a:xfrm>
          <a:prstGeom prst="rect">
            <a:avLst/>
          </a:prstGeom>
        </p:spPr>
        <p:txBody>
          <a:bodyPr wrap="square">
            <a:spAutoFit/>
          </a:bodyPr>
          <a:lstStyle/>
          <a:p>
            <a:r>
              <a:rPr lang="en-US" sz="2400" dirty="0">
                <a:solidFill>
                  <a:schemeClr val="accent5"/>
                </a:solidFill>
              </a:rPr>
              <a:t>The ion beam direct write process </a:t>
            </a:r>
            <a:r>
              <a:rPr lang="en-US" sz="2400" dirty="0" smtClean="0">
                <a:solidFill>
                  <a:schemeClr val="accent5"/>
                </a:solidFill>
              </a:rPr>
              <a:t>:</a:t>
            </a:r>
          </a:p>
          <a:p>
            <a:endParaRPr lang="en-US" sz="2400" dirty="0">
              <a:solidFill>
                <a:schemeClr val="accent5"/>
              </a:solidFill>
            </a:endParaRPr>
          </a:p>
          <a:p>
            <a:pPr algn="just"/>
            <a:r>
              <a:rPr lang="en-US" sz="2400" dirty="0"/>
              <a:t> </a:t>
            </a:r>
            <a:r>
              <a:rPr lang="en-US" sz="2400" dirty="0" smtClean="0"/>
              <a:t>Also </a:t>
            </a:r>
            <a:r>
              <a:rPr lang="en-US" sz="2400" dirty="0"/>
              <a:t>known as FIB milling (FIBM</a:t>
            </a:r>
            <a:r>
              <a:rPr lang="en-US" sz="2400" dirty="0" smtClean="0"/>
              <a:t>), is </a:t>
            </a:r>
            <a:r>
              <a:rPr lang="en-US" sz="2400" dirty="0"/>
              <a:t>the process of transferring patterns by direct impingement of the ion beam on the substrate. It is a large collection of </a:t>
            </a:r>
            <a:r>
              <a:rPr lang="en-US" sz="2400" dirty="0" err="1"/>
              <a:t>microfabrication</a:t>
            </a:r>
            <a:r>
              <a:rPr lang="en-US" sz="2400" dirty="0"/>
              <a:t> techniques that removes materials </a:t>
            </a:r>
            <a:r>
              <a:rPr lang="en-US" sz="2400" dirty="0" smtClean="0"/>
              <a:t>from a </a:t>
            </a:r>
            <a:r>
              <a:rPr lang="en-US" sz="2400" dirty="0"/>
              <a:t>substrate and has been successfully used for fabricating various </a:t>
            </a:r>
            <a:r>
              <a:rPr lang="en-US" sz="2400" dirty="0" smtClean="0"/>
              <a:t>(3D) micro </a:t>
            </a:r>
            <a:r>
              <a:rPr lang="en-US" sz="2400" dirty="0"/>
              <a:t>structures and devices from a wide range of materials</a:t>
            </a:r>
            <a:r>
              <a:rPr lang="en-US" sz="2400" dirty="0" smtClean="0"/>
              <a:t>.</a:t>
            </a:r>
          </a:p>
          <a:p>
            <a:pPr algn="just"/>
            <a:r>
              <a:rPr lang="en-US" sz="2400" dirty="0"/>
              <a:t>the ion beam projection process :</a:t>
            </a:r>
          </a:p>
          <a:p>
            <a:pPr algn="just"/>
            <a:r>
              <a:rPr lang="en-US" sz="2400" dirty="0"/>
              <a:t>a collimated beam of ions passes through a stencil mask and the reduced </a:t>
            </a:r>
            <a:r>
              <a:rPr lang="en-US" sz="2400" dirty="0" smtClean="0"/>
              <a:t>image of </a:t>
            </a:r>
            <a:r>
              <a:rPr lang="en-US" sz="2400" dirty="0"/>
              <a:t>the mask is projected onto the substrate underneath. The ion beam projection process </a:t>
            </a:r>
            <a:r>
              <a:rPr lang="en-US" sz="2400" dirty="0" smtClean="0"/>
              <a:t>is also </a:t>
            </a:r>
            <a:r>
              <a:rPr lang="en-US" sz="2400" dirty="0"/>
              <a:t>known as focused ion beam lithography (FIBL) and can serve as an alternative </a:t>
            </a:r>
            <a:r>
              <a:rPr lang="en-US" sz="2400" dirty="0" smtClean="0"/>
              <a:t>to conventional </a:t>
            </a:r>
            <a:r>
              <a:rPr lang="en-US" sz="2400" dirty="0"/>
              <a:t>optical lithography</a:t>
            </a:r>
            <a:endParaRPr lang="ar-IQ" sz="2400" dirty="0"/>
          </a:p>
          <a:p>
            <a:endParaRPr lang="ar-IQ" sz="2400"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cstate="print"/>
          <a:srcRect l="15488" r="6878"/>
          <a:stretch/>
        </p:blipFill>
        <p:spPr bwMode="auto">
          <a:xfrm>
            <a:off x="685800" y="685800"/>
            <a:ext cx="4267199" cy="52578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5105400" y="1695450"/>
            <a:ext cx="2895600" cy="2343150"/>
          </a:xfrm>
          <a:prstGeom prst="rect">
            <a:avLst/>
          </a:prstGeom>
          <a:noFill/>
          <a:ln w="9525">
            <a:noFill/>
            <a:miter lim="800000"/>
            <a:headEnd/>
            <a:tailEnd/>
          </a:ln>
          <a:effectLst/>
        </p:spPr>
      </p:pic>
      <p:sp>
        <p:nvSpPr>
          <p:cNvPr id="5" name="Rectangle 4"/>
          <p:cNvSpPr/>
          <p:nvPr/>
        </p:nvSpPr>
        <p:spPr>
          <a:xfrm>
            <a:off x="4953000" y="4202668"/>
            <a:ext cx="3429000" cy="369332"/>
          </a:xfrm>
          <a:prstGeom prst="rect">
            <a:avLst/>
          </a:prstGeom>
        </p:spPr>
        <p:txBody>
          <a:bodyPr wrap="square">
            <a:spAutoFit/>
          </a:bodyPr>
          <a:lstStyle/>
          <a:p>
            <a:r>
              <a:rPr lang="en-US" b="1" dirty="0" smtClean="0"/>
              <a:t> FIB fabricated nanostructures</a:t>
            </a:r>
            <a:endParaRPr lang="ar-IQ" dirty="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381000"/>
            <a:ext cx="3600666" cy="584775"/>
          </a:xfrm>
          <a:prstGeom prst="rect">
            <a:avLst/>
          </a:prstGeom>
        </p:spPr>
        <p:txBody>
          <a:bodyPr wrap="none">
            <a:spAutoFit/>
          </a:bodyPr>
          <a:lstStyle/>
          <a:p>
            <a:r>
              <a:rPr lang="en-US" sz="3200" b="1" dirty="0">
                <a:solidFill>
                  <a:srgbClr val="FF0000"/>
                </a:solidFill>
                <a:effectLst>
                  <a:outerShdw blurRad="38100" dist="38100" dir="2700000" algn="tl">
                    <a:srgbClr val="000000">
                      <a:alpha val="43137"/>
                    </a:srgbClr>
                  </a:outerShdw>
                </a:effectLst>
              </a:rPr>
              <a:t>X- ray lithography</a:t>
            </a:r>
            <a:endParaRPr lang="ar-IQ" sz="3200" dirty="0">
              <a:solidFill>
                <a:srgbClr val="FF0000"/>
              </a:solidFill>
              <a:effectLst>
                <a:outerShdw blurRad="38100" dist="38100" dir="2700000" algn="tl">
                  <a:srgbClr val="000000">
                    <a:alpha val="43137"/>
                  </a:srgbClr>
                </a:outerShdw>
              </a:effectLst>
            </a:endParaRPr>
          </a:p>
        </p:txBody>
      </p:sp>
      <p:sp>
        <p:nvSpPr>
          <p:cNvPr id="5" name="Rectangle 4"/>
          <p:cNvSpPr/>
          <p:nvPr/>
        </p:nvSpPr>
        <p:spPr>
          <a:xfrm>
            <a:off x="457200" y="1127879"/>
            <a:ext cx="8077200" cy="5262979"/>
          </a:xfrm>
          <a:prstGeom prst="rect">
            <a:avLst/>
          </a:prstGeom>
        </p:spPr>
        <p:txBody>
          <a:bodyPr wrap="square">
            <a:spAutoFit/>
          </a:bodyPr>
          <a:lstStyle/>
          <a:p>
            <a:pPr algn="just"/>
            <a:r>
              <a:rPr lang="en-US" sz="2400" dirty="0"/>
              <a:t>This lithography processes involve the category of </a:t>
            </a:r>
            <a:r>
              <a:rPr lang="en-US" sz="2400" dirty="0" err="1"/>
              <a:t>nanolithographic</a:t>
            </a:r>
            <a:r>
              <a:rPr lang="en-US" sz="2400" dirty="0"/>
              <a:t> techniques, </a:t>
            </a:r>
            <a:r>
              <a:rPr lang="en-US" sz="2400" dirty="0" smtClean="0"/>
              <a:t>through which </a:t>
            </a:r>
            <a:r>
              <a:rPr lang="en-US" sz="2400" dirty="0"/>
              <a:t>transistors with smaller features can be patterned. It uses X-rays to transfer a geometric pattern from a mask to a light-sensitive chemical photoresist, or simply "resist," on the</a:t>
            </a:r>
          </a:p>
          <a:p>
            <a:pPr algn="just"/>
            <a:r>
              <a:rPr lang="en-US" sz="2400" dirty="0"/>
              <a:t>substrate. A series of chemical treatments then engraves the produced pattern into the material underneath the photoresist.</a:t>
            </a:r>
          </a:p>
          <a:p>
            <a:pPr algn="just"/>
            <a:r>
              <a:rPr lang="en-US" sz="2400" dirty="0"/>
              <a:t>X-ray lithography can be extended to an optical resolution of 15 nm by using the short wavelengths of 1 nm for the illumination.</a:t>
            </a:r>
          </a:p>
          <a:p>
            <a:pPr algn="just"/>
            <a:r>
              <a:rPr lang="en-US" sz="2400" dirty="0"/>
              <a:t>X-rays are usually generate secondary electrons as in the cases of extreme ultraviolet lithography and electron beam lithography.</a:t>
            </a: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apture.PNG"/>
          <p:cNvPicPr>
            <a:picLocks noChangeAspect="1"/>
          </p:cNvPicPr>
          <p:nvPr/>
        </p:nvPicPr>
        <p:blipFill>
          <a:blip r:embed="rId2" cstate="print"/>
          <a:stretch>
            <a:fillRect/>
          </a:stretch>
        </p:blipFill>
        <p:spPr>
          <a:xfrm>
            <a:off x="914400" y="1371600"/>
            <a:ext cx="7010400" cy="3768466"/>
          </a:xfrm>
          <a:prstGeom prst="rect">
            <a:avLst/>
          </a:prstGeom>
        </p:spPr>
      </p:pic>
      <p:sp>
        <p:nvSpPr>
          <p:cNvPr id="7" name="TextBox 6"/>
          <p:cNvSpPr txBox="1"/>
          <p:nvPr/>
        </p:nvSpPr>
        <p:spPr>
          <a:xfrm>
            <a:off x="2286000" y="5421868"/>
            <a:ext cx="4648200" cy="461665"/>
          </a:xfrm>
          <a:prstGeom prst="rect">
            <a:avLst/>
          </a:prstGeom>
          <a:noFill/>
        </p:spPr>
        <p:style>
          <a:lnRef idx="1">
            <a:schemeClr val="accent2"/>
          </a:lnRef>
          <a:fillRef idx="2">
            <a:schemeClr val="accent2"/>
          </a:fillRef>
          <a:effectRef idx="1">
            <a:schemeClr val="accent2"/>
          </a:effectRef>
          <a:fontRef idx="minor">
            <a:schemeClr val="dk1"/>
          </a:fontRef>
        </p:style>
        <p:txBody>
          <a:bodyPr wrap="square" rtlCol="1">
            <a:spAutoFit/>
          </a:bodyPr>
          <a:lstStyle/>
          <a:p>
            <a:r>
              <a:rPr lang="en-US" sz="2400" b="1" dirty="0" smtClean="0">
                <a:solidFill>
                  <a:srgbClr val="FF0000"/>
                </a:solidFill>
                <a:effectLst>
                  <a:outerShdw blurRad="38100" dist="38100" dir="2700000" algn="tl">
                    <a:srgbClr val="000000">
                      <a:alpha val="43137"/>
                    </a:srgbClr>
                  </a:outerShdw>
                </a:effectLst>
              </a:rPr>
              <a:t>X-ray lithography technique </a:t>
            </a:r>
            <a:endParaRPr lang="ar-IQ" sz="2400" b="1" dirty="0">
              <a:solidFill>
                <a:srgbClr val="FF0000"/>
              </a:solidFill>
              <a:effectLst>
                <a:outerShdw blurRad="38100" dist="38100" dir="2700000" algn="tl">
                  <a:srgbClr val="000000">
                    <a:alpha val="43137"/>
                  </a:srgbClr>
                </a:outerShdw>
              </a:effectLst>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581400"/>
            <a:ext cx="6096000" cy="2308324"/>
          </a:xfrm>
          <a:prstGeom prst="rect">
            <a:avLst/>
          </a:prstGeom>
        </p:spPr>
        <p:txBody>
          <a:bodyPr wrap="square">
            <a:spAutoFit/>
          </a:bodyPr>
          <a:lstStyle/>
          <a:p>
            <a:r>
              <a:rPr lang="en-US" sz="2400" b="1" dirty="0">
                <a:solidFill>
                  <a:srgbClr val="FF0000"/>
                </a:solidFill>
              </a:rPr>
              <a:t>Disadvantages of X-ray Lithography</a:t>
            </a:r>
          </a:p>
          <a:p>
            <a:endParaRPr lang="en-US" sz="2400" dirty="0"/>
          </a:p>
          <a:p>
            <a:r>
              <a:rPr lang="en-US" sz="2400" dirty="0"/>
              <a:t>1. Usage of X-ray masks</a:t>
            </a:r>
          </a:p>
          <a:p>
            <a:r>
              <a:rPr lang="en-US" sz="2400" dirty="0"/>
              <a:t>2. Deformation during the process</a:t>
            </a:r>
          </a:p>
          <a:p>
            <a:r>
              <a:rPr lang="en-US" sz="2400" dirty="0"/>
              <a:t>3. Vibrations during the process</a:t>
            </a:r>
          </a:p>
          <a:p>
            <a:r>
              <a:rPr lang="en-US" sz="2400" dirty="0"/>
              <a:t>4. Time consuming process</a:t>
            </a:r>
            <a:endParaRPr lang="ar-IQ" sz="2400" dirty="0"/>
          </a:p>
        </p:txBody>
      </p:sp>
      <p:sp>
        <p:nvSpPr>
          <p:cNvPr id="3" name="Rectangle 2"/>
          <p:cNvSpPr/>
          <p:nvPr/>
        </p:nvSpPr>
        <p:spPr>
          <a:xfrm>
            <a:off x="914400" y="1447800"/>
            <a:ext cx="7162800" cy="1938992"/>
          </a:xfrm>
          <a:prstGeom prst="rect">
            <a:avLst/>
          </a:prstGeom>
        </p:spPr>
        <p:txBody>
          <a:bodyPr wrap="square">
            <a:spAutoFit/>
          </a:bodyPr>
          <a:lstStyle/>
          <a:p>
            <a:r>
              <a:rPr lang="en-US" sz="2400" b="1" dirty="0" smtClean="0">
                <a:solidFill>
                  <a:srgbClr val="FF0000"/>
                </a:solidFill>
              </a:rPr>
              <a:t> Advantages </a:t>
            </a:r>
            <a:r>
              <a:rPr lang="en-US" sz="2400" b="1" dirty="0">
                <a:solidFill>
                  <a:srgbClr val="FF0000"/>
                </a:solidFill>
              </a:rPr>
              <a:t>of X-ray lithography</a:t>
            </a:r>
          </a:p>
          <a:p>
            <a:endParaRPr lang="en-US" sz="2400" dirty="0"/>
          </a:p>
          <a:p>
            <a:r>
              <a:rPr lang="en-US" sz="2400" dirty="0"/>
              <a:t>1. Resolves diffraction issues</a:t>
            </a:r>
          </a:p>
          <a:p>
            <a:r>
              <a:rPr lang="en-US" sz="2400" dirty="0"/>
              <a:t>2. Shorter </a:t>
            </a:r>
            <a:r>
              <a:rPr lang="en-US" sz="2400" dirty="0" smtClean="0"/>
              <a:t>wavelengths ( </a:t>
            </a:r>
            <a:r>
              <a:rPr lang="en-US" sz="2400" dirty="0"/>
              <a:t>0.1 - 10 nm) can be used</a:t>
            </a:r>
          </a:p>
          <a:p>
            <a:r>
              <a:rPr lang="en-US" sz="2400" dirty="0"/>
              <a:t>3. Smaller features can be patterned</a:t>
            </a:r>
            <a:endParaRPr lang="ar-IQ" sz="2400"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685800"/>
            <a:ext cx="3448380" cy="523220"/>
          </a:xfrm>
          <a:prstGeom prst="rect">
            <a:avLst/>
          </a:prstGeom>
        </p:spPr>
        <p:txBody>
          <a:bodyPr wrap="none">
            <a:spAutoFit/>
          </a:bodyPr>
          <a:lstStyle/>
          <a:p>
            <a:r>
              <a:rPr lang="en-US" sz="2800" b="1" dirty="0">
                <a:solidFill>
                  <a:srgbClr val="FF0000"/>
                </a:solidFill>
              </a:rPr>
              <a:t>E-beam lithography</a:t>
            </a:r>
            <a:endParaRPr lang="ar-IQ" sz="2800" dirty="0">
              <a:solidFill>
                <a:srgbClr val="FF0000"/>
              </a:solidFill>
            </a:endParaRPr>
          </a:p>
        </p:txBody>
      </p:sp>
      <p:sp>
        <p:nvSpPr>
          <p:cNvPr id="5" name="Rectangle 4"/>
          <p:cNvSpPr/>
          <p:nvPr/>
        </p:nvSpPr>
        <p:spPr>
          <a:xfrm>
            <a:off x="533400" y="1371600"/>
            <a:ext cx="8229600" cy="3046988"/>
          </a:xfrm>
          <a:prstGeom prst="rect">
            <a:avLst/>
          </a:prstGeom>
        </p:spPr>
        <p:txBody>
          <a:bodyPr wrap="square">
            <a:spAutoFit/>
          </a:bodyPr>
          <a:lstStyle/>
          <a:p>
            <a:pPr algn="just"/>
            <a:r>
              <a:rPr lang="en-US" sz="2400" dirty="0"/>
              <a:t>Electron Beam Lithography uses a tightly </a:t>
            </a:r>
            <a:r>
              <a:rPr lang="en-US" sz="2400" dirty="0" err="1"/>
              <a:t>focussed</a:t>
            </a:r>
            <a:r>
              <a:rPr lang="en-US" sz="2400" dirty="0"/>
              <a:t> beam of electrons scanned over the surface of a substrate. Typically, electron beam lithography with ultra high resolution (UHR) is used at the very beginning of a multiple technique and a multiple step process in a top down approach in order to transfer the nanostructure into the substrate or subsequently build up a device in a layer by layer fashion</a:t>
            </a:r>
            <a:r>
              <a:rPr lang="en-US" dirty="0"/>
              <a:t>.</a:t>
            </a:r>
          </a:p>
        </p:txBody>
      </p:sp>
      <p:sp>
        <p:nvSpPr>
          <p:cNvPr id="6" name="Rectangle 5"/>
          <p:cNvSpPr/>
          <p:nvPr/>
        </p:nvSpPr>
        <p:spPr>
          <a:xfrm>
            <a:off x="457200" y="4445675"/>
            <a:ext cx="8534400" cy="2062103"/>
          </a:xfrm>
          <a:prstGeom prst="rect">
            <a:avLst/>
          </a:prstGeom>
        </p:spPr>
        <p:txBody>
          <a:bodyPr wrap="square">
            <a:spAutoFit/>
          </a:bodyPr>
          <a:lstStyle/>
          <a:p>
            <a:r>
              <a:rPr lang="en-US" sz="2000" b="1" dirty="0">
                <a:solidFill>
                  <a:srgbClr val="FF0000"/>
                </a:solidFill>
              </a:rPr>
              <a:t>E-beam applications:</a:t>
            </a:r>
          </a:p>
          <a:p>
            <a:r>
              <a:rPr lang="en-US" b="1" dirty="0"/>
              <a:t>1. Research and Development</a:t>
            </a:r>
          </a:p>
          <a:p>
            <a:r>
              <a:rPr lang="en-US" b="1" dirty="0"/>
              <a:t>2. Advanced processing techniques</a:t>
            </a:r>
          </a:p>
          <a:p>
            <a:r>
              <a:rPr lang="en-US" b="1" dirty="0"/>
              <a:t>3. Future processing equipment</a:t>
            </a:r>
          </a:p>
          <a:p>
            <a:r>
              <a:rPr lang="en-US" b="1" dirty="0"/>
              <a:t>4. Can convert SEM to be used as an EBL machine</a:t>
            </a:r>
          </a:p>
          <a:p>
            <a:r>
              <a:rPr lang="en-US" b="1" dirty="0"/>
              <a:t>5. Used with photolithography and X-ray lithography to create next generation devices</a:t>
            </a:r>
            <a:r>
              <a:rPr lang="en-US" dirty="0"/>
              <a:t>.</a:t>
            </a:r>
            <a:endParaRPr lang="ar-IQ"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6965245" cy="782618"/>
          </a:xfrm>
        </p:spPr>
        <p:txBody>
          <a:bodyPr/>
          <a:lstStyle/>
          <a:p>
            <a:pPr rtl="0"/>
            <a:r>
              <a:rPr lang="en-US" sz="4800" b="1" dirty="0">
                <a:solidFill>
                  <a:srgbClr val="0000FF"/>
                </a:solidFill>
              </a:rPr>
              <a:t>Introduction</a:t>
            </a:r>
            <a:endParaRPr lang="ar-IQ" sz="4800" dirty="0">
              <a:solidFill>
                <a:srgbClr val="0000FF"/>
              </a:solidFill>
            </a:endParaRPr>
          </a:p>
        </p:txBody>
      </p:sp>
      <p:sp>
        <p:nvSpPr>
          <p:cNvPr id="3" name="Content Placeholder 2"/>
          <p:cNvSpPr>
            <a:spLocks noGrp="1"/>
          </p:cNvSpPr>
          <p:nvPr>
            <p:ph idx="1"/>
          </p:nvPr>
        </p:nvSpPr>
        <p:spPr>
          <a:xfrm>
            <a:off x="685800" y="1447800"/>
            <a:ext cx="7620000" cy="4800600"/>
          </a:xfrm>
        </p:spPr>
        <p:txBody>
          <a:bodyPr>
            <a:normAutofit lnSpcReduction="10000"/>
          </a:bodyPr>
          <a:lstStyle/>
          <a:p>
            <a:pPr algn="just" rtl="0"/>
            <a:r>
              <a:rPr lang="en-US" dirty="0">
                <a:solidFill>
                  <a:schemeClr val="tx1"/>
                </a:solidFill>
                <a:latin typeface="Bookman Old Style" pitchFamily="18" charset="0"/>
              </a:rPr>
              <a:t>Nanolithography is a growing field of techniques within nanotechnology dealing with the engineering (etching, writing, printing) of nanometer-scale structures. From Greek, the word can be broken up into three parts: "</a:t>
            </a:r>
            <a:r>
              <a:rPr lang="en-US" dirty="0" err="1">
                <a:solidFill>
                  <a:schemeClr val="tx1"/>
                </a:solidFill>
                <a:latin typeface="Bookman Old Style" pitchFamily="18" charset="0"/>
              </a:rPr>
              <a:t>nano</a:t>
            </a:r>
            <a:r>
              <a:rPr lang="en-US" dirty="0">
                <a:solidFill>
                  <a:schemeClr val="tx1"/>
                </a:solidFill>
                <a:latin typeface="Bookman Old Style" pitchFamily="18" charset="0"/>
              </a:rPr>
              <a:t>" meaning dwarf, "</a:t>
            </a:r>
            <a:r>
              <a:rPr lang="en-US" dirty="0" err="1" smtClean="0">
                <a:solidFill>
                  <a:schemeClr val="tx1"/>
                </a:solidFill>
                <a:latin typeface="Bookman Old Style" pitchFamily="18" charset="0"/>
              </a:rPr>
              <a:t>litho</a:t>
            </a:r>
            <a:r>
              <a:rPr lang="en-US" dirty="0" smtClean="0">
                <a:solidFill>
                  <a:schemeClr val="tx1"/>
                </a:solidFill>
                <a:latin typeface="Bookman Old Style" pitchFamily="18" charset="0"/>
              </a:rPr>
              <a:t>" </a:t>
            </a:r>
            <a:r>
              <a:rPr lang="en-US" dirty="0">
                <a:solidFill>
                  <a:schemeClr val="tx1"/>
                </a:solidFill>
                <a:latin typeface="Bookman Old Style" pitchFamily="18" charset="0"/>
              </a:rPr>
              <a:t>meaning stone, and "</a:t>
            </a:r>
            <a:r>
              <a:rPr lang="en-US" dirty="0" err="1">
                <a:solidFill>
                  <a:schemeClr val="tx1"/>
                </a:solidFill>
                <a:latin typeface="Bookman Old Style" pitchFamily="18" charset="0"/>
              </a:rPr>
              <a:t>graphy</a:t>
            </a:r>
            <a:r>
              <a:rPr lang="en-US" dirty="0">
                <a:solidFill>
                  <a:schemeClr val="tx1"/>
                </a:solidFill>
                <a:latin typeface="Bookman Old Style" pitchFamily="18" charset="0"/>
              </a:rPr>
              <a:t>" meaning to write, or "tiny writing onto stone." Today, the word has evolved to cover the design of structures in </a:t>
            </a:r>
            <a:r>
              <a:rPr lang="en-US" dirty="0" err="1" smtClean="0">
                <a:solidFill>
                  <a:schemeClr val="tx1"/>
                </a:solidFill>
                <a:latin typeface="Bookman Old Style" pitchFamily="18" charset="0"/>
              </a:rPr>
              <a:t>nano</a:t>
            </a:r>
            <a:r>
              <a:rPr lang="en-US" dirty="0">
                <a:solidFill>
                  <a:schemeClr val="tx1"/>
                </a:solidFill>
                <a:latin typeface="Bookman Old Style" pitchFamily="18" charset="0"/>
              </a:rPr>
              <a:t> meters, or structures in the nanometer </a:t>
            </a:r>
            <a:r>
              <a:rPr lang="en-US" dirty="0" smtClean="0">
                <a:solidFill>
                  <a:schemeClr val="tx1"/>
                </a:solidFill>
                <a:latin typeface="Bookman Old Style" pitchFamily="18" charset="0"/>
              </a:rPr>
              <a:t>range. </a:t>
            </a:r>
            <a:r>
              <a:rPr lang="en-US" dirty="0">
                <a:solidFill>
                  <a:schemeClr val="tx1"/>
                </a:solidFill>
                <a:latin typeface="Bookman Old Style" pitchFamily="18" charset="0"/>
              </a:rPr>
              <a:t>the field is a derivative of lithography, only covering significantly smaller structures. All </a:t>
            </a:r>
            <a:r>
              <a:rPr lang="en-US" dirty="0" err="1">
                <a:solidFill>
                  <a:schemeClr val="tx1"/>
                </a:solidFill>
                <a:latin typeface="Bookman Old Style" pitchFamily="18" charset="0"/>
              </a:rPr>
              <a:t>nanolithographic</a:t>
            </a:r>
            <a:r>
              <a:rPr lang="en-US" dirty="0">
                <a:solidFill>
                  <a:schemeClr val="tx1"/>
                </a:solidFill>
                <a:latin typeface="Bookman Old Style" pitchFamily="18" charset="0"/>
              </a:rPr>
              <a:t> techniques can be separated into two categories: </a:t>
            </a:r>
            <a:endParaRPr lang="ar-IQ" dirty="0">
              <a:solidFill>
                <a:schemeClr val="tx1"/>
              </a:solidFill>
              <a:latin typeface="Bookman Old Style" pitchFamily="18" charset="0"/>
            </a:endParaRPr>
          </a:p>
        </p:txBody>
      </p:sp>
    </p:spTree>
    <p:extLst>
      <p:ext uri="{BB962C8B-B14F-4D97-AF65-F5344CB8AC3E}">
        <p14:creationId xmlns:p14="http://schemas.microsoft.com/office/powerpoint/2010/main" val="844190546"/>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8001000" cy="6124754"/>
          </a:xfrm>
          <a:prstGeom prst="rect">
            <a:avLst/>
          </a:prstGeom>
        </p:spPr>
        <p:txBody>
          <a:bodyPr wrap="square">
            <a:spAutoFit/>
          </a:bodyPr>
          <a:lstStyle/>
          <a:p>
            <a:r>
              <a:rPr lang="en-US" sz="2800" dirty="0">
                <a:solidFill>
                  <a:schemeClr val="accent5"/>
                </a:solidFill>
              </a:rPr>
              <a:t>The steps of e-beam lithography : </a:t>
            </a:r>
            <a:endParaRPr lang="en-US" sz="2800" dirty="0" smtClean="0">
              <a:solidFill>
                <a:schemeClr val="accent5"/>
              </a:solidFill>
            </a:endParaRPr>
          </a:p>
          <a:p>
            <a:endParaRPr lang="en-US" sz="2800" dirty="0">
              <a:solidFill>
                <a:schemeClr val="accent5"/>
              </a:solidFill>
            </a:endParaRPr>
          </a:p>
          <a:p>
            <a:r>
              <a:rPr lang="en-US" sz="2800" dirty="0">
                <a:solidFill>
                  <a:srgbClr val="FF0000"/>
                </a:solidFill>
              </a:rPr>
              <a:t>a. Resist Preparation</a:t>
            </a:r>
          </a:p>
          <a:p>
            <a:r>
              <a:rPr lang="en-US" sz="2800" dirty="0"/>
              <a:t>In this Process, the PMMA solution is spin coated onto the sample and baked to harden the film and remove any remaining solvent</a:t>
            </a:r>
            <a:r>
              <a:rPr lang="en-US" sz="2800" dirty="0" smtClean="0"/>
              <a:t>.</a:t>
            </a:r>
          </a:p>
          <a:p>
            <a:endParaRPr lang="en-US" sz="2800" dirty="0"/>
          </a:p>
          <a:p>
            <a:r>
              <a:rPr lang="en-US" sz="2800" dirty="0">
                <a:solidFill>
                  <a:srgbClr val="FF0000"/>
                </a:solidFill>
              </a:rPr>
              <a:t>b. Exposure</a:t>
            </a:r>
          </a:p>
          <a:p>
            <a:r>
              <a:rPr lang="en-US" sz="2800" dirty="0"/>
              <a:t>Selected areas of sample are exposed to a beam of high energy electrons </a:t>
            </a:r>
            <a:r>
              <a:rPr lang="en-US" sz="2800" dirty="0" smtClean="0"/>
              <a:t>.</a:t>
            </a:r>
          </a:p>
          <a:p>
            <a:endParaRPr lang="en-US" sz="2800" dirty="0"/>
          </a:p>
          <a:p>
            <a:r>
              <a:rPr lang="en-US" sz="2800" dirty="0">
                <a:solidFill>
                  <a:srgbClr val="FF0000"/>
                </a:solidFill>
              </a:rPr>
              <a:t>c. Development</a:t>
            </a:r>
          </a:p>
          <a:p>
            <a:r>
              <a:rPr lang="en-US" sz="2800" dirty="0"/>
              <a:t>Sample is immersed in developer solution to selectively remove resist from the exposed area. </a:t>
            </a: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495800"/>
            <a:ext cx="7086600" cy="769441"/>
          </a:xfrm>
          <a:prstGeom prst="rect">
            <a:avLst/>
          </a:prstGeom>
          <a:noFill/>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en-US" sz="2400" b="1" dirty="0" smtClean="0">
                <a:solidFill>
                  <a:srgbClr val="FF0000"/>
                </a:solidFill>
              </a:rPr>
              <a:t>Schematic process of e-beam lithography</a:t>
            </a:r>
            <a:endParaRPr lang="en-US" sz="2400" b="1" dirty="0">
              <a:solidFill>
                <a:srgbClr val="FF0000"/>
              </a:solidFill>
            </a:endParaRPr>
          </a:p>
          <a:p>
            <a:pPr algn="ctr"/>
            <a:r>
              <a:rPr lang="en-US" sz="2000" b="1" dirty="0" smtClean="0">
                <a:solidFill>
                  <a:srgbClr val="FF0000"/>
                </a:solidFill>
              </a:rPr>
              <a:t>(a) Resist Preparation (b) Exposure (c) Development</a:t>
            </a:r>
            <a:endParaRPr lang="ar-IQ" sz="2000" b="1" dirty="0">
              <a:solidFill>
                <a:srgbClr val="FF0000"/>
              </a:solidFill>
            </a:endParaRPr>
          </a:p>
        </p:txBody>
      </p:sp>
      <p:pic>
        <p:nvPicPr>
          <p:cNvPr id="5122" name="Picture 2"/>
          <p:cNvPicPr>
            <a:picLocks noChangeAspect="1" noChangeArrowheads="1"/>
          </p:cNvPicPr>
          <p:nvPr/>
        </p:nvPicPr>
        <p:blipFill>
          <a:blip r:embed="rId2" cstate="print"/>
          <a:srcRect/>
          <a:stretch>
            <a:fillRect/>
          </a:stretch>
        </p:blipFill>
        <p:spPr bwMode="auto">
          <a:xfrm>
            <a:off x="914400" y="838200"/>
            <a:ext cx="7162800" cy="3462937"/>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534400" cy="2677656"/>
          </a:xfrm>
          <a:prstGeom prst="rect">
            <a:avLst/>
          </a:prstGeom>
        </p:spPr>
        <p:txBody>
          <a:bodyPr wrap="square">
            <a:spAutoFit/>
          </a:bodyPr>
          <a:lstStyle/>
          <a:p>
            <a:r>
              <a:rPr lang="en-US" sz="2400" b="1" dirty="0">
                <a:solidFill>
                  <a:srgbClr val="FF0000"/>
                </a:solidFill>
              </a:rPr>
              <a:t>E-beam lithography </a:t>
            </a:r>
            <a:r>
              <a:rPr lang="en-US" sz="2400" b="1" dirty="0" smtClean="0">
                <a:solidFill>
                  <a:srgbClr val="FF0000"/>
                </a:solidFill>
              </a:rPr>
              <a:t>advantages :-</a:t>
            </a:r>
            <a:endParaRPr lang="en-US" sz="2400" b="1" dirty="0">
              <a:solidFill>
                <a:srgbClr val="FF0000"/>
              </a:solidFill>
            </a:endParaRPr>
          </a:p>
          <a:p>
            <a:r>
              <a:rPr lang="en-US" sz="2400" dirty="0"/>
              <a:t>1. Can write smaller features than X-ray lithography and photolithography.</a:t>
            </a:r>
          </a:p>
          <a:p>
            <a:r>
              <a:rPr lang="en-US" sz="2400" dirty="0"/>
              <a:t>2. Pattern is written directly to the wafer.</a:t>
            </a:r>
          </a:p>
          <a:p>
            <a:r>
              <a:rPr lang="en-US" sz="2400" dirty="0"/>
              <a:t>3. Used to develop specialized devices and prototype devices.</a:t>
            </a:r>
          </a:p>
          <a:p>
            <a:r>
              <a:rPr lang="en-US" sz="2400" dirty="0"/>
              <a:t>4. Fast turn-around time.</a:t>
            </a:r>
          </a:p>
          <a:p>
            <a:r>
              <a:rPr lang="en-US" sz="2400" dirty="0"/>
              <a:t>5. This employs a beam of electron instead of photons.</a:t>
            </a:r>
            <a:endParaRPr lang="ar-IQ" sz="2400" dirty="0"/>
          </a:p>
        </p:txBody>
      </p:sp>
      <p:sp>
        <p:nvSpPr>
          <p:cNvPr id="4" name="Rectangle 3"/>
          <p:cNvSpPr/>
          <p:nvPr/>
        </p:nvSpPr>
        <p:spPr>
          <a:xfrm>
            <a:off x="304800" y="3226475"/>
            <a:ext cx="8534400" cy="2677656"/>
          </a:xfrm>
          <a:prstGeom prst="rect">
            <a:avLst/>
          </a:prstGeom>
        </p:spPr>
        <p:txBody>
          <a:bodyPr wrap="square">
            <a:spAutoFit/>
          </a:bodyPr>
          <a:lstStyle/>
          <a:p>
            <a:r>
              <a:rPr lang="en-US" sz="2400" b="1" dirty="0">
                <a:solidFill>
                  <a:srgbClr val="FF0000"/>
                </a:solidFill>
              </a:rPr>
              <a:t>E-Beam Lithography </a:t>
            </a:r>
            <a:r>
              <a:rPr lang="en-US" sz="2400" b="1" dirty="0" smtClean="0">
                <a:solidFill>
                  <a:srgbClr val="FF0000"/>
                </a:solidFill>
              </a:rPr>
              <a:t>Disadvantages :-</a:t>
            </a:r>
            <a:endParaRPr lang="en-US" sz="2400" b="1" dirty="0">
              <a:solidFill>
                <a:srgbClr val="FF0000"/>
              </a:solidFill>
            </a:endParaRPr>
          </a:p>
          <a:p>
            <a:r>
              <a:rPr lang="en-US" sz="2400" dirty="0"/>
              <a:t>1. Not an efficient process for industrial processing.</a:t>
            </a:r>
          </a:p>
          <a:p>
            <a:r>
              <a:rPr lang="en-US" sz="2400" dirty="0"/>
              <a:t>2. Takes multiple hours to pattern entire wafer.</a:t>
            </a:r>
          </a:p>
          <a:p>
            <a:r>
              <a:rPr lang="en-US" sz="2400" dirty="0"/>
              <a:t>3. Machines are costly.</a:t>
            </a:r>
          </a:p>
          <a:p>
            <a:r>
              <a:rPr lang="en-US" sz="2400" dirty="0"/>
              <a:t>4. Greater than 5 million dollars.</a:t>
            </a:r>
          </a:p>
          <a:p>
            <a:r>
              <a:rPr lang="en-US" sz="2400" dirty="0"/>
              <a:t>5. System is more complex than photolithography system.</a:t>
            </a:r>
          </a:p>
          <a:p>
            <a:r>
              <a:rPr lang="en-US" sz="2400" dirty="0"/>
              <a:t>6. Slow throughput.</a:t>
            </a:r>
            <a:endParaRPr lang="ar-IQ" sz="2400" dirty="0"/>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3" name="Picture 23" descr="flower03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4826" name="Rectangle 26"/>
          <p:cNvSpPr>
            <a:spLocks noChangeArrowheads="1"/>
          </p:cNvSpPr>
          <p:nvPr/>
        </p:nvSpPr>
        <p:spPr bwMode="auto">
          <a:xfrm>
            <a:off x="1219200" y="4876800"/>
            <a:ext cx="693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buFontTx/>
              <a:buChar char="•"/>
            </a:pPr>
            <a:r>
              <a:rPr lang="en-US" sz="3200" b="1" dirty="0" smtClean="0">
                <a:solidFill>
                  <a:srgbClr val="FF0D0D"/>
                </a:solidFill>
              </a:rPr>
              <a:t>Thank </a:t>
            </a:r>
            <a:r>
              <a:rPr lang="en-US" sz="3200" b="1" dirty="0">
                <a:solidFill>
                  <a:srgbClr val="FF0D0D"/>
                </a:solidFill>
              </a:rPr>
              <a:t>You For Your Attention</a:t>
            </a:r>
            <a:r>
              <a:rPr lang="en-US" sz="3200" dirty="0">
                <a:solidFill>
                  <a:srgbClr val="FF0D0D"/>
                </a:solidFill>
              </a:rPr>
              <a:t> </a:t>
            </a:r>
          </a:p>
          <a:p>
            <a:pPr marL="342900" indent="-342900" algn="ctr">
              <a:spcBef>
                <a:spcPct val="20000"/>
              </a:spcBef>
              <a:buFontTx/>
              <a:buChar char="•"/>
            </a:pPr>
            <a:endParaRPr lang="en-US" sz="3200" dirty="0">
              <a:solidFill>
                <a:srgbClr val="FF0D0D"/>
              </a:solidFill>
            </a:endParaRPr>
          </a:p>
        </p:txBody>
      </p:sp>
    </p:spTree>
    <p:extLst>
      <p:ext uri="{BB962C8B-B14F-4D97-AF65-F5344CB8AC3E}">
        <p14:creationId xmlns:p14="http://schemas.microsoft.com/office/powerpoint/2010/main" val="39617365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204823"/>
                                        </p:tgtEl>
                                      </p:cBhvr>
                                      <p:by x="150000" y="150000"/>
                                    </p:animScale>
                                  </p:childTnLst>
                                </p:cTn>
                              </p:par>
                              <p:par>
                                <p:cTn id="7" presetID="20" presetClass="entr" presetSubtype="0" fill="hold" grpId="0" nodeType="withEffect">
                                  <p:stCondLst>
                                    <p:cond delay="0"/>
                                  </p:stCondLst>
                                  <p:childTnLst>
                                    <p:set>
                                      <p:cBhvr>
                                        <p:cTn id="8" dur="1" fill="hold">
                                          <p:stCondLst>
                                            <p:cond delay="0"/>
                                          </p:stCondLst>
                                        </p:cTn>
                                        <p:tgtEl>
                                          <p:spTgt spid="204826"/>
                                        </p:tgtEl>
                                        <p:attrNameLst>
                                          <p:attrName>style.visibility</p:attrName>
                                        </p:attrNameLst>
                                      </p:cBhvr>
                                      <p:to>
                                        <p:strVal val="visible"/>
                                      </p:to>
                                    </p:set>
                                    <p:animEffect transition="in" filter="wedge">
                                      <p:cBhvr>
                                        <p:cTn id="9" dur="2000"/>
                                        <p:tgtEl>
                                          <p:spTgt spid="204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8200"/>
            <a:ext cx="7543800" cy="5333999"/>
          </a:xfrm>
        </p:spPr>
        <p:txBody>
          <a:bodyPr>
            <a:normAutofit lnSpcReduction="10000"/>
          </a:bodyPr>
          <a:lstStyle/>
          <a:p>
            <a:pPr algn="just" rtl="0"/>
            <a:r>
              <a:rPr lang="en-US" dirty="0" smtClean="0">
                <a:solidFill>
                  <a:schemeClr val="tx1"/>
                </a:solidFill>
                <a:latin typeface="Bookman Old Style" pitchFamily="18" charset="0"/>
              </a:rPr>
              <a:t>those </a:t>
            </a:r>
            <a:r>
              <a:rPr lang="en-US" dirty="0">
                <a:solidFill>
                  <a:schemeClr val="tx1"/>
                </a:solidFill>
                <a:latin typeface="Bookman Old Style" pitchFamily="18" charset="0"/>
              </a:rPr>
              <a:t>that etch away molecules leaving behind the desired structure, and those that directly write the desired structure to a surface (similar to the way a 3D printer creates a structure).</a:t>
            </a:r>
          </a:p>
          <a:p>
            <a:pPr marL="0" indent="0" algn="ctr" rtl="0">
              <a:buNone/>
            </a:pPr>
            <a:r>
              <a:rPr lang="en-US" b="1" dirty="0">
                <a:solidFill>
                  <a:srgbClr val="FF0000"/>
                </a:solidFill>
                <a:latin typeface="Bookman Old Style" pitchFamily="18" charset="0"/>
              </a:rPr>
              <a:t>Mask Technology</a:t>
            </a:r>
          </a:p>
          <a:p>
            <a:pPr algn="just" rtl="0"/>
            <a:r>
              <a:rPr lang="en-US" dirty="0">
                <a:solidFill>
                  <a:schemeClr val="tx1"/>
                </a:solidFill>
                <a:latin typeface="Bookman Old Style" pitchFamily="18" charset="0"/>
              </a:rPr>
              <a:t>At the lithography projection requires a certain mask for the manufacture of each style. Thus, masks have to navigate accurately to scan the areas concerned, and that absorbed detoured or otherwise. The energy absorption in the dark areas of the mask can cause heating or generate stress and curves In the desired pattern.</a:t>
            </a:r>
          </a:p>
          <a:p>
            <a:pPr algn="just" rtl="0"/>
            <a:endParaRPr lang="en-US" dirty="0">
              <a:solidFill>
                <a:schemeClr val="tx1"/>
              </a:solidFill>
              <a:latin typeface="Bookman Old Style" pitchFamily="18" charset="0"/>
            </a:endParaRPr>
          </a:p>
          <a:p>
            <a:pPr algn="just" rtl="0"/>
            <a:endParaRPr lang="ar-IQ" sz="2800" b="1" dirty="0"/>
          </a:p>
        </p:txBody>
      </p:sp>
    </p:spTree>
    <p:extLst>
      <p:ext uri="{BB962C8B-B14F-4D97-AF65-F5344CB8AC3E}">
        <p14:creationId xmlns:p14="http://schemas.microsoft.com/office/powerpoint/2010/main" val="3490045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14400" y="1343085"/>
            <a:ext cx="7467600" cy="4524315"/>
          </a:xfrm>
          <a:prstGeom prst="rect">
            <a:avLst/>
          </a:prstGeom>
        </p:spPr>
        <p:txBody>
          <a:bodyPr wrap="square">
            <a:spAutoFit/>
          </a:bodyPr>
          <a:lstStyle/>
          <a:p>
            <a:pPr algn="just"/>
            <a:r>
              <a:rPr lang="en-US" sz="3200" dirty="0">
                <a:latin typeface="Browallia New" pitchFamily="34" charset="-34"/>
                <a:ea typeface="Batang" pitchFamily="18" charset="-127"/>
                <a:cs typeface="Browallia New" pitchFamily="34" charset="-34"/>
              </a:rPr>
              <a:t>The mask material is made of borosilicate glass or quartz with a sputter deposited chrome layer on top. The chrome layer is 100 nm thick. There is also a photoresist layer deposited on top of the chrome. A laser writer is used to ‘write’ the pattern on the mask. Different laser wavelengths (365, 248 </a:t>
            </a:r>
            <a:r>
              <a:rPr lang="en-US" sz="3200" dirty="0" smtClean="0">
                <a:latin typeface="Browallia New" pitchFamily="34" charset="-34"/>
                <a:ea typeface="Batang" pitchFamily="18" charset="-127"/>
                <a:cs typeface="Browallia New" pitchFamily="34" charset="-34"/>
              </a:rPr>
              <a:t>or 193 </a:t>
            </a:r>
            <a:r>
              <a:rPr lang="en-US" sz="3200" dirty="0">
                <a:latin typeface="Browallia New" pitchFamily="34" charset="-34"/>
                <a:ea typeface="Batang" pitchFamily="18" charset="-127"/>
                <a:cs typeface="Browallia New" pitchFamily="34" charset="-34"/>
              </a:rPr>
              <a:t>nm) and lenses are used to write the pattern on the mask. The choice of the wavelength depends on the smallest dimension on the pattern.</a:t>
            </a:r>
            <a:r>
              <a:rPr lang="en-US" sz="3200" dirty="0">
                <a:latin typeface="Batang" pitchFamily="18" charset="-127"/>
                <a:ea typeface="Batang" pitchFamily="18" charset="-127"/>
              </a:rPr>
              <a:t/>
            </a:r>
            <a:br>
              <a:rPr lang="en-US" sz="3200" dirty="0">
                <a:latin typeface="Batang" pitchFamily="18" charset="-127"/>
                <a:ea typeface="Batang" pitchFamily="18" charset="-127"/>
              </a:rPr>
            </a:br>
            <a:endParaRPr lang="ar-IQ" sz="3200" dirty="0">
              <a:latin typeface="Batang" pitchFamily="18" charset="-127"/>
              <a:ea typeface="Batang" pitchFamily="18" charset="-127"/>
            </a:endParaRPr>
          </a:p>
        </p:txBody>
      </p:sp>
    </p:spTree>
    <p:extLst>
      <p:ext uri="{BB962C8B-B14F-4D97-AF65-F5344CB8AC3E}">
        <p14:creationId xmlns:p14="http://schemas.microsoft.com/office/powerpoint/2010/main" val="3868808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381000" y="762000"/>
            <a:ext cx="8153400" cy="5693866"/>
          </a:xfrm>
          <a:prstGeom prst="rect">
            <a:avLst/>
          </a:prstGeom>
        </p:spPr>
        <p:txBody>
          <a:bodyPr wrap="square">
            <a:spAutoFit/>
          </a:bodyPr>
          <a:lstStyle/>
          <a:p>
            <a:pPr lvl="0" algn="just"/>
            <a:r>
              <a:rPr lang="en-US" sz="2800" dirty="0">
                <a:solidFill>
                  <a:prstClr val="black"/>
                </a:solidFill>
              </a:rPr>
              <a:t>The Laser writing process is sequential (line by line) and can take hours depending on the complexity of the </a:t>
            </a:r>
            <a:r>
              <a:rPr lang="en-US" sz="2800" dirty="0" smtClean="0">
                <a:solidFill>
                  <a:prstClr val="black"/>
                </a:solidFill>
              </a:rPr>
              <a:t>pattern. </a:t>
            </a:r>
            <a:r>
              <a:rPr lang="en-US" sz="2800" dirty="0">
                <a:solidFill>
                  <a:prstClr val="black"/>
                </a:solidFill>
              </a:rPr>
              <a:t>After the pattern is written, a suitable developer is used to remove the </a:t>
            </a:r>
            <a:r>
              <a:rPr lang="en-US" sz="2800" dirty="0" smtClean="0">
                <a:solidFill>
                  <a:prstClr val="black"/>
                </a:solidFill>
              </a:rPr>
              <a:t>unexposed photoresist</a:t>
            </a:r>
            <a:r>
              <a:rPr lang="en-US" sz="2800" dirty="0">
                <a:solidFill>
                  <a:prstClr val="black"/>
                </a:solidFill>
              </a:rPr>
              <a:t>. </a:t>
            </a:r>
            <a:r>
              <a:rPr lang="en-US" sz="2800" dirty="0" smtClean="0">
                <a:solidFill>
                  <a:prstClr val="black"/>
                </a:solidFill>
              </a:rPr>
              <a:t>After </a:t>
            </a:r>
            <a:r>
              <a:rPr lang="en-US" sz="2800" dirty="0">
                <a:solidFill>
                  <a:prstClr val="black"/>
                </a:solidFill>
              </a:rPr>
              <a:t>that, the exposed chrome layer is removed (using an acid bath etch) and then the remaining photoresist is removed to leave behind the chrome desired pattern on glass</a:t>
            </a:r>
            <a:r>
              <a:rPr lang="en-US" sz="2800" dirty="0" smtClean="0">
                <a:solidFill>
                  <a:prstClr val="black"/>
                </a:solidFill>
              </a:rPr>
              <a:t>.</a:t>
            </a:r>
          </a:p>
          <a:p>
            <a:pPr algn="just"/>
            <a:r>
              <a:rPr lang="en-US" sz="2800" dirty="0"/>
              <a:t>There are also cleaning and drying steps</a:t>
            </a:r>
            <a:br>
              <a:rPr lang="en-US" sz="2800" dirty="0"/>
            </a:br>
            <a:r>
              <a:rPr lang="en-US" sz="2800" dirty="0"/>
              <a:t>to remove any excess solvent and keep the mask free of dust particles. The major steps in mask making are summarized in figure </a:t>
            </a:r>
            <a:r>
              <a:rPr lang="en-US" sz="2800" dirty="0" smtClean="0"/>
              <a:t>bellow. </a:t>
            </a:r>
            <a:r>
              <a:rPr lang="en-US" sz="2800" dirty="0">
                <a:solidFill>
                  <a:prstClr val="black"/>
                </a:solidFill>
              </a:rPr>
              <a:t/>
            </a:r>
            <a:br>
              <a:rPr lang="en-US" sz="2800" dirty="0">
                <a:solidFill>
                  <a:prstClr val="black"/>
                </a:solidFill>
              </a:rPr>
            </a:br>
            <a:endParaRPr lang="ar-IQ" sz="2800" dirty="0">
              <a:solidFill>
                <a:prstClr val="black"/>
              </a:solidFill>
            </a:endParaRPr>
          </a:p>
        </p:txBody>
      </p:sp>
    </p:spTree>
    <p:extLst>
      <p:ext uri="{BB962C8B-B14F-4D97-AF65-F5344CB8AC3E}">
        <p14:creationId xmlns:p14="http://schemas.microsoft.com/office/powerpoint/2010/main" val="999540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783" r="29998" b="17939"/>
          <a:stretch/>
        </p:blipFill>
        <p:spPr bwMode="auto">
          <a:xfrm>
            <a:off x="2286000" y="614051"/>
            <a:ext cx="4572000" cy="5562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9994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81200" y="685800"/>
            <a:ext cx="3416320" cy="584775"/>
          </a:xfrm>
          <a:prstGeom prst="rect">
            <a:avLst/>
          </a:prstGeom>
        </p:spPr>
        <p:txBody>
          <a:bodyPr wrap="none">
            <a:spAutoFit/>
          </a:bodyPr>
          <a:lstStyle/>
          <a:p>
            <a:r>
              <a:rPr lang="en-US" sz="3200" b="1" dirty="0">
                <a:solidFill>
                  <a:srgbClr val="FF0000"/>
                </a:solidFill>
              </a:rPr>
              <a:t>Nanolithography</a:t>
            </a:r>
            <a:endParaRPr lang="ar-IQ" sz="3200" dirty="0"/>
          </a:p>
        </p:txBody>
      </p:sp>
      <p:sp>
        <p:nvSpPr>
          <p:cNvPr id="7" name="Rectangle 6"/>
          <p:cNvSpPr/>
          <p:nvPr/>
        </p:nvSpPr>
        <p:spPr>
          <a:xfrm>
            <a:off x="228600" y="1416308"/>
            <a:ext cx="8610600" cy="4832092"/>
          </a:xfrm>
          <a:prstGeom prst="rect">
            <a:avLst/>
          </a:prstGeom>
        </p:spPr>
        <p:txBody>
          <a:bodyPr wrap="square">
            <a:spAutoFit/>
          </a:bodyPr>
          <a:lstStyle/>
          <a:p>
            <a:pPr algn="just"/>
            <a:r>
              <a:rPr lang="en-US" sz="2800" dirty="0">
                <a:latin typeface="Batang" pitchFamily="18" charset="-127"/>
                <a:ea typeface="Batang" pitchFamily="18" charset="-127"/>
              </a:rPr>
              <a:t>Nanolithography is the branch </a:t>
            </a:r>
            <a:r>
              <a:rPr lang="en-US" sz="2800" dirty="0" smtClean="0">
                <a:latin typeface="Batang" pitchFamily="18" charset="-127"/>
                <a:ea typeface="Batang" pitchFamily="18" charset="-127"/>
              </a:rPr>
              <a:t>of nanotechnology </a:t>
            </a:r>
            <a:r>
              <a:rPr lang="en-US" sz="2800" dirty="0">
                <a:latin typeface="Batang" pitchFamily="18" charset="-127"/>
                <a:ea typeface="Batang" pitchFamily="18" charset="-127"/>
              </a:rPr>
              <a:t>concerned with the study and </a:t>
            </a:r>
            <a:r>
              <a:rPr lang="en-US" sz="2800" dirty="0" smtClean="0">
                <a:latin typeface="Batang" pitchFamily="18" charset="-127"/>
                <a:ea typeface="Batang" pitchFamily="18" charset="-127"/>
              </a:rPr>
              <a:t>application of </a:t>
            </a:r>
            <a:r>
              <a:rPr lang="en-US" sz="2800" dirty="0">
                <a:latin typeface="Batang" pitchFamily="18" charset="-127"/>
                <a:ea typeface="Batang" pitchFamily="18" charset="-127"/>
              </a:rPr>
              <a:t>the nanofabrication of nanometer-scale structures, meaning  </a:t>
            </a:r>
            <a:r>
              <a:rPr lang="en-US" sz="2800" dirty="0" err="1">
                <a:latin typeface="Batang" pitchFamily="18" charset="-127"/>
                <a:ea typeface="Batang" pitchFamily="18" charset="-127"/>
              </a:rPr>
              <a:t>nanopatterning</a:t>
            </a:r>
            <a:r>
              <a:rPr lang="en-US" sz="2800" dirty="0">
                <a:latin typeface="Batang" pitchFamily="18" charset="-127"/>
                <a:ea typeface="Batang" pitchFamily="18" charset="-127"/>
              </a:rPr>
              <a:t>  with at </a:t>
            </a:r>
            <a:r>
              <a:rPr lang="en-US" sz="2800" dirty="0" smtClean="0">
                <a:latin typeface="Batang" pitchFamily="18" charset="-127"/>
                <a:ea typeface="Batang" pitchFamily="18" charset="-127"/>
              </a:rPr>
              <a:t>least one  dimension between the size of an individual atom and approximately 100 nm.</a:t>
            </a:r>
          </a:p>
          <a:p>
            <a:pPr algn="just"/>
            <a:r>
              <a:rPr lang="en-US" sz="2800" dirty="0" smtClean="0">
                <a:latin typeface="Batang" pitchFamily="18" charset="-127"/>
                <a:ea typeface="Batang" pitchFamily="18" charset="-127"/>
              </a:rPr>
              <a:t> </a:t>
            </a:r>
            <a:r>
              <a:rPr lang="en-US" sz="2800" dirty="0">
                <a:latin typeface="Batang" pitchFamily="18" charset="-127"/>
                <a:ea typeface="Batang" pitchFamily="18" charset="-127"/>
              </a:rPr>
              <a:t>The term nanolithography is derived from the Greek words “</a:t>
            </a:r>
            <a:r>
              <a:rPr lang="en-US" sz="2800" dirty="0" err="1">
                <a:latin typeface="Batang" pitchFamily="18" charset="-127"/>
                <a:ea typeface="Batang" pitchFamily="18" charset="-127"/>
              </a:rPr>
              <a:t>nanos</a:t>
            </a:r>
            <a:r>
              <a:rPr lang="en-US" sz="2800" dirty="0">
                <a:latin typeface="Batang" pitchFamily="18" charset="-127"/>
                <a:ea typeface="Batang" pitchFamily="18" charset="-127"/>
              </a:rPr>
              <a:t>” meaning dwarf “</a:t>
            </a:r>
            <a:r>
              <a:rPr lang="en-US" sz="2800" dirty="0" err="1" smtClean="0">
                <a:latin typeface="Batang" pitchFamily="18" charset="-127"/>
                <a:ea typeface="Batang" pitchFamily="18" charset="-127"/>
              </a:rPr>
              <a:t>litho</a:t>
            </a:r>
            <a:r>
              <a:rPr lang="en-US" sz="2800" dirty="0" smtClean="0">
                <a:latin typeface="Batang" pitchFamily="18" charset="-127"/>
                <a:ea typeface="Batang" pitchFamily="18" charset="-127"/>
              </a:rPr>
              <a:t>”</a:t>
            </a:r>
            <a:endParaRPr lang="en-US" sz="2800" dirty="0">
              <a:latin typeface="Batang" pitchFamily="18" charset="-127"/>
              <a:ea typeface="Batang" pitchFamily="18" charset="-127"/>
            </a:endParaRPr>
          </a:p>
          <a:p>
            <a:pPr algn="just"/>
            <a:r>
              <a:rPr lang="en-US" sz="2800" dirty="0">
                <a:latin typeface="Batang" pitchFamily="18" charset="-127"/>
                <a:ea typeface="Batang" pitchFamily="18" charset="-127"/>
              </a:rPr>
              <a:t>meaning rock or stone and “</a:t>
            </a:r>
            <a:r>
              <a:rPr lang="en-US" sz="2800" dirty="0" err="1" smtClean="0">
                <a:latin typeface="Batang" pitchFamily="18" charset="-127"/>
                <a:ea typeface="Batang" pitchFamily="18" charset="-127"/>
              </a:rPr>
              <a:t>graphy</a:t>
            </a:r>
            <a:r>
              <a:rPr lang="en-US" sz="2800" dirty="0" smtClean="0">
                <a:latin typeface="Batang" pitchFamily="18" charset="-127"/>
                <a:ea typeface="Batang" pitchFamily="18" charset="-127"/>
              </a:rPr>
              <a:t>” </a:t>
            </a:r>
            <a:r>
              <a:rPr lang="en-US" sz="2800" dirty="0">
                <a:latin typeface="Batang" pitchFamily="18" charset="-127"/>
                <a:ea typeface="Batang" pitchFamily="18" charset="-127"/>
              </a:rPr>
              <a:t>meaning to write. Therefore the literal translation </a:t>
            </a:r>
            <a:r>
              <a:rPr lang="en-US" sz="2800" dirty="0" smtClean="0">
                <a:latin typeface="Batang" pitchFamily="18" charset="-127"/>
                <a:ea typeface="Batang" pitchFamily="18" charset="-127"/>
              </a:rPr>
              <a:t>is "tiny </a:t>
            </a:r>
            <a:r>
              <a:rPr lang="en-US" sz="2800" dirty="0">
                <a:latin typeface="Batang" pitchFamily="18" charset="-127"/>
                <a:ea typeface="Batang" pitchFamily="18" charset="-127"/>
              </a:rPr>
              <a:t>writing on stone“ </a:t>
            </a:r>
            <a:endParaRPr lang="ar-IQ" sz="2800" dirty="0">
              <a:latin typeface="Batang" pitchFamily="18" charset="-127"/>
              <a:ea typeface="Batang" pitchFamily="18" charset="-127"/>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28343"/>
            <a:ext cx="7848600" cy="5509200"/>
          </a:xfrm>
          <a:prstGeom prst="rect">
            <a:avLst/>
          </a:prstGeom>
        </p:spPr>
        <p:txBody>
          <a:bodyPr wrap="square">
            <a:spAutoFit/>
          </a:bodyPr>
          <a:lstStyle/>
          <a:p>
            <a:pPr algn="just"/>
            <a:r>
              <a:rPr lang="en-US" sz="3200" dirty="0">
                <a:latin typeface="BrowalliaUPC" pitchFamily="34" charset="-34"/>
                <a:cs typeface="BrowalliaUPC" pitchFamily="34" charset="-34"/>
              </a:rPr>
              <a:t>It is important that these technologies change the fabrication and manufacturing </a:t>
            </a:r>
            <a:r>
              <a:rPr lang="en-US" sz="3200" dirty="0" smtClean="0">
                <a:latin typeface="BrowalliaUPC" pitchFamily="34" charset="-34"/>
                <a:cs typeface="BrowalliaUPC" pitchFamily="34" charset="-34"/>
              </a:rPr>
              <a:t>of materials</a:t>
            </a:r>
            <a:r>
              <a:rPr lang="en-US" sz="3200" dirty="0">
                <a:latin typeface="BrowalliaUPC" pitchFamily="34" charset="-34"/>
                <a:cs typeface="BrowalliaUPC" pitchFamily="34" charset="-34"/>
              </a:rPr>
              <a:t>, devices, and systems via:</a:t>
            </a:r>
          </a:p>
          <a:p>
            <a:pPr algn="just"/>
            <a:r>
              <a:rPr lang="en-US" sz="3200" dirty="0">
                <a:latin typeface="BrowalliaUPC" pitchFamily="34" charset="-34"/>
                <a:cs typeface="BrowalliaUPC" pitchFamily="34" charset="-34"/>
              </a:rPr>
              <a:t>• higher degree of safety</a:t>
            </a:r>
          </a:p>
          <a:p>
            <a:pPr algn="just"/>
            <a:r>
              <a:rPr lang="en-US" sz="3200" dirty="0">
                <a:latin typeface="BrowalliaUPC" pitchFamily="34" charset="-34"/>
                <a:cs typeface="BrowalliaUPC" pitchFamily="34" charset="-34"/>
              </a:rPr>
              <a:t>• environmental competitiveness.</a:t>
            </a:r>
          </a:p>
          <a:p>
            <a:pPr algn="just"/>
            <a:r>
              <a:rPr lang="en-US" sz="3200" dirty="0">
                <a:latin typeface="BrowalliaUPC" pitchFamily="34" charset="-34"/>
                <a:cs typeface="BrowalliaUPC" pitchFamily="34" charset="-34"/>
              </a:rPr>
              <a:t>• improved stability and robustness.</a:t>
            </a:r>
          </a:p>
          <a:p>
            <a:pPr algn="just"/>
            <a:r>
              <a:rPr lang="en-US" sz="3200" dirty="0">
                <a:latin typeface="BrowalliaUPC" pitchFamily="34" charset="-34"/>
                <a:cs typeface="BrowalliaUPC" pitchFamily="34" charset="-34"/>
              </a:rPr>
              <a:t>• higher degree of efficiency and capability, flexibility and integrity supportability and</a:t>
            </a:r>
          </a:p>
          <a:p>
            <a:pPr algn="just"/>
            <a:r>
              <a:rPr lang="en-US" sz="3200" dirty="0">
                <a:latin typeface="BrowalliaUPC" pitchFamily="34" charset="-34"/>
                <a:cs typeface="BrowalliaUPC" pitchFamily="34" charset="-34"/>
              </a:rPr>
              <a:t>affordability, survivability and redundancy .</a:t>
            </a:r>
          </a:p>
          <a:p>
            <a:pPr algn="just"/>
            <a:r>
              <a:rPr lang="en-US" sz="3200" dirty="0">
                <a:latin typeface="BrowalliaUPC" pitchFamily="34" charset="-34"/>
                <a:cs typeface="BrowalliaUPC" pitchFamily="34" charset="-34"/>
              </a:rPr>
              <a:t>• Predictable properties of </a:t>
            </a:r>
            <a:r>
              <a:rPr lang="en-US" sz="3200" dirty="0" err="1">
                <a:latin typeface="BrowalliaUPC" pitchFamily="34" charset="-34"/>
                <a:cs typeface="BrowalliaUPC" pitchFamily="34" charset="-34"/>
              </a:rPr>
              <a:t>nano</a:t>
            </a:r>
            <a:r>
              <a:rPr lang="en-US" sz="3200" dirty="0">
                <a:latin typeface="BrowalliaUPC" pitchFamily="34" charset="-34"/>
                <a:cs typeface="BrowalliaUPC" pitchFamily="34" charset="-34"/>
              </a:rPr>
              <a:t> composites and materials (e.g., light weight and </a:t>
            </a:r>
            <a:r>
              <a:rPr lang="en-US" sz="3200" dirty="0" smtClean="0">
                <a:latin typeface="BrowalliaUPC" pitchFamily="34" charset="-34"/>
                <a:cs typeface="BrowalliaUPC" pitchFamily="34" charset="-34"/>
              </a:rPr>
              <a:t>high strength</a:t>
            </a:r>
            <a:r>
              <a:rPr lang="en-US" sz="3200" dirty="0">
                <a:latin typeface="BrowalliaUPC" pitchFamily="34" charset="-34"/>
                <a:cs typeface="BrowalliaUPC" pitchFamily="34" charset="-34"/>
              </a:rPr>
              <a:t>, thermal stability, low volume and size).</a:t>
            </a:r>
            <a:endParaRPr lang="ar-IQ" sz="3200" dirty="0">
              <a:latin typeface="BrowalliaUPC" pitchFamily="34" charset="-34"/>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457980"/>
            <a:ext cx="6861174" cy="523220"/>
          </a:xfrm>
          <a:prstGeom prst="rect">
            <a:avLst/>
          </a:prstGeom>
        </p:spPr>
        <p:txBody>
          <a:bodyPr wrap="none">
            <a:spAutoFit/>
          </a:bodyPr>
          <a:lstStyle/>
          <a:p>
            <a:r>
              <a:rPr lang="en-US" sz="2800" b="1" dirty="0">
                <a:solidFill>
                  <a:srgbClr val="FF0000"/>
                </a:solidFill>
                <a:effectLst>
                  <a:outerShdw blurRad="38100" dist="38100" dir="2700000" algn="tl">
                    <a:srgbClr val="000000">
                      <a:alpha val="43137"/>
                    </a:srgbClr>
                  </a:outerShdw>
                </a:effectLst>
              </a:rPr>
              <a:t>Classification of lithographic techniques</a:t>
            </a:r>
            <a:endParaRPr lang="ar-IQ" sz="2800" dirty="0">
              <a:solidFill>
                <a:srgbClr val="FF0000"/>
              </a:solidFill>
              <a:effectLst>
                <a:outerShdw blurRad="38100" dist="38100" dir="2700000" algn="tl">
                  <a:srgbClr val="000000">
                    <a:alpha val="43137"/>
                  </a:srgbClr>
                </a:outerShdw>
              </a:effectLst>
            </a:endParaRPr>
          </a:p>
        </p:txBody>
      </p:sp>
      <p:sp>
        <p:nvSpPr>
          <p:cNvPr id="6" name="Rectangle 5"/>
          <p:cNvSpPr/>
          <p:nvPr/>
        </p:nvSpPr>
        <p:spPr>
          <a:xfrm>
            <a:off x="838200" y="2438400"/>
            <a:ext cx="6019800" cy="2062103"/>
          </a:xfrm>
          <a:prstGeom prst="rect">
            <a:avLst/>
          </a:prstGeom>
        </p:spPr>
        <p:txBody>
          <a:bodyPr wrap="square">
            <a:spAutoFit/>
          </a:bodyPr>
          <a:lstStyle/>
          <a:p>
            <a:r>
              <a:rPr lang="en-US" sz="3200" dirty="0" smtClean="0">
                <a:solidFill>
                  <a:srgbClr val="0070C0"/>
                </a:solidFill>
              </a:rPr>
              <a:t>1- Photolithography </a:t>
            </a:r>
            <a:endParaRPr lang="en-US" sz="3200" dirty="0">
              <a:solidFill>
                <a:srgbClr val="0070C0"/>
              </a:solidFill>
            </a:endParaRPr>
          </a:p>
          <a:p>
            <a:r>
              <a:rPr lang="en-US" sz="3200" dirty="0" smtClean="0">
                <a:solidFill>
                  <a:srgbClr val="0070C0"/>
                </a:solidFill>
              </a:rPr>
              <a:t>2- Ion </a:t>
            </a:r>
            <a:r>
              <a:rPr lang="en-US" sz="3200" dirty="0">
                <a:solidFill>
                  <a:srgbClr val="0070C0"/>
                </a:solidFill>
              </a:rPr>
              <a:t>beam Lithography</a:t>
            </a:r>
          </a:p>
          <a:p>
            <a:r>
              <a:rPr lang="en-US" sz="3200" dirty="0" smtClean="0">
                <a:solidFill>
                  <a:srgbClr val="0070C0"/>
                </a:solidFill>
              </a:rPr>
              <a:t>3- X-ray </a:t>
            </a:r>
            <a:r>
              <a:rPr lang="en-US" sz="3200" dirty="0">
                <a:solidFill>
                  <a:srgbClr val="0070C0"/>
                </a:solidFill>
              </a:rPr>
              <a:t>lithography</a:t>
            </a:r>
          </a:p>
          <a:p>
            <a:r>
              <a:rPr lang="en-US" sz="3200" dirty="0" smtClean="0">
                <a:solidFill>
                  <a:srgbClr val="0070C0"/>
                </a:solidFill>
              </a:rPr>
              <a:t>4- Electron </a:t>
            </a:r>
            <a:r>
              <a:rPr lang="en-US" sz="3200" dirty="0">
                <a:solidFill>
                  <a:srgbClr val="0070C0"/>
                </a:solidFill>
              </a:rPr>
              <a:t>beam lithography</a:t>
            </a: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1199</TotalTime>
  <Words>1367</Words>
  <Application>Microsoft Office PowerPoint</Application>
  <PresentationFormat>On-screen Show (4:3)</PresentationFormat>
  <Paragraphs>101</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Executive</vt:lpstr>
      <vt:lpstr>PowerPoint Presentation</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Nanolithography </dc:title>
  <dc:creator>Hp</dc:creator>
  <cp:lastModifiedBy>wisam</cp:lastModifiedBy>
  <cp:revision>94</cp:revision>
  <dcterms:created xsi:type="dcterms:W3CDTF">2006-08-16T00:00:00Z</dcterms:created>
  <dcterms:modified xsi:type="dcterms:W3CDTF">2021-02-04T18:26:40Z</dcterms:modified>
</cp:coreProperties>
</file>