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4"/>
  </p:sldMasterIdLst>
  <p:notesMasterIdLst>
    <p:notesMasterId r:id="rId30"/>
  </p:notesMasterIdLst>
  <p:handoutMasterIdLst>
    <p:handoutMasterId r:id="rId31"/>
  </p:handoutMasterIdLst>
  <p:sldIdLst>
    <p:sldId id="283" r:id="rId5"/>
    <p:sldId id="275" r:id="rId6"/>
    <p:sldId id="258" r:id="rId7"/>
    <p:sldId id="267" r:id="rId8"/>
    <p:sldId id="260" r:id="rId9"/>
    <p:sldId id="270" r:id="rId10"/>
    <p:sldId id="266" r:id="rId11"/>
    <p:sldId id="268" r:id="rId12"/>
    <p:sldId id="263" r:id="rId13"/>
    <p:sldId id="265" r:id="rId14"/>
    <p:sldId id="272" r:id="rId15"/>
    <p:sldId id="273" r:id="rId16"/>
    <p:sldId id="271" r:id="rId17"/>
    <p:sldId id="274" r:id="rId18"/>
    <p:sldId id="276" r:id="rId19"/>
    <p:sldId id="277" r:id="rId20"/>
    <p:sldId id="279" r:id="rId21"/>
    <p:sldId id="280" r:id="rId22"/>
    <p:sldId id="281" r:id="rId23"/>
    <p:sldId id="284" r:id="rId24"/>
    <p:sldId id="285" r:id="rId25"/>
    <p:sldId id="286" r:id="rId26"/>
    <p:sldId id="287" r:id="rId27"/>
    <p:sldId id="288" r:id="rId28"/>
    <p:sldId id="289" r:id="rId29"/>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89842" autoAdjust="0"/>
  </p:normalViewPr>
  <p:slideViewPr>
    <p:cSldViewPr snapToGrid="0" showGuides="1">
      <p:cViewPr>
        <p:scale>
          <a:sx n="74" d="100"/>
          <a:sy n="74" d="100"/>
        </p:scale>
        <p:origin x="-540" y="18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0" d="100"/>
          <a:sy n="90" d="100"/>
        </p:scale>
        <p:origin x="37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2B6FA3-3A9F-4728-B90B-70E12F923966}" type="doc">
      <dgm:prSet loTypeId="urn:microsoft.com/office/officeart/2005/8/layout/chevron1" loCatId="process" qsTypeId="urn:microsoft.com/office/officeart/2005/8/quickstyle/simple1" qsCatId="simple" csTypeId="urn:microsoft.com/office/officeart/2005/8/colors/colorful1" csCatId="colorful" phldr="1"/>
      <dgm:spPr/>
    </dgm:pt>
    <dgm:pt modelId="{8D50BD21-5758-48C6-9374-D8670AB530E9}">
      <dgm:prSet phldrT="[Text]" custT="1"/>
      <dgm:spPr/>
      <dgm:t>
        <a:bodyPr/>
        <a:lstStyle/>
        <a:p>
          <a:pPr rtl="0">
            <a:buFont typeface="+mj-lt"/>
            <a:buAutoNum type="arabicPeriod"/>
          </a:pPr>
          <a:r>
            <a:rPr lang="en-US" sz="1800" b="1" i="0" dirty="0">
              <a:solidFill>
                <a:schemeClr val="tx1"/>
              </a:solidFill>
              <a:latin typeface="+mj-lt"/>
            </a:rPr>
            <a:t>Atomization of the precursor solution.</a:t>
          </a:r>
          <a:endParaRPr lang="ar-IQ" sz="1800" b="1" dirty="0">
            <a:solidFill>
              <a:schemeClr val="tx1"/>
            </a:solidFill>
            <a:latin typeface="+mj-lt"/>
          </a:endParaRPr>
        </a:p>
      </dgm:t>
    </dgm:pt>
    <dgm:pt modelId="{131447A5-4853-4732-8AE1-CC9707E3C674}" type="parTrans" cxnId="{44B75201-1F50-45DD-839A-05B389E8893E}">
      <dgm:prSet/>
      <dgm:spPr/>
      <dgm:t>
        <a:bodyPr/>
        <a:lstStyle/>
        <a:p>
          <a:pPr rtl="1"/>
          <a:endParaRPr lang="ar-IQ"/>
        </a:p>
      </dgm:t>
    </dgm:pt>
    <dgm:pt modelId="{0302931A-FA00-4375-9A93-6530E1539BA8}" type="sibTrans" cxnId="{44B75201-1F50-45DD-839A-05B389E8893E}">
      <dgm:prSet/>
      <dgm:spPr/>
      <dgm:t>
        <a:bodyPr/>
        <a:lstStyle/>
        <a:p>
          <a:pPr rtl="1"/>
          <a:endParaRPr lang="ar-IQ"/>
        </a:p>
      </dgm:t>
    </dgm:pt>
    <dgm:pt modelId="{59894A4F-048E-4C6F-B9A6-B1687F1003CF}">
      <dgm:prSet phldrT="[Text]" custT="1"/>
      <dgm:spPr/>
      <dgm:t>
        <a:bodyPr/>
        <a:lstStyle/>
        <a:p>
          <a:pPr rtl="0">
            <a:buFont typeface="+mj-lt"/>
            <a:buAutoNum type="arabicPeriod"/>
          </a:pPr>
          <a:r>
            <a:rPr lang="en-US" sz="1800" b="1" i="0" dirty="0">
              <a:solidFill>
                <a:schemeClr val="tx1"/>
              </a:solidFill>
              <a:latin typeface="+mj-lt"/>
            </a:rPr>
            <a:t>Aerosol transport of the droplet.</a:t>
          </a:r>
          <a:endParaRPr lang="ar-IQ" sz="1800" b="1" dirty="0">
            <a:solidFill>
              <a:schemeClr val="tx1"/>
            </a:solidFill>
            <a:latin typeface="+mj-lt"/>
          </a:endParaRPr>
        </a:p>
      </dgm:t>
    </dgm:pt>
    <dgm:pt modelId="{DCF73649-06A0-4849-B395-B2BE59C5B7C4}" type="parTrans" cxnId="{D078978C-F6A8-4AE2-9B8D-F382B2EAF8E0}">
      <dgm:prSet/>
      <dgm:spPr/>
      <dgm:t>
        <a:bodyPr/>
        <a:lstStyle/>
        <a:p>
          <a:pPr rtl="1"/>
          <a:endParaRPr lang="ar-IQ"/>
        </a:p>
      </dgm:t>
    </dgm:pt>
    <dgm:pt modelId="{6F7797BD-01E2-4F9C-88E9-10FE40863AFF}" type="sibTrans" cxnId="{D078978C-F6A8-4AE2-9B8D-F382B2EAF8E0}">
      <dgm:prSet/>
      <dgm:spPr/>
      <dgm:t>
        <a:bodyPr/>
        <a:lstStyle/>
        <a:p>
          <a:pPr rtl="1"/>
          <a:endParaRPr lang="ar-IQ"/>
        </a:p>
      </dgm:t>
    </dgm:pt>
    <dgm:pt modelId="{09A9C7E2-38C4-4F71-AEF0-7F11CFE3E2F7}">
      <dgm:prSet phldrT="[Text]"/>
      <dgm:spPr/>
      <dgm:t>
        <a:bodyPr/>
        <a:lstStyle/>
        <a:p>
          <a:pPr rtl="0">
            <a:buFont typeface="+mj-lt"/>
            <a:buAutoNum type="arabicPeriod"/>
          </a:pPr>
          <a:r>
            <a:rPr lang="en-US" b="1" i="0" dirty="0">
              <a:solidFill>
                <a:schemeClr val="tx1"/>
              </a:solidFill>
              <a:latin typeface="+mj-lt"/>
            </a:rPr>
            <a:t>Droplet evaporation, spreading on the substrate, and drying and decomposition of the precursor salt to initiate film growth.</a:t>
          </a:r>
          <a:endParaRPr lang="ar-IQ" b="1" dirty="0">
            <a:solidFill>
              <a:schemeClr val="tx1"/>
            </a:solidFill>
            <a:latin typeface="+mj-lt"/>
          </a:endParaRPr>
        </a:p>
      </dgm:t>
    </dgm:pt>
    <dgm:pt modelId="{6D7F0733-9EF5-4FB7-AD05-AD5513226BF7}" type="parTrans" cxnId="{C63A5FBB-3691-46CA-8CB3-39BA8A57467F}">
      <dgm:prSet/>
      <dgm:spPr/>
      <dgm:t>
        <a:bodyPr/>
        <a:lstStyle/>
        <a:p>
          <a:pPr rtl="1"/>
          <a:endParaRPr lang="ar-IQ"/>
        </a:p>
      </dgm:t>
    </dgm:pt>
    <dgm:pt modelId="{98376308-E74F-41C4-AD40-F25130351920}" type="sibTrans" cxnId="{C63A5FBB-3691-46CA-8CB3-39BA8A57467F}">
      <dgm:prSet/>
      <dgm:spPr/>
      <dgm:t>
        <a:bodyPr/>
        <a:lstStyle/>
        <a:p>
          <a:pPr rtl="1"/>
          <a:endParaRPr lang="ar-IQ"/>
        </a:p>
      </dgm:t>
    </dgm:pt>
    <dgm:pt modelId="{ED990CA1-60C0-4940-8726-CD96356A2323}" type="pres">
      <dgm:prSet presAssocID="{D92B6FA3-3A9F-4728-B90B-70E12F923966}" presName="Name0" presStyleCnt="0">
        <dgm:presLayoutVars>
          <dgm:dir/>
          <dgm:animLvl val="lvl"/>
          <dgm:resizeHandles val="exact"/>
        </dgm:presLayoutVars>
      </dgm:prSet>
      <dgm:spPr/>
    </dgm:pt>
    <dgm:pt modelId="{AA5EB878-6B6A-4424-8313-96DA2892C5B7}" type="pres">
      <dgm:prSet presAssocID="{8D50BD21-5758-48C6-9374-D8670AB530E9}" presName="parTxOnly" presStyleLbl="node1" presStyleIdx="0" presStyleCnt="3">
        <dgm:presLayoutVars>
          <dgm:chMax val="0"/>
          <dgm:chPref val="0"/>
          <dgm:bulletEnabled val="1"/>
        </dgm:presLayoutVars>
      </dgm:prSet>
      <dgm:spPr/>
      <dgm:t>
        <a:bodyPr/>
        <a:lstStyle/>
        <a:p>
          <a:pPr rtl="1"/>
          <a:endParaRPr lang="ar-IQ"/>
        </a:p>
      </dgm:t>
    </dgm:pt>
    <dgm:pt modelId="{854A3410-E4E4-4D42-AEEF-80FBDBBB4D72}" type="pres">
      <dgm:prSet presAssocID="{0302931A-FA00-4375-9A93-6530E1539BA8}" presName="parTxOnlySpace" presStyleCnt="0"/>
      <dgm:spPr/>
    </dgm:pt>
    <dgm:pt modelId="{1CBFECA1-B5B0-466A-9BDE-63DAA45E3197}" type="pres">
      <dgm:prSet presAssocID="{59894A4F-048E-4C6F-B9A6-B1687F1003CF}" presName="parTxOnly" presStyleLbl="node1" presStyleIdx="1" presStyleCnt="3">
        <dgm:presLayoutVars>
          <dgm:chMax val="0"/>
          <dgm:chPref val="0"/>
          <dgm:bulletEnabled val="1"/>
        </dgm:presLayoutVars>
      </dgm:prSet>
      <dgm:spPr/>
      <dgm:t>
        <a:bodyPr/>
        <a:lstStyle/>
        <a:p>
          <a:pPr rtl="1"/>
          <a:endParaRPr lang="ar-IQ"/>
        </a:p>
      </dgm:t>
    </dgm:pt>
    <dgm:pt modelId="{859AA75C-5A4C-4139-9299-8588FB14483E}" type="pres">
      <dgm:prSet presAssocID="{6F7797BD-01E2-4F9C-88E9-10FE40863AFF}" presName="parTxOnlySpace" presStyleCnt="0"/>
      <dgm:spPr/>
    </dgm:pt>
    <dgm:pt modelId="{9946A5D4-4BDF-4DB4-814A-E951FB79A4D4}" type="pres">
      <dgm:prSet presAssocID="{09A9C7E2-38C4-4F71-AEF0-7F11CFE3E2F7}" presName="parTxOnly" presStyleLbl="node1" presStyleIdx="2" presStyleCnt="3" custScaleX="186306" custScaleY="119027">
        <dgm:presLayoutVars>
          <dgm:chMax val="0"/>
          <dgm:chPref val="0"/>
          <dgm:bulletEnabled val="1"/>
        </dgm:presLayoutVars>
      </dgm:prSet>
      <dgm:spPr/>
      <dgm:t>
        <a:bodyPr/>
        <a:lstStyle/>
        <a:p>
          <a:pPr rtl="1"/>
          <a:endParaRPr lang="ar-IQ"/>
        </a:p>
      </dgm:t>
    </dgm:pt>
  </dgm:ptLst>
  <dgm:cxnLst>
    <dgm:cxn modelId="{14B10D72-91AA-4E6A-B0BD-D686AB1BDB44}" type="presOf" srcId="{8D50BD21-5758-48C6-9374-D8670AB530E9}" destId="{AA5EB878-6B6A-4424-8313-96DA2892C5B7}" srcOrd="0" destOrd="0" presId="urn:microsoft.com/office/officeart/2005/8/layout/chevron1"/>
    <dgm:cxn modelId="{5D551112-19DA-4DDB-B161-2A516228D16A}" type="presOf" srcId="{59894A4F-048E-4C6F-B9A6-B1687F1003CF}" destId="{1CBFECA1-B5B0-466A-9BDE-63DAA45E3197}" srcOrd="0" destOrd="0" presId="urn:microsoft.com/office/officeart/2005/8/layout/chevron1"/>
    <dgm:cxn modelId="{00AA9F95-64F4-481E-93CA-69A2F190AD43}" type="presOf" srcId="{09A9C7E2-38C4-4F71-AEF0-7F11CFE3E2F7}" destId="{9946A5D4-4BDF-4DB4-814A-E951FB79A4D4}" srcOrd="0" destOrd="0" presId="urn:microsoft.com/office/officeart/2005/8/layout/chevron1"/>
    <dgm:cxn modelId="{AFD238BB-557A-4A06-BFA8-B304237BB187}" type="presOf" srcId="{D92B6FA3-3A9F-4728-B90B-70E12F923966}" destId="{ED990CA1-60C0-4940-8726-CD96356A2323}" srcOrd="0" destOrd="0" presId="urn:microsoft.com/office/officeart/2005/8/layout/chevron1"/>
    <dgm:cxn modelId="{44B75201-1F50-45DD-839A-05B389E8893E}" srcId="{D92B6FA3-3A9F-4728-B90B-70E12F923966}" destId="{8D50BD21-5758-48C6-9374-D8670AB530E9}" srcOrd="0" destOrd="0" parTransId="{131447A5-4853-4732-8AE1-CC9707E3C674}" sibTransId="{0302931A-FA00-4375-9A93-6530E1539BA8}"/>
    <dgm:cxn modelId="{C63A5FBB-3691-46CA-8CB3-39BA8A57467F}" srcId="{D92B6FA3-3A9F-4728-B90B-70E12F923966}" destId="{09A9C7E2-38C4-4F71-AEF0-7F11CFE3E2F7}" srcOrd="2" destOrd="0" parTransId="{6D7F0733-9EF5-4FB7-AD05-AD5513226BF7}" sibTransId="{98376308-E74F-41C4-AD40-F25130351920}"/>
    <dgm:cxn modelId="{D078978C-F6A8-4AE2-9B8D-F382B2EAF8E0}" srcId="{D92B6FA3-3A9F-4728-B90B-70E12F923966}" destId="{59894A4F-048E-4C6F-B9A6-B1687F1003CF}" srcOrd="1" destOrd="0" parTransId="{DCF73649-06A0-4849-B395-B2BE59C5B7C4}" sibTransId="{6F7797BD-01E2-4F9C-88E9-10FE40863AFF}"/>
    <dgm:cxn modelId="{9F325076-221C-4D08-AADD-A5A6B4AF0CB9}" type="presParOf" srcId="{ED990CA1-60C0-4940-8726-CD96356A2323}" destId="{AA5EB878-6B6A-4424-8313-96DA2892C5B7}" srcOrd="0" destOrd="0" presId="urn:microsoft.com/office/officeart/2005/8/layout/chevron1"/>
    <dgm:cxn modelId="{3933D5FF-DE13-423A-A7C8-C22FB3AF04CD}" type="presParOf" srcId="{ED990CA1-60C0-4940-8726-CD96356A2323}" destId="{854A3410-E4E4-4D42-AEEF-80FBDBBB4D72}" srcOrd="1" destOrd="0" presId="urn:microsoft.com/office/officeart/2005/8/layout/chevron1"/>
    <dgm:cxn modelId="{53DA6B7D-B683-4D8B-85CE-11D247BD6458}" type="presParOf" srcId="{ED990CA1-60C0-4940-8726-CD96356A2323}" destId="{1CBFECA1-B5B0-466A-9BDE-63DAA45E3197}" srcOrd="2" destOrd="0" presId="urn:microsoft.com/office/officeart/2005/8/layout/chevron1"/>
    <dgm:cxn modelId="{6C0169A5-BB73-46CE-8E19-D0A916BD993E}" type="presParOf" srcId="{ED990CA1-60C0-4940-8726-CD96356A2323}" destId="{859AA75C-5A4C-4139-9299-8588FB14483E}" srcOrd="3" destOrd="0" presId="urn:microsoft.com/office/officeart/2005/8/layout/chevron1"/>
    <dgm:cxn modelId="{5D8C9196-3784-4483-AA8D-5D15EA13AA0A}" type="presParOf" srcId="{ED990CA1-60C0-4940-8726-CD96356A2323}" destId="{9946A5D4-4BDF-4DB4-814A-E951FB79A4D4}"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5EB878-6B6A-4424-8313-96DA2892C5B7}">
      <dsp:nvSpPr>
        <dsp:cNvPr id="0" name=""/>
        <dsp:cNvSpPr/>
      </dsp:nvSpPr>
      <dsp:spPr>
        <a:xfrm>
          <a:off x="880" y="107134"/>
          <a:ext cx="2815391" cy="1126156"/>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rtl="0">
            <a:lnSpc>
              <a:spcPct val="90000"/>
            </a:lnSpc>
            <a:spcBef>
              <a:spcPct val="0"/>
            </a:spcBef>
            <a:spcAft>
              <a:spcPct val="35000"/>
            </a:spcAft>
            <a:buFont typeface="+mj-lt"/>
            <a:buAutoNum type="arabicPeriod"/>
          </a:pPr>
          <a:r>
            <a:rPr lang="en-US" sz="1800" b="1" i="0" kern="1200" dirty="0">
              <a:solidFill>
                <a:schemeClr val="tx1"/>
              </a:solidFill>
              <a:latin typeface="+mj-lt"/>
            </a:rPr>
            <a:t>Atomization of the precursor solution.</a:t>
          </a:r>
          <a:endParaRPr lang="ar-IQ" sz="1800" b="1" kern="1200" dirty="0">
            <a:solidFill>
              <a:schemeClr val="tx1"/>
            </a:solidFill>
            <a:latin typeface="+mj-lt"/>
          </a:endParaRPr>
        </a:p>
      </dsp:txBody>
      <dsp:txXfrm>
        <a:off x="563958" y="107134"/>
        <a:ext cx="1689235" cy="1126156"/>
      </dsp:txXfrm>
    </dsp:sp>
    <dsp:sp modelId="{1CBFECA1-B5B0-466A-9BDE-63DAA45E3197}">
      <dsp:nvSpPr>
        <dsp:cNvPr id="0" name=""/>
        <dsp:cNvSpPr/>
      </dsp:nvSpPr>
      <dsp:spPr>
        <a:xfrm>
          <a:off x="2534732" y="107134"/>
          <a:ext cx="2815391" cy="1126156"/>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rtl="0">
            <a:lnSpc>
              <a:spcPct val="90000"/>
            </a:lnSpc>
            <a:spcBef>
              <a:spcPct val="0"/>
            </a:spcBef>
            <a:spcAft>
              <a:spcPct val="35000"/>
            </a:spcAft>
            <a:buFont typeface="+mj-lt"/>
            <a:buAutoNum type="arabicPeriod"/>
          </a:pPr>
          <a:r>
            <a:rPr lang="en-US" sz="1800" b="1" i="0" kern="1200" dirty="0">
              <a:solidFill>
                <a:schemeClr val="tx1"/>
              </a:solidFill>
              <a:latin typeface="+mj-lt"/>
            </a:rPr>
            <a:t>Aerosol transport of the droplet.</a:t>
          </a:r>
          <a:endParaRPr lang="ar-IQ" sz="1800" b="1" kern="1200" dirty="0">
            <a:solidFill>
              <a:schemeClr val="tx1"/>
            </a:solidFill>
            <a:latin typeface="+mj-lt"/>
          </a:endParaRPr>
        </a:p>
      </dsp:txBody>
      <dsp:txXfrm>
        <a:off x="3097810" y="107134"/>
        <a:ext cx="1689235" cy="1126156"/>
      </dsp:txXfrm>
    </dsp:sp>
    <dsp:sp modelId="{9946A5D4-4BDF-4DB4-814A-E951FB79A4D4}">
      <dsp:nvSpPr>
        <dsp:cNvPr id="0" name=""/>
        <dsp:cNvSpPr/>
      </dsp:nvSpPr>
      <dsp:spPr>
        <a:xfrm>
          <a:off x="5068585" y="-2"/>
          <a:ext cx="5245243" cy="1340430"/>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rtl="0">
            <a:lnSpc>
              <a:spcPct val="90000"/>
            </a:lnSpc>
            <a:spcBef>
              <a:spcPct val="0"/>
            </a:spcBef>
            <a:spcAft>
              <a:spcPct val="35000"/>
            </a:spcAft>
            <a:buFont typeface="+mj-lt"/>
            <a:buAutoNum type="arabicPeriod"/>
          </a:pPr>
          <a:r>
            <a:rPr lang="en-US" sz="2100" b="1" i="0" kern="1200" dirty="0">
              <a:solidFill>
                <a:schemeClr val="tx1"/>
              </a:solidFill>
              <a:latin typeface="+mj-lt"/>
            </a:rPr>
            <a:t>Droplet evaporation, spreading on the substrate, and drying and decomposition of the precursor salt to initiate film growth.</a:t>
          </a:r>
          <a:endParaRPr lang="ar-IQ" sz="2100" b="1" kern="1200" dirty="0">
            <a:solidFill>
              <a:schemeClr val="tx1"/>
            </a:solidFill>
            <a:latin typeface="+mj-lt"/>
          </a:endParaRPr>
        </a:p>
      </dsp:txBody>
      <dsp:txXfrm>
        <a:off x="5738800" y="-2"/>
        <a:ext cx="3904813" cy="134043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9E520D69-B2A6-4651-85F3-992158983495}" type="datetime1">
              <a:rPr lang="en-GB" smtClean="0"/>
              <a:t>21/01/2021</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6834459-7356-44BF-850D-8B30C4FB3B6B}" type="slidenum">
              <a:rPr lang="en-GB" smtClean="0"/>
              <a:t>‹#›</a:t>
            </a:fld>
            <a:endParaRPr lang="en-GB"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10B0BC-5F5A-4563-8D5F-5EBE8705E78B}" type="datetime1">
              <a:rPr lang="en-GB" noProof="0" smtClean="0"/>
              <a:pPr/>
              <a:t>21/01/2021</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Fourth level</a:t>
            </a:r>
          </a:p>
          <a:p>
            <a:pPr lvl="4" rtl="0"/>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A3C37BE-C303-496D-B5CD-85F2937540FC}" type="slidenum">
              <a:rPr lang="en-GB" noProof="0" smtClean="0"/>
              <a:t>‹#›</a:t>
            </a:fld>
            <a:endParaRPr lang="en-GB" noProof="0"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5DDF180-6C49-4BCE-A568-C96C9B146A1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br>
              <a:rPr lang="en-US" dirty="0"/>
            </a:br>
            <a:endParaRPr lang="en-GB" dirty="0"/>
          </a:p>
        </p:txBody>
      </p:sp>
      <p:sp>
        <p:nvSpPr>
          <p:cNvPr id="5" name="Slide Number Placeholder 3"/>
          <p:cNvSpPr>
            <a:spLocks noGrp="1"/>
          </p:cNvSpPr>
          <p:nvPr>
            <p:ph type="sldNum" sz="quarter" idx="11"/>
          </p:nvPr>
        </p:nvSpPr>
        <p:spPr/>
        <p:txBody>
          <a:bodyPr/>
          <a:lstStyle/>
          <a:p>
            <a:pPr rtl="0"/>
            <a:fld id="{0A3C37BE-C303-496D-B5CD-85F2937540FC}" type="slidenum">
              <a:rPr lang="en-GB" smtClean="0"/>
              <a:t>3</a:t>
            </a:fld>
            <a:endParaRPr lang="en-GB" dirty="0"/>
          </a:p>
        </p:txBody>
      </p:sp>
    </p:spTree>
    <p:extLst>
      <p:ext uri="{BB962C8B-B14F-4D97-AF65-F5344CB8AC3E}">
        <p14:creationId xmlns:p14="http://schemas.microsoft.com/office/powerpoint/2010/main" val="2097015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3"/>
          <p:cNvSpPr>
            <a:spLocks noGrp="1"/>
          </p:cNvSpPr>
          <p:nvPr>
            <p:ph type="sldNum" sz="quarter" idx="11"/>
          </p:nvPr>
        </p:nvSpPr>
        <p:spPr/>
        <p:txBody>
          <a:bodyPr/>
          <a:lstStyle/>
          <a:p>
            <a:pPr rtl="0"/>
            <a:fld id="{0A3C37BE-C303-496D-B5CD-85F2937540FC}" type="slidenum">
              <a:rPr lang="en-GB" smtClean="0"/>
              <a:t>5</a:t>
            </a:fld>
            <a:endParaRPr lang="en-GB" dirty="0"/>
          </a:p>
        </p:txBody>
      </p:sp>
    </p:spTree>
    <p:extLst>
      <p:ext uri="{BB962C8B-B14F-4D97-AF65-F5344CB8AC3E}">
        <p14:creationId xmlns:p14="http://schemas.microsoft.com/office/powerpoint/2010/main" val="2786943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3"/>
          <p:cNvSpPr>
            <a:spLocks noGrp="1"/>
          </p:cNvSpPr>
          <p:nvPr>
            <p:ph type="sldNum" sz="quarter" idx="11"/>
          </p:nvPr>
        </p:nvSpPr>
        <p:spPr/>
        <p:txBody>
          <a:bodyPr/>
          <a:lstStyle/>
          <a:p>
            <a:pPr rtl="0"/>
            <a:fld id="{0A3C37BE-C303-496D-B5CD-85F2937540FC}" type="slidenum">
              <a:rPr lang="en-GB" smtClean="0"/>
              <a:t>7</a:t>
            </a:fld>
            <a:endParaRPr lang="en-GB" dirty="0"/>
          </a:p>
        </p:txBody>
      </p:sp>
    </p:spTree>
    <p:extLst>
      <p:ext uri="{BB962C8B-B14F-4D97-AF65-F5344CB8AC3E}">
        <p14:creationId xmlns:p14="http://schemas.microsoft.com/office/powerpoint/2010/main" val="1869231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Slide Number Placeholder 3"/>
          <p:cNvSpPr>
            <a:spLocks noGrp="1"/>
          </p:cNvSpPr>
          <p:nvPr>
            <p:ph type="sldNum" sz="quarter" idx="11"/>
          </p:nvPr>
        </p:nvSpPr>
        <p:spPr/>
        <p:txBody>
          <a:bodyPr/>
          <a:lstStyle/>
          <a:p>
            <a:pPr rtl="0"/>
            <a:fld id="{0A3C37BE-C303-496D-B5CD-85F2937540FC}" type="slidenum">
              <a:rPr lang="en-GB" smtClean="0"/>
              <a:t>9</a:t>
            </a:fld>
            <a:endParaRPr lang="en-GB" dirty="0"/>
          </a:p>
        </p:txBody>
      </p:sp>
    </p:spTree>
    <p:extLst>
      <p:ext uri="{BB962C8B-B14F-4D97-AF65-F5344CB8AC3E}">
        <p14:creationId xmlns:p14="http://schemas.microsoft.com/office/powerpoint/2010/main" val="1182916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rtl="0"/>
            <a:fld id="{0A3C37BE-C303-496D-B5CD-85F2937540FC}" type="slidenum">
              <a:rPr lang="en-GB" smtClean="0"/>
              <a:t>10</a:t>
            </a:fld>
            <a:endParaRPr lang="en-GB" dirty="0"/>
          </a:p>
        </p:txBody>
      </p:sp>
    </p:spTree>
    <p:extLst>
      <p:ext uri="{BB962C8B-B14F-4D97-AF65-F5344CB8AC3E}">
        <p14:creationId xmlns:p14="http://schemas.microsoft.com/office/powerpoint/2010/main" val="957608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87A901-858F-425C-A023-E764D4548A08}" type="slidenum">
              <a:rPr lang="en-US" smtClean="0"/>
              <a:t>21</a:t>
            </a:fld>
            <a:endParaRPr lang="en-US"/>
          </a:p>
        </p:txBody>
      </p:sp>
    </p:spTree>
    <p:extLst>
      <p:ext uri="{BB962C8B-B14F-4D97-AF65-F5344CB8AC3E}">
        <p14:creationId xmlns:p14="http://schemas.microsoft.com/office/powerpoint/2010/main" val="1657188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827" name="Rectangle 3"/>
          <p:cNvSpPr>
            <a:spLocks noGrp="1" noChangeArrowheads="1"/>
          </p:cNvSpPr>
          <p:nvPr>
            <p:ph type="body" idx="1"/>
          </p:nvPr>
        </p:nvSpPr>
        <p:spPr/>
        <p:txBody>
          <a:bodyPr/>
          <a:lstStyle/>
          <a:p>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22B4CE67-49A1-4954-B535-D011B21685D9}" type="datetime1">
              <a:rPr lang="en-GB" noProof="0" smtClean="0"/>
              <a:pPr/>
              <a:t>21/01/2021</a:t>
            </a:fld>
            <a:endParaRPr lang="en-GB" noProof="0" dirty="0"/>
          </a:p>
        </p:txBody>
      </p:sp>
      <p:sp>
        <p:nvSpPr>
          <p:cNvPr id="5" name="Footer Placeholder 4"/>
          <p:cNvSpPr>
            <a:spLocks noGrp="1"/>
          </p:cNvSpPr>
          <p:nvPr>
            <p:ph type="ftr" sz="quarter" idx="11"/>
          </p:nvPr>
        </p:nvSpPr>
        <p:spPr/>
        <p:txBody>
          <a:bodyPr/>
          <a:lstStyle/>
          <a:p>
            <a:endParaRPr lang="en-GB" noProof="0" dirty="0"/>
          </a:p>
        </p:txBody>
      </p:sp>
      <p:sp>
        <p:nvSpPr>
          <p:cNvPr id="6" name="Slide Number Placeholder 5"/>
          <p:cNvSpPr>
            <a:spLocks noGrp="1"/>
          </p:cNvSpPr>
          <p:nvPr>
            <p:ph type="sldNum" sz="quarter" idx="12"/>
          </p:nvPr>
        </p:nvSpPr>
        <p:spPr/>
        <p:txBody>
          <a:bodyPr/>
          <a:lstStyle/>
          <a:p>
            <a:fld id="{0FF54DE5-C571-48E8-A5BC-B369434E2F44}" type="slidenum">
              <a:rPr lang="en-GB" noProof="0" smtClean="0"/>
              <a:pPr/>
              <a:t>‹#›</a:t>
            </a:fld>
            <a:endParaRPr lang="en-GB" noProof="0" dirty="0"/>
          </a:p>
        </p:txBody>
      </p:sp>
    </p:spTree>
    <p:extLst>
      <p:ext uri="{BB962C8B-B14F-4D97-AF65-F5344CB8AC3E}">
        <p14:creationId xmlns:p14="http://schemas.microsoft.com/office/powerpoint/2010/main" val="350729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6B0C9D9D-358B-4B6B-9CB9-B14223D14AA3}" type="datetime1">
              <a:rPr lang="en-GB" noProof="0" smtClean="0"/>
              <a:pPr/>
              <a:t>21/01/2021</a:t>
            </a:fld>
            <a:endParaRPr lang="en-GB" noProof="0" dirty="0"/>
          </a:p>
        </p:txBody>
      </p:sp>
      <p:sp>
        <p:nvSpPr>
          <p:cNvPr id="5" name="Footer Placeholder 4"/>
          <p:cNvSpPr>
            <a:spLocks noGrp="1"/>
          </p:cNvSpPr>
          <p:nvPr>
            <p:ph type="ftr" sz="quarter" idx="11"/>
          </p:nvPr>
        </p:nvSpPr>
        <p:spPr/>
        <p:txBody>
          <a:bodyPr/>
          <a:lstStyle/>
          <a:p>
            <a:pPr rtl="0"/>
            <a:endParaRPr lang="en-GB" noProof="0" dirty="0"/>
          </a:p>
        </p:txBody>
      </p:sp>
      <p:sp>
        <p:nvSpPr>
          <p:cNvPr id="6" name="Slide Number Placeholder 5"/>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189139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4F5FE40-BBFB-4CB9-AAA5-59BD3AE478A7}" type="datetime1">
              <a:rPr lang="en-GB" noProof="0" smtClean="0"/>
              <a:pPr/>
              <a:t>21/01/2021</a:t>
            </a:fld>
            <a:endParaRPr lang="en-GB" noProof="0" dirty="0"/>
          </a:p>
        </p:txBody>
      </p:sp>
      <p:sp>
        <p:nvSpPr>
          <p:cNvPr id="5" name="Footer Placeholder 4"/>
          <p:cNvSpPr>
            <a:spLocks noGrp="1"/>
          </p:cNvSpPr>
          <p:nvPr>
            <p:ph type="ftr" sz="quarter" idx="11"/>
          </p:nvPr>
        </p:nvSpPr>
        <p:spPr/>
        <p:txBody>
          <a:bodyPr/>
          <a:lstStyle/>
          <a:p>
            <a:pPr rtl="0"/>
            <a:endParaRPr lang="en-GB" noProof="0" dirty="0"/>
          </a:p>
        </p:txBody>
      </p:sp>
      <p:sp>
        <p:nvSpPr>
          <p:cNvPr id="6" name="Slide Number Placeholder 5"/>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3623773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5A2EB74-D6DB-40B9-8AC8-BA8DD588C21F}" type="datetime1">
              <a:rPr lang="en-GB" noProof="0" smtClean="0"/>
              <a:pPr/>
              <a:t>21/01/2021</a:t>
            </a:fld>
            <a:endParaRPr lang="en-GB" noProof="0" dirty="0"/>
          </a:p>
        </p:txBody>
      </p:sp>
      <p:sp>
        <p:nvSpPr>
          <p:cNvPr id="5" name="Footer Placeholder 4"/>
          <p:cNvSpPr>
            <a:spLocks noGrp="1"/>
          </p:cNvSpPr>
          <p:nvPr>
            <p:ph type="ftr" sz="quarter" idx="11"/>
          </p:nvPr>
        </p:nvSpPr>
        <p:spPr/>
        <p:txBody>
          <a:bodyPr/>
          <a:lstStyle/>
          <a:p>
            <a:pPr rtl="0"/>
            <a:endParaRPr lang="en-GB" noProof="0" dirty="0"/>
          </a:p>
        </p:txBody>
      </p:sp>
      <p:sp>
        <p:nvSpPr>
          <p:cNvPr id="6" name="Slide Number Placeholder 5"/>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4012894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BF5231-8870-441E-8E82-3BE95C2D4F16}" type="datetime1">
              <a:rPr lang="en-GB" noProof="0" smtClean="0"/>
              <a:pPr/>
              <a:t>21/01/2021</a:t>
            </a:fld>
            <a:endParaRPr lang="en-GB" noProof="0" dirty="0"/>
          </a:p>
        </p:txBody>
      </p:sp>
      <p:sp>
        <p:nvSpPr>
          <p:cNvPr id="5" name="Footer Placeholder 4"/>
          <p:cNvSpPr>
            <a:spLocks noGrp="1"/>
          </p:cNvSpPr>
          <p:nvPr>
            <p:ph type="ftr" sz="quarter" idx="11"/>
          </p:nvPr>
        </p:nvSpPr>
        <p:spPr/>
        <p:txBody>
          <a:bodyPr/>
          <a:lstStyle/>
          <a:p>
            <a:pPr rtl="0"/>
            <a:endParaRPr lang="en-GB" noProof="0" dirty="0"/>
          </a:p>
        </p:txBody>
      </p:sp>
      <p:sp>
        <p:nvSpPr>
          <p:cNvPr id="6" name="Slide Number Placeholder 5"/>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3301728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70E5344F-59C3-4858-8571-433797DFCF9E}" type="datetime1">
              <a:rPr lang="en-GB" noProof="0" smtClean="0"/>
              <a:pPr/>
              <a:t>21/01/2021</a:t>
            </a:fld>
            <a:endParaRPr lang="en-GB" noProof="0" dirty="0"/>
          </a:p>
        </p:txBody>
      </p:sp>
      <p:sp>
        <p:nvSpPr>
          <p:cNvPr id="6" name="Footer Placeholder 5"/>
          <p:cNvSpPr>
            <a:spLocks noGrp="1"/>
          </p:cNvSpPr>
          <p:nvPr>
            <p:ph type="ftr" sz="quarter" idx="11"/>
          </p:nvPr>
        </p:nvSpPr>
        <p:spPr/>
        <p:txBody>
          <a:bodyPr/>
          <a:lstStyle/>
          <a:p>
            <a:pPr rtl="0"/>
            <a:endParaRPr lang="en-GB" noProof="0" dirty="0"/>
          </a:p>
        </p:txBody>
      </p:sp>
      <p:sp>
        <p:nvSpPr>
          <p:cNvPr id="7" name="Slide Number Placeholder 6"/>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260775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77B145EF-5566-469D-AEC4-BEBCB09EDC55}" type="datetime1">
              <a:rPr lang="en-GB" noProof="0" smtClean="0"/>
              <a:pPr/>
              <a:t>21/01/2021</a:t>
            </a:fld>
            <a:endParaRPr lang="en-GB" noProof="0" dirty="0"/>
          </a:p>
        </p:txBody>
      </p:sp>
      <p:sp>
        <p:nvSpPr>
          <p:cNvPr id="8" name="Footer Placeholder 7"/>
          <p:cNvSpPr>
            <a:spLocks noGrp="1"/>
          </p:cNvSpPr>
          <p:nvPr>
            <p:ph type="ftr" sz="quarter" idx="11"/>
          </p:nvPr>
        </p:nvSpPr>
        <p:spPr/>
        <p:txBody>
          <a:bodyPr/>
          <a:lstStyle/>
          <a:p>
            <a:pPr rtl="0"/>
            <a:endParaRPr lang="en-GB" noProof="0" dirty="0"/>
          </a:p>
        </p:txBody>
      </p:sp>
      <p:sp>
        <p:nvSpPr>
          <p:cNvPr id="9" name="Slide Number Placeholder 8"/>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3574311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E16BA12-8505-4D9F-A29D-C64373B3BF05}" type="datetime1">
              <a:rPr lang="en-GB" noProof="0" smtClean="0"/>
              <a:pPr/>
              <a:t>21/01/2021</a:t>
            </a:fld>
            <a:endParaRPr lang="en-GB" noProof="0" dirty="0"/>
          </a:p>
        </p:txBody>
      </p:sp>
      <p:sp>
        <p:nvSpPr>
          <p:cNvPr id="4" name="Footer Placeholder 3"/>
          <p:cNvSpPr>
            <a:spLocks noGrp="1"/>
          </p:cNvSpPr>
          <p:nvPr>
            <p:ph type="ftr" sz="quarter" idx="11"/>
          </p:nvPr>
        </p:nvSpPr>
        <p:spPr/>
        <p:txBody>
          <a:bodyPr/>
          <a:lstStyle/>
          <a:p>
            <a:pPr rtl="0"/>
            <a:endParaRPr lang="en-GB" noProof="0" dirty="0"/>
          </a:p>
        </p:txBody>
      </p:sp>
      <p:sp>
        <p:nvSpPr>
          <p:cNvPr id="5" name="Slide Number Placeholder 4"/>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417041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0D8CA9-C44B-4D4A-A5C1-973DB36DB758}" type="datetime1">
              <a:rPr lang="en-GB" noProof="0" smtClean="0"/>
              <a:pPr/>
              <a:t>21/01/2021</a:t>
            </a:fld>
            <a:endParaRPr lang="en-GB" noProof="0" dirty="0"/>
          </a:p>
        </p:txBody>
      </p:sp>
      <p:sp>
        <p:nvSpPr>
          <p:cNvPr id="3" name="Footer Placeholder 2"/>
          <p:cNvSpPr>
            <a:spLocks noGrp="1"/>
          </p:cNvSpPr>
          <p:nvPr>
            <p:ph type="ftr" sz="quarter" idx="11"/>
          </p:nvPr>
        </p:nvSpPr>
        <p:spPr/>
        <p:txBody>
          <a:bodyPr/>
          <a:lstStyle/>
          <a:p>
            <a:pPr rtl="0"/>
            <a:endParaRPr lang="en-GB" noProof="0" dirty="0"/>
          </a:p>
        </p:txBody>
      </p:sp>
      <p:sp>
        <p:nvSpPr>
          <p:cNvPr id="4" name="Slide Number Placeholder 3"/>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4165621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24CF92-45F0-4F21-AF38-1A81E82CAE2B}" type="datetime1">
              <a:rPr lang="en-GB" noProof="0" smtClean="0"/>
              <a:pPr/>
              <a:t>21/01/2021</a:t>
            </a:fld>
            <a:endParaRPr lang="en-GB" noProof="0" dirty="0"/>
          </a:p>
        </p:txBody>
      </p:sp>
      <p:sp>
        <p:nvSpPr>
          <p:cNvPr id="6" name="Footer Placeholder 5"/>
          <p:cNvSpPr>
            <a:spLocks noGrp="1"/>
          </p:cNvSpPr>
          <p:nvPr>
            <p:ph type="ftr" sz="quarter" idx="11"/>
          </p:nvPr>
        </p:nvSpPr>
        <p:spPr/>
        <p:txBody>
          <a:bodyPr/>
          <a:lstStyle/>
          <a:p>
            <a:pPr rtl="0"/>
            <a:endParaRPr lang="en-GB" noProof="0" dirty="0"/>
          </a:p>
        </p:txBody>
      </p:sp>
      <p:sp>
        <p:nvSpPr>
          <p:cNvPr id="7" name="Slide Number Placeholder 6"/>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811275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17A61D-7B9C-429F-ACCF-69D4850EF890}" type="datetime1">
              <a:rPr lang="en-GB" noProof="0" smtClean="0"/>
              <a:pPr/>
              <a:t>21/01/2021</a:t>
            </a:fld>
            <a:endParaRPr lang="en-GB" noProof="0" dirty="0"/>
          </a:p>
        </p:txBody>
      </p:sp>
      <p:sp>
        <p:nvSpPr>
          <p:cNvPr id="6" name="Footer Placeholder 5"/>
          <p:cNvSpPr>
            <a:spLocks noGrp="1"/>
          </p:cNvSpPr>
          <p:nvPr>
            <p:ph type="ftr" sz="quarter" idx="11"/>
          </p:nvPr>
        </p:nvSpPr>
        <p:spPr/>
        <p:txBody>
          <a:bodyPr/>
          <a:lstStyle/>
          <a:p>
            <a:pPr rtl="0"/>
            <a:endParaRPr lang="en-GB" noProof="0" dirty="0"/>
          </a:p>
        </p:txBody>
      </p:sp>
      <p:sp>
        <p:nvSpPr>
          <p:cNvPr id="7" name="Slide Number Placeholder 6"/>
          <p:cNvSpPr>
            <a:spLocks noGrp="1"/>
          </p:cNvSpPr>
          <p:nvPr>
            <p:ph type="sldNum" sz="quarter" idx="12"/>
          </p:nvPr>
        </p:nvSpPr>
        <p:spPr/>
        <p:txBody>
          <a:bodyPr/>
          <a:lstStyle/>
          <a:p>
            <a:pPr rtl="0"/>
            <a:fld id="{0FF54DE5-C571-48E8-A5BC-B369434E2F44}" type="slidenum">
              <a:rPr lang="en-GB" noProof="0" smtClean="0"/>
              <a:t>‹#›</a:t>
            </a:fld>
            <a:endParaRPr lang="en-GB" noProof="0" dirty="0"/>
          </a:p>
        </p:txBody>
      </p:sp>
    </p:spTree>
    <p:extLst>
      <p:ext uri="{BB962C8B-B14F-4D97-AF65-F5344CB8AC3E}">
        <p14:creationId xmlns:p14="http://schemas.microsoft.com/office/powerpoint/2010/main" val="2997062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737600" y="6356357"/>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FEB5231-77C7-46B6-AE08-DF88FFC67703}" type="datetime1">
              <a:rPr lang="en-GB" noProof="0" smtClean="0"/>
              <a:pPr/>
              <a:t>21/01/2021</a:t>
            </a:fld>
            <a:endParaRPr lang="en-GB" noProof="0"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GB" noProof="0" dirty="0"/>
          </a:p>
        </p:txBody>
      </p:sp>
      <p:sp>
        <p:nvSpPr>
          <p:cNvPr id="6" name="Slide Number Placeholder 5"/>
          <p:cNvSpPr>
            <a:spLocks noGrp="1"/>
          </p:cNvSpPr>
          <p:nvPr>
            <p:ph type="sldNum" sz="quarter" idx="4"/>
          </p:nvPr>
        </p:nvSpPr>
        <p:spPr>
          <a:xfrm>
            <a:off x="609600" y="6356357"/>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FF54DE5-C571-48E8-A5BC-B369434E2F44}" type="slidenum">
              <a:rPr lang="en-GB" noProof="0" smtClean="0"/>
              <a:pPr/>
              <a:t>‹#›</a:t>
            </a:fld>
            <a:endParaRPr lang="en-GB" noProof="0" dirty="0"/>
          </a:p>
        </p:txBody>
      </p:sp>
    </p:spTree>
    <p:extLst>
      <p:ext uri="{BB962C8B-B14F-4D97-AF65-F5344CB8AC3E}">
        <p14:creationId xmlns:p14="http://schemas.microsoft.com/office/powerpoint/2010/main" val="1183277138"/>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n.wikipedia.org/wiki/Hydrotherma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77285" y="3129566"/>
            <a:ext cx="8136260" cy="985233"/>
          </a:xfrm>
          <a:solidFill>
            <a:srgbClr val="92D050"/>
          </a:solidFill>
          <a:effectLst>
            <a:outerShdw blurRad="40000" dist="23000" dir="5400000" rotWithShape="0">
              <a:srgbClr val="0070C0">
                <a:alpha val="35000"/>
              </a:srgbClr>
            </a:outerShdw>
          </a:effectLst>
        </p:spPr>
        <p:style>
          <a:lnRef idx="0">
            <a:schemeClr val="accent6"/>
          </a:lnRef>
          <a:fillRef idx="3">
            <a:schemeClr val="accent6"/>
          </a:fillRef>
          <a:effectRef idx="3">
            <a:schemeClr val="accent6"/>
          </a:effectRef>
          <a:fontRef idx="minor">
            <a:schemeClr val="lt1"/>
          </a:fontRef>
        </p:style>
        <p:txBody>
          <a:bodyPr>
            <a:normAutofit/>
          </a:bodyPr>
          <a:lstStyle/>
          <a:p>
            <a:r>
              <a:rPr lang="en-GB" sz="4000" b="1" dirty="0">
                <a:solidFill>
                  <a:srgbClr val="FF0000"/>
                </a:solidFill>
                <a:latin typeface="Arial Rounded MT Bold" pitchFamily="34" charset="0"/>
              </a:rPr>
              <a:t>Chemical Deposition </a:t>
            </a:r>
            <a:r>
              <a:rPr lang="en-GB" sz="4000" b="1" dirty="0" smtClean="0">
                <a:solidFill>
                  <a:srgbClr val="FF0000"/>
                </a:solidFill>
                <a:latin typeface="Arial Rounded MT Bold" pitchFamily="34" charset="0"/>
              </a:rPr>
              <a:t>technique</a:t>
            </a:r>
            <a:endParaRPr lang="ar-IQ" sz="4000" b="1" i="1" spc="50" dirty="0">
              <a:ln w="12700" cmpd="sng">
                <a:solidFill>
                  <a:schemeClr val="accent6">
                    <a:satMod val="120000"/>
                    <a:shade val="80000"/>
                  </a:schemeClr>
                </a:solidFill>
                <a:prstDash val="solid"/>
              </a:ln>
              <a:solidFill>
                <a:srgbClr val="FF0000"/>
              </a:solidFill>
              <a:latin typeface="Arial Rounded MT Bold" pitchFamily="34" charset="0"/>
            </a:endParaRPr>
          </a:p>
        </p:txBody>
      </p:sp>
      <p:sp>
        <p:nvSpPr>
          <p:cNvPr id="3" name="Rectangle 2"/>
          <p:cNvSpPr/>
          <p:nvPr/>
        </p:nvSpPr>
        <p:spPr>
          <a:xfrm>
            <a:off x="3048000" y="4431269"/>
            <a:ext cx="6096000" cy="646331"/>
          </a:xfrm>
          <a:prstGeom prst="rect">
            <a:avLst/>
          </a:prstGeom>
        </p:spPr>
        <p:txBody>
          <a:bodyPr>
            <a:spAutoFit/>
          </a:bodyPr>
          <a:lstStyle/>
          <a:p>
            <a:pPr algn="ctr"/>
            <a:r>
              <a:rPr lang="en-US" sz="3600" b="1" dirty="0" smtClean="0">
                <a:solidFill>
                  <a:srgbClr val="0070C0"/>
                </a:solidFill>
              </a:rPr>
              <a:t>Prof</a:t>
            </a:r>
            <a:r>
              <a:rPr lang="en-US" sz="3600" b="1" dirty="0">
                <a:solidFill>
                  <a:srgbClr val="0070C0"/>
                </a:solidFill>
              </a:rPr>
              <a:t>. Dr. </a:t>
            </a:r>
            <a:r>
              <a:rPr lang="en-US" sz="3600" b="1" dirty="0" err="1">
                <a:solidFill>
                  <a:srgbClr val="0070C0"/>
                </a:solidFill>
              </a:rPr>
              <a:t>Wisam</a:t>
            </a:r>
            <a:r>
              <a:rPr lang="en-US" sz="3600" b="1" dirty="0">
                <a:solidFill>
                  <a:srgbClr val="0070C0"/>
                </a:solidFill>
              </a:rPr>
              <a:t> J. Aziz </a:t>
            </a:r>
          </a:p>
        </p:txBody>
      </p:sp>
      <p:sp>
        <p:nvSpPr>
          <p:cNvPr id="5" name="Rectangle 4"/>
          <p:cNvSpPr/>
          <p:nvPr/>
        </p:nvSpPr>
        <p:spPr>
          <a:xfrm>
            <a:off x="3048000" y="685800"/>
            <a:ext cx="6096000" cy="1754326"/>
          </a:xfrm>
          <a:prstGeom prst="rect">
            <a:avLst/>
          </a:prstGeom>
        </p:spPr>
        <p:txBody>
          <a:bodyPr>
            <a:spAutoFit/>
          </a:bodyPr>
          <a:lstStyle/>
          <a:p>
            <a:pPr algn="ctr"/>
            <a:r>
              <a:rPr lang="en-US" sz="3600" b="1" dirty="0">
                <a:solidFill>
                  <a:srgbClr val="FF0000"/>
                </a:solidFill>
                <a:latin typeface="Arial Rounded MT Bold" pitchFamily="34" charset="0"/>
              </a:rPr>
              <a:t>Solid state physics</a:t>
            </a:r>
          </a:p>
          <a:p>
            <a:pPr algn="ctr"/>
            <a:endParaRPr lang="en-US" sz="3600" b="1" dirty="0" smtClean="0">
              <a:solidFill>
                <a:srgbClr val="0070C0"/>
              </a:solidFill>
              <a:latin typeface="Arial Rounded MT Bold" pitchFamily="34" charset="0"/>
            </a:endParaRPr>
          </a:p>
          <a:p>
            <a:pPr algn="ctr"/>
            <a:r>
              <a:rPr lang="en-US" sz="3600" b="1" dirty="0" smtClean="0">
                <a:solidFill>
                  <a:srgbClr val="0070C0"/>
                </a:solidFill>
                <a:latin typeface="Arial Rounded MT Bold" pitchFamily="34" charset="0"/>
              </a:rPr>
              <a:t>Lecture (10)</a:t>
            </a:r>
            <a:endParaRPr lang="en-US" sz="3600" b="1" dirty="0">
              <a:solidFill>
                <a:srgbClr val="0070C0"/>
              </a:solidFill>
              <a:latin typeface="Arial Rounded MT Bold" pitchFamily="34" charset="0"/>
            </a:endParaRPr>
          </a:p>
        </p:txBody>
      </p:sp>
      <p:pic>
        <p:nvPicPr>
          <p:cNvPr id="6" name="Picture 2" descr="https://tse2.mm.bing.net/th?id=OIP.r9-gZNDRVk9OQ1iSWLsxjgAAAA&amp;pid=Api&amp;P=0&amp;w=300&amp;h=3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55994"/>
            <a:ext cx="1600200" cy="141337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13545" y="381000"/>
            <a:ext cx="1556953" cy="15626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684615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0614" y="169533"/>
            <a:ext cx="10097038" cy="710361"/>
          </a:xfrm>
        </p:spPr>
        <p:txBody>
          <a:bodyPr rtlCol="0">
            <a:noAutofit/>
          </a:bodyPr>
          <a:lstStyle/>
          <a:p>
            <a:pPr algn="ctr" rtl="0"/>
            <a:r>
              <a:rPr lang="en-US" sz="2800" b="1" dirty="0">
                <a:solidFill>
                  <a:srgbClr val="FF0000"/>
                </a:solidFill>
                <a:latin typeface="Arial Black" pitchFamily="34" charset="0"/>
              </a:rPr>
              <a:t>Disadvantages of Electrochemical Anodization </a:t>
            </a:r>
          </a:p>
        </p:txBody>
      </p:sp>
      <p:sp>
        <p:nvSpPr>
          <p:cNvPr id="4" name="Text Placeholder 3"/>
          <p:cNvSpPr>
            <a:spLocks noGrp="1"/>
          </p:cNvSpPr>
          <p:nvPr>
            <p:ph type="body" sz="half" idx="2"/>
          </p:nvPr>
        </p:nvSpPr>
        <p:spPr>
          <a:xfrm>
            <a:off x="189781" y="1069675"/>
            <a:ext cx="11662913" cy="5555412"/>
          </a:xfrm>
        </p:spPr>
        <p:txBody>
          <a:bodyPr rtlCol="0">
            <a:noAutofit/>
          </a:bodyPr>
          <a:lstStyle/>
          <a:p>
            <a:pPr marL="285750" indent="-285750" algn="just" rtl="0">
              <a:buFont typeface="Arial" panose="020B0604020202020204" pitchFamily="34" charset="0"/>
              <a:buChar char="•"/>
            </a:pPr>
            <a:r>
              <a:rPr lang="en-US" sz="3200" i="0" dirty="0">
                <a:solidFill>
                  <a:srgbClr val="1D1D1B"/>
                </a:solidFill>
                <a:effectLst/>
                <a:latin typeface="Aparajita" pitchFamily="34" charset="0"/>
                <a:cs typeface="Aparajita" pitchFamily="34" charset="0"/>
              </a:rPr>
              <a:t>Can only use specific grades of aluminum for this process,</a:t>
            </a:r>
          </a:p>
          <a:p>
            <a:pPr marL="285750" indent="-285750" algn="just" rtl="0">
              <a:buFont typeface="Arial" panose="020B0604020202020204" pitchFamily="34" charset="0"/>
              <a:buChar char="•"/>
            </a:pPr>
            <a:r>
              <a:rPr lang="en-US" sz="3200" i="0" dirty="0">
                <a:solidFill>
                  <a:srgbClr val="1D1D1B"/>
                </a:solidFill>
                <a:effectLst/>
                <a:latin typeface="Aparajita" pitchFamily="34" charset="0"/>
                <a:cs typeface="Aparajita" pitchFamily="34" charset="0"/>
              </a:rPr>
              <a:t>Cannot be used on Stainless Steel, which is durable to mortar, salt, chlorine and marine environments,</a:t>
            </a:r>
          </a:p>
          <a:p>
            <a:pPr marL="285750" indent="-285750" algn="just" rtl="0">
              <a:buFont typeface="Arial" panose="020B0604020202020204" pitchFamily="34" charset="0"/>
              <a:buChar char="•"/>
            </a:pPr>
            <a:r>
              <a:rPr lang="en-US" sz="3200" i="0" dirty="0">
                <a:solidFill>
                  <a:srgbClr val="1D1D1B"/>
                </a:solidFill>
                <a:effectLst/>
                <a:latin typeface="Aparajita" pitchFamily="34" charset="0"/>
                <a:cs typeface="Aparajita" pitchFamily="34" charset="0"/>
              </a:rPr>
              <a:t>This method draws from the base metal so it can be subject to color variations. In high grade metals a 95% match is possible between batches, in low grade metals no match is possible,</a:t>
            </a:r>
          </a:p>
          <a:p>
            <a:pPr marL="285750" indent="-285750" algn="just" rtl="0">
              <a:buFont typeface="Arial" panose="020B0604020202020204" pitchFamily="34" charset="0"/>
              <a:buChar char="•"/>
            </a:pPr>
            <a:r>
              <a:rPr lang="en-US" sz="3200" i="0" dirty="0">
                <a:solidFill>
                  <a:srgbClr val="1D1D1B"/>
                </a:solidFill>
                <a:effectLst/>
                <a:latin typeface="Aparajita" pitchFamily="34" charset="0"/>
                <a:cs typeface="Aparajita" pitchFamily="34" charset="0"/>
              </a:rPr>
              <a:t>Consequently harder to replicate consistency between batches compared to plating, </a:t>
            </a:r>
          </a:p>
          <a:p>
            <a:pPr marL="285750" indent="-285750" algn="just" rtl="0">
              <a:buFont typeface="Arial" panose="020B0604020202020204" pitchFamily="34" charset="0"/>
              <a:buChar char="•"/>
            </a:pPr>
            <a:r>
              <a:rPr lang="en-US" sz="3200" i="0" dirty="0">
                <a:solidFill>
                  <a:srgbClr val="1D1D1B"/>
                </a:solidFill>
                <a:effectLst/>
                <a:latin typeface="Aparajita" pitchFamily="34" charset="0"/>
                <a:cs typeface="Aparajita" pitchFamily="34" charset="0"/>
              </a:rPr>
              <a:t>The most expensive solution for small quantities (requires a higher-grade alloy in addition to the already high set up costs).</a:t>
            </a:r>
          </a:p>
          <a:p>
            <a:pPr algn="just" rtl="0"/>
            <a:endParaRPr lang="en-US" sz="3200" dirty="0">
              <a:latin typeface="Aparajita" pitchFamily="34" charset="0"/>
              <a:cs typeface="Aparajita" pitchFamily="34" charset="0"/>
            </a:endParaRPr>
          </a:p>
        </p:txBody>
      </p:sp>
    </p:spTree>
    <p:extLst>
      <p:ext uri="{BB962C8B-B14F-4D97-AF65-F5344CB8AC3E}">
        <p14:creationId xmlns:p14="http://schemas.microsoft.com/office/powerpoint/2010/main" val="3197023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289DF1-1C60-4827-ADBA-90AD20B5E2BA}"/>
              </a:ext>
            </a:extLst>
          </p:cNvPr>
          <p:cNvSpPr>
            <a:spLocks noGrp="1"/>
          </p:cNvSpPr>
          <p:nvPr>
            <p:ph type="title"/>
          </p:nvPr>
        </p:nvSpPr>
        <p:spPr>
          <a:xfrm>
            <a:off x="1841666" y="528033"/>
            <a:ext cx="8779260" cy="557759"/>
          </a:xfrm>
        </p:spPr>
        <p:txBody>
          <a:bodyPr>
            <a:noAutofit/>
          </a:bodyPr>
          <a:lstStyle/>
          <a:p>
            <a:pPr algn="ctr" rtl="0"/>
            <a:r>
              <a:rPr lang="en-US" sz="3200" b="0" i="0" dirty="0">
                <a:solidFill>
                  <a:srgbClr val="FF0000"/>
                </a:solidFill>
                <a:effectLst/>
                <a:latin typeface="Arial Black" pitchFamily="34" charset="0"/>
              </a:rPr>
              <a:t>Chemical </a:t>
            </a:r>
            <a:r>
              <a:rPr lang="en-US" sz="3200" dirty="0">
                <a:solidFill>
                  <a:srgbClr val="FF0000"/>
                </a:solidFill>
                <a:latin typeface="Arial Black" pitchFamily="34" charset="0"/>
              </a:rPr>
              <a:t>B</a:t>
            </a:r>
            <a:r>
              <a:rPr lang="en-US" sz="3200" b="0" i="0" dirty="0">
                <a:solidFill>
                  <a:srgbClr val="FF0000"/>
                </a:solidFill>
                <a:effectLst/>
                <a:latin typeface="Arial Black" pitchFamily="34" charset="0"/>
              </a:rPr>
              <a:t>ath deposition (CBD)</a:t>
            </a:r>
            <a:r>
              <a:rPr lang="en-US" sz="3200" dirty="0">
                <a:solidFill>
                  <a:srgbClr val="FF0000"/>
                </a:solidFill>
                <a:latin typeface="Arial Black" pitchFamily="34" charset="0"/>
              </a:rPr>
              <a:t> </a:t>
            </a:r>
            <a:endParaRPr lang="ar-IQ" sz="3200" dirty="0">
              <a:solidFill>
                <a:srgbClr val="FF0000"/>
              </a:solidFill>
              <a:latin typeface="Arial Black" pitchFamily="34" charset="0"/>
            </a:endParaRPr>
          </a:p>
        </p:txBody>
      </p:sp>
      <p:sp>
        <p:nvSpPr>
          <p:cNvPr id="4" name="Text Placeholder 3">
            <a:extLst>
              <a:ext uri="{FF2B5EF4-FFF2-40B4-BE49-F238E27FC236}">
                <a16:creationId xmlns="" xmlns:a16="http://schemas.microsoft.com/office/drawing/2014/main" id="{85A02664-64E5-4C91-B7AA-F8187F959344}"/>
              </a:ext>
            </a:extLst>
          </p:cNvPr>
          <p:cNvSpPr>
            <a:spLocks noGrp="1"/>
          </p:cNvSpPr>
          <p:nvPr>
            <p:ph type="body" sz="half" idx="2"/>
          </p:nvPr>
        </p:nvSpPr>
        <p:spPr>
          <a:xfrm>
            <a:off x="172528" y="1173193"/>
            <a:ext cx="11818189" cy="5520906"/>
          </a:xfrm>
        </p:spPr>
        <p:txBody>
          <a:bodyPr>
            <a:noAutofit/>
          </a:bodyPr>
          <a:lstStyle/>
          <a:p>
            <a:pPr marL="342900" indent="-342900" algn="just" rtl="0">
              <a:buFont typeface="Arial" panose="020B0604020202020204" pitchFamily="34" charset="0"/>
              <a:buChar char="•"/>
            </a:pPr>
            <a:r>
              <a:rPr lang="en-US" sz="3200" dirty="0">
                <a:solidFill>
                  <a:srgbClr val="000000"/>
                </a:solidFill>
                <a:latin typeface="+mj-lt"/>
              </a:rPr>
              <a:t>Chemical bath deposition (CBD). CBD, also known as chemical solution deposition, chemical deposition, and aqueous chemical growth, is a simple deposition method requiring only that a substrate be placed in a vessel containing a supersaturated solution of dilute aqueous precursors such as metal salts, complexing agents, and pH buffers. </a:t>
            </a:r>
          </a:p>
          <a:p>
            <a:pPr marL="342900" indent="-342900" algn="just" rtl="0">
              <a:buFont typeface="Arial" panose="020B0604020202020204" pitchFamily="34" charset="0"/>
              <a:buChar char="•"/>
            </a:pPr>
            <a:r>
              <a:rPr lang="en-US" sz="3200" dirty="0">
                <a:solidFill>
                  <a:srgbClr val="000000"/>
                </a:solidFill>
                <a:latin typeface="+mj-lt"/>
              </a:rPr>
              <a:t>CBD is traditionally performed in a batch reactor, requiring only a substrate to be immersed in a supersaturated solution of aqueous precursors such as metal salts, complexing agents, and pH buffers. </a:t>
            </a:r>
          </a:p>
        </p:txBody>
      </p:sp>
    </p:spTree>
    <p:extLst>
      <p:ext uri="{BB962C8B-B14F-4D97-AF65-F5344CB8AC3E}">
        <p14:creationId xmlns:p14="http://schemas.microsoft.com/office/powerpoint/2010/main" val="4102730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289DF1-1C60-4827-ADBA-90AD20B5E2BA}"/>
              </a:ext>
            </a:extLst>
          </p:cNvPr>
          <p:cNvSpPr>
            <a:spLocks noGrp="1"/>
          </p:cNvSpPr>
          <p:nvPr>
            <p:ph type="title"/>
          </p:nvPr>
        </p:nvSpPr>
        <p:spPr>
          <a:xfrm>
            <a:off x="1056057" y="283333"/>
            <a:ext cx="8899302" cy="692057"/>
          </a:xfrm>
        </p:spPr>
        <p:txBody>
          <a:bodyPr>
            <a:noAutofit/>
          </a:bodyPr>
          <a:lstStyle/>
          <a:p>
            <a:pPr algn="ctr" rtl="0"/>
            <a:r>
              <a:rPr lang="en-US" sz="3200" b="0" i="0" dirty="0">
                <a:solidFill>
                  <a:srgbClr val="FF0000"/>
                </a:solidFill>
                <a:effectLst/>
                <a:latin typeface="Arial Black" pitchFamily="34" charset="0"/>
              </a:rPr>
              <a:t>Chemical </a:t>
            </a:r>
            <a:r>
              <a:rPr lang="en-US" sz="3200" dirty="0">
                <a:solidFill>
                  <a:srgbClr val="FF0000"/>
                </a:solidFill>
                <a:latin typeface="Arial Black" pitchFamily="34" charset="0"/>
              </a:rPr>
              <a:t>B</a:t>
            </a:r>
            <a:r>
              <a:rPr lang="en-US" sz="3200" b="0" i="0" dirty="0">
                <a:solidFill>
                  <a:srgbClr val="FF0000"/>
                </a:solidFill>
                <a:effectLst/>
                <a:latin typeface="Arial Black" pitchFamily="34" charset="0"/>
              </a:rPr>
              <a:t>ath deposition (CBD)</a:t>
            </a:r>
            <a:r>
              <a:rPr lang="en-US" sz="3200" dirty="0">
                <a:solidFill>
                  <a:srgbClr val="FF0000"/>
                </a:solidFill>
                <a:latin typeface="Arial Black" pitchFamily="34" charset="0"/>
              </a:rPr>
              <a:t> </a:t>
            </a:r>
            <a:endParaRPr lang="ar-IQ" sz="3200" dirty="0">
              <a:solidFill>
                <a:srgbClr val="FF0000"/>
              </a:solidFill>
              <a:latin typeface="Arial Black" pitchFamily="34" charset="0"/>
            </a:endParaRPr>
          </a:p>
        </p:txBody>
      </p:sp>
      <p:sp>
        <p:nvSpPr>
          <p:cNvPr id="4" name="Text Placeholder 3">
            <a:extLst>
              <a:ext uri="{FF2B5EF4-FFF2-40B4-BE49-F238E27FC236}">
                <a16:creationId xmlns="" xmlns:a16="http://schemas.microsoft.com/office/drawing/2014/main" id="{85A02664-64E5-4C91-B7AA-F8187F959344}"/>
              </a:ext>
            </a:extLst>
          </p:cNvPr>
          <p:cNvSpPr>
            <a:spLocks noGrp="1"/>
          </p:cNvSpPr>
          <p:nvPr>
            <p:ph type="body" sz="half" idx="2"/>
          </p:nvPr>
        </p:nvSpPr>
        <p:spPr>
          <a:xfrm>
            <a:off x="224287" y="1155939"/>
            <a:ext cx="11731924" cy="5469147"/>
          </a:xfrm>
        </p:spPr>
        <p:txBody>
          <a:bodyPr>
            <a:noAutofit/>
          </a:bodyPr>
          <a:lstStyle/>
          <a:p>
            <a:pPr marL="342900" indent="-342900" algn="just" rtl="0">
              <a:buFont typeface="Arial" panose="020B0604020202020204" pitchFamily="34" charset="0"/>
              <a:buChar char="•"/>
            </a:pPr>
            <a:r>
              <a:rPr lang="en-US" sz="2800" dirty="0">
                <a:solidFill>
                  <a:srgbClr val="000000"/>
                </a:solidFill>
                <a:latin typeface="+mj-lt"/>
              </a:rPr>
              <a:t>CBD is widely used in the laboratory for deposition of chalcogenide semiconductors as well as ternary compounds.</a:t>
            </a:r>
          </a:p>
          <a:p>
            <a:pPr marL="342900" indent="-342900" algn="just" rtl="0">
              <a:buFont typeface="Arial" panose="020B0604020202020204" pitchFamily="34" charset="0"/>
              <a:buChar char="•"/>
            </a:pPr>
            <a:r>
              <a:rPr lang="en-US" sz="2800" dirty="0">
                <a:solidFill>
                  <a:srgbClr val="000000"/>
                </a:solidFill>
                <a:latin typeface="+mj-lt"/>
              </a:rPr>
              <a:t>The most common commercial application of CBD is the deposition of </a:t>
            </a:r>
            <a:r>
              <a:rPr lang="en-US" sz="2800" dirty="0" err="1">
                <a:solidFill>
                  <a:srgbClr val="000000"/>
                </a:solidFill>
                <a:latin typeface="+mj-lt"/>
              </a:rPr>
              <a:t>CdS</a:t>
            </a:r>
            <a:r>
              <a:rPr lang="en-US" sz="2800" dirty="0">
                <a:solidFill>
                  <a:srgbClr val="000000"/>
                </a:solidFill>
                <a:latin typeface="+mj-lt"/>
              </a:rPr>
              <a:t> buffer layers in the thin film photovoltaic industry. </a:t>
            </a:r>
          </a:p>
          <a:p>
            <a:pPr marL="342900" indent="-342900" algn="just" rtl="0">
              <a:buFont typeface="Arial" panose="020B0604020202020204" pitchFamily="34" charset="0"/>
              <a:buChar char="•"/>
            </a:pPr>
            <a:r>
              <a:rPr lang="en-US" sz="2800" dirty="0">
                <a:solidFill>
                  <a:srgbClr val="000000"/>
                </a:solidFill>
                <a:latin typeface="+mj-lt"/>
              </a:rPr>
              <a:t>CBD is a very old technique with reports of </a:t>
            </a:r>
            <a:r>
              <a:rPr lang="en-US" sz="2800" dirty="0" err="1">
                <a:solidFill>
                  <a:srgbClr val="000000"/>
                </a:solidFill>
                <a:latin typeface="+mj-lt"/>
              </a:rPr>
              <a:t>PbS</a:t>
            </a:r>
            <a:r>
              <a:rPr lang="en-US" sz="2800" dirty="0">
                <a:solidFill>
                  <a:srgbClr val="000000"/>
                </a:solidFill>
                <a:latin typeface="+mj-lt"/>
              </a:rPr>
              <a:t> deposition dating as far back as 1844 by Emerson-Reynolds.13 Over the past decade CBD has experienced an increased level of interest. </a:t>
            </a:r>
          </a:p>
          <a:p>
            <a:pPr marL="342900" indent="-342900" algn="just" rtl="0">
              <a:buFont typeface="Arial" panose="020B0604020202020204" pitchFamily="34" charset="0"/>
              <a:buChar char="•"/>
            </a:pPr>
            <a:r>
              <a:rPr lang="en-US" sz="2800" dirty="0">
                <a:solidFill>
                  <a:srgbClr val="000000"/>
                </a:solidFill>
                <a:latin typeface="+mj-lt"/>
              </a:rPr>
              <a:t>This renaissance in CBD has been primarily fueled by a need to deposit large area semiconductor films and nanowire arrays for inexpensive photovoltaic devices. </a:t>
            </a:r>
            <a:endParaRPr lang="ar-IQ" sz="2800" dirty="0">
              <a:solidFill>
                <a:srgbClr val="000000"/>
              </a:solidFill>
              <a:latin typeface="+mj-lt"/>
            </a:endParaRPr>
          </a:p>
        </p:txBody>
      </p:sp>
    </p:spTree>
    <p:extLst>
      <p:ext uri="{BB962C8B-B14F-4D97-AF65-F5344CB8AC3E}">
        <p14:creationId xmlns:p14="http://schemas.microsoft.com/office/powerpoint/2010/main" val="3884237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F5A6DCB-EA7D-4F29-B2C3-A692B3637C58}"/>
              </a:ext>
            </a:extLst>
          </p:cNvPr>
          <p:cNvSpPr>
            <a:spLocks noGrp="1"/>
          </p:cNvSpPr>
          <p:nvPr>
            <p:ph type="title"/>
          </p:nvPr>
        </p:nvSpPr>
        <p:spPr>
          <a:xfrm>
            <a:off x="1622738" y="476518"/>
            <a:ext cx="9453093" cy="575905"/>
          </a:xfrm>
        </p:spPr>
        <p:txBody>
          <a:bodyPr>
            <a:noAutofit/>
          </a:bodyPr>
          <a:lstStyle/>
          <a:p>
            <a:pPr algn="ctr" rtl="0"/>
            <a:r>
              <a:rPr lang="en-US" sz="3200" b="0" i="0" dirty="0">
                <a:solidFill>
                  <a:srgbClr val="FF0000"/>
                </a:solidFill>
                <a:effectLst/>
                <a:latin typeface="Arial Black" pitchFamily="34" charset="0"/>
              </a:rPr>
              <a:t>(CBD) Advantages and Disadvantages</a:t>
            </a:r>
            <a:r>
              <a:rPr lang="en-US" sz="3200" b="0" dirty="0">
                <a:solidFill>
                  <a:srgbClr val="FF0000"/>
                </a:solidFill>
                <a:latin typeface="Arial Black" pitchFamily="34" charset="0"/>
              </a:rPr>
              <a:t> </a:t>
            </a:r>
            <a:endParaRPr lang="ar-IQ" sz="3200" b="0" dirty="0">
              <a:solidFill>
                <a:srgbClr val="FF0000"/>
              </a:solidFill>
              <a:latin typeface="Arial Black" pitchFamily="34" charset="0"/>
            </a:endParaRPr>
          </a:p>
        </p:txBody>
      </p:sp>
      <p:sp>
        <p:nvSpPr>
          <p:cNvPr id="6" name="TextBox 5">
            <a:extLst>
              <a:ext uri="{FF2B5EF4-FFF2-40B4-BE49-F238E27FC236}">
                <a16:creationId xmlns="" xmlns:a16="http://schemas.microsoft.com/office/drawing/2014/main" id="{34B39814-6B4C-4251-BCE8-82FC05B8B56A}"/>
              </a:ext>
            </a:extLst>
          </p:cNvPr>
          <p:cNvSpPr txBox="1"/>
          <p:nvPr/>
        </p:nvSpPr>
        <p:spPr>
          <a:xfrm>
            <a:off x="241538" y="1168750"/>
            <a:ext cx="11662913" cy="3970318"/>
          </a:xfrm>
          <a:prstGeom prst="rect">
            <a:avLst/>
          </a:prstGeom>
          <a:noFill/>
        </p:spPr>
        <p:txBody>
          <a:bodyPr wrap="square" rtlCol="1">
            <a:spAutoFit/>
          </a:bodyPr>
          <a:lstStyle/>
          <a:p>
            <a:pPr marL="342900" indent="-342900" algn="just">
              <a:buFont typeface="Arial" panose="020B0604020202020204" pitchFamily="34" charset="0"/>
              <a:buChar char="•"/>
            </a:pPr>
            <a:r>
              <a:rPr lang="en-US" sz="2800" i="0" dirty="0">
                <a:solidFill>
                  <a:srgbClr val="000000"/>
                </a:solidFill>
                <a:effectLst/>
                <a:latin typeface="+mj-lt"/>
              </a:rPr>
              <a:t>Chemical bath deposition (CBD) offers a simple and inexpensive route to deposit semiconductor nanostructures and thin films. </a:t>
            </a:r>
          </a:p>
          <a:p>
            <a:pPr marL="342900" indent="-342900" algn="just">
              <a:buFont typeface="Arial" panose="020B0604020202020204" pitchFamily="34" charset="0"/>
              <a:buChar char="•"/>
            </a:pPr>
            <a:r>
              <a:rPr lang="en-US" sz="2800" i="0" dirty="0">
                <a:solidFill>
                  <a:srgbClr val="000000"/>
                </a:solidFill>
                <a:effectLst/>
                <a:latin typeface="+mj-lt"/>
              </a:rPr>
              <a:t>Highlights of CBD include low cost, operation at low temperature and atmospheric pressure, and scalability to large area substrates. </a:t>
            </a:r>
          </a:p>
          <a:p>
            <a:pPr marL="342900" indent="-342900" algn="just">
              <a:buFont typeface="Arial" panose="020B0604020202020204" pitchFamily="34" charset="0"/>
              <a:buChar char="•"/>
            </a:pPr>
            <a:r>
              <a:rPr lang="en-US" sz="2800" dirty="0">
                <a:solidFill>
                  <a:srgbClr val="000000"/>
                </a:solidFill>
                <a:latin typeface="+mj-lt"/>
              </a:rPr>
              <a:t>T</a:t>
            </a:r>
            <a:r>
              <a:rPr lang="en-US" sz="2800" i="0" dirty="0">
                <a:solidFill>
                  <a:srgbClr val="000000"/>
                </a:solidFill>
                <a:effectLst/>
                <a:latin typeface="+mj-lt"/>
              </a:rPr>
              <a:t>he lack of fundamental understanding and control of the underlying </a:t>
            </a:r>
            <a:r>
              <a:rPr lang="en-US" sz="2800" dirty="0">
                <a:solidFill>
                  <a:srgbClr val="000000"/>
                </a:solidFill>
                <a:latin typeface="+mj-lt"/>
              </a:rPr>
              <a:t>chemistry has limited its versatility. </a:t>
            </a:r>
          </a:p>
          <a:p>
            <a:pPr marL="342900" indent="-342900" algn="just">
              <a:buFont typeface="Arial" panose="020B0604020202020204" pitchFamily="34" charset="0"/>
              <a:buChar char="•"/>
            </a:pPr>
            <a:r>
              <a:rPr lang="en-US" sz="2800" dirty="0">
                <a:solidFill>
                  <a:srgbClr val="000000"/>
                </a:solidFill>
                <a:latin typeface="+mj-lt"/>
              </a:rPr>
              <a:t>inefficient utilization of reactants, significant waste solvent generation and a lack of detailed understanding of the relationship between growth conditions and material properties and morphology.</a:t>
            </a:r>
            <a:endParaRPr lang="ar-IQ" sz="2000" dirty="0"/>
          </a:p>
        </p:txBody>
      </p:sp>
    </p:spTree>
    <p:extLst>
      <p:ext uri="{BB962C8B-B14F-4D97-AF65-F5344CB8AC3E}">
        <p14:creationId xmlns:p14="http://schemas.microsoft.com/office/powerpoint/2010/main" val="591294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0F04DF-C95E-46D6-8756-C87DFD165862}"/>
              </a:ext>
            </a:extLst>
          </p:cNvPr>
          <p:cNvSpPr>
            <a:spLocks noGrp="1"/>
          </p:cNvSpPr>
          <p:nvPr>
            <p:ph type="title"/>
          </p:nvPr>
        </p:nvSpPr>
        <p:spPr>
          <a:xfrm>
            <a:off x="1287887" y="708338"/>
            <a:ext cx="3332800" cy="726762"/>
          </a:xfrm>
        </p:spPr>
        <p:txBody>
          <a:bodyPr>
            <a:normAutofit/>
          </a:bodyPr>
          <a:lstStyle/>
          <a:p>
            <a:r>
              <a:rPr lang="en-US" sz="4000" b="1" dirty="0">
                <a:solidFill>
                  <a:srgbClr val="FF0000"/>
                </a:solidFill>
              </a:rPr>
              <a:t>CBD Process</a:t>
            </a:r>
            <a:endParaRPr lang="ar-IQ" sz="4000" b="1" dirty="0">
              <a:solidFill>
                <a:srgbClr val="FF0000"/>
              </a:solidFill>
            </a:endParaRPr>
          </a:p>
        </p:txBody>
      </p:sp>
      <p:pic>
        <p:nvPicPr>
          <p:cNvPr id="7" name="Picture 6">
            <a:extLst>
              <a:ext uri="{FF2B5EF4-FFF2-40B4-BE49-F238E27FC236}">
                <a16:creationId xmlns="" xmlns:a16="http://schemas.microsoft.com/office/drawing/2014/main" id="{3D0885AA-4C5C-44F1-BAB5-1D860AA042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8414" y="0"/>
            <a:ext cx="7082303" cy="6542468"/>
          </a:xfrm>
          <a:prstGeom prst="rect">
            <a:avLst/>
          </a:prstGeom>
        </p:spPr>
      </p:pic>
      <p:sp>
        <p:nvSpPr>
          <p:cNvPr id="8" name="TextBox 7">
            <a:extLst>
              <a:ext uri="{FF2B5EF4-FFF2-40B4-BE49-F238E27FC236}">
                <a16:creationId xmlns="" xmlns:a16="http://schemas.microsoft.com/office/drawing/2014/main" id="{1542CEF2-6D80-4096-88AB-9C46DFD850B9}"/>
              </a:ext>
            </a:extLst>
          </p:cNvPr>
          <p:cNvSpPr txBox="1"/>
          <p:nvPr/>
        </p:nvSpPr>
        <p:spPr>
          <a:xfrm>
            <a:off x="172527" y="1582341"/>
            <a:ext cx="4632369" cy="1846659"/>
          </a:xfrm>
          <a:prstGeom prst="rect">
            <a:avLst/>
          </a:prstGeom>
          <a:noFill/>
        </p:spPr>
        <p:txBody>
          <a:bodyPr wrap="square" rtlCol="1">
            <a:spAutoFit/>
          </a:bodyPr>
          <a:lstStyle/>
          <a:p>
            <a:pPr algn="just"/>
            <a:r>
              <a:rPr lang="en-US" sz="2400" b="1" dirty="0" smtClean="0">
                <a:solidFill>
                  <a:srgbClr val="000000"/>
                </a:solidFill>
                <a:latin typeface="+mj-lt"/>
              </a:rPr>
              <a:t>Figure: Processes </a:t>
            </a:r>
            <a:r>
              <a:rPr lang="en-US" sz="2400" b="1" dirty="0">
                <a:solidFill>
                  <a:srgbClr val="000000"/>
                </a:solidFill>
                <a:latin typeface="+mj-lt"/>
              </a:rPr>
              <a:t>in chemical bath deposition leading to deposition on the substrate or precipitation in solution. </a:t>
            </a:r>
            <a:r>
              <a:rPr lang="en-US" b="1" dirty="0"/>
              <a:t/>
            </a:r>
            <a:br>
              <a:rPr lang="en-US" b="1" dirty="0"/>
            </a:br>
            <a:endParaRPr lang="ar-IQ" b="1" dirty="0"/>
          </a:p>
        </p:txBody>
      </p:sp>
      <p:pic>
        <p:nvPicPr>
          <p:cNvPr id="1026" name="Picture 2" descr="C:\Users\wisam\Desktop\تنزيل.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012" y="3295589"/>
            <a:ext cx="5080904" cy="2590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3748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92DFFA-FCB2-4621-8E0D-EEFEB144100D}"/>
              </a:ext>
            </a:extLst>
          </p:cNvPr>
          <p:cNvSpPr>
            <a:spLocks noGrp="1"/>
          </p:cNvSpPr>
          <p:nvPr>
            <p:ph type="title"/>
          </p:nvPr>
        </p:nvSpPr>
        <p:spPr>
          <a:xfrm>
            <a:off x="1532580" y="193181"/>
            <a:ext cx="8615968" cy="692057"/>
          </a:xfrm>
        </p:spPr>
        <p:txBody>
          <a:bodyPr>
            <a:noAutofit/>
          </a:bodyPr>
          <a:lstStyle/>
          <a:p>
            <a:pPr algn="ctr"/>
            <a:r>
              <a:rPr lang="en-US" sz="3200" dirty="0">
                <a:solidFill>
                  <a:srgbClr val="FF0000"/>
                </a:solidFill>
                <a:latin typeface="Arial Black" pitchFamily="34" charset="0"/>
              </a:rPr>
              <a:t>Ultrasound-assisted deposition</a:t>
            </a:r>
            <a:endParaRPr lang="ar-IQ" sz="3200" dirty="0">
              <a:solidFill>
                <a:srgbClr val="FF0000"/>
              </a:solidFill>
              <a:latin typeface="Arial Black" pitchFamily="34" charset="0"/>
            </a:endParaRPr>
          </a:p>
        </p:txBody>
      </p:sp>
      <p:sp>
        <p:nvSpPr>
          <p:cNvPr id="4" name="Text Placeholder 3">
            <a:extLst>
              <a:ext uri="{FF2B5EF4-FFF2-40B4-BE49-F238E27FC236}">
                <a16:creationId xmlns="" xmlns:a16="http://schemas.microsoft.com/office/drawing/2014/main" id="{4BC55779-5710-47E2-8E1E-B124313E25B0}"/>
              </a:ext>
            </a:extLst>
          </p:cNvPr>
          <p:cNvSpPr>
            <a:spLocks noGrp="1"/>
          </p:cNvSpPr>
          <p:nvPr>
            <p:ph type="body" sz="half" idx="2"/>
          </p:nvPr>
        </p:nvSpPr>
        <p:spPr>
          <a:xfrm>
            <a:off x="172529" y="1074535"/>
            <a:ext cx="11731924" cy="5667554"/>
          </a:xfrm>
        </p:spPr>
        <p:txBody>
          <a:bodyPr>
            <a:normAutofit/>
          </a:bodyPr>
          <a:lstStyle/>
          <a:p>
            <a:pPr marL="285750" indent="-285750" algn="just" rtl="0">
              <a:buFont typeface="Arial" panose="020B0604020202020204" pitchFamily="34" charset="0"/>
              <a:buChar char="•"/>
            </a:pPr>
            <a:r>
              <a:rPr lang="en-US" sz="2400" dirty="0">
                <a:solidFill>
                  <a:srgbClr val="000000"/>
                </a:solidFill>
                <a:latin typeface="+mj-lt"/>
              </a:rPr>
              <a:t>When ultrasound is applied to a liquid media the phenomenon of acoustic cavitation occurs. </a:t>
            </a:r>
            <a:r>
              <a:rPr lang="en-US" sz="2400" dirty="0" smtClean="0">
                <a:solidFill>
                  <a:srgbClr val="000000"/>
                </a:solidFill>
                <a:latin typeface="+mj-lt"/>
              </a:rPr>
              <a:t>As </a:t>
            </a:r>
            <a:r>
              <a:rPr lang="en-US" sz="2400" dirty="0">
                <a:solidFill>
                  <a:srgbClr val="000000"/>
                </a:solidFill>
                <a:latin typeface="+mj-lt"/>
              </a:rPr>
              <a:t>with any mechanical wave, ultrasound is propagated through a liquid by a series of compression (positive pressure) and rarefaction (negative pressure) cycles induced in the molecules of the medium through which it passes. </a:t>
            </a:r>
            <a:r>
              <a:rPr lang="en-US" sz="2400" dirty="0" smtClean="0">
                <a:solidFill>
                  <a:srgbClr val="000000"/>
                </a:solidFill>
                <a:latin typeface="+mj-lt"/>
              </a:rPr>
              <a:t>When </a:t>
            </a:r>
            <a:r>
              <a:rPr lang="en-US" sz="2400" dirty="0">
                <a:solidFill>
                  <a:srgbClr val="000000"/>
                </a:solidFill>
                <a:latin typeface="+mj-lt"/>
              </a:rPr>
              <a:t>the power is high enough, a cavity or ‘bubble’ may form in the liquid during the cycles of negative pressure as the ‘expanding’ forces during the rarefaction cycle exceed the ‘attraction’ forces of the molecules of the liquid. </a:t>
            </a:r>
            <a:r>
              <a:rPr lang="en-US" sz="2400" dirty="0" smtClean="0">
                <a:solidFill>
                  <a:srgbClr val="000000"/>
                </a:solidFill>
                <a:latin typeface="+mj-lt"/>
              </a:rPr>
              <a:t>When </a:t>
            </a:r>
            <a:r>
              <a:rPr lang="en-US" sz="2400" dirty="0">
                <a:solidFill>
                  <a:srgbClr val="000000"/>
                </a:solidFill>
                <a:latin typeface="+mj-lt"/>
              </a:rPr>
              <a:t>the bubble grows to a critical size, it becomes unstable and violently </a:t>
            </a:r>
            <a:r>
              <a:rPr lang="en-US" sz="2400" dirty="0" smtClean="0">
                <a:solidFill>
                  <a:srgbClr val="000000"/>
                </a:solidFill>
                <a:latin typeface="+mj-lt"/>
              </a:rPr>
              <a:t>collapses </a:t>
            </a:r>
            <a:r>
              <a:rPr lang="en-US" dirty="0"/>
              <a:t/>
            </a:r>
            <a:br>
              <a:rPr lang="en-US" dirty="0"/>
            </a:br>
            <a:endParaRPr lang="ar-IQ" dirty="0"/>
          </a:p>
        </p:txBody>
      </p:sp>
      <p:pic>
        <p:nvPicPr>
          <p:cNvPr id="5" name="Picture 4">
            <a:extLst>
              <a:ext uri="{FF2B5EF4-FFF2-40B4-BE49-F238E27FC236}">
                <a16:creationId xmlns="" xmlns:a16="http://schemas.microsoft.com/office/drawing/2014/main" id="{C6AD8809-06FD-426B-9082-AA81BEECAD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825" y="4185634"/>
            <a:ext cx="10003757" cy="2386844"/>
          </a:xfrm>
          <a:prstGeom prst="rect">
            <a:avLst/>
          </a:prstGeom>
        </p:spPr>
      </p:pic>
    </p:spTree>
    <p:extLst>
      <p:ext uri="{BB962C8B-B14F-4D97-AF65-F5344CB8AC3E}">
        <p14:creationId xmlns:p14="http://schemas.microsoft.com/office/powerpoint/2010/main" val="4116747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92DFFA-FCB2-4621-8E0D-EEFEB144100D}"/>
              </a:ext>
            </a:extLst>
          </p:cNvPr>
          <p:cNvSpPr>
            <a:spLocks noGrp="1"/>
          </p:cNvSpPr>
          <p:nvPr>
            <p:ph type="title"/>
          </p:nvPr>
        </p:nvSpPr>
        <p:spPr>
          <a:xfrm>
            <a:off x="1197735" y="204038"/>
            <a:ext cx="8551572" cy="658604"/>
          </a:xfrm>
        </p:spPr>
        <p:txBody>
          <a:bodyPr>
            <a:noAutofit/>
          </a:bodyPr>
          <a:lstStyle/>
          <a:p>
            <a:pPr algn="ctr"/>
            <a:r>
              <a:rPr lang="en-US" sz="3600" dirty="0">
                <a:solidFill>
                  <a:srgbClr val="FF0000"/>
                </a:solidFill>
                <a:latin typeface="Aharoni" pitchFamily="2" charset="-79"/>
                <a:cs typeface="Aharoni" pitchFamily="2" charset="-79"/>
              </a:rPr>
              <a:t>Ultrasound-assisted deposition</a:t>
            </a:r>
            <a:endParaRPr lang="ar-IQ" sz="3600" dirty="0">
              <a:solidFill>
                <a:srgbClr val="FF0000"/>
              </a:solidFill>
              <a:latin typeface="Aharoni" pitchFamily="2" charset="-79"/>
            </a:endParaRPr>
          </a:p>
        </p:txBody>
      </p:sp>
      <p:sp>
        <p:nvSpPr>
          <p:cNvPr id="4" name="Text Placeholder 3">
            <a:extLst>
              <a:ext uri="{FF2B5EF4-FFF2-40B4-BE49-F238E27FC236}">
                <a16:creationId xmlns="" xmlns:a16="http://schemas.microsoft.com/office/drawing/2014/main" id="{4BC55779-5710-47E2-8E1E-B124313E25B0}"/>
              </a:ext>
            </a:extLst>
          </p:cNvPr>
          <p:cNvSpPr>
            <a:spLocks noGrp="1"/>
          </p:cNvSpPr>
          <p:nvPr>
            <p:ph type="body" sz="half" idx="2"/>
          </p:nvPr>
        </p:nvSpPr>
        <p:spPr>
          <a:xfrm>
            <a:off x="310551" y="879894"/>
            <a:ext cx="11490385" cy="5745193"/>
          </a:xfrm>
        </p:spPr>
        <p:txBody>
          <a:bodyPr>
            <a:normAutofit fontScale="77500" lnSpcReduction="20000"/>
          </a:bodyPr>
          <a:lstStyle/>
          <a:p>
            <a:pPr marL="285750" indent="-285750" algn="just" rtl="0">
              <a:lnSpc>
                <a:spcPct val="150000"/>
              </a:lnSpc>
              <a:buFont typeface="Arial" panose="020B0604020202020204" pitchFamily="34" charset="0"/>
              <a:buChar char="•"/>
            </a:pPr>
            <a:r>
              <a:rPr lang="en-US" sz="3400" i="0" dirty="0">
                <a:solidFill>
                  <a:srgbClr val="000000"/>
                </a:solidFill>
                <a:effectLst/>
                <a:latin typeface="+mj-lt"/>
              </a:rPr>
              <a:t>The mechanical and chemical events which result as a consequence of the existence of these cavitating bubbles Figure </a:t>
            </a:r>
            <a:r>
              <a:rPr lang="en-US" sz="3400" i="0" dirty="0" smtClean="0">
                <a:solidFill>
                  <a:srgbClr val="000000"/>
                </a:solidFill>
                <a:effectLst/>
                <a:latin typeface="+mj-lt"/>
              </a:rPr>
              <a:t>bellow </a:t>
            </a:r>
            <a:r>
              <a:rPr lang="en-US" sz="3400" i="0" dirty="0">
                <a:solidFill>
                  <a:srgbClr val="000000"/>
                </a:solidFill>
                <a:effectLst/>
                <a:latin typeface="+mj-lt"/>
              </a:rPr>
              <a:t>are the basis for the application of ultrasound in several areas of Chemistry in general and Electrochemistry in particular.</a:t>
            </a:r>
            <a:r>
              <a:rPr lang="en-US" sz="3400" dirty="0">
                <a:latin typeface="+mj-lt"/>
              </a:rPr>
              <a:t> </a:t>
            </a:r>
          </a:p>
          <a:p>
            <a:pPr marL="285750" indent="-285750" algn="just" rtl="0">
              <a:lnSpc>
                <a:spcPct val="150000"/>
              </a:lnSpc>
              <a:buFont typeface="Arial" panose="020B0604020202020204" pitchFamily="34" charset="0"/>
              <a:buChar char="•"/>
            </a:pPr>
            <a:r>
              <a:rPr lang="en-US" sz="3400" dirty="0">
                <a:solidFill>
                  <a:srgbClr val="000000"/>
                </a:solidFill>
                <a:latin typeface="+mj-lt"/>
              </a:rPr>
              <a:t>Diverse cavitation phenomena such as acoustic streaming and micro-jetting, shock waves, mass-transfer enhancement from/to the electrode and surface cleaning can be observed as a consequence of establishing an ultrasonic field in a liquid electrolyte, substantially improving many different electrochemical processes. </a:t>
            </a:r>
            <a:r>
              <a:rPr lang="en-US" sz="2000" dirty="0">
                <a:solidFill>
                  <a:srgbClr val="000000"/>
                </a:solidFill>
                <a:latin typeface="+mj-lt"/>
              </a:rPr>
              <a:t/>
            </a:r>
            <a:br>
              <a:rPr lang="en-US" sz="2000" dirty="0">
                <a:solidFill>
                  <a:srgbClr val="000000"/>
                </a:solidFill>
                <a:latin typeface="+mj-lt"/>
              </a:rPr>
            </a:br>
            <a:r>
              <a:rPr lang="en-US" sz="2000" dirty="0">
                <a:solidFill>
                  <a:srgbClr val="000000"/>
                </a:solidFill>
                <a:latin typeface="+mj-lt"/>
              </a:rPr>
              <a:t/>
            </a:r>
            <a:br>
              <a:rPr lang="en-US" sz="2000" dirty="0">
                <a:solidFill>
                  <a:srgbClr val="000000"/>
                </a:solidFill>
                <a:latin typeface="+mj-lt"/>
              </a:rPr>
            </a:br>
            <a:r>
              <a:rPr lang="en-US" dirty="0"/>
              <a:t/>
            </a:r>
            <a:br>
              <a:rPr lang="en-US" dirty="0"/>
            </a:br>
            <a:endParaRPr lang="ar-IQ" dirty="0"/>
          </a:p>
        </p:txBody>
      </p:sp>
    </p:spTree>
    <p:extLst>
      <p:ext uri="{BB962C8B-B14F-4D97-AF65-F5344CB8AC3E}">
        <p14:creationId xmlns:p14="http://schemas.microsoft.com/office/powerpoint/2010/main" val="915922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69E1AC-08DA-4579-A776-6095BB7CB68A}"/>
              </a:ext>
            </a:extLst>
          </p:cNvPr>
          <p:cNvSpPr>
            <a:spLocks noGrp="1"/>
          </p:cNvSpPr>
          <p:nvPr>
            <p:ph type="title"/>
          </p:nvPr>
        </p:nvSpPr>
        <p:spPr>
          <a:xfrm>
            <a:off x="1700011" y="342062"/>
            <a:ext cx="8963696" cy="658603"/>
          </a:xfrm>
        </p:spPr>
        <p:txBody>
          <a:bodyPr>
            <a:noAutofit/>
          </a:bodyPr>
          <a:lstStyle/>
          <a:p>
            <a:pPr algn="ctr"/>
            <a:r>
              <a:rPr lang="en-US" sz="4000" dirty="0">
                <a:solidFill>
                  <a:srgbClr val="FF0000"/>
                </a:solidFill>
                <a:latin typeface="Aharoni" pitchFamily="2" charset="-79"/>
                <a:cs typeface="Aharoni" pitchFamily="2" charset="-79"/>
              </a:rPr>
              <a:t>Ultrasound-assisted deposition</a:t>
            </a:r>
            <a:endParaRPr lang="ar-IQ" sz="4000" dirty="0">
              <a:solidFill>
                <a:srgbClr val="FF0000"/>
              </a:solidFill>
              <a:latin typeface="Aharoni" pitchFamily="2" charset="-79"/>
            </a:endParaRPr>
          </a:p>
        </p:txBody>
      </p:sp>
      <p:pic>
        <p:nvPicPr>
          <p:cNvPr id="7" name="Picture 6">
            <a:extLst>
              <a:ext uri="{FF2B5EF4-FFF2-40B4-BE49-F238E27FC236}">
                <a16:creationId xmlns="" xmlns:a16="http://schemas.microsoft.com/office/drawing/2014/main" id="{D638E8C2-29EF-40B5-BCE5-4509D08E1FDA}"/>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65826" y="1086928"/>
            <a:ext cx="11231593" cy="4292793"/>
          </a:xfrm>
          <a:prstGeom prst="rect">
            <a:avLst/>
          </a:prstGeom>
        </p:spPr>
      </p:pic>
      <p:sp>
        <p:nvSpPr>
          <p:cNvPr id="8" name="TextBox 7">
            <a:extLst>
              <a:ext uri="{FF2B5EF4-FFF2-40B4-BE49-F238E27FC236}">
                <a16:creationId xmlns="" xmlns:a16="http://schemas.microsoft.com/office/drawing/2014/main" id="{13F88CEA-2638-4335-A51F-4368CAFBD999}"/>
              </a:ext>
            </a:extLst>
          </p:cNvPr>
          <p:cNvSpPr txBox="1"/>
          <p:nvPr/>
        </p:nvSpPr>
        <p:spPr>
          <a:xfrm>
            <a:off x="465826" y="5590309"/>
            <a:ext cx="11231593" cy="415498"/>
          </a:xfrm>
          <a:prstGeom prst="rect">
            <a:avLst/>
          </a:prstGeom>
          <a:noFill/>
        </p:spPr>
        <p:txBody>
          <a:bodyPr wrap="square" rtlCol="1">
            <a:spAutoFit/>
          </a:bodyPr>
          <a:lstStyle/>
          <a:p>
            <a:r>
              <a:rPr lang="en-US" sz="2100" b="1" dirty="0">
                <a:solidFill>
                  <a:srgbClr val="000000"/>
                </a:solidFill>
                <a:latin typeface="+mj-lt"/>
              </a:rPr>
              <a:t>Fig</a:t>
            </a:r>
            <a:r>
              <a:rPr lang="en-US" sz="2100" b="1" dirty="0" smtClean="0">
                <a:solidFill>
                  <a:srgbClr val="000000"/>
                </a:solidFill>
                <a:latin typeface="+mj-lt"/>
              </a:rPr>
              <a:t>. </a:t>
            </a:r>
            <a:r>
              <a:rPr lang="en-US" sz="2100" b="1" dirty="0">
                <a:solidFill>
                  <a:srgbClr val="000000"/>
                </a:solidFill>
                <a:latin typeface="+mj-lt"/>
              </a:rPr>
              <a:t>Schematic representation of the main effects of cavitation induced by ultrasound </a:t>
            </a:r>
            <a:endParaRPr lang="ar-IQ" sz="2100" b="1" dirty="0">
              <a:solidFill>
                <a:srgbClr val="000000"/>
              </a:solidFill>
              <a:latin typeface="+mj-lt"/>
            </a:endParaRPr>
          </a:p>
        </p:txBody>
      </p:sp>
    </p:spTree>
    <p:extLst>
      <p:ext uri="{BB962C8B-B14F-4D97-AF65-F5344CB8AC3E}">
        <p14:creationId xmlns:p14="http://schemas.microsoft.com/office/powerpoint/2010/main" val="3569515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43944" y="399238"/>
            <a:ext cx="10560675" cy="5509200"/>
          </a:xfrm>
          <a:prstGeom prst="rect">
            <a:avLst/>
          </a:prstGeom>
        </p:spPr>
        <p:txBody>
          <a:bodyPr wrap="square">
            <a:spAutoFit/>
          </a:bodyPr>
          <a:lstStyle/>
          <a:p>
            <a:pPr marL="285750" indent="-285750" algn="just">
              <a:buFont typeface="Arial" panose="020B0604020202020204" pitchFamily="34" charset="0"/>
              <a:buChar char="•"/>
            </a:pPr>
            <a:r>
              <a:rPr lang="en-US" sz="3200" dirty="0">
                <a:solidFill>
                  <a:srgbClr val="000000"/>
                </a:solidFill>
                <a:cs typeface="+mj-cs"/>
              </a:rPr>
              <a:t>The use of ultrasound in the </a:t>
            </a:r>
            <a:r>
              <a:rPr lang="en-US" sz="3200" dirty="0" err="1">
                <a:solidFill>
                  <a:srgbClr val="000000"/>
                </a:solidFill>
                <a:cs typeface="+mj-cs"/>
              </a:rPr>
              <a:t>electrodeposition</a:t>
            </a:r>
            <a:r>
              <a:rPr lang="en-US" sz="3200" dirty="0">
                <a:solidFill>
                  <a:srgbClr val="000000"/>
                </a:solidFill>
                <a:cs typeface="+mj-cs"/>
              </a:rPr>
              <a:t> of metals may present many benefits, not only in terms of the </a:t>
            </a:r>
            <a:r>
              <a:rPr lang="en-US" sz="3200" dirty="0" err="1">
                <a:solidFill>
                  <a:srgbClr val="000000"/>
                </a:solidFill>
                <a:cs typeface="+mj-cs"/>
              </a:rPr>
              <a:t>electrodeposition</a:t>
            </a:r>
            <a:r>
              <a:rPr lang="en-US" sz="3200" dirty="0">
                <a:solidFill>
                  <a:srgbClr val="000000"/>
                </a:solidFill>
                <a:cs typeface="+mj-cs"/>
              </a:rPr>
              <a:t> process itself but also in terms of the final characteristics of the deposits such as the grain size. </a:t>
            </a:r>
          </a:p>
          <a:p>
            <a:pPr marL="285750" indent="-285750" algn="just">
              <a:buFont typeface="Arial" panose="020B0604020202020204" pitchFamily="34" charset="0"/>
              <a:buChar char="•"/>
            </a:pPr>
            <a:r>
              <a:rPr lang="en-US" sz="3200" dirty="0">
                <a:solidFill>
                  <a:srgbClr val="000000"/>
                </a:solidFill>
                <a:cs typeface="+mj-cs"/>
              </a:rPr>
              <a:t>This beneficial effect of ultrasound on refining the grain size was considered by Walker and Walker as the controlling factor in increasing the hardness and decreasing the porosity of electroplated coatings.</a:t>
            </a:r>
            <a:r>
              <a:rPr lang="en-US" sz="3200" dirty="0">
                <a:cs typeface="+mj-cs"/>
              </a:rPr>
              <a:t> </a:t>
            </a:r>
          </a:p>
          <a:p>
            <a:pPr marL="285750" indent="-285750" algn="just">
              <a:buFont typeface="Arial" panose="020B0604020202020204" pitchFamily="34" charset="0"/>
              <a:buChar char="•"/>
            </a:pPr>
            <a:r>
              <a:rPr lang="en-US" sz="3200" dirty="0">
                <a:solidFill>
                  <a:srgbClr val="000000"/>
                </a:solidFill>
                <a:cs typeface="+mj-cs"/>
              </a:rPr>
              <a:t>The increase in hardness of different ultrasonically-assisted electrodeposited metals such as Cr, Cu and Fe has been extensively reported over the years. </a:t>
            </a:r>
          </a:p>
        </p:txBody>
      </p:sp>
    </p:spTree>
    <p:extLst>
      <p:ext uri="{BB962C8B-B14F-4D97-AF65-F5344CB8AC3E}">
        <p14:creationId xmlns:p14="http://schemas.microsoft.com/office/powerpoint/2010/main" val="62131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3ACDCC-00EC-4DA1-88DB-84066663774C}"/>
              </a:ext>
            </a:extLst>
          </p:cNvPr>
          <p:cNvSpPr>
            <a:spLocks noGrp="1"/>
          </p:cNvSpPr>
          <p:nvPr>
            <p:ph type="title"/>
          </p:nvPr>
        </p:nvSpPr>
        <p:spPr>
          <a:xfrm>
            <a:off x="609600" y="273050"/>
            <a:ext cx="10949795" cy="693108"/>
          </a:xfrm>
        </p:spPr>
        <p:txBody>
          <a:bodyPr>
            <a:noAutofit/>
          </a:bodyPr>
          <a:lstStyle/>
          <a:p>
            <a:r>
              <a:rPr lang="en-US" sz="3600" dirty="0">
                <a:solidFill>
                  <a:srgbClr val="FF0000"/>
                </a:solidFill>
                <a:latin typeface="Aharoni" pitchFamily="2" charset="-79"/>
                <a:cs typeface="Aharoni" pitchFamily="2" charset="-79"/>
              </a:rPr>
              <a:t>Ultrasound-assisted deposition advantages</a:t>
            </a:r>
            <a:endParaRPr lang="ar-IQ" sz="3600" dirty="0">
              <a:solidFill>
                <a:srgbClr val="FF0000"/>
              </a:solidFill>
              <a:latin typeface="Aharoni" pitchFamily="2" charset="-79"/>
            </a:endParaRPr>
          </a:p>
        </p:txBody>
      </p:sp>
      <p:sp>
        <p:nvSpPr>
          <p:cNvPr id="5" name="Text Placeholder 4">
            <a:extLst>
              <a:ext uri="{FF2B5EF4-FFF2-40B4-BE49-F238E27FC236}">
                <a16:creationId xmlns="" xmlns:a16="http://schemas.microsoft.com/office/drawing/2014/main" id="{E31C9B38-683A-4CFF-9B6B-09954B6023C3}"/>
              </a:ext>
            </a:extLst>
          </p:cNvPr>
          <p:cNvSpPr>
            <a:spLocks noGrp="1"/>
          </p:cNvSpPr>
          <p:nvPr>
            <p:ph type="body" sz="half" idx="2"/>
          </p:nvPr>
        </p:nvSpPr>
        <p:spPr>
          <a:xfrm>
            <a:off x="386366" y="1095433"/>
            <a:ext cx="11243257" cy="5331125"/>
          </a:xfrm>
        </p:spPr>
        <p:txBody>
          <a:bodyPr>
            <a:noAutofit/>
          </a:bodyPr>
          <a:lstStyle/>
          <a:p>
            <a:pPr marL="285750" indent="-285750" algn="just" rtl="0">
              <a:buFont typeface="Arial" panose="020B0604020202020204" pitchFamily="34" charset="0"/>
              <a:buChar char="•"/>
            </a:pPr>
            <a:r>
              <a:rPr lang="en-US" sz="2800" i="0" dirty="0">
                <a:solidFill>
                  <a:srgbClr val="000000"/>
                </a:solidFill>
                <a:effectLst/>
                <a:latin typeface="+mj-lt"/>
              </a:rPr>
              <a:t>Other mechanical properties can also be improved by using ultrasound during the electrodeposition, Ni coatings being the best example, as sonication during electrodeposition increased the hardness decreased the residual stress and enhanced the wear and fatigue strength of the Ni deposits.</a:t>
            </a:r>
          </a:p>
          <a:p>
            <a:pPr marL="285750" indent="-285750" algn="just" rtl="0">
              <a:buFont typeface="Arial" panose="020B0604020202020204" pitchFamily="34" charset="0"/>
              <a:buChar char="•"/>
            </a:pPr>
            <a:r>
              <a:rPr lang="en-US" sz="2800" i="0" dirty="0">
                <a:solidFill>
                  <a:srgbClr val="000000"/>
                </a:solidFill>
                <a:effectLst/>
                <a:latin typeface="+mj-lt"/>
              </a:rPr>
              <a:t>The use of ultrasound in the electrodeposition of metals are the enhancement of corrosion resistance of Zn, increase in cathode current efficiency and reduction of crack formation and surface roughness of </a:t>
            </a:r>
            <a:r>
              <a:rPr lang="en-US" sz="2800" i="0" dirty="0" err="1">
                <a:solidFill>
                  <a:srgbClr val="000000"/>
                </a:solidFill>
                <a:effectLst/>
                <a:latin typeface="+mj-lt"/>
              </a:rPr>
              <a:t>Ir</a:t>
            </a:r>
            <a:r>
              <a:rPr lang="en-US" sz="2800" i="0" dirty="0">
                <a:solidFill>
                  <a:srgbClr val="000000"/>
                </a:solidFill>
                <a:effectLst/>
                <a:latin typeface="+mj-lt"/>
              </a:rPr>
              <a:t> and the reduction of toxic mist in the electrodeposition of Cr.</a:t>
            </a:r>
          </a:p>
          <a:p>
            <a:pPr marL="285750" indent="-285750" algn="just" rtl="0">
              <a:buFont typeface="Arial" panose="020B0604020202020204" pitchFamily="34" charset="0"/>
              <a:buChar char="•"/>
            </a:pPr>
            <a:r>
              <a:rPr lang="en-US" sz="2800" dirty="0">
                <a:solidFill>
                  <a:srgbClr val="000000"/>
                </a:solidFill>
                <a:latin typeface="+mj-lt"/>
              </a:rPr>
              <a:t>U</a:t>
            </a:r>
            <a:r>
              <a:rPr lang="en-US" sz="2800" i="0" dirty="0">
                <a:solidFill>
                  <a:srgbClr val="000000"/>
                </a:solidFill>
                <a:effectLst/>
                <a:latin typeface="+mj-lt"/>
              </a:rPr>
              <a:t>ltrasound may assist the dispersion of particles in electroplating baths and the effect that sonication during the electrodeposition process may have on the characteristics of the resulting composite coatings.</a:t>
            </a:r>
            <a:r>
              <a:rPr lang="en-US" sz="2800" dirty="0">
                <a:latin typeface="+mj-lt"/>
              </a:rPr>
              <a:t> </a:t>
            </a:r>
            <a:endParaRPr lang="ar-IQ" sz="2800" dirty="0"/>
          </a:p>
        </p:txBody>
      </p:sp>
    </p:spTree>
    <p:extLst>
      <p:ext uri="{BB962C8B-B14F-4D97-AF65-F5344CB8AC3E}">
        <p14:creationId xmlns:p14="http://schemas.microsoft.com/office/powerpoint/2010/main" val="259308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A8607B-7EFA-4657-9AE6-F02FCC06B06C}"/>
              </a:ext>
            </a:extLst>
          </p:cNvPr>
          <p:cNvSpPr>
            <a:spLocks noGrp="1"/>
          </p:cNvSpPr>
          <p:nvPr>
            <p:ph type="title"/>
          </p:nvPr>
        </p:nvSpPr>
        <p:spPr>
          <a:xfrm>
            <a:off x="1635617" y="184485"/>
            <a:ext cx="8512935" cy="832945"/>
          </a:xfrm>
        </p:spPr>
        <p:txBody>
          <a:bodyPr>
            <a:normAutofit/>
          </a:bodyPr>
          <a:lstStyle/>
          <a:p>
            <a:r>
              <a:rPr lang="en-GB" sz="3600" dirty="0">
                <a:solidFill>
                  <a:srgbClr val="FF0000"/>
                </a:solidFill>
                <a:latin typeface="Algerian" pitchFamily="82" charset="0"/>
              </a:rPr>
              <a:t>Chemical Deposition Techniques</a:t>
            </a:r>
            <a:endParaRPr lang="ar-IQ" sz="3600" dirty="0">
              <a:solidFill>
                <a:srgbClr val="FF0000"/>
              </a:solidFill>
              <a:latin typeface="Algerian" pitchFamily="82" charset="0"/>
            </a:endParaRPr>
          </a:p>
        </p:txBody>
      </p:sp>
      <p:sp>
        <p:nvSpPr>
          <p:cNvPr id="3" name="Content Placeholder 2">
            <a:extLst>
              <a:ext uri="{FF2B5EF4-FFF2-40B4-BE49-F238E27FC236}">
                <a16:creationId xmlns="" xmlns:a16="http://schemas.microsoft.com/office/drawing/2014/main" id="{289661E8-8927-4850-A3F8-5DB82E0E93BA}"/>
              </a:ext>
            </a:extLst>
          </p:cNvPr>
          <p:cNvSpPr>
            <a:spLocks noGrp="1"/>
          </p:cNvSpPr>
          <p:nvPr>
            <p:ph idx="1"/>
          </p:nvPr>
        </p:nvSpPr>
        <p:spPr>
          <a:xfrm>
            <a:off x="155275" y="1046402"/>
            <a:ext cx="11783683" cy="5111151"/>
          </a:xfrm>
        </p:spPr>
        <p:txBody>
          <a:bodyPr>
            <a:normAutofit fontScale="85000" lnSpcReduction="20000"/>
          </a:bodyPr>
          <a:lstStyle/>
          <a:p>
            <a:pPr algn="just" rtl="0"/>
            <a:r>
              <a:rPr lang="en-US" sz="2400" b="1" dirty="0">
                <a:latin typeface="+mj-lt"/>
                <a:cs typeface="+mj-cs"/>
              </a:rPr>
              <a:t>Chemical deposition is one fabrication technique, whereby the material to be coated are allowed to react to different chemicals allowing specific reactions to take place in a way that the coating forms </a:t>
            </a:r>
            <a:r>
              <a:rPr lang="en-US" sz="2400" b="1" dirty="0" smtClean="0">
                <a:latin typeface="+mj-lt"/>
                <a:cs typeface="+mj-cs"/>
              </a:rPr>
              <a:t>successfully. Chemical </a:t>
            </a:r>
            <a:r>
              <a:rPr lang="en-US" sz="2400" b="1" dirty="0">
                <a:latin typeface="+mj-lt"/>
                <a:cs typeface="+mj-cs"/>
              </a:rPr>
              <a:t>deposition takes advantage of the chemical reaction, where the product self-assembles and deposits on a suitable substrate. </a:t>
            </a:r>
            <a:endParaRPr lang="en-US" sz="2400" b="1" dirty="0" smtClean="0">
              <a:latin typeface="+mj-lt"/>
              <a:cs typeface="+mj-cs"/>
            </a:endParaRPr>
          </a:p>
          <a:p>
            <a:pPr algn="just" rtl="0"/>
            <a:r>
              <a:rPr lang="en-US" b="1" dirty="0" smtClean="0">
                <a:solidFill>
                  <a:srgbClr val="2E2E2E"/>
                </a:solidFill>
              </a:rPr>
              <a:t>There </a:t>
            </a:r>
            <a:r>
              <a:rPr lang="en-US" b="1" dirty="0">
                <a:solidFill>
                  <a:srgbClr val="2E2E2E"/>
                </a:solidFill>
              </a:rPr>
              <a:t>are several </a:t>
            </a:r>
            <a:r>
              <a:rPr lang="en-US" b="1" dirty="0" smtClean="0">
                <a:solidFill>
                  <a:srgbClr val="2E2E2E"/>
                </a:solidFill>
              </a:rPr>
              <a:t>techniques, </a:t>
            </a:r>
            <a:r>
              <a:rPr lang="en-US" b="1" dirty="0">
                <a:solidFill>
                  <a:srgbClr val="2E2E2E"/>
                </a:solidFill>
              </a:rPr>
              <a:t>some of these techniques are</a:t>
            </a:r>
            <a:r>
              <a:rPr lang="en-US" b="1" dirty="0" smtClean="0">
                <a:solidFill>
                  <a:srgbClr val="2E2E2E"/>
                </a:solidFill>
              </a:rPr>
              <a:t>:</a:t>
            </a:r>
            <a:endParaRPr lang="en-US" b="1" dirty="0" smtClean="0">
              <a:solidFill>
                <a:srgbClr val="FF0000"/>
              </a:solidFill>
            </a:endParaRPr>
          </a:p>
          <a:p>
            <a:pPr algn="l" rtl="0">
              <a:buFont typeface="Wingdings" pitchFamily="2" charset="2"/>
              <a:buChar char="Ø"/>
            </a:pPr>
            <a:r>
              <a:rPr lang="en-US" b="1" dirty="0">
                <a:solidFill>
                  <a:srgbClr val="FF0000"/>
                </a:solidFill>
              </a:rPr>
              <a:t>Spray Pyrolysis</a:t>
            </a:r>
          </a:p>
          <a:p>
            <a:pPr algn="l" rtl="0">
              <a:buFont typeface="Wingdings" pitchFamily="2" charset="2"/>
              <a:buChar char="Ø"/>
            </a:pPr>
            <a:r>
              <a:rPr lang="en-US" b="1" dirty="0">
                <a:solidFill>
                  <a:srgbClr val="FF0000"/>
                </a:solidFill>
              </a:rPr>
              <a:t>Electrochemical </a:t>
            </a:r>
            <a:r>
              <a:rPr lang="en-US" b="1" dirty="0" err="1">
                <a:solidFill>
                  <a:srgbClr val="FF0000"/>
                </a:solidFill>
              </a:rPr>
              <a:t>anodization</a:t>
            </a:r>
            <a:r>
              <a:rPr lang="en-US" b="1" dirty="0">
                <a:solidFill>
                  <a:srgbClr val="FF0000"/>
                </a:solidFill>
              </a:rPr>
              <a:t> deposition</a:t>
            </a:r>
          </a:p>
          <a:p>
            <a:pPr algn="l" rtl="0">
              <a:buFont typeface="Wingdings" pitchFamily="2" charset="2"/>
              <a:buChar char="Ø"/>
            </a:pPr>
            <a:r>
              <a:rPr lang="en-US" b="1" dirty="0">
                <a:solidFill>
                  <a:srgbClr val="FF0000"/>
                </a:solidFill>
              </a:rPr>
              <a:t>Chemical bath deposition </a:t>
            </a:r>
          </a:p>
          <a:p>
            <a:pPr algn="l" rtl="0">
              <a:buFont typeface="Wingdings" pitchFamily="2" charset="2"/>
              <a:buChar char="Ø"/>
            </a:pPr>
            <a:r>
              <a:rPr lang="en-US" b="1" dirty="0">
                <a:solidFill>
                  <a:srgbClr val="FF0000"/>
                </a:solidFill>
              </a:rPr>
              <a:t>Ultrasound-assisted </a:t>
            </a:r>
            <a:r>
              <a:rPr lang="en-US" b="1" dirty="0" smtClean="0">
                <a:solidFill>
                  <a:srgbClr val="FF0000"/>
                </a:solidFill>
              </a:rPr>
              <a:t>deposition</a:t>
            </a:r>
          </a:p>
          <a:p>
            <a:pPr algn="l" rtl="0">
              <a:buFont typeface="Wingdings" pitchFamily="2" charset="2"/>
              <a:buChar char="Ø"/>
            </a:pPr>
            <a:r>
              <a:rPr lang="en-US" b="1" dirty="0" smtClean="0">
                <a:solidFill>
                  <a:srgbClr val="FF0000"/>
                </a:solidFill>
              </a:rPr>
              <a:t>Dip coating </a:t>
            </a:r>
          </a:p>
          <a:p>
            <a:pPr algn="l" rtl="0">
              <a:buFont typeface="Wingdings" pitchFamily="2" charset="2"/>
              <a:buChar char="Ø"/>
            </a:pPr>
            <a:r>
              <a:rPr lang="en-US" b="1" dirty="0" smtClean="0">
                <a:solidFill>
                  <a:srgbClr val="FF0000"/>
                </a:solidFill>
              </a:rPr>
              <a:t>Hydrothermal </a:t>
            </a:r>
          </a:p>
          <a:p>
            <a:pPr algn="l" rtl="0">
              <a:buFont typeface="Wingdings" pitchFamily="2" charset="2"/>
              <a:buChar char="Ø"/>
            </a:pPr>
            <a:r>
              <a:rPr lang="en-US" b="1" dirty="0" smtClean="0">
                <a:solidFill>
                  <a:srgbClr val="FF0000"/>
                </a:solidFill>
              </a:rPr>
              <a:t>Drop casting </a:t>
            </a:r>
          </a:p>
          <a:p>
            <a:pPr algn="l" rtl="0">
              <a:buFont typeface="Wingdings" pitchFamily="2" charset="2"/>
              <a:buChar char="Ø"/>
            </a:pPr>
            <a:r>
              <a:rPr lang="en-US" b="1" dirty="0" smtClean="0">
                <a:solidFill>
                  <a:srgbClr val="FF0000"/>
                </a:solidFill>
              </a:rPr>
              <a:t>Spin coating </a:t>
            </a:r>
          </a:p>
          <a:p>
            <a:pPr algn="l" rtl="0">
              <a:buFont typeface="Wingdings" pitchFamily="2" charset="2"/>
              <a:buChar char="Ø"/>
            </a:pPr>
            <a:endParaRPr lang="en-US" b="1" dirty="0" smtClean="0">
              <a:solidFill>
                <a:srgbClr val="FF0000"/>
              </a:solidFill>
            </a:endParaRPr>
          </a:p>
          <a:p>
            <a:pPr algn="l" rtl="0">
              <a:buFont typeface="Wingdings" pitchFamily="2" charset="2"/>
              <a:buChar char="Ø"/>
            </a:pPr>
            <a:endParaRPr lang="en-US" b="1" dirty="0">
              <a:solidFill>
                <a:srgbClr val="FF0000"/>
              </a:solidFill>
            </a:endParaRPr>
          </a:p>
          <a:p>
            <a:pPr algn="just" rtl="0"/>
            <a:endParaRPr lang="en-US" sz="2400" b="1" dirty="0">
              <a:latin typeface="+mj-lt"/>
              <a:cs typeface="+mj-cs"/>
            </a:endParaRPr>
          </a:p>
          <a:p>
            <a:pPr algn="l" rtl="0"/>
            <a:endParaRPr lang="ar-IQ" b="1" dirty="0"/>
          </a:p>
        </p:txBody>
      </p:sp>
    </p:spTree>
    <p:extLst>
      <p:ext uri="{BB962C8B-B14F-4D97-AF65-F5344CB8AC3E}">
        <p14:creationId xmlns:p14="http://schemas.microsoft.com/office/powerpoint/2010/main" val="360442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4212"/>
            <a:ext cx="12090400" cy="6823788"/>
          </a:xfrm>
          <a:prstGeom prst="rect">
            <a:avLst/>
          </a:prstGeom>
        </p:spPr>
      </p:pic>
    </p:spTree>
    <p:extLst>
      <p:ext uri="{BB962C8B-B14F-4D97-AF65-F5344CB8AC3E}">
        <p14:creationId xmlns:p14="http://schemas.microsoft.com/office/powerpoint/2010/main" val="665840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3200" y="228600"/>
            <a:ext cx="11684000" cy="3108543"/>
          </a:xfrm>
          <a:prstGeom prst="rect">
            <a:avLst/>
          </a:prstGeom>
          <a:noFill/>
        </p:spPr>
        <p:txBody>
          <a:bodyPr wrap="square" rtlCol="0">
            <a:spAutoFit/>
          </a:bodyPr>
          <a:lstStyle/>
          <a:p>
            <a:pPr algn="just"/>
            <a:r>
              <a:rPr lang="en-US" sz="2800" b="1" dirty="0">
                <a:solidFill>
                  <a:srgbClr val="FF0000"/>
                </a:solidFill>
                <a:cs typeface="+mj-cs"/>
              </a:rPr>
              <a:t>Hydrothermal </a:t>
            </a:r>
            <a:r>
              <a:rPr lang="en-US" sz="2800" b="1" dirty="0" smtClean="0">
                <a:solidFill>
                  <a:srgbClr val="FF0000"/>
                </a:solidFill>
                <a:cs typeface="+mj-cs"/>
              </a:rPr>
              <a:t>synthesis</a:t>
            </a:r>
            <a:endParaRPr lang="ar-IQ" sz="2800" b="1" dirty="0" smtClean="0">
              <a:solidFill>
                <a:srgbClr val="FF0000"/>
              </a:solidFill>
              <a:cs typeface="+mj-cs"/>
            </a:endParaRPr>
          </a:p>
          <a:p>
            <a:pPr algn="just"/>
            <a:r>
              <a:rPr lang="en-US" sz="2400" dirty="0">
                <a:cs typeface="+mj-cs"/>
              </a:rPr>
              <a:t> </a:t>
            </a:r>
            <a:r>
              <a:rPr lang="en-US" sz="2400" dirty="0">
                <a:latin typeface="Aparajita" pitchFamily="34" charset="0"/>
                <a:cs typeface="Aparajita" pitchFamily="34" charset="0"/>
              </a:rPr>
              <a:t>includes the various techniques of crystallizing substances from high-temperature aqueous solutions at high vapor pressures; also termed "hydrothermal method". The term "</a:t>
            </a:r>
            <a:r>
              <a:rPr lang="en-US" sz="2400" dirty="0">
                <a:latin typeface="Aparajita" pitchFamily="34" charset="0"/>
                <a:cs typeface="Aparajita" pitchFamily="34" charset="0"/>
                <a:hlinkClick r:id="rId3" tooltip="Hydrothermal"/>
              </a:rPr>
              <a:t>hydrothermal</a:t>
            </a:r>
            <a:r>
              <a:rPr lang="en-US" sz="2400" dirty="0">
                <a:latin typeface="Aparajita" pitchFamily="34" charset="0"/>
                <a:cs typeface="Aparajita" pitchFamily="34" charset="0"/>
              </a:rPr>
              <a:t>" is of geologic origin</a:t>
            </a:r>
            <a:r>
              <a:rPr lang="en-US" sz="2400" dirty="0" smtClean="0">
                <a:latin typeface="Aparajita" pitchFamily="34" charset="0"/>
                <a:cs typeface="Aparajita" pitchFamily="34" charset="0"/>
              </a:rPr>
              <a:t>.</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Hydrothermal </a:t>
            </a:r>
            <a:r>
              <a:rPr lang="en-US" sz="2400" dirty="0">
                <a:latin typeface="Aparajita" pitchFamily="34" charset="0"/>
                <a:cs typeface="Aparajita" pitchFamily="34" charset="0"/>
              </a:rPr>
              <a:t>synthesis can be defined as a method of synthesis of single </a:t>
            </a:r>
            <a:r>
              <a:rPr lang="en-US" sz="2400" dirty="0" smtClean="0">
                <a:latin typeface="Aparajita" pitchFamily="34" charset="0"/>
                <a:cs typeface="Aparajita" pitchFamily="34" charset="0"/>
              </a:rPr>
              <a:t>crystals</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that </a:t>
            </a:r>
            <a:r>
              <a:rPr lang="en-US" sz="2400" dirty="0">
                <a:latin typeface="Aparajita" pitchFamily="34" charset="0"/>
                <a:cs typeface="Aparajita" pitchFamily="34" charset="0"/>
              </a:rPr>
              <a:t>depends on the solubility of minerals in hot water under high pressure. The crystal growth is performed in an apparatus consisting of a steel pressure vessel called an autoclave, in which a nutrient is supplied along with water. A temperature gradient is maintained between the opposite ends of the growth chamber. At the hotter end the nutrient solute dissolves, while at the cooler end it is deposited on a seed crystal, growing the desired crystal</a:t>
            </a:r>
            <a:r>
              <a:rPr lang="en-US" sz="2400" dirty="0" smtClean="0">
                <a:latin typeface="Aparajita" pitchFamily="34" charset="0"/>
                <a:cs typeface="Aparajita" pitchFamily="34" charset="0"/>
              </a:rPr>
              <a:t>.</a:t>
            </a:r>
            <a:endParaRPr lang="en-US" sz="2400" dirty="0">
              <a:latin typeface="Aparajita" pitchFamily="34" charset="0"/>
              <a:cs typeface="Aparajita" pitchFamily="34" charset="0"/>
            </a:endParaRPr>
          </a:p>
        </p:txBody>
      </p:sp>
      <p:sp>
        <p:nvSpPr>
          <p:cNvPr id="2"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pic>
        <p:nvPicPr>
          <p:cNvPr id="1025"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51569" y="3004030"/>
            <a:ext cx="3335631" cy="365018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80300" y="3298506"/>
            <a:ext cx="8371269" cy="3816429"/>
          </a:xfrm>
          <a:prstGeom prst="rect">
            <a:avLst/>
          </a:prstGeom>
          <a:noFill/>
        </p:spPr>
        <p:txBody>
          <a:bodyPr wrap="square" rtlCol="1">
            <a:spAutoFit/>
          </a:bodyPr>
          <a:lstStyle/>
          <a:p>
            <a:pPr algn="just"/>
            <a:r>
              <a:rPr lang="en-US" sz="2800" dirty="0">
                <a:latin typeface="Aparajita" pitchFamily="34" charset="0"/>
                <a:cs typeface="Aparajita" pitchFamily="34" charset="0"/>
              </a:rPr>
              <a:t>Advantages of the hydrothermal method over other types of crystal growth include the ability to create crystalline phases which are not stable at the melting point. Also, materials which have a high </a:t>
            </a:r>
            <a:r>
              <a:rPr lang="en-US" sz="2800" dirty="0" err="1">
                <a:latin typeface="Aparajita" pitchFamily="34" charset="0"/>
                <a:cs typeface="Aparajita" pitchFamily="34" charset="0"/>
              </a:rPr>
              <a:t>vapour</a:t>
            </a:r>
            <a:r>
              <a:rPr lang="en-US" sz="2800" dirty="0">
                <a:latin typeface="Aparajita" pitchFamily="34" charset="0"/>
                <a:cs typeface="Aparajita" pitchFamily="34" charset="0"/>
              </a:rPr>
              <a:t> pressure near their melting points can be grown by the hydrothermal method. The method is also particularly suitable for the growth of large good-quality crystals while maintaining control over their composition. Disadvantages of the method include the need of expensive autoclaves, and the impossibility of observing the crystal as it grows. </a:t>
            </a:r>
          </a:p>
          <a:p>
            <a:pPr algn="just"/>
            <a:endParaRPr lang="ar-IQ" dirty="0"/>
          </a:p>
        </p:txBody>
      </p:sp>
    </p:spTree>
    <p:extLst>
      <p:ext uri="{BB962C8B-B14F-4D97-AF65-F5344CB8AC3E}">
        <p14:creationId xmlns:p14="http://schemas.microsoft.com/office/powerpoint/2010/main" val="372788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906971"/>
          </a:xfrm>
          <a:prstGeom prst="rect">
            <a:avLst/>
          </a:prstGeom>
        </p:spPr>
      </p:pic>
    </p:spTree>
    <p:extLst>
      <p:ext uri="{BB962C8B-B14F-4D97-AF65-F5344CB8AC3E}">
        <p14:creationId xmlns:p14="http://schemas.microsoft.com/office/powerpoint/2010/main" val="424781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862"/>
            <a:ext cx="12192000" cy="6821139"/>
          </a:xfrm>
          <a:prstGeom prst="rect">
            <a:avLst/>
          </a:prstGeom>
        </p:spPr>
      </p:pic>
    </p:spTree>
    <p:extLst>
      <p:ext uri="{BB962C8B-B14F-4D97-AF65-F5344CB8AC3E}">
        <p14:creationId xmlns:p14="http://schemas.microsoft.com/office/powerpoint/2010/main" val="385484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85278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3" name="Picture 23" descr="flower03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75763" y="528034"/>
            <a:ext cx="9710671" cy="4919729"/>
          </a:xfrm>
          <a:prstGeom prst="rect">
            <a:avLst/>
          </a:prstGeom>
          <a:noFill/>
          <a:extLst>
            <a:ext uri="{909E8E84-426E-40DD-AFC4-6F175D3DCCD1}">
              <a14:hiddenFill xmlns:a14="http://schemas.microsoft.com/office/drawing/2010/main">
                <a:solidFill>
                  <a:srgbClr val="FFFFFF"/>
                </a:solidFill>
              </a14:hiddenFill>
            </a:ext>
          </a:extLst>
        </p:spPr>
      </p:pic>
      <p:sp>
        <p:nvSpPr>
          <p:cNvPr id="204826" name="Rectangle 26"/>
          <p:cNvSpPr>
            <a:spLocks noChangeArrowheads="1"/>
          </p:cNvSpPr>
          <p:nvPr/>
        </p:nvSpPr>
        <p:spPr bwMode="auto">
          <a:xfrm>
            <a:off x="1625600" y="5533629"/>
            <a:ext cx="924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pPr>
            <a:r>
              <a:rPr lang="en-US" sz="3600" b="1" dirty="0" smtClean="0">
                <a:solidFill>
                  <a:srgbClr val="FF0D0D"/>
                </a:solidFill>
              </a:rPr>
              <a:t>Thank </a:t>
            </a:r>
            <a:r>
              <a:rPr lang="en-US" sz="3600" b="1" dirty="0">
                <a:solidFill>
                  <a:srgbClr val="FF0D0D"/>
                </a:solidFill>
              </a:rPr>
              <a:t>You For Your Attention</a:t>
            </a:r>
            <a:r>
              <a:rPr lang="en-US" sz="3600" dirty="0">
                <a:solidFill>
                  <a:srgbClr val="FF0D0D"/>
                </a:solidFill>
              </a:rPr>
              <a:t> </a:t>
            </a:r>
          </a:p>
          <a:p>
            <a:pPr marL="342900" indent="-342900" algn="ctr">
              <a:spcBef>
                <a:spcPct val="20000"/>
              </a:spcBef>
              <a:buFontTx/>
              <a:buChar char="•"/>
            </a:pPr>
            <a:endParaRPr lang="en-US" sz="3600" dirty="0">
              <a:solidFill>
                <a:srgbClr val="FF0D0D"/>
              </a:solidFill>
            </a:endParaRPr>
          </a:p>
        </p:txBody>
      </p:sp>
    </p:spTree>
    <p:extLst>
      <p:ext uri="{BB962C8B-B14F-4D97-AF65-F5344CB8AC3E}">
        <p14:creationId xmlns:p14="http://schemas.microsoft.com/office/powerpoint/2010/main" val="1697312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204823"/>
                                        </p:tgtEl>
                                      </p:cBhvr>
                                      <p:by x="150000" y="150000"/>
                                    </p:animScale>
                                  </p:childTnLst>
                                </p:cTn>
                              </p:par>
                              <p:par>
                                <p:cTn id="7" presetID="20" presetClass="entr" presetSubtype="0" fill="hold" grpId="0" nodeType="withEffect">
                                  <p:stCondLst>
                                    <p:cond delay="0"/>
                                  </p:stCondLst>
                                  <p:childTnLst>
                                    <p:set>
                                      <p:cBhvr>
                                        <p:cTn id="8" dur="1" fill="hold">
                                          <p:stCondLst>
                                            <p:cond delay="0"/>
                                          </p:stCondLst>
                                        </p:cTn>
                                        <p:tgtEl>
                                          <p:spTgt spid="204826"/>
                                        </p:tgtEl>
                                        <p:attrNameLst>
                                          <p:attrName>style.visibility</p:attrName>
                                        </p:attrNameLst>
                                      </p:cBhvr>
                                      <p:to>
                                        <p:strVal val="visible"/>
                                      </p:to>
                                    </p:set>
                                    <p:animEffect transition="in" filter="wedge">
                                      <p:cBhvr>
                                        <p:cTn id="9" dur="2000"/>
                                        <p:tgtEl>
                                          <p:spTgt spid="2048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4563" y="0"/>
            <a:ext cx="7263685" cy="1143000"/>
          </a:xfrm>
        </p:spPr>
        <p:txBody>
          <a:bodyPr rtlCol="0">
            <a:normAutofit/>
          </a:bodyPr>
          <a:lstStyle/>
          <a:p>
            <a:pPr rtl="0"/>
            <a:r>
              <a:rPr lang="en-US" sz="3600" b="1" dirty="0">
                <a:solidFill>
                  <a:srgbClr val="FF0000"/>
                </a:solidFill>
                <a:latin typeface="Andalus" pitchFamily="18" charset="-78"/>
                <a:cs typeface="Andalus" pitchFamily="18" charset="-78"/>
              </a:rPr>
              <a:t>S</a:t>
            </a:r>
            <a:r>
              <a:rPr lang="en-US" sz="3600" b="1" i="0" dirty="0">
                <a:solidFill>
                  <a:srgbClr val="FF0000"/>
                </a:solidFill>
                <a:effectLst/>
                <a:latin typeface="Andalus" pitchFamily="18" charset="-78"/>
                <a:cs typeface="Andalus" pitchFamily="18" charset="-78"/>
              </a:rPr>
              <a:t>pray </a:t>
            </a:r>
            <a:r>
              <a:rPr lang="en-US" sz="3600" b="1" dirty="0">
                <a:solidFill>
                  <a:srgbClr val="FF0000"/>
                </a:solidFill>
                <a:latin typeface="Andalus" pitchFamily="18" charset="-78"/>
                <a:cs typeface="Andalus" pitchFamily="18" charset="-78"/>
              </a:rPr>
              <a:t>P</a:t>
            </a:r>
            <a:r>
              <a:rPr lang="en-US" sz="3600" b="1" i="0" dirty="0">
                <a:solidFill>
                  <a:srgbClr val="FF0000"/>
                </a:solidFill>
                <a:effectLst/>
                <a:latin typeface="Andalus" pitchFamily="18" charset="-78"/>
                <a:cs typeface="Andalus" pitchFamily="18" charset="-78"/>
              </a:rPr>
              <a:t>yrolysis </a:t>
            </a:r>
            <a:r>
              <a:rPr lang="en-US" sz="3600" b="1" dirty="0">
                <a:solidFill>
                  <a:srgbClr val="FF0000"/>
                </a:solidFill>
                <a:latin typeface="Andalus" pitchFamily="18" charset="-78"/>
                <a:cs typeface="Andalus" pitchFamily="18" charset="-78"/>
              </a:rPr>
              <a:t>T</a:t>
            </a:r>
            <a:r>
              <a:rPr lang="en-US" sz="3600" b="1" i="0" dirty="0">
                <a:solidFill>
                  <a:srgbClr val="FF0000"/>
                </a:solidFill>
                <a:effectLst/>
                <a:latin typeface="Andalus" pitchFamily="18" charset="-78"/>
                <a:cs typeface="Andalus" pitchFamily="18" charset="-78"/>
              </a:rPr>
              <a:t>echnique </a:t>
            </a:r>
            <a:endParaRPr lang="en-US" sz="3600" b="1" dirty="0">
              <a:solidFill>
                <a:srgbClr val="FF0000"/>
              </a:solidFill>
              <a:latin typeface="Andalus" pitchFamily="18" charset="-78"/>
              <a:cs typeface="Andalus" pitchFamily="18" charset="-78"/>
            </a:endParaRPr>
          </a:p>
        </p:txBody>
      </p:sp>
      <p:sp>
        <p:nvSpPr>
          <p:cNvPr id="4" name="Content Placeholder 3">
            <a:extLst>
              <a:ext uri="{FF2B5EF4-FFF2-40B4-BE49-F238E27FC236}">
                <a16:creationId xmlns="" xmlns:a16="http://schemas.microsoft.com/office/drawing/2014/main" id="{873C121A-C5FA-4A21-AD67-97CEE5F68DE2}"/>
              </a:ext>
            </a:extLst>
          </p:cNvPr>
          <p:cNvSpPr>
            <a:spLocks noGrp="1"/>
          </p:cNvSpPr>
          <p:nvPr>
            <p:ph idx="1"/>
          </p:nvPr>
        </p:nvSpPr>
        <p:spPr>
          <a:xfrm>
            <a:off x="172527" y="1048109"/>
            <a:ext cx="11697419" cy="5490714"/>
          </a:xfrm>
        </p:spPr>
        <p:txBody>
          <a:bodyPr>
            <a:noAutofit/>
          </a:bodyPr>
          <a:lstStyle/>
          <a:p>
            <a:pPr algn="just" rtl="0"/>
            <a:r>
              <a:rPr lang="en-US" sz="2400" i="0" dirty="0" smtClean="0">
                <a:solidFill>
                  <a:srgbClr val="000000"/>
                </a:solidFill>
                <a:effectLst/>
                <a:latin typeface="Times New Roman" panose="02020603050405020304" pitchFamily="18" charset="0"/>
              </a:rPr>
              <a:t>The </a:t>
            </a:r>
            <a:r>
              <a:rPr lang="en-US" sz="2400" i="0" dirty="0">
                <a:solidFill>
                  <a:srgbClr val="000000"/>
                </a:solidFill>
                <a:effectLst/>
                <a:latin typeface="Times New Roman" panose="02020603050405020304" pitchFamily="18" charset="0"/>
              </a:rPr>
              <a:t>major interest in spray pyrolysis is due to its low cost. </a:t>
            </a:r>
          </a:p>
          <a:p>
            <a:pPr algn="just" rtl="0"/>
            <a:r>
              <a:rPr lang="en-US" sz="2400" dirty="0">
                <a:solidFill>
                  <a:srgbClr val="000000"/>
                </a:solidFill>
                <a:latin typeface="Times New Roman" panose="02020603050405020304" pitchFamily="18" charset="0"/>
              </a:rPr>
              <a:t>Nowadays it </a:t>
            </a:r>
            <a:r>
              <a:rPr lang="en-US" sz="2400" i="0" dirty="0">
                <a:solidFill>
                  <a:srgbClr val="000000"/>
                </a:solidFill>
                <a:effectLst/>
                <a:latin typeface="Times New Roman" panose="02020603050405020304" pitchFamily="18" charset="0"/>
              </a:rPr>
              <a:t>is increasingly being used for some commercial processes, such as the deposition of a transparent layer on glass, the deposition of a </a:t>
            </a:r>
            <a:r>
              <a:rPr lang="en-US" sz="2400" i="0" dirty="0" err="1">
                <a:solidFill>
                  <a:srgbClr val="000000"/>
                </a:solidFill>
                <a:effectLst/>
                <a:latin typeface="Times New Roman" panose="02020603050405020304" pitchFamily="18" charset="0"/>
              </a:rPr>
              <a:t>SnO</a:t>
            </a:r>
            <a:r>
              <a:rPr lang="en-US" sz="2400" i="0" dirty="0">
                <a:solidFill>
                  <a:srgbClr val="000000"/>
                </a:solidFill>
                <a:effectLst/>
                <a:latin typeface="Times New Roman" panose="02020603050405020304" pitchFamily="18" charset="0"/>
              </a:rPr>
              <a:t> layer for gas sensor applications, the deposition of a YSZ layer for solar cell applications, anodes for lithium-ion batteries, and optoelectronic devices</a:t>
            </a:r>
            <a:r>
              <a:rPr lang="en-US" sz="2400" i="0" dirty="0" smtClean="0">
                <a:solidFill>
                  <a:srgbClr val="000000"/>
                </a:solidFill>
                <a:effectLst/>
                <a:latin typeface="Times New Roman" panose="02020603050405020304" pitchFamily="18" charset="0"/>
              </a:rPr>
              <a:t>.</a:t>
            </a:r>
          </a:p>
          <a:p>
            <a:pPr marL="285750" indent="-285750" algn="l" rtl="0"/>
            <a:r>
              <a:rPr lang="en-US" sz="2400" i="0" dirty="0" smtClean="0">
                <a:effectLst/>
                <a:latin typeface="Times New Roman" panose="02020603050405020304" pitchFamily="18" charset="0"/>
              </a:rPr>
              <a:t>Spray pyrolysis is cost effective and can be easily performed.</a:t>
            </a:r>
          </a:p>
          <a:p>
            <a:pPr marL="285750" indent="-285750" algn="l" rtl="0"/>
            <a:r>
              <a:rPr lang="en-US" sz="2400" i="0" dirty="0" smtClean="0">
                <a:effectLst/>
                <a:latin typeface="Times New Roman" panose="02020603050405020304" pitchFamily="18" charset="0"/>
              </a:rPr>
              <a:t>Substrates with complex geometries can be coated.</a:t>
            </a:r>
            <a:endParaRPr lang="en-US" sz="2400" dirty="0">
              <a:latin typeface="Times New Roman" panose="02020603050405020304" pitchFamily="18" charset="0"/>
            </a:endParaRPr>
          </a:p>
          <a:p>
            <a:pPr marL="285750" indent="-285750" algn="l" rtl="0"/>
            <a:r>
              <a:rPr lang="en-US" sz="2400" i="0" dirty="0" smtClean="0">
                <a:effectLst/>
                <a:latin typeface="Times New Roman" panose="02020603050405020304" pitchFamily="18" charset="0"/>
              </a:rPr>
              <a:t>Spray pyrolysis deposition leads to relatively uniform and high quality coatings.</a:t>
            </a:r>
          </a:p>
          <a:p>
            <a:pPr marL="285750" indent="-285750" algn="l" rtl="0"/>
            <a:r>
              <a:rPr lang="en-US" sz="2400" i="0" dirty="0" smtClean="0">
                <a:effectLst/>
                <a:latin typeface="Times New Roman" panose="02020603050405020304" pitchFamily="18" charset="0"/>
              </a:rPr>
              <a:t>No high temperatures are required during processing (up to</a:t>
            </a:r>
            <a:r>
              <a:rPr lang="en-US" sz="2400" dirty="0" smtClean="0">
                <a:latin typeface="Times New Roman" panose="02020603050405020304" pitchFamily="18" charset="0"/>
              </a:rPr>
              <a:t> ~500°C)</a:t>
            </a:r>
          </a:p>
          <a:p>
            <a:pPr marL="285750" indent="-285750" algn="l" rtl="0"/>
            <a:r>
              <a:rPr lang="en-US" sz="2400" i="0" dirty="0" smtClean="0">
                <a:effectLst/>
                <a:latin typeface="Times New Roman" panose="02020603050405020304" pitchFamily="18" charset="0"/>
              </a:rPr>
              <a:t>Films deposited by spray pyrolysis are reproducible, giving it potential for mass production.</a:t>
            </a:r>
            <a:endParaRPr lang="ar-IQ" sz="2400" dirty="0" smtClean="0"/>
          </a:p>
          <a:p>
            <a:pPr algn="just" rtl="0"/>
            <a:endParaRPr lang="ar-IQ" sz="2400" dirty="0"/>
          </a:p>
        </p:txBody>
      </p:sp>
    </p:spTree>
    <p:extLst>
      <p:ext uri="{BB962C8B-B14F-4D97-AF65-F5344CB8AC3E}">
        <p14:creationId xmlns:p14="http://schemas.microsoft.com/office/powerpoint/2010/main" val="4010278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779C3C-8637-4F13-88B4-8D382343EA4F}"/>
              </a:ext>
            </a:extLst>
          </p:cNvPr>
          <p:cNvSpPr>
            <a:spLocks noGrp="1"/>
          </p:cNvSpPr>
          <p:nvPr>
            <p:ph type="title"/>
          </p:nvPr>
        </p:nvSpPr>
        <p:spPr>
          <a:xfrm>
            <a:off x="2189408" y="532218"/>
            <a:ext cx="7276564" cy="897339"/>
          </a:xfrm>
        </p:spPr>
        <p:txBody>
          <a:bodyPr>
            <a:noAutofit/>
          </a:bodyPr>
          <a:lstStyle/>
          <a:p>
            <a:r>
              <a:rPr lang="en-US" sz="2800" b="1" dirty="0">
                <a:solidFill>
                  <a:srgbClr val="FF0000"/>
                </a:solidFill>
                <a:latin typeface="Aparajita" pitchFamily="34" charset="0"/>
                <a:cs typeface="Aparajita" pitchFamily="34" charset="0"/>
              </a:rPr>
              <a:t>Disadvantages of Spray Pyrolysis Technique</a:t>
            </a:r>
            <a:endParaRPr lang="ar-IQ" sz="2800" b="1" dirty="0">
              <a:solidFill>
                <a:srgbClr val="FF0000"/>
              </a:solidFill>
              <a:latin typeface="Aparajita" pitchFamily="34" charset="0"/>
            </a:endParaRPr>
          </a:p>
        </p:txBody>
      </p:sp>
      <p:sp>
        <p:nvSpPr>
          <p:cNvPr id="6" name="TextBox 5">
            <a:extLst>
              <a:ext uri="{FF2B5EF4-FFF2-40B4-BE49-F238E27FC236}">
                <a16:creationId xmlns="" xmlns:a16="http://schemas.microsoft.com/office/drawing/2014/main" id="{EAAAFF34-DD0B-48AE-9C8D-8AE265E92524}"/>
              </a:ext>
            </a:extLst>
          </p:cNvPr>
          <p:cNvSpPr txBox="1"/>
          <p:nvPr/>
        </p:nvSpPr>
        <p:spPr>
          <a:xfrm>
            <a:off x="274320" y="1631373"/>
            <a:ext cx="11667744" cy="3952364"/>
          </a:xfrm>
          <a:prstGeom prst="rect">
            <a:avLst/>
          </a:prstGeom>
          <a:noFill/>
        </p:spPr>
        <p:txBody>
          <a:bodyPr wrap="square" rtlCol="1">
            <a:spAutoFit/>
          </a:bodyPr>
          <a:lstStyle/>
          <a:p>
            <a:pPr algn="just"/>
            <a:r>
              <a:rPr lang="en-US" sz="3200" i="0" dirty="0">
                <a:solidFill>
                  <a:srgbClr val="2E2E2E"/>
                </a:solidFill>
                <a:effectLst/>
                <a:latin typeface="+mj-lt"/>
              </a:rPr>
              <a:t>as every other method, a spray pyrolysis technique has some disadvantages, including:</a:t>
            </a:r>
          </a:p>
          <a:p>
            <a:pPr marL="457200" indent="-457200" algn="just">
              <a:lnSpc>
                <a:spcPct val="150000"/>
              </a:lnSpc>
              <a:buAutoNum type="arabicParenBoth"/>
            </a:pPr>
            <a:r>
              <a:rPr lang="en-US" sz="3200" i="0" dirty="0">
                <a:solidFill>
                  <a:srgbClr val="2E2E2E"/>
                </a:solidFill>
                <a:effectLst/>
                <a:latin typeface="+mj-lt"/>
              </a:rPr>
              <a:t>It is not easy to scale-up (yield is very low), </a:t>
            </a:r>
          </a:p>
          <a:p>
            <a:pPr marL="457200" indent="-457200" algn="just">
              <a:lnSpc>
                <a:spcPct val="150000"/>
              </a:lnSpc>
              <a:buAutoNum type="arabicParenBoth"/>
            </a:pPr>
            <a:r>
              <a:rPr lang="en-US" sz="3200" i="0" dirty="0">
                <a:solidFill>
                  <a:srgbClr val="2E2E2E"/>
                </a:solidFill>
                <a:effectLst/>
                <a:latin typeface="+mj-lt"/>
              </a:rPr>
              <a:t>Oxidation of sulfides when processed in air atmosphere is possible; </a:t>
            </a:r>
          </a:p>
          <a:p>
            <a:pPr marL="457200" indent="-457200" algn="just">
              <a:lnSpc>
                <a:spcPct val="150000"/>
              </a:lnSpc>
              <a:buAutoNum type="arabicParenBoth"/>
            </a:pPr>
            <a:r>
              <a:rPr lang="en-US" sz="3200" dirty="0">
                <a:solidFill>
                  <a:srgbClr val="2E2E2E"/>
                </a:solidFill>
                <a:latin typeface="+mj-lt"/>
              </a:rPr>
              <a:t>T</a:t>
            </a:r>
            <a:r>
              <a:rPr lang="en-US" sz="3200" i="0" dirty="0">
                <a:solidFill>
                  <a:srgbClr val="2E2E2E"/>
                </a:solidFill>
                <a:effectLst/>
                <a:latin typeface="+mj-lt"/>
              </a:rPr>
              <a:t>here are difficulties with determining the growth temperature.</a:t>
            </a:r>
            <a:endParaRPr lang="ar-IQ" sz="3200" dirty="0">
              <a:latin typeface="+mj-lt"/>
            </a:endParaRPr>
          </a:p>
        </p:txBody>
      </p:sp>
    </p:spTree>
    <p:extLst>
      <p:ext uri="{BB962C8B-B14F-4D97-AF65-F5344CB8AC3E}">
        <p14:creationId xmlns:p14="http://schemas.microsoft.com/office/powerpoint/2010/main" val="3191578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0159" y="84855"/>
            <a:ext cx="5537915" cy="765151"/>
          </a:xfrm>
        </p:spPr>
        <p:txBody>
          <a:bodyPr rtlCol="0">
            <a:noAutofit/>
          </a:bodyPr>
          <a:lstStyle/>
          <a:p>
            <a:pPr rtl="0"/>
            <a:r>
              <a:rPr lang="en-GB" sz="2400" dirty="0">
                <a:solidFill>
                  <a:srgbClr val="FF0000"/>
                </a:solidFill>
                <a:latin typeface="Arial Black" pitchFamily="34" charset="0"/>
              </a:rPr>
              <a:t>Spray Pyrolysis Work Flow</a:t>
            </a:r>
            <a:endParaRPr lang="en-US" sz="2400" dirty="0">
              <a:solidFill>
                <a:srgbClr val="FF0000"/>
              </a:solidFill>
              <a:latin typeface="Arial Black" pitchFamily="34" charset="0"/>
            </a:endParaRPr>
          </a:p>
        </p:txBody>
      </p:sp>
      <p:graphicFrame>
        <p:nvGraphicFramePr>
          <p:cNvPr id="7" name="Content Placeholder 6">
            <a:extLst>
              <a:ext uri="{FF2B5EF4-FFF2-40B4-BE49-F238E27FC236}">
                <a16:creationId xmlns="" xmlns:a16="http://schemas.microsoft.com/office/drawing/2014/main" id="{050A1AE7-2682-4529-A31A-5141C2E2A92D}"/>
              </a:ext>
            </a:extLst>
          </p:cNvPr>
          <p:cNvGraphicFramePr>
            <a:graphicFrameLocks noGrp="1"/>
          </p:cNvGraphicFramePr>
          <p:nvPr>
            <p:ph idx="1"/>
            <p:extLst>
              <p:ext uri="{D42A27DB-BD31-4B8C-83A1-F6EECF244321}">
                <p14:modId xmlns:p14="http://schemas.microsoft.com/office/powerpoint/2010/main" val="2395575115"/>
              </p:ext>
            </p:extLst>
          </p:nvPr>
        </p:nvGraphicFramePr>
        <p:xfrm>
          <a:off x="959427" y="5441375"/>
          <a:ext cx="10314709" cy="1340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a:extLst>
              <a:ext uri="{FF2B5EF4-FFF2-40B4-BE49-F238E27FC236}">
                <a16:creationId xmlns="" xmlns:a16="http://schemas.microsoft.com/office/drawing/2014/main" id="{0025AF59-61E4-46EF-969B-03402C3A347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17221" y="1351165"/>
            <a:ext cx="7670527" cy="3501390"/>
          </a:xfrm>
          <a:prstGeom prst="rect">
            <a:avLst/>
          </a:prstGeom>
        </p:spPr>
      </p:pic>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4EB3CA-AB18-4896-B8C0-AC11231FD1CF}"/>
              </a:ext>
            </a:extLst>
          </p:cNvPr>
          <p:cNvSpPr>
            <a:spLocks noGrp="1"/>
          </p:cNvSpPr>
          <p:nvPr>
            <p:ph type="title"/>
          </p:nvPr>
        </p:nvSpPr>
        <p:spPr>
          <a:xfrm>
            <a:off x="2369713" y="84856"/>
            <a:ext cx="7572777" cy="816666"/>
          </a:xfrm>
        </p:spPr>
        <p:txBody>
          <a:bodyPr>
            <a:noAutofit/>
          </a:bodyPr>
          <a:lstStyle/>
          <a:p>
            <a:r>
              <a:rPr lang="en-US" sz="2800" b="1" dirty="0">
                <a:solidFill>
                  <a:srgbClr val="FF0000"/>
                </a:solidFill>
                <a:latin typeface="Arial Black" pitchFamily="34" charset="0"/>
              </a:rPr>
              <a:t>Application of Spray Pyrolysis</a:t>
            </a:r>
            <a:endParaRPr lang="ar-IQ" sz="2800" b="1" dirty="0">
              <a:solidFill>
                <a:srgbClr val="FF0000"/>
              </a:solidFill>
              <a:latin typeface="Arial Black" pitchFamily="34" charset="0"/>
            </a:endParaRPr>
          </a:p>
        </p:txBody>
      </p:sp>
      <p:sp>
        <p:nvSpPr>
          <p:cNvPr id="3" name="Content Placeholder 2">
            <a:extLst>
              <a:ext uri="{FF2B5EF4-FFF2-40B4-BE49-F238E27FC236}">
                <a16:creationId xmlns="" xmlns:a16="http://schemas.microsoft.com/office/drawing/2014/main" id="{924E1A9B-F1F0-44FA-BBED-5DE67553F2D1}"/>
              </a:ext>
            </a:extLst>
          </p:cNvPr>
          <p:cNvSpPr>
            <a:spLocks noGrp="1"/>
          </p:cNvSpPr>
          <p:nvPr>
            <p:ph idx="1"/>
          </p:nvPr>
        </p:nvSpPr>
        <p:spPr>
          <a:xfrm>
            <a:off x="115910" y="1190445"/>
            <a:ext cx="11840300" cy="4502017"/>
          </a:xfrm>
        </p:spPr>
        <p:txBody>
          <a:bodyPr>
            <a:normAutofit/>
          </a:bodyPr>
          <a:lstStyle/>
          <a:p>
            <a:pPr algn="just" rtl="0">
              <a:lnSpc>
                <a:spcPct val="100000"/>
              </a:lnSpc>
            </a:pPr>
            <a:r>
              <a:rPr lang="en-US" sz="2400" i="0" dirty="0">
                <a:solidFill>
                  <a:srgbClr val="2E2E2E"/>
                </a:solidFill>
                <a:effectLst/>
                <a:latin typeface="+mj-lt"/>
              </a:rPr>
              <a:t>Spray pyrolysis </a:t>
            </a:r>
            <a:r>
              <a:rPr lang="en-US" sz="2400" dirty="0">
                <a:solidFill>
                  <a:srgbClr val="2E2E2E"/>
                </a:solidFill>
                <a:latin typeface="+mj-lt"/>
              </a:rPr>
              <a:t>technique has been applied to deposit a broad range of thin films, which are u</a:t>
            </a:r>
            <a:r>
              <a:rPr lang="en-US" sz="2400" i="0" dirty="0">
                <a:solidFill>
                  <a:srgbClr val="2E2E2E"/>
                </a:solidFill>
                <a:effectLst/>
                <a:latin typeface="+mj-lt"/>
              </a:rPr>
              <a:t>sed in various devices such as solar cells, sensors, and solid oxide fuel cells. </a:t>
            </a:r>
          </a:p>
          <a:p>
            <a:pPr algn="just" rtl="0">
              <a:lnSpc>
                <a:spcPct val="100000"/>
              </a:lnSpc>
            </a:pPr>
            <a:r>
              <a:rPr lang="en-US" sz="2400" i="0" dirty="0">
                <a:solidFill>
                  <a:srgbClr val="2E2E2E"/>
                </a:solidFill>
                <a:effectLst/>
                <a:latin typeface="+mj-lt"/>
              </a:rPr>
              <a:t>Some researchers have contemplated the formation and the features of sprayed films and their use in solar cells. </a:t>
            </a:r>
            <a:r>
              <a:rPr lang="en-US" sz="2400" dirty="0">
                <a:solidFill>
                  <a:srgbClr val="2E2E2E"/>
                </a:solidFill>
                <a:latin typeface="+mj-lt"/>
              </a:rPr>
              <a:t>And applicable for hi-tech materials, such as superconductors or semiconductors. </a:t>
            </a:r>
          </a:p>
          <a:p>
            <a:pPr algn="just" rtl="0">
              <a:lnSpc>
                <a:spcPct val="100000"/>
              </a:lnSpc>
            </a:pPr>
            <a:r>
              <a:rPr lang="en-US" sz="2400" dirty="0">
                <a:solidFill>
                  <a:srgbClr val="2E2E2E"/>
                </a:solidFill>
                <a:latin typeface="+mj-lt"/>
              </a:rPr>
              <a:t>the spray pyrolysis enables production of a large variety of products in the form of fine dispersive porous or dense powders or thin mono/multi layer films. With rather simple equipment a large number of parameters of the pyrolysis process, like the size of the spray droplets, chemical composition of the obtained products, their crystal phases, density, etc.</a:t>
            </a:r>
            <a:endParaRPr lang="ar-IQ" sz="2400" dirty="0">
              <a:solidFill>
                <a:srgbClr val="2E2E2E"/>
              </a:solidFill>
              <a:latin typeface="+mj-lt"/>
            </a:endParaRPr>
          </a:p>
        </p:txBody>
      </p:sp>
    </p:spTree>
    <p:extLst>
      <p:ext uri="{BB962C8B-B14F-4D97-AF65-F5344CB8AC3E}">
        <p14:creationId xmlns:p14="http://schemas.microsoft.com/office/powerpoint/2010/main" val="1641567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725" y="264543"/>
            <a:ext cx="11173275" cy="522288"/>
          </a:xfrm>
        </p:spPr>
        <p:txBody>
          <a:bodyPr rtlCol="0">
            <a:noAutofit/>
          </a:bodyPr>
          <a:lstStyle/>
          <a:p>
            <a:pPr algn="l" rtl="0"/>
            <a:r>
              <a:rPr lang="en-US" sz="3200" dirty="0">
                <a:solidFill>
                  <a:srgbClr val="FF0000"/>
                </a:solidFill>
                <a:latin typeface="Arial Black" pitchFamily="34" charset="0"/>
              </a:rPr>
              <a:t>Electrochemical Anodization </a:t>
            </a:r>
            <a:r>
              <a:rPr lang="en-US" sz="3200" dirty="0">
                <a:solidFill>
                  <a:srgbClr val="FF0000"/>
                </a:solidFill>
                <a:effectLst/>
                <a:latin typeface="Arial Black" pitchFamily="34" charset="0"/>
              </a:rPr>
              <a:t>D</a:t>
            </a:r>
            <a:r>
              <a:rPr lang="en-US" sz="3200" dirty="0">
                <a:solidFill>
                  <a:srgbClr val="FF0000"/>
                </a:solidFill>
                <a:latin typeface="Arial Black" pitchFamily="34" charset="0"/>
              </a:rPr>
              <a:t>eposition</a:t>
            </a:r>
          </a:p>
        </p:txBody>
      </p:sp>
      <p:sp>
        <p:nvSpPr>
          <p:cNvPr id="9" name="TextBox 8">
            <a:extLst>
              <a:ext uri="{FF2B5EF4-FFF2-40B4-BE49-F238E27FC236}">
                <a16:creationId xmlns="" xmlns:a16="http://schemas.microsoft.com/office/drawing/2014/main" id="{1F92D600-4F79-4ACA-BAD3-3BD94DBD7304}"/>
              </a:ext>
            </a:extLst>
          </p:cNvPr>
          <p:cNvSpPr txBox="1"/>
          <p:nvPr/>
        </p:nvSpPr>
        <p:spPr>
          <a:xfrm>
            <a:off x="414067" y="1126923"/>
            <a:ext cx="11197087" cy="5262979"/>
          </a:xfrm>
          <a:prstGeom prst="rect">
            <a:avLst/>
          </a:prstGeom>
          <a:noFill/>
        </p:spPr>
        <p:txBody>
          <a:bodyPr wrap="square" rtlCol="1">
            <a:spAutoFit/>
          </a:bodyPr>
          <a:lstStyle/>
          <a:p>
            <a:pPr marL="285750" indent="-285750" algn="just">
              <a:buFont typeface="Arial" panose="020B0604020202020204" pitchFamily="34" charset="0"/>
              <a:buChar char="•"/>
            </a:pPr>
            <a:r>
              <a:rPr lang="en-US" sz="2800" dirty="0">
                <a:solidFill>
                  <a:srgbClr val="000000"/>
                </a:solidFill>
                <a:latin typeface="Times New Roman" panose="02020603050405020304" pitchFamily="18" charset="0"/>
              </a:rPr>
              <a:t>Anodizing is an electrochemical process that converts a metal surface into a decorative, anodic oxide finish. The anodic oxide structure is made up of a layer of aluminum oxide on the surface of the aluminum which slightly increases the thickness of the metal.</a:t>
            </a:r>
          </a:p>
          <a:p>
            <a:pPr marL="285750" indent="-285750" algn="just">
              <a:buFont typeface="Arial" panose="020B0604020202020204" pitchFamily="34" charset="0"/>
              <a:buChar char="•"/>
            </a:pPr>
            <a:r>
              <a:rPr lang="en-US" sz="2800" i="0" dirty="0">
                <a:solidFill>
                  <a:srgbClr val="000000"/>
                </a:solidFill>
                <a:effectLst/>
                <a:latin typeface="Times New Roman" panose="02020603050405020304" pitchFamily="18" charset="0"/>
              </a:rPr>
              <a:t>The electrolytic passivation process used to increase the thickness of the natural oxide layer on the surface of metal parts. The process is called “anodizing” because the part to be treated forms the anode electrode of an electrical </a:t>
            </a:r>
          </a:p>
          <a:p>
            <a:pPr marL="285750" indent="-285750" algn="just">
              <a:buFont typeface="Arial" panose="020B0604020202020204" pitchFamily="34" charset="0"/>
              <a:buChar char="•"/>
            </a:pPr>
            <a:r>
              <a:rPr lang="en-US" sz="2800" i="0" dirty="0">
                <a:solidFill>
                  <a:srgbClr val="000000"/>
                </a:solidFill>
                <a:effectLst/>
                <a:latin typeface="Times New Roman" panose="02020603050405020304" pitchFamily="18" charset="0"/>
              </a:rPr>
              <a:t>Anodization changes the microscopic texture of the surface and changes the crystal structure of the metal near the surface. Thick coatings are normally porous, so a sealing process is often needed to achieve corrosion resistance.</a:t>
            </a:r>
          </a:p>
        </p:txBody>
      </p:sp>
    </p:spTree>
    <p:extLst>
      <p:ext uri="{BB962C8B-B14F-4D97-AF65-F5344CB8AC3E}">
        <p14:creationId xmlns:p14="http://schemas.microsoft.com/office/powerpoint/2010/main" val="3683544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 xmlns:a16="http://schemas.microsoft.com/office/drawing/2014/main" id="{08C7287A-7F70-481F-9D27-69C8D8853481}"/>
              </a:ext>
            </a:extLst>
          </p:cNvPr>
          <p:cNvSpPr>
            <a:spLocks noGrp="1"/>
          </p:cNvSpPr>
          <p:nvPr>
            <p:ph type="body" sz="half" idx="2"/>
          </p:nvPr>
        </p:nvSpPr>
        <p:spPr>
          <a:xfrm>
            <a:off x="207034" y="351128"/>
            <a:ext cx="11570438" cy="5832045"/>
          </a:xfrm>
        </p:spPr>
        <p:txBody>
          <a:bodyPr>
            <a:noAutofit/>
          </a:bodyPr>
          <a:lstStyle/>
          <a:p>
            <a:pPr marL="342900" indent="-342900" algn="just" rtl="0">
              <a:lnSpc>
                <a:spcPct val="150000"/>
              </a:lnSpc>
              <a:buFont typeface="Arial" panose="020B0604020202020204" pitchFamily="34" charset="0"/>
              <a:buChar char="•"/>
            </a:pPr>
            <a:r>
              <a:rPr lang="en-US" sz="2400" i="0" dirty="0">
                <a:effectLst/>
                <a:latin typeface="+mj-lt"/>
              </a:rPr>
              <a:t>Usually, an oxide coated metal is made on the anode of an electrolytic cell (with a solution that does not dissolve the oxide). </a:t>
            </a:r>
          </a:p>
          <a:p>
            <a:pPr marL="342900" indent="-342900" algn="just" rtl="0">
              <a:lnSpc>
                <a:spcPct val="150000"/>
              </a:lnSpc>
              <a:buFont typeface="Arial" panose="020B0604020202020204" pitchFamily="34" charset="0"/>
              <a:buChar char="•"/>
            </a:pPr>
            <a:r>
              <a:rPr lang="en-US" sz="2400" i="0" dirty="0">
                <a:effectLst/>
                <a:latin typeface="+mj-lt"/>
              </a:rPr>
              <a:t>The applied current sets up an electrostatic field in the </a:t>
            </a:r>
            <a:r>
              <a:rPr lang="en-US" sz="2400" i="0" dirty="0" smtClean="0">
                <a:effectLst/>
                <a:latin typeface="+mj-lt"/>
              </a:rPr>
              <a:t>oxide (or </a:t>
            </a:r>
            <a:r>
              <a:rPr lang="en-US" sz="2400" i="0" dirty="0">
                <a:effectLst/>
                <a:latin typeface="+mj-lt"/>
              </a:rPr>
              <a:t>increases the field already present) and produces continued growth of the oxide film by causing metal or Oxygen ions to be pulled through the film. </a:t>
            </a:r>
            <a:endParaRPr lang="ar-IQ" sz="2400" dirty="0">
              <a:latin typeface="+mj-lt"/>
            </a:endParaRPr>
          </a:p>
          <a:p>
            <a:pPr algn="just"/>
            <a:endParaRPr lang="ar-IQ" dirty="0"/>
          </a:p>
        </p:txBody>
      </p:sp>
      <p:pic>
        <p:nvPicPr>
          <p:cNvPr id="5" name="Picture 4">
            <a:extLst>
              <a:ext uri="{FF2B5EF4-FFF2-40B4-BE49-F238E27FC236}">
                <a16:creationId xmlns="" xmlns:a16="http://schemas.microsoft.com/office/drawing/2014/main" id="{9991C9AC-31DD-4CA4-ABD1-325C3C083AB4}"/>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494710" y="3155326"/>
            <a:ext cx="6944190" cy="3317670"/>
          </a:xfrm>
          <a:prstGeom prst="rect">
            <a:avLst/>
          </a:prstGeom>
        </p:spPr>
      </p:pic>
    </p:spTree>
    <p:extLst>
      <p:ext uri="{BB962C8B-B14F-4D97-AF65-F5344CB8AC3E}">
        <p14:creationId xmlns:p14="http://schemas.microsoft.com/office/powerpoint/2010/main" val="225164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224" y="77274"/>
            <a:ext cx="7675808" cy="914400"/>
          </a:xfrm>
        </p:spPr>
        <p:txBody>
          <a:bodyPr rtlCol="0">
            <a:noAutofit/>
          </a:bodyPr>
          <a:lstStyle/>
          <a:p>
            <a:r>
              <a:rPr lang="en-US" sz="2800" dirty="0">
                <a:solidFill>
                  <a:srgbClr val="FF0000"/>
                </a:solidFill>
                <a:latin typeface="Arial" pitchFamily="34" charset="0"/>
                <a:cs typeface="Arial" pitchFamily="34" charset="0"/>
              </a:rPr>
              <a:t>Advantages of Electrochemical Anodization </a:t>
            </a:r>
          </a:p>
        </p:txBody>
      </p:sp>
      <p:sp>
        <p:nvSpPr>
          <p:cNvPr id="3" name="TextBox 2">
            <a:extLst>
              <a:ext uri="{FF2B5EF4-FFF2-40B4-BE49-F238E27FC236}">
                <a16:creationId xmlns="" xmlns:a16="http://schemas.microsoft.com/office/drawing/2014/main" id="{D236EA24-7A82-4587-AA10-A68B3E0C0B5D}"/>
              </a:ext>
            </a:extLst>
          </p:cNvPr>
          <p:cNvSpPr txBox="1"/>
          <p:nvPr/>
        </p:nvSpPr>
        <p:spPr>
          <a:xfrm>
            <a:off x="241538" y="1161821"/>
            <a:ext cx="11783683" cy="4401205"/>
          </a:xfrm>
          <a:prstGeom prst="rect">
            <a:avLst/>
          </a:prstGeom>
          <a:noFill/>
        </p:spPr>
        <p:txBody>
          <a:bodyPr wrap="square" rtlCol="1">
            <a:spAutoFit/>
          </a:bodyPr>
          <a:lstStyle/>
          <a:p>
            <a:pPr marL="285750" indent="-285750" algn="just">
              <a:buFont typeface="Arial" panose="020B0604020202020204" pitchFamily="34" charset="0"/>
              <a:buChar char="•"/>
            </a:pPr>
            <a:r>
              <a:rPr lang="en-US" sz="2800" i="0" dirty="0">
                <a:solidFill>
                  <a:srgbClr val="2E2E2E"/>
                </a:solidFill>
                <a:effectLst/>
                <a:latin typeface="+mj-lt"/>
              </a:rPr>
              <a:t>Using this method, the structures, shapes and sizes of the electrocatalysts can be controlled on the surface of conducting materials by altering the conditions of electrochemical deposition.</a:t>
            </a:r>
          </a:p>
          <a:p>
            <a:pPr marL="285750" indent="-285750" algn="just">
              <a:buFont typeface="Arial" panose="020B0604020202020204" pitchFamily="34" charset="0"/>
              <a:buChar char="•"/>
            </a:pPr>
            <a:r>
              <a:rPr lang="en-US" sz="2800" dirty="0">
                <a:solidFill>
                  <a:srgbClr val="2E2E2E"/>
                </a:solidFill>
                <a:latin typeface="+mj-lt"/>
              </a:rPr>
              <a:t>No capping reagent or surfactant or other dispersion agent is involved in the electrodeposition method. Therefore, the synthesis procedures can be greatly simplified.</a:t>
            </a:r>
          </a:p>
          <a:p>
            <a:pPr marL="285750" indent="-285750" algn="just">
              <a:buFont typeface="Arial" panose="020B0604020202020204" pitchFamily="34" charset="0"/>
              <a:buChar char="•"/>
            </a:pPr>
            <a:r>
              <a:rPr lang="en-US" sz="2800" dirty="0">
                <a:solidFill>
                  <a:srgbClr val="2E2E2E"/>
                </a:solidFill>
                <a:latin typeface="+mj-lt"/>
              </a:rPr>
              <a:t>It has relatively low cost and improved interfacial bonding between the coating material and the substrate before heat treatment or sintering.</a:t>
            </a:r>
          </a:p>
          <a:p>
            <a:pPr marL="285750" indent="-285750" algn="just">
              <a:buFont typeface="Arial" panose="020B0604020202020204" pitchFamily="34" charset="0"/>
              <a:buChar char="•"/>
            </a:pPr>
            <a:r>
              <a:rPr lang="en-US" sz="2800" dirty="0">
                <a:solidFill>
                  <a:srgbClr val="2E2E2E"/>
                </a:solidFill>
                <a:latin typeface="+mj-lt"/>
              </a:rPr>
              <a:t>highly efficient method being an economical process, a less synthetic approach, with high purity and simplicity, and an eco-friendly approach</a:t>
            </a:r>
            <a:endParaRPr lang="ar-IQ" sz="2800" dirty="0">
              <a:solidFill>
                <a:srgbClr val="2E2E2E"/>
              </a:solidFill>
              <a:latin typeface="+mj-lt"/>
            </a:endParaRPr>
          </a:p>
        </p:txBody>
      </p:sp>
    </p:spTree>
    <p:extLst>
      <p:ext uri="{BB962C8B-B14F-4D97-AF65-F5344CB8AC3E}">
        <p14:creationId xmlns:p14="http://schemas.microsoft.com/office/powerpoint/2010/main" val="152700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DDBB83-77C1-4099-A0AA-289882E745E2}">
  <ds:schemaRefs>
    <ds:schemaRef ds:uri="http://www.w3.org/XML/1998/namespace"/>
    <ds:schemaRef ds:uri="http://purl.org/dc/elements/1.1/"/>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schemas.microsoft.com/office/infopath/2007/PartnerControls"/>
    <ds:schemaRef ds:uri="4873beb7-5857-4685-be1f-d57550cc96cc"/>
    <ds:schemaRef ds:uri="http://purl.org/dc/dcmitype/"/>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1055</TotalTime>
  <Words>1271</Words>
  <Application>Microsoft Office PowerPoint</Application>
  <PresentationFormat>Custom</PresentationFormat>
  <Paragraphs>97</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Chemical Deposition technique</vt:lpstr>
      <vt:lpstr>Chemical Deposition Techniques</vt:lpstr>
      <vt:lpstr>Spray Pyrolysis Technique </vt:lpstr>
      <vt:lpstr>Disadvantages of Spray Pyrolysis Technique</vt:lpstr>
      <vt:lpstr>Spray Pyrolysis Work Flow</vt:lpstr>
      <vt:lpstr>Application of Spray Pyrolysis</vt:lpstr>
      <vt:lpstr>Electrochemical Anodization Deposition</vt:lpstr>
      <vt:lpstr>PowerPoint Presentation</vt:lpstr>
      <vt:lpstr>Advantages of Electrochemical Anodization </vt:lpstr>
      <vt:lpstr>Disadvantages of Electrochemical Anodization </vt:lpstr>
      <vt:lpstr>Chemical Bath deposition (CBD) </vt:lpstr>
      <vt:lpstr>Chemical Bath deposition (CBD) </vt:lpstr>
      <vt:lpstr>(CBD) Advantages and Disadvantages </vt:lpstr>
      <vt:lpstr>CBD Process</vt:lpstr>
      <vt:lpstr>Ultrasound-assisted deposition</vt:lpstr>
      <vt:lpstr>Ultrasound-assisted deposition</vt:lpstr>
      <vt:lpstr>Ultrasound-assisted deposition</vt:lpstr>
      <vt:lpstr>PowerPoint Presentation</vt:lpstr>
      <vt:lpstr>Ultrasound-assisted deposition advantages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Deposition techniques</dc:title>
  <dc:creator>hassanfareed51@yahoo.com</dc:creator>
  <cp:lastModifiedBy>wisam</cp:lastModifiedBy>
  <cp:revision>73</cp:revision>
  <dcterms:created xsi:type="dcterms:W3CDTF">2020-12-07T16:36:50Z</dcterms:created>
  <dcterms:modified xsi:type="dcterms:W3CDTF">2021-01-21T21:18:01Z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