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D05D0B-91C8-4209-B921-E3007B1E74F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F5B3E-5487-4F8B-8630-EE1BF16DDF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IQ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6F00E74-9B4D-4377-9BD7-847EF611D00F}" type="slidenum">
              <a:rPr lang="ar-IQ" smtClean="0"/>
              <a:pPr/>
              <a:t>1</a:t>
            </a:fld>
            <a:endParaRPr lang="ar-IQ" smtClean="0"/>
          </a:p>
        </p:txBody>
      </p:sp>
      <p:sp>
        <p:nvSpPr>
          <p:cNvPr id="133125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latin typeface="Arial" charset="0"/>
                <a:cs typeface="Arial" charset="0"/>
              </a:rPr>
              <a:t>Department of Computer Science</a:t>
            </a:r>
            <a:endParaRPr lang="ar-IQ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eclipse.org/downloads/index.php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eclipse.org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600" dirty="0" smtClean="0"/>
              <a:t>Programming Agents with JADE for Multi-Agent Systems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24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Dr. </a:t>
            </a:r>
            <a:r>
              <a:rPr lang="en-US" altLang="en-US" sz="2400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abbas</a:t>
            </a:r>
            <a:r>
              <a:rPr lang="en-US" altLang="en-US" sz="24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akram</a:t>
            </a:r>
            <a:r>
              <a:rPr lang="en-US" altLang="en-US" sz="24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altLang="en-US" sz="2400" dirty="0" err="1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khorsheed</a:t>
            </a:r>
            <a:r>
              <a:rPr lang="en-US" altLang="en-US" sz="24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 2020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981200" y="4876800"/>
            <a:ext cx="5124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Based on Jade, Java and Eclipse documentation</a:t>
            </a:r>
          </a:p>
        </p:txBody>
      </p:sp>
      <p:sp>
        <p:nvSpPr>
          <p:cNvPr id="3077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C0DBA6C-BD58-481D-BB9B-4127651FB3CE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Sample architecture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182688"/>
            <a:ext cx="6324600" cy="527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C35416A-42A1-4D05-8589-57CECA3C3B2F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JADE Requirements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only software requirement to execute the system is the Java Run Time Environment version 1.4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1331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1ADA962-F743-45AC-925C-599839983F5A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Getting JADE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600" smtClean="0"/>
              <a:t>All the software is distributed under the LGPL license limitations and it can be downloaded from the JADE web /. Five compressed files are available:site http://jade.tilab.com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The source code of JADE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The source code of the examples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The documentation, including the javadoc of the JADE API and this programmer's guide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The binary of JADE, i.e. the jar files with all the Java classes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A full distribution with all the previous files</a:t>
            </a:r>
          </a:p>
        </p:txBody>
      </p:sp>
      <p:sp>
        <p:nvSpPr>
          <p:cNvPr id="1434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BCEE49-24F1-4484-A48F-6ECAACDAE4FC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Installing JADE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2" cstate="print"/>
          <a:srcRect l="1250" t="20444" r="45000" b="64667"/>
          <a:stretch>
            <a:fillRect/>
          </a:stretch>
        </p:blipFill>
        <p:spPr bwMode="auto">
          <a:xfrm>
            <a:off x="2590800" y="2819400"/>
            <a:ext cx="5105400" cy="106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456BB8A-10B1-4BA0-A114-6F3D64E7ABFE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15365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Eclipse Requirements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You will need a Java runtime environment (JRE) to use Eclipse.</a:t>
            </a:r>
          </a:p>
        </p:txBody>
      </p:sp>
      <p:sp>
        <p:nvSpPr>
          <p:cNvPr id="1638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8933A74-3FBF-46D3-9BD9-AEF6029239CB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05800" cy="1417638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Getting Eclipse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953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download the Eclipse SDK </a:t>
            </a:r>
          </a:p>
          <a:p>
            <a:pPr lvl="1" eaLnBrk="1" hangingPunct="1"/>
            <a:r>
              <a:rPr lang="en-US" altLang="en-US" smtClean="0">
                <a:hlinkClick r:id="rId2"/>
              </a:rPr>
              <a:t>http://www.eclipse.org/downloads/index.php</a:t>
            </a:r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14400"/>
            <a:ext cx="8382000" cy="4220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A41330A-F2C9-44F0-BC36-0F5132385542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Installing Eclipse</a:t>
            </a:r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2" cstate="print"/>
          <a:srcRect t="667" b="50000"/>
          <a:stretch>
            <a:fillRect/>
          </a:stretch>
        </p:blipFill>
        <p:spPr bwMode="auto">
          <a:xfrm>
            <a:off x="609600" y="2743200"/>
            <a:ext cx="7620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26E5F0E-F9C8-4E28-826F-557E380B8A07}" type="slidenum">
              <a:rPr lang="en-US" altLang="en-US" smtClean="0"/>
              <a:pPr/>
              <a:t>16</a:t>
            </a:fld>
            <a:endParaRPr lang="en-US" altLang="en-US" smtClean="0"/>
          </a:p>
        </p:txBody>
      </p:sp>
      <p:sp>
        <p:nvSpPr>
          <p:cNvPr id="18437" name="Content Placeholder 6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343400"/>
          </a:xfrm>
        </p:spPr>
        <p:txBody>
          <a:bodyPr/>
          <a:lstStyle/>
          <a:p>
            <a:pPr>
              <a:buNone/>
            </a:pPr>
            <a:r>
              <a:rPr lang="en-US" altLang="en-US" dirty="0" smtClean="0"/>
              <a:t>Installing Eclipse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Running Eclipse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Run eclipse.exe 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362200"/>
            <a:ext cx="43338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06C3EB8-C473-4C01-9104-8DF398D4BDD7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Running Eclipse. Workspace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Set arbitrary folder for the workspace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0"/>
            <a:ext cx="41719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F7C125-BF62-4450-8D2B-0F2A64EA4FCC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mtClean="0"/>
              <a:t>Running Eclipse. Close Welcome view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Close the welcome view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 b="40625"/>
          <a:stretch>
            <a:fillRect/>
          </a:stretch>
        </p:blipFill>
        <p:spPr bwMode="auto">
          <a:xfrm>
            <a:off x="381000" y="2286000"/>
            <a:ext cx="8382000" cy="373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81000" y="25908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151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8A0AC53-8BA9-486C-B842-3F998107A612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Content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Briefly about components</a:t>
            </a:r>
          </a:p>
          <a:p>
            <a:pPr eaLnBrk="1" hangingPunct="1"/>
            <a:r>
              <a:rPr lang="en-US" altLang="en-US" smtClean="0"/>
              <a:t>JADE overview</a:t>
            </a:r>
          </a:p>
          <a:p>
            <a:pPr eaLnBrk="1" hangingPunct="1"/>
            <a:r>
              <a:rPr lang="en-US" altLang="en-US" smtClean="0"/>
              <a:t>Setting up the Development Environment</a:t>
            </a:r>
          </a:p>
          <a:p>
            <a:pPr lvl="1" eaLnBrk="1" hangingPunct="1"/>
            <a:r>
              <a:rPr lang="en-US" altLang="en-US" smtClean="0"/>
              <a:t>Installing JADE</a:t>
            </a:r>
          </a:p>
          <a:p>
            <a:pPr lvl="1" eaLnBrk="1" hangingPunct="1"/>
            <a:r>
              <a:rPr lang="en-US" altLang="en-US" smtClean="0"/>
              <a:t>Installing Eclipse</a:t>
            </a:r>
          </a:p>
          <a:p>
            <a:pPr lvl="1" eaLnBrk="1" hangingPunct="1"/>
            <a:r>
              <a:rPr lang="en-US" altLang="en-US" smtClean="0"/>
              <a:t>Setting Eclipse to work with JADE</a:t>
            </a:r>
          </a:p>
          <a:p>
            <a:pPr eaLnBrk="1" hangingPunct="1"/>
            <a:r>
              <a:rPr lang="en-US" altLang="en-US" smtClean="0"/>
              <a:t>Book Trading example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410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46BE9A4-F3AE-4900-94D4-B54998DB0606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381000"/>
            <a:ext cx="18923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Running Eclipse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530725"/>
          </a:xfrm>
        </p:spPr>
        <p:txBody>
          <a:bodyPr/>
          <a:lstStyle/>
          <a:p>
            <a:pPr eaLnBrk="1" hangingPunct="1"/>
            <a:r>
              <a:rPr lang="en-US" altLang="en-US" smtClean="0"/>
              <a:t>If you see this then you are ready</a:t>
            </a:r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81200"/>
            <a:ext cx="5943600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502DFBC-417B-45A3-964B-EB6FC43EDB5B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Creating a project in Eclipse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 r="57143" b="56825"/>
          <a:stretch>
            <a:fillRect/>
          </a:stretch>
        </p:blipFill>
        <p:spPr bwMode="auto">
          <a:xfrm>
            <a:off x="914400" y="1330325"/>
            <a:ext cx="7315200" cy="552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572000" y="19812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355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2A57759-6D4E-415B-A777-1262294A3123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Creating a java project in Eclipse</a:t>
            </a:r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00200"/>
            <a:ext cx="31908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371600"/>
            <a:ext cx="3895725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1219200" y="48768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4582" name="Rectangle 7"/>
          <p:cNvSpPr>
            <a:spLocks noChangeArrowheads="1"/>
          </p:cNvSpPr>
          <p:nvPr/>
        </p:nvSpPr>
        <p:spPr bwMode="auto">
          <a:xfrm>
            <a:off x="838200" y="2667000"/>
            <a:ext cx="990600" cy="30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4724400" y="22098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4584" name="Rectangle 9"/>
          <p:cNvSpPr>
            <a:spLocks noChangeArrowheads="1"/>
          </p:cNvSpPr>
          <p:nvPr/>
        </p:nvSpPr>
        <p:spPr bwMode="auto">
          <a:xfrm>
            <a:off x="5334000" y="55626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458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676921A-8795-4260-9DBE-B0DB0A215A71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Adding JADE libs to the project</a:t>
            </a:r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409257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219200"/>
            <a:ext cx="409098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1447800" y="19050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5606" name="Rectangle 8"/>
          <p:cNvSpPr>
            <a:spLocks noChangeArrowheads="1"/>
          </p:cNvSpPr>
          <p:nvPr/>
        </p:nvSpPr>
        <p:spPr bwMode="auto">
          <a:xfrm>
            <a:off x="7543800" y="25146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5607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B0837E1-9C06-46FA-AA4D-0A2E2E98A108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Adding JADE libs to the project</a:t>
            </a: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828800"/>
            <a:ext cx="536257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6248400" y="49530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2590800" y="2286000"/>
            <a:ext cx="1143000" cy="990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663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891FE2-8946-4FAD-99CC-084D3703FE77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Development Environment is ready</a:t>
            </a:r>
          </a:p>
        </p:txBody>
      </p:sp>
      <p:pic>
        <p:nvPicPr>
          <p:cNvPr id="2765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533400" y="2133600"/>
            <a:ext cx="2286000" cy="1219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765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C12D79-9540-4F97-AFBD-CE031825127C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Testing Settings. Create TestAgent</a:t>
            </a:r>
          </a:p>
        </p:txBody>
      </p:sp>
      <p:pic>
        <p:nvPicPr>
          <p:cNvPr id="28675" name="Picture 4"/>
          <p:cNvPicPr>
            <a:picLocks noChangeAspect="1" noChangeArrowheads="1"/>
          </p:cNvPicPr>
          <p:nvPr/>
        </p:nvPicPr>
        <p:blipFill>
          <a:blip r:embed="rId2" cstate="print"/>
          <a:srcRect r="48485" b="24579"/>
          <a:stretch>
            <a:fillRect/>
          </a:stretch>
        </p:blipFill>
        <p:spPr bwMode="auto">
          <a:xfrm>
            <a:off x="1600200" y="1143000"/>
            <a:ext cx="44418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4114800" y="26670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8677" name="Rectangle 6"/>
          <p:cNvSpPr>
            <a:spLocks noChangeArrowheads="1"/>
          </p:cNvSpPr>
          <p:nvPr/>
        </p:nvSpPr>
        <p:spPr bwMode="auto">
          <a:xfrm>
            <a:off x="1752600" y="20574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867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DF92B68-31FF-42FD-BD75-8F1A869A59DF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Create TestAgent</a:t>
            </a: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2100" y="1524000"/>
            <a:ext cx="3771900" cy="332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19200"/>
            <a:ext cx="47148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1143000" y="26670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4038600" y="32766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29703" name="Line 8"/>
          <p:cNvSpPr>
            <a:spLocks noChangeShapeType="1"/>
          </p:cNvSpPr>
          <p:nvPr/>
        </p:nvSpPr>
        <p:spPr bwMode="auto">
          <a:xfrm flipV="1">
            <a:off x="5029200" y="2209800"/>
            <a:ext cx="457200" cy="1295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669A9E1-1666-47ED-9E31-8785B2C0764D}" type="slidenum">
              <a:rPr lang="en-US" altLang="en-US" smtClean="0"/>
              <a:pPr/>
              <a:t>27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TestAgent is created</a:t>
            </a:r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92238"/>
            <a:ext cx="7543800" cy="546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1143000" y="24384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0725" name="Rectangle 6"/>
          <p:cNvSpPr>
            <a:spLocks noChangeArrowheads="1"/>
          </p:cNvSpPr>
          <p:nvPr/>
        </p:nvSpPr>
        <p:spPr bwMode="auto">
          <a:xfrm>
            <a:off x="2819400" y="1828800"/>
            <a:ext cx="2819400" cy="990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072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55EFE39-77E2-4E1F-A0BE-5CF962055361}" type="slidenum">
              <a:rPr lang="en-US" altLang="en-US" smtClean="0"/>
              <a:pPr/>
              <a:t>28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2" cstate="print"/>
          <a:srcRect l="3125" t="19792" r="32031" b="25000"/>
          <a:stretch>
            <a:fillRect/>
          </a:stretch>
        </p:blipFill>
        <p:spPr bwMode="auto">
          <a:xfrm>
            <a:off x="381000" y="2057400"/>
            <a:ext cx="6324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Method setup() to run TestAgent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38600" y="1371600"/>
            <a:ext cx="4800600" cy="4530725"/>
          </a:xfrm>
        </p:spPr>
        <p:txBody>
          <a:bodyPr/>
          <a:lstStyle/>
          <a:p>
            <a:pPr eaLnBrk="1" hangingPunct="1"/>
            <a:r>
              <a:rPr lang="en-US" altLang="en-US" smtClean="0"/>
              <a:t>The setup() method is intended to include agent initializations.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990600" y="22098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1600200" y="38862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3962400" y="4572000"/>
            <a:ext cx="1752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1752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FE4DDFC-EADE-4297-B9ED-404AE1A703F1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Components, Java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Java technology is a portfolio of products that are based on the power of networks and the idea that the same software should run on many different kinds of systems and devices.</a:t>
            </a:r>
          </a:p>
          <a:p>
            <a:pPr eaLnBrk="1" hangingPunct="1"/>
            <a:r>
              <a:rPr lang="en-US" altLang="en-US" smtClean="0"/>
              <a:t>The Java programming language lets you write powerful, enterprise-worthy programs that run in the browser, from the desktop, on a server, or on a consumer device.  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85800" y="1066800"/>
            <a:ext cx="2165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http://java.sun.com/</a:t>
            </a:r>
          </a:p>
        </p:txBody>
      </p:sp>
      <p:pic>
        <p:nvPicPr>
          <p:cNvPr id="5125" name="Picture 6" descr="javalogo52x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304800"/>
            <a:ext cx="4953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 dirty="0"/>
          </a:p>
        </p:txBody>
      </p:sp>
      <p:sp>
        <p:nvSpPr>
          <p:cNvPr id="5127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5F758CA-6811-424C-BEBC-C6A5BDE7488F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Override method setup() </a:t>
            </a: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143000"/>
            <a:ext cx="50292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2133600" y="2743200"/>
            <a:ext cx="990600" cy="30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4648200" y="48768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277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6184E83-AC13-48C0-A60A-E4FF92E4DD2D}" type="slidenum">
              <a:rPr lang="en-US" altLang="en-US" smtClean="0"/>
              <a:pPr/>
              <a:t>30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Result of overriding</a:t>
            </a: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 cstate="print"/>
          <a:srcRect l="28906" t="9030" r="19531" b="59703"/>
          <a:stretch>
            <a:fillRect/>
          </a:stretch>
        </p:blipFill>
        <p:spPr bwMode="auto">
          <a:xfrm>
            <a:off x="914400" y="2209800"/>
            <a:ext cx="6705600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ctangle 5"/>
          <p:cNvSpPr>
            <a:spLocks noChangeArrowheads="1"/>
          </p:cNvSpPr>
          <p:nvPr/>
        </p:nvSpPr>
        <p:spPr bwMode="auto">
          <a:xfrm>
            <a:off x="1600200" y="3429000"/>
            <a:ext cx="4191000" cy="990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3797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22670AA-A6C3-4F3C-A2A3-321F1CE6F803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Print Hello message 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 cstate="print"/>
          <a:srcRect l="24219" t="8333" r="13281" b="65625"/>
          <a:stretch>
            <a:fillRect/>
          </a:stretch>
        </p:blipFill>
        <p:spPr bwMode="auto">
          <a:xfrm>
            <a:off x="533400" y="1447800"/>
            <a:ext cx="800100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1600200" y="3048000"/>
            <a:ext cx="6477000" cy="30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482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8DC17C5-66D3-4DBB-8ECC-85745266EE07}" type="slidenum">
              <a:rPr lang="en-US" altLang="en-US" smtClean="0"/>
              <a:pPr/>
              <a:t>32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Create JADE configuration to run</a:t>
            </a: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38250"/>
            <a:ext cx="595312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1905000" y="25146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1524000" y="59436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687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E2BB145-AB70-403A-BCCB-75CA26641ED3}" type="slidenum">
              <a:rPr lang="en-US" altLang="en-US" smtClean="0"/>
              <a:pPr/>
              <a:t>33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Create JADE configuration to run</a:t>
            </a:r>
          </a:p>
        </p:txBody>
      </p:sp>
      <p:pic>
        <p:nvPicPr>
          <p:cNvPr id="3789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914400"/>
            <a:ext cx="595312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3200400" y="16764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3124200" y="3429000"/>
            <a:ext cx="990600" cy="30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7894" name="Rectangle 7"/>
          <p:cNvSpPr>
            <a:spLocks noChangeArrowheads="1"/>
          </p:cNvSpPr>
          <p:nvPr/>
        </p:nvSpPr>
        <p:spPr bwMode="auto">
          <a:xfrm>
            <a:off x="6248400" y="31242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789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A4F70D6-707B-444D-B12B-E2DAB25DE5A6}" type="slidenum">
              <a:rPr lang="en-US" altLang="en-US" smtClean="0"/>
              <a:pPr/>
              <a:t>34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Create JADE configuration to run</a:t>
            </a: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62300" y="1204913"/>
            <a:ext cx="28194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3200400" y="33528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8917" name="Rectangle 6"/>
          <p:cNvSpPr>
            <a:spLocks noChangeArrowheads="1"/>
          </p:cNvSpPr>
          <p:nvPr/>
        </p:nvSpPr>
        <p:spPr bwMode="auto">
          <a:xfrm>
            <a:off x="4191000" y="51816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891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6E1390E-F013-4FAB-A217-5E25D381236C}" type="slidenum">
              <a:rPr lang="en-US" altLang="en-US" smtClean="0"/>
              <a:pPr/>
              <a:t>35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Create JADE configuration to run</a:t>
            </a:r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38250"/>
            <a:ext cx="595312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3352800" y="17526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9941" name="Rectangle 6"/>
          <p:cNvSpPr>
            <a:spLocks noChangeArrowheads="1"/>
          </p:cNvSpPr>
          <p:nvPr/>
        </p:nvSpPr>
        <p:spPr bwMode="auto">
          <a:xfrm>
            <a:off x="3276600" y="32766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9942" name="Rectangle 7"/>
          <p:cNvSpPr>
            <a:spLocks noChangeArrowheads="1"/>
          </p:cNvSpPr>
          <p:nvPr/>
        </p:nvSpPr>
        <p:spPr bwMode="auto">
          <a:xfrm>
            <a:off x="3733800" y="22098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9943" name="Rectangle 8"/>
          <p:cNvSpPr>
            <a:spLocks noChangeArrowheads="1"/>
          </p:cNvSpPr>
          <p:nvPr/>
        </p:nvSpPr>
        <p:spPr bwMode="auto">
          <a:xfrm>
            <a:off x="5715000" y="56388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3994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E0FD2B6-BE53-4114-9179-FE3754702B05}" type="slidenum">
              <a:rPr lang="en-US" altLang="en-US" smtClean="0"/>
              <a:pPr/>
              <a:t>36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Create JADE configuration to run</a:t>
            </a:r>
          </a:p>
        </p:txBody>
      </p:sp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066800"/>
            <a:ext cx="595312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3352800" y="2362200"/>
            <a:ext cx="1371600" cy="762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40965" name="Rectangle 6"/>
          <p:cNvSpPr>
            <a:spLocks noChangeArrowheads="1"/>
          </p:cNvSpPr>
          <p:nvPr/>
        </p:nvSpPr>
        <p:spPr bwMode="auto">
          <a:xfrm>
            <a:off x="5638800" y="6172200"/>
            <a:ext cx="9906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ar-IQ"/>
          </a:p>
        </p:txBody>
      </p:sp>
      <p:sp>
        <p:nvSpPr>
          <p:cNvPr id="4096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7F4EBBD-77A7-48F9-BA2D-F019D894B6CF}" type="slidenum">
              <a:rPr lang="en-US" altLang="en-US" smtClean="0"/>
              <a:pPr/>
              <a:t>37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Result of Test</a:t>
            </a:r>
          </a:p>
        </p:txBody>
      </p:sp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2" cstate="print"/>
          <a:srcRect l="24219" t="46765" r="5469" b="27359"/>
          <a:stretch>
            <a:fillRect/>
          </a:stretch>
        </p:blipFill>
        <p:spPr bwMode="auto">
          <a:xfrm>
            <a:off x="533400" y="1752600"/>
            <a:ext cx="8229600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21AD647-0D0C-410E-98AE-23558527BC03}" type="slidenum">
              <a:rPr lang="en-US" altLang="en-US" smtClean="0"/>
              <a:pPr/>
              <a:t>38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Book Trading Example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It shows how to create simple JADE agents and how to make them executing tasks and communicate between each other.</a:t>
            </a:r>
          </a:p>
          <a:p>
            <a:pPr eaLnBrk="1" hangingPunct="1"/>
            <a:r>
              <a:rPr lang="en-US" altLang="en-US" smtClean="0"/>
              <a:t>Some agents selling books and other agents buying books on behalf of their users.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301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F39BAAF-A5D2-4702-87B3-EAD73B9CF115}" type="slidenum">
              <a:rPr lang="en-US" altLang="en-US" smtClean="0"/>
              <a:pPr/>
              <a:t>39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Components, Eclipse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Eclipse is an open source community whose projects are focused on providing an extensible development platform and application frameworks for building software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600" smtClean="0"/>
              <a:t>Eclipse provides extensible tools and frameworks that span the software development lifecycle, including support for modeling, language development environments for Java, C/C++ and others, testing and performance, business intelligence, rich client applications and embedded development </a:t>
            </a:r>
          </a:p>
        </p:txBody>
      </p:sp>
      <p:pic>
        <p:nvPicPr>
          <p:cNvPr id="6148" name="Picture 5" descr="EclipseBannerPic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04800"/>
            <a:ext cx="14478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609600" y="1066800"/>
            <a:ext cx="248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http://www.eclipse.org/</a:t>
            </a:r>
          </a:p>
        </p:txBody>
      </p:sp>
      <p:sp>
        <p:nvSpPr>
          <p:cNvPr id="615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49D4087-E911-4303-83F3-3DAF412E7575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Buyer Agent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600" smtClean="0"/>
              <a:t>Receives the title of the book to buy (the “target book”) as a command line argument</a:t>
            </a:r>
          </a:p>
          <a:p>
            <a:pPr eaLnBrk="1" hangingPunct="1"/>
            <a:r>
              <a:rPr lang="en-US" altLang="en-US" sz="2600" smtClean="0"/>
              <a:t>Periodically requests all known seller agents to provide an offer</a:t>
            </a:r>
          </a:p>
          <a:p>
            <a:pPr eaLnBrk="1" hangingPunct="1"/>
            <a:r>
              <a:rPr lang="en-US" altLang="en-US" sz="2600" smtClean="0"/>
              <a:t>As soon as an offer is received the buyer agent accepts it and issues a purchase order</a:t>
            </a:r>
          </a:p>
          <a:p>
            <a:pPr eaLnBrk="1" hangingPunct="1"/>
            <a:r>
              <a:rPr lang="en-US" altLang="en-US" sz="2600" smtClean="0"/>
              <a:t>If more than one seller agent provides an offer the buyer agent accepts the best one (lowest price)</a:t>
            </a:r>
          </a:p>
          <a:p>
            <a:pPr eaLnBrk="1" hangingPunct="1"/>
            <a:r>
              <a:rPr lang="en-US" altLang="en-US" sz="2600" smtClean="0"/>
              <a:t>Having bought the target book the buyer agent terminates</a:t>
            </a:r>
          </a:p>
        </p:txBody>
      </p:sp>
      <p:sp>
        <p:nvSpPr>
          <p:cNvPr id="44037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AD32318-67D1-46B5-8E4A-E049CAAFD865}" type="slidenum">
              <a:rPr lang="en-US" altLang="en-US" smtClean="0"/>
              <a:pPr/>
              <a:t>40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Seller Agent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600" smtClean="0"/>
              <a:t>Has a minimal GUI by means of which the user can insert new titles </a:t>
            </a:r>
          </a:p>
          <a:p>
            <a:pPr eaLnBrk="1" hangingPunct="1"/>
            <a:r>
              <a:rPr lang="en-US" altLang="en-US" sz="2600" smtClean="0"/>
              <a:t>Continuously wait for requests from buyer agents</a:t>
            </a:r>
          </a:p>
          <a:p>
            <a:pPr eaLnBrk="1" hangingPunct="1"/>
            <a:r>
              <a:rPr lang="en-US" altLang="en-US" sz="2600" smtClean="0"/>
              <a:t>When asked to provide an offer for a book they check if the requested book is in their catalogue and in this case reply with the price. Otherwise they refuse.</a:t>
            </a:r>
          </a:p>
          <a:p>
            <a:pPr eaLnBrk="1" hangingPunct="1"/>
            <a:r>
              <a:rPr lang="en-US" altLang="en-US" sz="2600" smtClean="0"/>
              <a:t>When they receive a purchase order they serve it and remove the requested book from their catalogue</a:t>
            </a:r>
          </a:p>
        </p:txBody>
      </p:sp>
      <p:sp>
        <p:nvSpPr>
          <p:cNvPr id="4506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CF6B66-1038-46ED-83D8-77E8833F3D99}" type="slidenum">
              <a:rPr lang="en-US" altLang="en-US" smtClean="0"/>
              <a:pPr/>
              <a:t>41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setup() method</a:t>
            </a: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 cstate="print"/>
          <a:srcRect l="16406" t="13144" r="17969" b="66260"/>
          <a:stretch>
            <a:fillRect/>
          </a:stretch>
        </p:blipFill>
        <p:spPr bwMode="auto">
          <a:xfrm>
            <a:off x="304800" y="1524000"/>
            <a:ext cx="83820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Rectangle 5"/>
          <p:cNvSpPr>
            <a:spLocks noChangeArrowheads="1"/>
          </p:cNvSpPr>
          <p:nvPr/>
        </p:nvSpPr>
        <p:spPr bwMode="auto">
          <a:xfrm>
            <a:off x="533400" y="3810000"/>
            <a:ext cx="6445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The setup() method is intended to include agent initializations.</a:t>
            </a:r>
          </a:p>
        </p:txBody>
      </p:sp>
      <p:sp>
        <p:nvSpPr>
          <p:cNvPr id="4608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2FCDCC7-58E1-4EC9-94D2-F9C47E07561F}" type="slidenum">
              <a:rPr lang="en-US" altLang="en-US" smtClean="0"/>
              <a:pPr/>
              <a:t>42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Agent identifiers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Each agent is identified by an “agent identifier” represented as an instance of the jade.core.AID class.</a:t>
            </a:r>
          </a:p>
          <a:p>
            <a:pPr eaLnBrk="1" hangingPunct="1"/>
            <a:r>
              <a:rPr lang="en-US" altLang="en-US" smtClean="0"/>
              <a:t>The getAID() method of the Agent class allows retrieving the agent identifier.</a:t>
            </a:r>
          </a:p>
          <a:p>
            <a:pPr eaLnBrk="1" hangingPunct="1"/>
            <a:r>
              <a:rPr lang="en-US" altLang="en-US" smtClean="0"/>
              <a:t>An AID object includes a globally unique name plus a number of addresses.</a:t>
            </a:r>
          </a:p>
          <a:p>
            <a:pPr eaLnBrk="1" hangingPunct="1"/>
            <a:r>
              <a:rPr lang="en-US" altLang="en-US" i="1" smtClean="0"/>
              <a:t>&lt;nickname&gt;@&lt;platform-name&gt;</a:t>
            </a:r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  <p:sp>
        <p:nvSpPr>
          <p:cNvPr id="47109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86511E3-F49D-48AE-89A8-228CFF8960CD}" type="slidenum">
              <a:rPr lang="en-US" altLang="en-US" smtClean="0"/>
              <a:pPr/>
              <a:t>43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Assigning name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534400" cy="4530725"/>
          </a:xfrm>
        </p:spPr>
        <p:txBody>
          <a:bodyPr/>
          <a:lstStyle/>
          <a:p>
            <a:pPr eaLnBrk="1" hangingPunct="1"/>
            <a:endParaRPr lang="en-US" alt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altLang="en-US" smtClean="0"/>
              <a:t>The ISLString nickname = “Peter”;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200" smtClean="0"/>
              <a:t>AID id = new AID(nickname, AID.ISLOCALNAME);</a:t>
            </a:r>
          </a:p>
          <a:p>
            <a:pPr eaLnBrk="1" hangingPunct="1"/>
            <a:r>
              <a:rPr lang="en-US" altLang="en-US" smtClean="0"/>
              <a:t>OCALNAME constant indicates that the first parameter represents the nickname (local to the platform) and not the globally unique name of the agent.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4813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04FABDA-24D9-42DA-AB2B-5CE21DC43A98}" type="slidenum">
              <a:rPr lang="en-US" altLang="en-US" smtClean="0"/>
              <a:pPr/>
              <a:t>44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Running JADE</a:t>
            </a:r>
          </a:p>
        </p:txBody>
      </p:sp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2" cstate="print"/>
          <a:srcRect l="14063" t="57588" r="39063" b="19647"/>
          <a:stretch>
            <a:fillRect/>
          </a:stretch>
        </p:blipFill>
        <p:spPr bwMode="auto">
          <a:xfrm>
            <a:off x="381000" y="1219200"/>
            <a:ext cx="8305800" cy="290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457200" y="4191000"/>
            <a:ext cx="583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The first part of the above output is the JADE disclaimer</a:t>
            </a:r>
          </a:p>
        </p:txBody>
      </p:sp>
      <p:sp>
        <p:nvSpPr>
          <p:cNvPr id="49157" name="Rectangle 6"/>
          <p:cNvSpPr>
            <a:spLocks noChangeArrowheads="1"/>
          </p:cNvSpPr>
          <p:nvPr/>
        </p:nvSpPr>
        <p:spPr bwMode="auto">
          <a:xfrm>
            <a:off x="457200" y="4616450"/>
            <a:ext cx="792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/>
              <a:t>The indication that a container called “Main-Container” is ready completes the JADE runtime startup.</a:t>
            </a:r>
          </a:p>
        </p:txBody>
      </p:sp>
      <p:sp>
        <p:nvSpPr>
          <p:cNvPr id="49158" name="Rectangle 7"/>
          <p:cNvSpPr>
            <a:spLocks noChangeArrowheads="1"/>
          </p:cNvSpPr>
          <p:nvPr/>
        </p:nvSpPr>
        <p:spPr bwMode="auto">
          <a:xfrm>
            <a:off x="457200" y="5334000"/>
            <a:ext cx="8229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/>
              <a:t>When the JADE runtime is up our agent is started and prints its welcome message</a:t>
            </a:r>
          </a:p>
        </p:txBody>
      </p:sp>
      <p:sp>
        <p:nvSpPr>
          <p:cNvPr id="49159" name="Rectangle 8"/>
          <p:cNvSpPr>
            <a:spLocks noChangeArrowheads="1"/>
          </p:cNvSpPr>
          <p:nvPr/>
        </p:nvSpPr>
        <p:spPr bwMode="auto">
          <a:xfrm>
            <a:off x="457200" y="6140450"/>
            <a:ext cx="807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/>
              <a:t>The platform name “arman:1099/JADE” is automatically assigned on the basis of the host and port we are running JADE on</a:t>
            </a:r>
          </a:p>
        </p:txBody>
      </p:sp>
      <p:sp>
        <p:nvSpPr>
          <p:cNvPr id="4916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5381E19-A21E-4877-9869-455EFAA34409}" type="slidenum">
              <a:rPr lang="en-US" altLang="en-US" smtClean="0"/>
              <a:pPr/>
              <a:t>45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Agent termination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Even if it does not have anything else to do after printing the welcome message, our agent is still running.</a:t>
            </a:r>
          </a:p>
          <a:p>
            <a:pPr eaLnBrk="1" hangingPunct="1"/>
            <a:r>
              <a:rPr lang="en-US" altLang="en-US" smtClean="0"/>
              <a:t>In order to make it terminate its doDelete() method must be called.</a:t>
            </a:r>
          </a:p>
          <a:p>
            <a:pPr eaLnBrk="1" hangingPunct="1"/>
            <a:r>
              <a:rPr lang="en-US" altLang="en-US" smtClean="0"/>
              <a:t>The takeDown() method is invoked just before an agent terminates and is intended to include agent clean-up operations.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018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2088FA0-42C8-4A51-8815-8B7F29429614}" type="slidenum">
              <a:rPr lang="en-US" altLang="en-US" smtClean="0"/>
              <a:pPr/>
              <a:t>46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doDelete() and takeDown()</a:t>
            </a:r>
          </a:p>
        </p:txBody>
      </p:sp>
      <p:pic>
        <p:nvPicPr>
          <p:cNvPr id="51203" name="Picture 4"/>
          <p:cNvPicPr>
            <a:picLocks noChangeAspect="1" noChangeArrowheads="1"/>
          </p:cNvPicPr>
          <p:nvPr/>
        </p:nvPicPr>
        <p:blipFill>
          <a:blip r:embed="rId2" cstate="print"/>
          <a:srcRect l="14844" t="9892" r="17969" b="44580"/>
          <a:stretch>
            <a:fillRect/>
          </a:stretch>
        </p:blipFill>
        <p:spPr bwMode="auto">
          <a:xfrm>
            <a:off x="304800" y="1524000"/>
            <a:ext cx="84582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85BE685-CE84-4A8E-AE84-4B6336DAF646}" type="slidenum">
              <a:rPr lang="en-US" altLang="en-US" smtClean="0"/>
              <a:pPr/>
              <a:t>47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Passing arguments to an agent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Agents may get start-up arguments specified on the command line. </a:t>
            </a:r>
          </a:p>
          <a:p>
            <a:pPr eaLnBrk="1" hangingPunct="1"/>
            <a:r>
              <a:rPr lang="en-US" altLang="en-US" smtClean="0"/>
              <a:t>These arguments can be retrieved, as an array of Object, by means of the getArguments() method of the Agent class.</a:t>
            </a:r>
          </a:p>
          <a:p>
            <a:pPr eaLnBrk="1" hangingPunct="1"/>
            <a:r>
              <a:rPr lang="en-US" altLang="en-US" smtClean="0"/>
              <a:t>We want our BookBuyerAgent to get the title of the book to buy as a command line argument.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52229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AD4607C-7ACA-4385-94F1-A3D30AF6127C}" type="slidenum">
              <a:rPr lang="en-US" altLang="en-US" smtClean="0"/>
              <a:pPr/>
              <a:t>48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Taking target book as argument</a:t>
            </a:r>
          </a:p>
        </p:txBody>
      </p:sp>
      <p:pic>
        <p:nvPicPr>
          <p:cNvPr id="53251" name="Picture 4"/>
          <p:cNvPicPr>
            <a:picLocks noChangeAspect="1" noChangeArrowheads="1"/>
          </p:cNvPicPr>
          <p:nvPr/>
        </p:nvPicPr>
        <p:blipFill>
          <a:blip r:embed="rId2" cstate="print"/>
          <a:srcRect l="23438" t="8807" r="17188" b="29404"/>
          <a:stretch>
            <a:fillRect/>
          </a:stretch>
        </p:blipFill>
        <p:spPr bwMode="auto">
          <a:xfrm>
            <a:off x="533400" y="1295400"/>
            <a:ext cx="6629400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3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8AB473C-73C2-408F-8502-1AEDD76C4502}" type="slidenum">
              <a:rPr lang="en-US" altLang="en-US" smtClean="0"/>
              <a:pPr/>
              <a:t>49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Components, JADE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JADE (Java Agent DEvelopment Framework) is a software framework fully implemented in Java language. </a:t>
            </a:r>
          </a:p>
          <a:p>
            <a:pPr eaLnBrk="1" hangingPunct="1"/>
            <a:r>
              <a:rPr lang="en-US" altLang="en-US" smtClean="0"/>
              <a:t>It simplifies the implementation of multi-agent systems through a middle-ware that claims to comply with the FIPA specifications and through a set of tools that supports the debugging and deployment phase. </a:t>
            </a:r>
          </a:p>
        </p:txBody>
      </p:sp>
      <p:pic>
        <p:nvPicPr>
          <p:cNvPr id="7172" name="Picture 5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304800"/>
            <a:ext cx="15621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685800" y="1066800"/>
            <a:ext cx="2228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/>
              <a:t>http://jade.tilab.com/</a:t>
            </a:r>
          </a:p>
        </p:txBody>
      </p:sp>
      <p:sp>
        <p:nvSpPr>
          <p:cNvPr id="717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40DD529-B334-45A5-B934-962FB0F90F97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Passing book title</a:t>
            </a:r>
          </a:p>
        </p:txBody>
      </p:sp>
      <p:pic>
        <p:nvPicPr>
          <p:cNvPr id="54275" name="Picture 5"/>
          <p:cNvPicPr>
            <a:picLocks noChangeAspect="1" noChangeArrowheads="1"/>
          </p:cNvPicPr>
          <p:nvPr/>
        </p:nvPicPr>
        <p:blipFill>
          <a:blip r:embed="rId2" cstate="print"/>
          <a:srcRect b="50000"/>
          <a:stretch>
            <a:fillRect/>
          </a:stretch>
        </p:blipFill>
        <p:spPr bwMode="auto">
          <a:xfrm>
            <a:off x="304800" y="1219200"/>
            <a:ext cx="8472488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CD55F04-D8B0-4C66-811E-61BEEDC5A126}" type="slidenum">
              <a:rPr lang="en-US" altLang="en-US" smtClean="0"/>
              <a:pPr/>
              <a:t>50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Trying to buy …</a:t>
            </a:r>
          </a:p>
        </p:txBody>
      </p:sp>
      <p:pic>
        <p:nvPicPr>
          <p:cNvPr id="55299" name="Picture 4"/>
          <p:cNvPicPr>
            <a:picLocks noChangeAspect="1" noChangeArrowheads="1"/>
          </p:cNvPicPr>
          <p:nvPr/>
        </p:nvPicPr>
        <p:blipFill>
          <a:blip r:embed="rId2" cstate="print"/>
          <a:srcRect l="23438" t="58672" r="25781" b="13144"/>
          <a:stretch>
            <a:fillRect/>
          </a:stretch>
        </p:blipFill>
        <p:spPr bwMode="auto">
          <a:xfrm>
            <a:off x="457200" y="1828800"/>
            <a:ext cx="7239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CFCD938-4ADE-418B-824F-637AAE89A52B}" type="slidenum">
              <a:rPr lang="en-US" altLang="en-US" smtClean="0"/>
              <a:pPr/>
              <a:t>51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JADE overview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600" smtClean="0"/>
              <a:t>JADE is a middleware that facilitates the development of multi-agent systems. It includes</a:t>
            </a:r>
          </a:p>
          <a:p>
            <a:pPr eaLnBrk="1" hangingPunct="1"/>
            <a:r>
              <a:rPr lang="en-US" altLang="en-US" sz="2600" smtClean="0"/>
              <a:t>A </a:t>
            </a:r>
            <a:r>
              <a:rPr lang="en-US" altLang="en-US" sz="2600" b="1" smtClean="0"/>
              <a:t>runtime environment </a:t>
            </a:r>
            <a:r>
              <a:rPr lang="en-US" altLang="en-US" sz="2600" smtClean="0"/>
              <a:t>where JADE agents can “live” and that must be active on a given host before one or more agents can be executed on that host.</a:t>
            </a:r>
          </a:p>
          <a:p>
            <a:pPr eaLnBrk="1" hangingPunct="1"/>
            <a:r>
              <a:rPr lang="en-US" altLang="en-US" sz="2600" smtClean="0"/>
              <a:t>A </a:t>
            </a:r>
            <a:r>
              <a:rPr lang="en-US" altLang="en-US" sz="2600" b="1" smtClean="0"/>
              <a:t>library </a:t>
            </a:r>
            <a:r>
              <a:rPr lang="en-US" altLang="en-US" sz="2600" smtClean="0"/>
              <a:t>of classes that programmers have to/can use (directly or by specializing them) to develop their agents.</a:t>
            </a:r>
          </a:p>
          <a:p>
            <a:pPr eaLnBrk="1" hangingPunct="1"/>
            <a:r>
              <a:rPr lang="en-US" altLang="en-US" sz="2600" smtClean="0"/>
              <a:t>A suite of </a:t>
            </a:r>
            <a:r>
              <a:rPr lang="en-US" altLang="en-US" sz="2600" b="1" smtClean="0"/>
              <a:t>graphical tools </a:t>
            </a:r>
            <a:r>
              <a:rPr lang="en-US" altLang="en-US" sz="2600" smtClean="0"/>
              <a:t>that allows administrating and monitoring the activity of running agents.</a:t>
            </a:r>
          </a:p>
        </p:txBody>
      </p:sp>
      <p:sp>
        <p:nvSpPr>
          <p:cNvPr id="8196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526AB6E-9E03-4CF7-BB6C-BF8041CF8EF2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Containers and Platforms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 smtClean="0"/>
              <a:t>Each running instance of the JADE runtime environment is called a </a:t>
            </a:r>
            <a:r>
              <a:rPr lang="en-US" altLang="en-US" b="1" i="1" smtClean="0"/>
              <a:t>Container </a:t>
            </a:r>
            <a:r>
              <a:rPr lang="en-US" altLang="en-US" smtClean="0"/>
              <a:t>as it can contain several agents.</a:t>
            </a:r>
          </a:p>
          <a:p>
            <a:pPr eaLnBrk="1" hangingPunct="1"/>
            <a:r>
              <a:rPr lang="en-US" altLang="en-US" smtClean="0"/>
              <a:t>The set of active containers is called a </a:t>
            </a:r>
            <a:r>
              <a:rPr lang="en-US" altLang="en-US" b="1" i="1" smtClean="0"/>
              <a:t>Platform</a:t>
            </a:r>
            <a:r>
              <a:rPr lang="en-US" altLang="en-US" smtClean="0"/>
              <a:t>.</a:t>
            </a:r>
          </a:p>
          <a:p>
            <a:pPr eaLnBrk="1" hangingPunct="1"/>
            <a:r>
              <a:rPr lang="en-US" altLang="en-US" smtClean="0"/>
              <a:t>A single special </a:t>
            </a:r>
            <a:r>
              <a:rPr lang="en-US" altLang="en-US" b="1" i="1" smtClean="0"/>
              <a:t>Main container </a:t>
            </a:r>
            <a:r>
              <a:rPr lang="en-US" altLang="en-US" smtClean="0"/>
              <a:t>must always be active in a platform and all other containers register with it as soon as they start.</a:t>
            </a:r>
          </a:p>
        </p:txBody>
      </p:sp>
      <p:sp>
        <p:nvSpPr>
          <p:cNvPr id="922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50DFA06-398A-4BA8-B001-3DF29927B916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AMS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</a:t>
            </a:r>
            <a:r>
              <a:rPr lang="en-US" altLang="en-US" b="1" smtClean="0"/>
              <a:t>AMS </a:t>
            </a:r>
            <a:r>
              <a:rPr lang="en-US" altLang="en-US" smtClean="0"/>
              <a:t>(Agent Management System) that provides </a:t>
            </a:r>
          </a:p>
          <a:p>
            <a:pPr lvl="1" eaLnBrk="1" hangingPunct="1"/>
            <a:r>
              <a:rPr lang="en-US" altLang="en-US" smtClean="0"/>
              <a:t>the naming service (i.e. ensures that each agent in the platform has a unique name) </a:t>
            </a:r>
          </a:p>
          <a:p>
            <a:pPr lvl="1" eaLnBrk="1" hangingPunct="1"/>
            <a:r>
              <a:rPr lang="en-US" altLang="en-US" smtClean="0"/>
              <a:t>represents the authority in the platform (for instance it is possible to create/kill agents on remote containers by requesting that to the AMS).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1024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78E3C4F-101B-468B-9480-A4AFAAC01E30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DF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</a:t>
            </a:r>
            <a:r>
              <a:rPr lang="en-US" altLang="en-US" b="1" smtClean="0"/>
              <a:t>DF </a:t>
            </a:r>
            <a:r>
              <a:rPr lang="en-US" altLang="en-US" smtClean="0"/>
              <a:t>(Directory Facilitator) that provides a Yellow Pages service by means of which an agent can find other agents providing the services he requires in order to achieve his goals.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11268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BE2C658-D66F-4D71-8E45-DA4817188E0A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1283</Words>
  <Application>Microsoft Office PowerPoint</Application>
  <PresentationFormat>On-screen Show (4:3)</PresentationFormat>
  <Paragraphs>179</Paragraphs>
  <Slides>51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Programming Agents with JADE for Multi-Agent Systems</vt:lpstr>
      <vt:lpstr>Content</vt:lpstr>
      <vt:lpstr>Components, Java </vt:lpstr>
      <vt:lpstr>Components, Eclipse</vt:lpstr>
      <vt:lpstr>Components, JADE</vt:lpstr>
      <vt:lpstr>JADE overview</vt:lpstr>
      <vt:lpstr>Containers and Platforms</vt:lpstr>
      <vt:lpstr>AMS</vt:lpstr>
      <vt:lpstr>DF</vt:lpstr>
      <vt:lpstr>Sample architecture</vt:lpstr>
      <vt:lpstr>JADE Requirements</vt:lpstr>
      <vt:lpstr>Getting JADE</vt:lpstr>
      <vt:lpstr>Installing JADE</vt:lpstr>
      <vt:lpstr>Eclipse Requirements </vt:lpstr>
      <vt:lpstr>Getting Eclipse</vt:lpstr>
      <vt:lpstr>Installing Eclipse</vt:lpstr>
      <vt:lpstr>Running Eclipse</vt:lpstr>
      <vt:lpstr>Running Eclipse. Workspace</vt:lpstr>
      <vt:lpstr>Running Eclipse. Close Welcome view</vt:lpstr>
      <vt:lpstr>Running Eclipse</vt:lpstr>
      <vt:lpstr>Creating a project in Eclipse</vt:lpstr>
      <vt:lpstr>Creating a java project in Eclipse</vt:lpstr>
      <vt:lpstr>Adding JADE libs to the project</vt:lpstr>
      <vt:lpstr>Adding JADE libs to the project</vt:lpstr>
      <vt:lpstr>Development Environment is ready</vt:lpstr>
      <vt:lpstr>Testing Settings. Create TestAgent</vt:lpstr>
      <vt:lpstr>Create TestAgent</vt:lpstr>
      <vt:lpstr>TestAgent is created</vt:lpstr>
      <vt:lpstr>Method setup() to run TestAgent</vt:lpstr>
      <vt:lpstr>Override method setup() </vt:lpstr>
      <vt:lpstr>Result of overriding</vt:lpstr>
      <vt:lpstr>Print Hello message </vt:lpstr>
      <vt:lpstr>Create JADE configuration to run</vt:lpstr>
      <vt:lpstr>Create JADE configuration to run</vt:lpstr>
      <vt:lpstr>Create JADE configuration to run</vt:lpstr>
      <vt:lpstr>Create JADE configuration to run</vt:lpstr>
      <vt:lpstr>Create JADE configuration to run</vt:lpstr>
      <vt:lpstr>Result of Test</vt:lpstr>
      <vt:lpstr>Book Trading Example</vt:lpstr>
      <vt:lpstr>Buyer Agent</vt:lpstr>
      <vt:lpstr>Seller Agent</vt:lpstr>
      <vt:lpstr>setup() method</vt:lpstr>
      <vt:lpstr>Agent identifiers</vt:lpstr>
      <vt:lpstr>Assigning name</vt:lpstr>
      <vt:lpstr>Running JADE</vt:lpstr>
      <vt:lpstr>Agent termination</vt:lpstr>
      <vt:lpstr>doDelete() and takeDown()</vt:lpstr>
      <vt:lpstr>Passing arguments to an agent</vt:lpstr>
      <vt:lpstr>Taking target book as argument</vt:lpstr>
      <vt:lpstr>Passing book title</vt:lpstr>
      <vt:lpstr>Trying to buy 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Agents with JADE for Multi-Agent Systems</dc:title>
  <dc:creator>dr jalal</dc:creator>
  <cp:lastModifiedBy>dr jalal</cp:lastModifiedBy>
  <cp:revision>5</cp:revision>
  <dcterms:created xsi:type="dcterms:W3CDTF">2006-08-16T00:00:00Z</dcterms:created>
  <dcterms:modified xsi:type="dcterms:W3CDTF">2021-05-25T10:59:37Z</dcterms:modified>
</cp:coreProperties>
</file>