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46" d="100"/>
          <a:sy n="46"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134D583-B609-4C36-A991-EF447E8B169B}" type="datetimeFigureOut">
              <a:rPr lang="en-US" smtClean="0"/>
              <a:t>5/28/2020</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D48C94F2-6A65-4FBF-811D-C8586DD945FB}"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8356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34D583-B609-4C36-A991-EF447E8B169B}" type="datetimeFigureOut">
              <a:rPr lang="en-US" smtClean="0"/>
              <a:t>5/28/2020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8C94F2-6A65-4FBF-811D-C8586DD945FB}"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16479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34D583-B609-4C36-A991-EF447E8B169B}" type="datetimeFigureOut">
              <a:rPr lang="en-US" smtClean="0"/>
              <a:t>5/28/2020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8C94F2-6A65-4FBF-811D-C8586DD945FB}"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19790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34D583-B609-4C36-A991-EF447E8B169B}" type="datetimeFigureOut">
              <a:rPr lang="en-US" smtClean="0"/>
              <a:t>5/28/2020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8C94F2-6A65-4FBF-811D-C8586DD945FB}"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80617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34D583-B609-4C36-A991-EF447E8B169B}" type="datetimeFigureOut">
              <a:rPr lang="en-US" smtClean="0"/>
              <a:t>5/28/2020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8C94F2-6A65-4FBF-811D-C8586DD945FB}"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24947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134D583-B609-4C36-A991-EF447E8B169B}" type="datetimeFigureOut">
              <a:rPr lang="en-US" smtClean="0"/>
              <a:t>5/28/2020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8C94F2-6A65-4FBF-811D-C8586DD945FB}"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54952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134D583-B609-4C36-A991-EF447E8B169B}" type="datetimeFigureOut">
              <a:rPr lang="en-US" smtClean="0"/>
              <a:t>5/28/2020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8C94F2-6A65-4FBF-811D-C8586DD945FB}"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5815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134D583-B609-4C36-A991-EF447E8B169B}" type="datetimeFigureOut">
              <a:rPr lang="en-US" smtClean="0"/>
              <a:t>5/28/2020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8C94F2-6A65-4FBF-811D-C8586DD945FB}"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89669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34D583-B609-4C36-A991-EF447E8B169B}" type="datetimeFigureOut">
              <a:rPr lang="en-US" smtClean="0"/>
              <a:t>5/28/2020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8C94F2-6A65-4FBF-811D-C8586DD945FB}" type="slidenum">
              <a:rPr lang="en-US" smtClean="0"/>
              <a:t>‹#›</a:t>
            </a:fld>
            <a:endParaRPr lang="en-US"/>
          </a:p>
        </p:txBody>
      </p:sp>
    </p:spTree>
    <p:extLst>
      <p:ext uri="{BB962C8B-B14F-4D97-AF65-F5344CB8AC3E}">
        <p14:creationId xmlns:p14="http://schemas.microsoft.com/office/powerpoint/2010/main" val="1240660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34D583-B609-4C36-A991-EF447E8B169B}" type="datetimeFigureOut">
              <a:rPr lang="en-US" smtClean="0"/>
              <a:t>5/28/2020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8C94F2-6A65-4FBF-811D-C8586DD945FB}"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24737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134D583-B609-4C36-A991-EF447E8B169B}" type="datetimeFigureOut">
              <a:rPr lang="en-US" smtClean="0"/>
              <a:t>5/28/2020</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D48C94F2-6A65-4FBF-811D-C8586DD945FB}"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97420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134D583-B609-4C36-A991-EF447E8B169B}" type="datetimeFigureOut">
              <a:rPr lang="en-US" smtClean="0"/>
              <a:t>5/28/2020</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48C94F2-6A65-4FBF-811D-C8586DD945FB}"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34101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D01E0B-9354-431A-AF77-7A8F5698028D}"/>
              </a:ext>
            </a:extLst>
          </p:cNvPr>
          <p:cNvSpPr>
            <a:spLocks noGrp="1"/>
          </p:cNvSpPr>
          <p:nvPr>
            <p:ph type="ctrTitle"/>
          </p:nvPr>
        </p:nvSpPr>
        <p:spPr>
          <a:xfrm>
            <a:off x="2258753" y="372104"/>
            <a:ext cx="8637073" cy="1246748"/>
          </a:xfrm>
        </p:spPr>
        <p:txBody>
          <a:bodyPr/>
          <a:lstStyle/>
          <a:p>
            <a:r>
              <a:rPr lang="en-US" dirty="0">
                <a:latin typeface="Algerian" panose="04020705040A02060702" pitchFamily="82" charset="0"/>
              </a:rPr>
              <a:t>Chapter 4_Part 1</a:t>
            </a:r>
          </a:p>
        </p:txBody>
      </p:sp>
      <p:sp>
        <p:nvSpPr>
          <p:cNvPr id="3" name="Subtitle 2">
            <a:extLst>
              <a:ext uri="{FF2B5EF4-FFF2-40B4-BE49-F238E27FC236}">
                <a16:creationId xmlns:a16="http://schemas.microsoft.com/office/drawing/2014/main" xmlns="" id="{26FBA025-826A-4368-80DB-67E6ABEDCE73}"/>
              </a:ext>
            </a:extLst>
          </p:cNvPr>
          <p:cNvSpPr>
            <a:spLocks noGrp="1"/>
          </p:cNvSpPr>
          <p:nvPr>
            <p:ph type="subTitle" idx="1"/>
          </p:nvPr>
        </p:nvSpPr>
        <p:spPr>
          <a:xfrm>
            <a:off x="2417780" y="2266122"/>
            <a:ext cx="8637072" cy="3564835"/>
          </a:xfrm>
        </p:spPr>
        <p:txBody>
          <a:bodyPr>
            <a:normAutofit fontScale="25000" lnSpcReduction="20000"/>
          </a:bodyPr>
          <a:lstStyle/>
          <a:p>
            <a:pPr algn="ctr"/>
            <a:r>
              <a:rPr lang="en-US" sz="21600" b="1" dirty="0">
                <a:solidFill>
                  <a:schemeClr val="accent3">
                    <a:lumMod val="50000"/>
                  </a:schemeClr>
                </a:solidFill>
                <a:latin typeface="Andalus" panose="02020603050405020304" pitchFamily="18" charset="-78"/>
                <a:cs typeface="Andalus" panose="02020603050405020304" pitchFamily="18" charset="-78"/>
              </a:rPr>
              <a:t>Data Warehouse</a:t>
            </a:r>
          </a:p>
          <a:p>
            <a:pPr algn="ctr"/>
            <a:endParaRPr lang="en-US" sz="9600" cap="none" dirty="0">
              <a:solidFill>
                <a:schemeClr val="accent5">
                  <a:lumMod val="75000"/>
                </a:schemeClr>
              </a:solidFill>
            </a:endParaRPr>
          </a:p>
          <a:p>
            <a:pPr algn="ctr"/>
            <a:endParaRPr lang="en-US" sz="9600" cap="none" dirty="0">
              <a:solidFill>
                <a:schemeClr val="accent5">
                  <a:lumMod val="75000"/>
                </a:schemeClr>
              </a:solidFill>
            </a:endParaRPr>
          </a:p>
          <a:p>
            <a:pPr algn="ctr"/>
            <a:r>
              <a:rPr lang="en-US" sz="9600" cap="none" dirty="0">
                <a:solidFill>
                  <a:schemeClr val="accent5">
                    <a:lumMod val="75000"/>
                  </a:schemeClr>
                </a:solidFill>
              </a:rPr>
              <a:t>Assistant Prof. Dr Karim Hashim Kraidi</a:t>
            </a:r>
          </a:p>
          <a:p>
            <a:pPr algn="ctr"/>
            <a:r>
              <a:rPr lang="en-US" sz="9600" cap="none" dirty="0">
                <a:solidFill>
                  <a:schemeClr val="accent5">
                    <a:lumMod val="75000"/>
                  </a:schemeClr>
                </a:solidFill>
              </a:rPr>
              <a:t>2020</a:t>
            </a:r>
          </a:p>
        </p:txBody>
      </p:sp>
    </p:spTree>
    <p:extLst>
      <p:ext uri="{BB962C8B-B14F-4D97-AF65-F5344CB8AC3E}">
        <p14:creationId xmlns:p14="http://schemas.microsoft.com/office/powerpoint/2010/main" val="4204477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EB1D9D5-86B7-4EC1-A414-F28B053B508E}"/>
              </a:ext>
            </a:extLst>
          </p:cNvPr>
          <p:cNvSpPr>
            <a:spLocks noGrp="1"/>
          </p:cNvSpPr>
          <p:nvPr>
            <p:ph idx="1"/>
          </p:nvPr>
        </p:nvSpPr>
        <p:spPr>
          <a:xfrm>
            <a:off x="467833" y="238540"/>
            <a:ext cx="11121655" cy="5897217"/>
          </a:xfrm>
        </p:spPr>
        <p:txBody>
          <a:bodyPr>
            <a:normAutofit fontScale="92500" lnSpcReduction="10000"/>
          </a:bodyPr>
          <a:lstStyle/>
          <a:p>
            <a:pPr marL="0" indent="0">
              <a:buNone/>
            </a:pPr>
            <a:endParaRPr lang="en-US" b="1" dirty="0"/>
          </a:p>
          <a:p>
            <a:pPr marL="0" indent="0">
              <a:buNone/>
            </a:pPr>
            <a:r>
              <a:rPr lang="en-US" b="1" dirty="0"/>
              <a:t>Data mart: </a:t>
            </a:r>
            <a:r>
              <a:rPr lang="en-US" dirty="0"/>
              <a:t>A data mart contains a subset of corporate-wide data that is of value to a specific group of users. The scope is confined to specific selected subjects. For example, a marketing data mart may confine its subjects to customer, item, and sales. The data contained in data marts tend to be summarized. Data marts are usually implemented on low-cost departmental servers that are Unix/Linux or Windows based. The implementation cycle of a data mart is more likely to be measured in weeks rather than months or years. However, it may involve complex integration in the long run if its design and planning were not enterprise-wide. </a:t>
            </a:r>
          </a:p>
          <a:p>
            <a:pPr marL="0" indent="0">
              <a:buNone/>
            </a:pPr>
            <a:r>
              <a:rPr lang="en-US" dirty="0"/>
              <a:t>Depending on the source of data, data marts can be categorized as independent or dependent. </a:t>
            </a:r>
            <a:r>
              <a:rPr lang="en-US" i="1" dirty="0"/>
              <a:t>Independent </a:t>
            </a:r>
            <a:r>
              <a:rPr lang="en-US" dirty="0"/>
              <a:t>data marts are sourced from data captured from one or more operational systems or external information providers, or from data generated locally within a particular department or geographic area. </a:t>
            </a:r>
            <a:r>
              <a:rPr lang="en-US" i="1" dirty="0"/>
              <a:t>Dependent </a:t>
            </a:r>
            <a:r>
              <a:rPr lang="en-US" dirty="0"/>
              <a:t>data marts are sourced directly from enterprise data warehouses.</a:t>
            </a:r>
          </a:p>
          <a:p>
            <a:pPr marL="0" indent="0">
              <a:buNone/>
            </a:pPr>
            <a:r>
              <a:rPr lang="en-US" dirty="0"/>
              <a:t> </a:t>
            </a:r>
          </a:p>
          <a:p>
            <a:pPr marL="0" indent="0">
              <a:buNone/>
            </a:pPr>
            <a:r>
              <a:rPr lang="en-US" b="1" dirty="0"/>
              <a:t> Virtual warehouse: </a:t>
            </a:r>
            <a:r>
              <a:rPr lang="en-US" dirty="0"/>
              <a:t>A virtual warehouse is a set of views over operational databases. For efficient query processing, only some of the possible summary views may be materialized. A virtual warehouse is easy to build but requires excess capacity on operational database servers.</a:t>
            </a:r>
          </a:p>
        </p:txBody>
      </p:sp>
    </p:spTree>
    <p:extLst>
      <p:ext uri="{BB962C8B-B14F-4D97-AF65-F5344CB8AC3E}">
        <p14:creationId xmlns:p14="http://schemas.microsoft.com/office/powerpoint/2010/main" val="3396078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8A4EAE-3348-4270-A603-A242A84F8D1B}"/>
              </a:ext>
            </a:extLst>
          </p:cNvPr>
          <p:cNvSpPr>
            <a:spLocks noGrp="1"/>
          </p:cNvSpPr>
          <p:nvPr>
            <p:ph type="title"/>
          </p:nvPr>
        </p:nvSpPr>
        <p:spPr>
          <a:xfrm>
            <a:off x="838200" y="119270"/>
            <a:ext cx="10515600" cy="518684"/>
          </a:xfrm>
        </p:spPr>
        <p:txBody>
          <a:bodyPr>
            <a:normAutofit fontScale="90000"/>
          </a:bodyPr>
          <a:lstStyle/>
          <a:p>
            <a:r>
              <a:rPr lang="en-US" b="1" dirty="0">
                <a:solidFill>
                  <a:schemeClr val="accent1"/>
                </a:solidFill>
              </a:rPr>
              <a:t>Extraction, Transformation, and Loading</a:t>
            </a:r>
            <a:endParaRPr lang="en-US" dirty="0">
              <a:solidFill>
                <a:schemeClr val="accent1"/>
              </a:solidFill>
            </a:endParaRPr>
          </a:p>
        </p:txBody>
      </p:sp>
      <p:sp>
        <p:nvSpPr>
          <p:cNvPr id="3" name="Content Placeholder 2">
            <a:extLst>
              <a:ext uri="{FF2B5EF4-FFF2-40B4-BE49-F238E27FC236}">
                <a16:creationId xmlns:a16="http://schemas.microsoft.com/office/drawing/2014/main" xmlns="" id="{DEB1D9D5-86B7-4EC1-A414-F28B053B508E}"/>
              </a:ext>
            </a:extLst>
          </p:cNvPr>
          <p:cNvSpPr>
            <a:spLocks noGrp="1"/>
          </p:cNvSpPr>
          <p:nvPr>
            <p:ph idx="1"/>
          </p:nvPr>
        </p:nvSpPr>
        <p:spPr>
          <a:xfrm>
            <a:off x="297713" y="637955"/>
            <a:ext cx="11610752" cy="5935124"/>
          </a:xfrm>
        </p:spPr>
        <p:txBody>
          <a:bodyPr>
            <a:normAutofit lnSpcReduction="10000"/>
          </a:bodyPr>
          <a:lstStyle/>
          <a:p>
            <a:pPr marL="0" indent="0">
              <a:buNone/>
            </a:pPr>
            <a:r>
              <a:rPr lang="en-US" dirty="0"/>
              <a:t>Data warehouse systems use back-end tools and utilities to populate and refresh their data (Figure 4.1). These tools and utilities include the following functions:</a:t>
            </a:r>
          </a:p>
          <a:p>
            <a:pPr marL="0" indent="0">
              <a:buNone/>
            </a:pPr>
            <a:r>
              <a:rPr lang="en-US" b="1" dirty="0"/>
              <a:t>Data extraction</a:t>
            </a:r>
            <a:r>
              <a:rPr lang="en-US" dirty="0"/>
              <a:t>, which typically gathers data from multiple, heterogeneous, and external sources.</a:t>
            </a:r>
          </a:p>
          <a:p>
            <a:pPr marL="0" indent="0">
              <a:buNone/>
            </a:pPr>
            <a:r>
              <a:rPr lang="en-US" b="1" dirty="0"/>
              <a:t>Data cleaning</a:t>
            </a:r>
            <a:r>
              <a:rPr lang="en-US" dirty="0"/>
              <a:t>, which detects errors in the data and rectifies them when possible.</a:t>
            </a:r>
          </a:p>
          <a:p>
            <a:pPr marL="0" indent="0">
              <a:buNone/>
            </a:pPr>
            <a:r>
              <a:rPr lang="en-US" b="1" dirty="0"/>
              <a:t>Data transformation</a:t>
            </a:r>
            <a:r>
              <a:rPr lang="en-US" dirty="0"/>
              <a:t>, which converts data from legacy or host format to warehouse format.</a:t>
            </a:r>
          </a:p>
          <a:p>
            <a:pPr marL="0" indent="0">
              <a:buNone/>
            </a:pPr>
            <a:r>
              <a:rPr lang="en-US" b="1" dirty="0"/>
              <a:t>Load</a:t>
            </a:r>
            <a:r>
              <a:rPr lang="en-US" dirty="0"/>
              <a:t>, which sorts, summarizes, consolidates, computes views, checks integrity, and builds indices and partitions.</a:t>
            </a:r>
          </a:p>
          <a:p>
            <a:pPr marL="0" indent="0">
              <a:buNone/>
            </a:pPr>
            <a:r>
              <a:rPr lang="en-US" b="1" dirty="0"/>
              <a:t>Refresh</a:t>
            </a:r>
            <a:r>
              <a:rPr lang="en-US" dirty="0"/>
              <a:t>, which propagates the updates from the data sources to the warehouse.</a:t>
            </a:r>
          </a:p>
          <a:p>
            <a:pPr marL="0" indent="0">
              <a:buNone/>
            </a:pPr>
            <a:r>
              <a:rPr lang="en-US" dirty="0"/>
              <a:t>Besides cleaning, loading, refreshing, and metadata definition tools, data warehouse systems usually provide a good set of data warehouse management tools. Data cleaning and data transformation are important steps in improving the data quality and, subsequently, the data mining results (see Chapter 3). Because we are mostly interested in the aspects of data warehousing technology related to data mining, we will not get into the details of the remaining tools, and recommend interested readers to consult books dedicated to data warehousing technology.</a:t>
            </a:r>
          </a:p>
        </p:txBody>
      </p:sp>
    </p:spTree>
    <p:extLst>
      <p:ext uri="{BB962C8B-B14F-4D97-AF65-F5344CB8AC3E}">
        <p14:creationId xmlns:p14="http://schemas.microsoft.com/office/powerpoint/2010/main" val="1797401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EB1D9D5-86B7-4EC1-A414-F28B053B508E}"/>
              </a:ext>
            </a:extLst>
          </p:cNvPr>
          <p:cNvSpPr>
            <a:spLocks noGrp="1"/>
          </p:cNvSpPr>
          <p:nvPr>
            <p:ph idx="1"/>
          </p:nvPr>
        </p:nvSpPr>
        <p:spPr>
          <a:xfrm>
            <a:off x="145775" y="132523"/>
            <a:ext cx="11767930" cy="5976729"/>
          </a:xfrm>
        </p:spPr>
        <p:txBody>
          <a:bodyPr>
            <a:normAutofit fontScale="70000" lnSpcReduction="20000"/>
          </a:bodyPr>
          <a:lstStyle/>
          <a:p>
            <a:pPr marL="0" indent="0" algn="ctr">
              <a:buNone/>
            </a:pPr>
            <a:r>
              <a:rPr lang="en-US" sz="20300" dirty="0">
                <a:solidFill>
                  <a:schemeClr val="accent1"/>
                </a:solidFill>
              </a:rPr>
              <a:t>End </a:t>
            </a:r>
          </a:p>
          <a:p>
            <a:pPr marL="0" indent="0" algn="ctr">
              <a:buNone/>
            </a:pPr>
            <a:r>
              <a:rPr lang="en-US" sz="20300" dirty="0">
                <a:solidFill>
                  <a:schemeClr val="accent1"/>
                </a:solidFill>
              </a:rPr>
              <a:t>Chpter4_Part1</a:t>
            </a:r>
          </a:p>
        </p:txBody>
      </p:sp>
    </p:spTree>
    <p:extLst>
      <p:ext uri="{BB962C8B-B14F-4D97-AF65-F5344CB8AC3E}">
        <p14:creationId xmlns:p14="http://schemas.microsoft.com/office/powerpoint/2010/main" val="463369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8A4EAE-3348-4270-A603-A242A84F8D1B}"/>
              </a:ext>
            </a:extLst>
          </p:cNvPr>
          <p:cNvSpPr>
            <a:spLocks noGrp="1"/>
          </p:cNvSpPr>
          <p:nvPr>
            <p:ph type="title"/>
          </p:nvPr>
        </p:nvSpPr>
        <p:spPr>
          <a:xfrm>
            <a:off x="1294362" y="342420"/>
            <a:ext cx="9603275" cy="1049235"/>
          </a:xfrm>
        </p:spPr>
        <p:txBody>
          <a:bodyPr>
            <a:normAutofit fontScale="90000"/>
          </a:bodyPr>
          <a:lstStyle/>
          <a:p>
            <a:pPr algn="ctr"/>
            <a:r>
              <a:rPr lang="en-US" b="1" dirty="0">
                <a:solidFill>
                  <a:schemeClr val="accent1"/>
                </a:solidFill>
              </a:rPr>
              <a:t>Differences between Operational Database Systems</a:t>
            </a:r>
            <a:br>
              <a:rPr lang="en-US" b="1" dirty="0">
                <a:solidFill>
                  <a:schemeClr val="accent1"/>
                </a:solidFill>
              </a:rPr>
            </a:br>
            <a:r>
              <a:rPr lang="en-US" b="1" dirty="0">
                <a:solidFill>
                  <a:schemeClr val="accent1"/>
                </a:solidFill>
              </a:rPr>
              <a:t>and Data Warehouses</a:t>
            </a:r>
            <a:endParaRPr lang="en-US" dirty="0">
              <a:solidFill>
                <a:schemeClr val="accent1"/>
              </a:solidFill>
            </a:endParaRPr>
          </a:p>
        </p:txBody>
      </p:sp>
      <p:sp>
        <p:nvSpPr>
          <p:cNvPr id="3" name="Content Placeholder 2">
            <a:extLst>
              <a:ext uri="{FF2B5EF4-FFF2-40B4-BE49-F238E27FC236}">
                <a16:creationId xmlns:a16="http://schemas.microsoft.com/office/drawing/2014/main" xmlns="" id="{DEB1D9D5-86B7-4EC1-A414-F28B053B508E}"/>
              </a:ext>
            </a:extLst>
          </p:cNvPr>
          <p:cNvSpPr>
            <a:spLocks noGrp="1"/>
          </p:cNvSpPr>
          <p:nvPr>
            <p:ph idx="1"/>
          </p:nvPr>
        </p:nvSpPr>
        <p:spPr/>
        <p:txBody>
          <a:bodyPr>
            <a:normAutofit fontScale="92500" lnSpcReduction="10000"/>
          </a:bodyPr>
          <a:lstStyle/>
          <a:p>
            <a:pPr marL="0" indent="0" algn="just">
              <a:buNone/>
            </a:pPr>
            <a:r>
              <a:rPr lang="en-US" dirty="0"/>
              <a:t>Because most people are familiar with commercial relational database systems, it is easy to understand what a data warehouse is by comparing these two kinds of systems. The major task of online operational database systems is to perform online transaction and query processing. These systems are called </a:t>
            </a:r>
            <a:r>
              <a:rPr lang="en-US" b="1" dirty="0"/>
              <a:t>online transaction processing (OLTP) </a:t>
            </a:r>
            <a:r>
              <a:rPr lang="en-US" dirty="0"/>
              <a:t>systems. They cover most of the day-to-day operations of an organization such as purchasing, inventory, manufacturing, banking, payroll, registration, and accounting. Data warehouse systems, on the other hand, serve users or knowledge workers in the role of data analysis and decision making. Such systems can organize and present data in various formats in order to accommodate the diverse needs of different users. These systems are known as </a:t>
            </a:r>
            <a:r>
              <a:rPr lang="en-US" b="1" dirty="0"/>
              <a:t>online analytical processing (OLAP) </a:t>
            </a:r>
            <a:r>
              <a:rPr lang="en-US" dirty="0"/>
              <a:t>systems. </a:t>
            </a:r>
          </a:p>
          <a:p>
            <a:pPr marL="0" indent="0" algn="just">
              <a:buNone/>
            </a:pPr>
            <a:endParaRPr lang="en-US" dirty="0"/>
          </a:p>
        </p:txBody>
      </p:sp>
    </p:spTree>
    <p:extLst>
      <p:ext uri="{BB962C8B-B14F-4D97-AF65-F5344CB8AC3E}">
        <p14:creationId xmlns:p14="http://schemas.microsoft.com/office/powerpoint/2010/main" val="3957481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8A4EAE-3348-4270-A603-A242A84F8D1B}"/>
              </a:ext>
            </a:extLst>
          </p:cNvPr>
          <p:cNvSpPr>
            <a:spLocks noGrp="1"/>
          </p:cNvSpPr>
          <p:nvPr>
            <p:ph type="title"/>
          </p:nvPr>
        </p:nvSpPr>
        <p:spPr>
          <a:xfrm>
            <a:off x="838200" y="365126"/>
            <a:ext cx="10515600" cy="719396"/>
          </a:xfrm>
        </p:spPr>
        <p:txBody>
          <a:bodyPr>
            <a:noAutofit/>
          </a:bodyPr>
          <a:lstStyle/>
          <a:p>
            <a:r>
              <a:rPr lang="en-US" sz="3200" dirty="0">
                <a:solidFill>
                  <a:schemeClr val="accent1"/>
                </a:solidFill>
              </a:rPr>
              <a:t>The major distinguishing features of OLTP and OLAP are summarized as follows</a:t>
            </a:r>
            <a:r>
              <a:rPr lang="en-US" sz="3200" dirty="0"/>
              <a:t>:</a:t>
            </a:r>
          </a:p>
        </p:txBody>
      </p:sp>
      <p:sp>
        <p:nvSpPr>
          <p:cNvPr id="3" name="Content Placeholder 2">
            <a:extLst>
              <a:ext uri="{FF2B5EF4-FFF2-40B4-BE49-F238E27FC236}">
                <a16:creationId xmlns:a16="http://schemas.microsoft.com/office/drawing/2014/main" xmlns="" id="{DEB1D9D5-86B7-4EC1-A414-F28B053B508E}"/>
              </a:ext>
            </a:extLst>
          </p:cNvPr>
          <p:cNvSpPr>
            <a:spLocks noGrp="1"/>
          </p:cNvSpPr>
          <p:nvPr>
            <p:ph idx="1"/>
          </p:nvPr>
        </p:nvSpPr>
        <p:spPr>
          <a:xfrm>
            <a:off x="838200" y="1908313"/>
            <a:ext cx="10515600" cy="4268650"/>
          </a:xfrm>
        </p:spPr>
        <p:txBody>
          <a:bodyPr>
            <a:normAutofit/>
          </a:bodyPr>
          <a:lstStyle/>
          <a:p>
            <a:r>
              <a:rPr lang="en-US" b="1" dirty="0"/>
              <a:t>Users and system orientation</a:t>
            </a:r>
            <a:r>
              <a:rPr lang="en-US" dirty="0"/>
              <a:t>: An OLTP system is </a:t>
            </a:r>
            <a:r>
              <a:rPr lang="en-US" i="1" dirty="0"/>
              <a:t>customer-oriented </a:t>
            </a:r>
            <a:r>
              <a:rPr lang="en-US" dirty="0"/>
              <a:t>and is used for transaction and query processing by clerks, clients, and information technology professionals. An OLAP system is </a:t>
            </a:r>
            <a:r>
              <a:rPr lang="en-US" i="1" dirty="0"/>
              <a:t>market-oriented </a:t>
            </a:r>
            <a:r>
              <a:rPr lang="en-US" dirty="0"/>
              <a:t>and is used for data analysis by knowledge workers, including managers, executives, and analysts.</a:t>
            </a:r>
          </a:p>
          <a:p>
            <a:r>
              <a:rPr lang="en-US" b="1" dirty="0"/>
              <a:t>Data contents</a:t>
            </a:r>
            <a:r>
              <a:rPr lang="en-US" dirty="0"/>
              <a:t>: An OLTP system manages current data that, typically, are too detailed to be easily used for decision making. An OLAP system manages large amounts of historic data, provides facilities for summarization and aggregation, and stores and manages information at different levels of granularity. These features make the data easier to use for informed decision making.</a:t>
            </a:r>
          </a:p>
        </p:txBody>
      </p:sp>
    </p:spTree>
    <p:extLst>
      <p:ext uri="{BB962C8B-B14F-4D97-AF65-F5344CB8AC3E}">
        <p14:creationId xmlns:p14="http://schemas.microsoft.com/office/powerpoint/2010/main" val="3985990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EB1D9D5-86B7-4EC1-A414-F28B053B508E}"/>
              </a:ext>
            </a:extLst>
          </p:cNvPr>
          <p:cNvSpPr>
            <a:spLocks noGrp="1"/>
          </p:cNvSpPr>
          <p:nvPr>
            <p:ph idx="1"/>
          </p:nvPr>
        </p:nvSpPr>
        <p:spPr>
          <a:xfrm>
            <a:off x="636104" y="1908313"/>
            <a:ext cx="10717696" cy="4268650"/>
          </a:xfrm>
        </p:spPr>
        <p:txBody>
          <a:bodyPr>
            <a:normAutofit/>
          </a:bodyPr>
          <a:lstStyle/>
          <a:p>
            <a:pPr lvl="0"/>
            <a:r>
              <a:rPr lang="en-US" b="1" dirty="0"/>
              <a:t>Database design</a:t>
            </a:r>
            <a:r>
              <a:rPr lang="en-US" dirty="0"/>
              <a:t>: An OLTP system usually adopts an entity-relationship (ER) data model and an application-oriented database design. An OLAP system typically adopts either a </a:t>
            </a:r>
            <a:r>
              <a:rPr lang="en-US" i="1" dirty="0"/>
              <a:t>star </a:t>
            </a:r>
            <a:r>
              <a:rPr lang="en-US" dirty="0"/>
              <a:t>or a </a:t>
            </a:r>
            <a:r>
              <a:rPr lang="en-US" i="1" dirty="0"/>
              <a:t>snowflake </a:t>
            </a:r>
            <a:r>
              <a:rPr lang="en-US" dirty="0"/>
              <a:t>model (see Section 4.2.2) and a subject-oriented database design.</a:t>
            </a:r>
          </a:p>
          <a:p>
            <a:r>
              <a:rPr lang="en-US" dirty="0"/>
              <a:t> </a:t>
            </a:r>
          </a:p>
          <a:p>
            <a:r>
              <a:rPr lang="en-US" b="1" dirty="0"/>
              <a:t>View</a:t>
            </a:r>
            <a:r>
              <a:rPr lang="en-US" dirty="0"/>
              <a:t>: An OLTP system focuses mainly on the current data within an enterprise or department, without referring to historic data or data in different organizations. In contrast, an OLAP system often spans multiple versions of a database schema, due to the evolutionary process of an organization. OLAP systems also deal with information that originates from different organizations, integrating information from many data stores. Because of their huge volume, OLAP data are stored on multiple storage media.</a:t>
            </a:r>
          </a:p>
        </p:txBody>
      </p:sp>
    </p:spTree>
    <p:extLst>
      <p:ext uri="{BB962C8B-B14F-4D97-AF65-F5344CB8AC3E}">
        <p14:creationId xmlns:p14="http://schemas.microsoft.com/office/powerpoint/2010/main" val="3321092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EB1D9D5-86B7-4EC1-A414-F28B053B508E}"/>
              </a:ext>
            </a:extLst>
          </p:cNvPr>
          <p:cNvSpPr>
            <a:spLocks noGrp="1"/>
          </p:cNvSpPr>
          <p:nvPr>
            <p:ph idx="1"/>
          </p:nvPr>
        </p:nvSpPr>
        <p:spPr>
          <a:xfrm>
            <a:off x="742122" y="2014330"/>
            <a:ext cx="10601739" cy="4717773"/>
          </a:xfrm>
        </p:spPr>
        <p:txBody>
          <a:bodyPr>
            <a:normAutofit/>
          </a:bodyPr>
          <a:lstStyle/>
          <a:p>
            <a:r>
              <a:rPr lang="en-US" b="1" dirty="0"/>
              <a:t>Access patterns</a:t>
            </a:r>
            <a:r>
              <a:rPr lang="en-US" dirty="0"/>
              <a:t>: The access patterns of an OLTP system consist mainly of short, atomic transactions. Such a system requires concurrency control and recovery mechanisms. However, accesses to OLAP systems are mostly read-only operations (because most data warehouses store historic rather than up-to-date information), although many could be complex queries.</a:t>
            </a:r>
          </a:p>
          <a:p>
            <a:pPr marL="0" indent="0">
              <a:buNone/>
            </a:pPr>
            <a:r>
              <a:rPr lang="en-US" dirty="0"/>
              <a:t>Other features that distinguish between OLTP and OLAP systems include database size, frequency of operations, and performance metrics. These are summarized in Table 4.1.</a:t>
            </a:r>
          </a:p>
        </p:txBody>
      </p:sp>
    </p:spTree>
    <p:extLst>
      <p:ext uri="{BB962C8B-B14F-4D97-AF65-F5344CB8AC3E}">
        <p14:creationId xmlns:p14="http://schemas.microsoft.com/office/powerpoint/2010/main" val="1025612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xmlns="" id="{449C649C-D6CC-4B26-BBBE-5736E5582EFD}"/>
              </a:ext>
            </a:extLst>
          </p:cNvPr>
          <p:cNvPicPr>
            <a:picLocks noGrp="1" noChangeAspect="1"/>
          </p:cNvPicPr>
          <p:nvPr>
            <p:ph idx="1"/>
          </p:nvPr>
        </p:nvPicPr>
        <p:blipFill>
          <a:blip r:embed="rId2"/>
          <a:stretch>
            <a:fillRect/>
          </a:stretch>
        </p:blipFill>
        <p:spPr>
          <a:xfrm>
            <a:off x="1280331" y="231114"/>
            <a:ext cx="9352228" cy="6626886"/>
          </a:xfrm>
          <a:prstGeom prst="rect">
            <a:avLst/>
          </a:prstGeom>
        </p:spPr>
      </p:pic>
    </p:spTree>
    <p:extLst>
      <p:ext uri="{BB962C8B-B14F-4D97-AF65-F5344CB8AC3E}">
        <p14:creationId xmlns:p14="http://schemas.microsoft.com/office/powerpoint/2010/main" val="580330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8A4EAE-3348-4270-A603-A242A84F8D1B}"/>
              </a:ext>
            </a:extLst>
          </p:cNvPr>
          <p:cNvSpPr>
            <a:spLocks noGrp="1"/>
          </p:cNvSpPr>
          <p:nvPr>
            <p:ph type="title"/>
          </p:nvPr>
        </p:nvSpPr>
        <p:spPr>
          <a:xfrm>
            <a:off x="838200" y="159027"/>
            <a:ext cx="10515600" cy="583096"/>
          </a:xfrm>
        </p:spPr>
        <p:txBody>
          <a:bodyPr>
            <a:noAutofit/>
          </a:bodyPr>
          <a:lstStyle/>
          <a:p>
            <a:r>
              <a:rPr lang="en-US" sz="2800" b="1" dirty="0">
                <a:solidFill>
                  <a:schemeClr val="accent1"/>
                </a:solidFill>
              </a:rPr>
              <a:t>Data Warehousing: A Multitiered Architecture</a:t>
            </a:r>
            <a:endParaRPr lang="en-US" sz="2800" dirty="0">
              <a:solidFill>
                <a:schemeClr val="accent1"/>
              </a:solidFill>
            </a:endParaRPr>
          </a:p>
        </p:txBody>
      </p:sp>
      <p:pic>
        <p:nvPicPr>
          <p:cNvPr id="4" name="Content Placeholder 3">
            <a:extLst>
              <a:ext uri="{FF2B5EF4-FFF2-40B4-BE49-F238E27FC236}">
                <a16:creationId xmlns:a16="http://schemas.microsoft.com/office/drawing/2014/main" xmlns="" id="{6422A831-6281-45EE-8698-7BB109248B99}"/>
              </a:ext>
            </a:extLst>
          </p:cNvPr>
          <p:cNvPicPr>
            <a:picLocks noGrp="1" noChangeAspect="1"/>
          </p:cNvPicPr>
          <p:nvPr>
            <p:ph idx="1"/>
          </p:nvPr>
        </p:nvPicPr>
        <p:blipFill>
          <a:blip r:embed="rId2"/>
          <a:stretch>
            <a:fillRect/>
          </a:stretch>
        </p:blipFill>
        <p:spPr>
          <a:xfrm>
            <a:off x="1818319" y="715620"/>
            <a:ext cx="8730408" cy="6167756"/>
          </a:xfrm>
          <a:prstGeom prst="rect">
            <a:avLst/>
          </a:prstGeom>
        </p:spPr>
      </p:pic>
    </p:spTree>
    <p:extLst>
      <p:ext uri="{BB962C8B-B14F-4D97-AF65-F5344CB8AC3E}">
        <p14:creationId xmlns:p14="http://schemas.microsoft.com/office/powerpoint/2010/main" val="2956256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EB1D9D5-86B7-4EC1-A414-F28B053B508E}"/>
              </a:ext>
            </a:extLst>
          </p:cNvPr>
          <p:cNvSpPr>
            <a:spLocks noGrp="1"/>
          </p:cNvSpPr>
          <p:nvPr>
            <p:ph idx="1"/>
          </p:nvPr>
        </p:nvSpPr>
        <p:spPr>
          <a:xfrm>
            <a:off x="838199" y="198784"/>
            <a:ext cx="10730023" cy="6149007"/>
          </a:xfrm>
        </p:spPr>
        <p:txBody>
          <a:bodyPr>
            <a:normAutofit fontScale="85000" lnSpcReduction="10000"/>
          </a:bodyPr>
          <a:lstStyle/>
          <a:p>
            <a:r>
              <a:rPr lang="en-US" b="1" dirty="0"/>
              <a:t>1. </a:t>
            </a:r>
            <a:r>
              <a:rPr lang="en-US" dirty="0"/>
              <a:t>The bottom tier is a </a:t>
            </a:r>
            <a:r>
              <a:rPr lang="en-US" b="1" dirty="0"/>
              <a:t>warehouse database server </a:t>
            </a:r>
            <a:r>
              <a:rPr lang="en-US" dirty="0"/>
              <a:t>that is almost always a relational database system. Back-end tools and utilities are used to feed data into the bottom tier from operational databases or other external sources (e.g., customer profile information provided by external consultants). These tools and utilities perform data</a:t>
            </a:r>
          </a:p>
          <a:p>
            <a:r>
              <a:rPr lang="en-US" dirty="0"/>
              <a:t>extraction, cleaning, and transformation (e.g., to merge similar data from different sources into a unified format), as well as load and refresh functions to update the data warehouse (see Section 4.1.6). The data are extracted using application program interfaces known as </a:t>
            </a:r>
            <a:r>
              <a:rPr lang="en-US" b="1" dirty="0"/>
              <a:t>gateways</a:t>
            </a:r>
            <a:r>
              <a:rPr lang="en-US" dirty="0"/>
              <a:t>. A gateway is supported by the underlying DBMS and allows client programs to generate SQL code to be executed at a server. Examples of gateways include ODBC (Open Database Connection) and OLEDB (Object Linking and Embedding Database) by Microsoft and JDBC (Java Database Connection). This tier also contains a metadata repository, which stores information about the data warehouse and its contents. </a:t>
            </a:r>
          </a:p>
          <a:p>
            <a:r>
              <a:rPr lang="en-US" b="1" dirty="0"/>
              <a:t> </a:t>
            </a:r>
            <a:endParaRPr lang="en-US" dirty="0"/>
          </a:p>
          <a:p>
            <a:r>
              <a:rPr lang="en-US" b="1" dirty="0"/>
              <a:t>2. </a:t>
            </a:r>
            <a:r>
              <a:rPr lang="en-US" dirty="0"/>
              <a:t>The middle tier is an </a:t>
            </a:r>
            <a:r>
              <a:rPr lang="en-US" b="1" dirty="0"/>
              <a:t>OLAP server </a:t>
            </a:r>
            <a:r>
              <a:rPr lang="en-US" dirty="0"/>
              <a:t>that is typically implemented using either (1) a </a:t>
            </a:r>
            <a:r>
              <a:rPr lang="en-US" b="1" dirty="0"/>
              <a:t>relational OLAP(ROLAP) </a:t>
            </a:r>
            <a:r>
              <a:rPr lang="en-US" dirty="0"/>
              <a:t>model (i.e., an extended relational DBMS that maps operations on multidimensional data to standard relational operations); or (2) a </a:t>
            </a:r>
            <a:r>
              <a:rPr lang="en-US" b="1" dirty="0"/>
              <a:t>multidimensional OLAP (MOLAP) </a:t>
            </a:r>
            <a:r>
              <a:rPr lang="en-US" dirty="0"/>
              <a:t>model (i.e., a special-purpose server that directly implements multidimensional data and operations). OLAP servers are discussed in Section 4.4.4.</a:t>
            </a:r>
          </a:p>
          <a:p>
            <a:r>
              <a:rPr lang="en-US" b="1" dirty="0"/>
              <a:t> </a:t>
            </a:r>
            <a:endParaRPr lang="en-US" dirty="0"/>
          </a:p>
          <a:p>
            <a:r>
              <a:rPr lang="en-US" b="1" dirty="0"/>
              <a:t>3. </a:t>
            </a:r>
            <a:r>
              <a:rPr lang="en-US" dirty="0"/>
              <a:t>The top tier is a </a:t>
            </a:r>
            <a:r>
              <a:rPr lang="en-US" b="1" dirty="0"/>
              <a:t>front-end client layer</a:t>
            </a:r>
            <a:r>
              <a:rPr lang="en-US" dirty="0"/>
              <a:t>, which contains query and reporting tools, analysis tools, and/or data mining tools (e.g., trend analysis, prediction, and so on).</a:t>
            </a:r>
          </a:p>
          <a:p>
            <a:pPr lvl="0"/>
            <a:endParaRPr lang="en-US" dirty="0"/>
          </a:p>
        </p:txBody>
      </p:sp>
    </p:spTree>
    <p:extLst>
      <p:ext uri="{BB962C8B-B14F-4D97-AF65-F5344CB8AC3E}">
        <p14:creationId xmlns:p14="http://schemas.microsoft.com/office/powerpoint/2010/main" val="1758095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8A4EAE-3348-4270-A603-A242A84F8D1B}"/>
              </a:ext>
            </a:extLst>
          </p:cNvPr>
          <p:cNvSpPr>
            <a:spLocks noGrp="1"/>
          </p:cNvSpPr>
          <p:nvPr>
            <p:ph type="title"/>
          </p:nvPr>
        </p:nvSpPr>
        <p:spPr>
          <a:xfrm>
            <a:off x="191386" y="365125"/>
            <a:ext cx="11844670" cy="698131"/>
          </a:xfrm>
        </p:spPr>
        <p:txBody>
          <a:bodyPr>
            <a:noAutofit/>
          </a:bodyPr>
          <a:lstStyle/>
          <a:p>
            <a:pPr algn="ctr"/>
            <a:r>
              <a:rPr lang="en-US" sz="2400" b="1" dirty="0">
                <a:solidFill>
                  <a:schemeClr val="accent5"/>
                </a:solidFill>
              </a:rPr>
              <a:t>Data Warehouse Models: Enterprise Warehouse, Data Mart, and Virtual Warehouse</a:t>
            </a:r>
            <a:endParaRPr lang="en-US" sz="2400" dirty="0">
              <a:solidFill>
                <a:schemeClr val="accent5"/>
              </a:solidFill>
            </a:endParaRPr>
          </a:p>
        </p:txBody>
      </p:sp>
      <p:sp>
        <p:nvSpPr>
          <p:cNvPr id="3" name="Content Placeholder 2">
            <a:extLst>
              <a:ext uri="{FF2B5EF4-FFF2-40B4-BE49-F238E27FC236}">
                <a16:creationId xmlns:a16="http://schemas.microsoft.com/office/drawing/2014/main" xmlns="" id="{DEB1D9D5-86B7-4EC1-A414-F28B053B508E}"/>
              </a:ext>
            </a:extLst>
          </p:cNvPr>
          <p:cNvSpPr>
            <a:spLocks noGrp="1"/>
          </p:cNvSpPr>
          <p:nvPr>
            <p:ph idx="1"/>
          </p:nvPr>
        </p:nvSpPr>
        <p:spPr>
          <a:xfrm>
            <a:off x="467833" y="1063257"/>
            <a:ext cx="11227981" cy="4860466"/>
          </a:xfrm>
        </p:spPr>
        <p:txBody>
          <a:bodyPr>
            <a:normAutofit/>
          </a:bodyPr>
          <a:lstStyle/>
          <a:p>
            <a:r>
              <a:rPr lang="en-US" dirty="0"/>
              <a:t>From the architecture point of view, there are three data warehouse models: the </a:t>
            </a:r>
            <a:r>
              <a:rPr lang="en-US" i="1" dirty="0"/>
              <a:t>enterprise warehouse</a:t>
            </a:r>
            <a:r>
              <a:rPr lang="en-US" dirty="0"/>
              <a:t>, the </a:t>
            </a:r>
            <a:r>
              <a:rPr lang="en-US" i="1" dirty="0"/>
              <a:t>data mart</a:t>
            </a:r>
            <a:r>
              <a:rPr lang="en-US" dirty="0"/>
              <a:t>, and the </a:t>
            </a:r>
            <a:r>
              <a:rPr lang="en-US" i="1" dirty="0"/>
              <a:t>virtual warehouse</a:t>
            </a:r>
            <a:r>
              <a:rPr lang="en-US" dirty="0"/>
              <a:t>.</a:t>
            </a:r>
          </a:p>
          <a:p>
            <a:r>
              <a:rPr lang="en-US" b="1" dirty="0"/>
              <a:t>Enterprise warehouse: </a:t>
            </a:r>
            <a:r>
              <a:rPr lang="en-US" dirty="0"/>
              <a:t>An enterprise warehouse collects all of the information about subjects spanning the entire organization. It provides corporate-wide data integration, usually from one or more operational systems or external information providers, and is cross-functional in scope. It typically contains detailed data as well as summarized data, and can range in size from a few gigabytes to hundreds of gigabytes, terabytes, or beyond. An enterprise data warehouse may be implemented on traditional mainframes, computer </a:t>
            </a:r>
            <a:r>
              <a:rPr lang="en-US" dirty="0" err="1"/>
              <a:t>superservers</a:t>
            </a:r>
            <a:r>
              <a:rPr lang="en-US" dirty="0"/>
              <a:t>, or parallel architecture platforms. It requires extensive business modeling and may take years to design and build.</a:t>
            </a:r>
          </a:p>
        </p:txBody>
      </p:sp>
    </p:spTree>
    <p:extLst>
      <p:ext uri="{BB962C8B-B14F-4D97-AF65-F5344CB8AC3E}">
        <p14:creationId xmlns:p14="http://schemas.microsoft.com/office/powerpoint/2010/main" val="257528983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184</TotalTime>
  <Words>1135</Words>
  <Application>Microsoft Office PowerPoint</Application>
  <PresentationFormat>Widescreen</PresentationFormat>
  <Paragraphs>41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Algerian</vt:lpstr>
      <vt:lpstr>Andalus</vt:lpstr>
      <vt:lpstr>Arial</vt:lpstr>
      <vt:lpstr>Gill Sans MT</vt:lpstr>
      <vt:lpstr>Gallery</vt:lpstr>
      <vt:lpstr>Chapter 4_Part 1</vt:lpstr>
      <vt:lpstr>Differences between Operational Database Systems and Data Warehouses</vt:lpstr>
      <vt:lpstr>The major distinguishing features of OLTP and OLAP are summarized as follows:</vt:lpstr>
      <vt:lpstr>PowerPoint Presentation</vt:lpstr>
      <vt:lpstr>PowerPoint Presentation</vt:lpstr>
      <vt:lpstr>PowerPoint Presentation</vt:lpstr>
      <vt:lpstr>Data Warehousing: A Multitiered Architecture</vt:lpstr>
      <vt:lpstr>PowerPoint Presentation</vt:lpstr>
      <vt:lpstr>Data Warehouse Models: Enterprise Warehouse, Data Mart, and Virtual Warehouse</vt:lpstr>
      <vt:lpstr>PowerPoint Presentation</vt:lpstr>
      <vt:lpstr>Extraction, Transformation, and Loading</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dc:title>
  <dc:creator>dr kareem</dc:creator>
  <cp:lastModifiedBy>hp</cp:lastModifiedBy>
  <cp:revision>12</cp:revision>
  <dcterms:created xsi:type="dcterms:W3CDTF">2020-03-25T11:42:32Z</dcterms:created>
  <dcterms:modified xsi:type="dcterms:W3CDTF">2020-05-27T21:35:02Z</dcterms:modified>
</cp:coreProperties>
</file>