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304" r:id="rId2"/>
    <p:sldId id="256" r:id="rId3"/>
    <p:sldId id="259" r:id="rId4"/>
    <p:sldId id="257" r:id="rId5"/>
    <p:sldId id="261" r:id="rId6"/>
    <p:sldId id="279" r:id="rId7"/>
    <p:sldId id="262" r:id="rId8"/>
    <p:sldId id="278" r:id="rId9"/>
    <p:sldId id="280" r:id="rId10"/>
    <p:sldId id="264" r:id="rId11"/>
    <p:sldId id="281"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2" autoAdjust="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E43B7-9325-45C9-9645-C14AA0FFFD6E}" type="datetimeFigureOut">
              <a:rPr lang="en-US" smtClean="0"/>
              <a:t>2/15/2022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D8B07-B4CC-483A-AFE2-A9DE9C8997B3}" type="slidenum">
              <a:rPr lang="en-US" smtClean="0"/>
              <a:t>‹#›</a:t>
            </a:fld>
            <a:endParaRPr lang="en-US"/>
          </a:p>
        </p:txBody>
      </p:sp>
    </p:spTree>
    <p:extLst>
      <p:ext uri="{BB962C8B-B14F-4D97-AF65-F5344CB8AC3E}">
        <p14:creationId xmlns:p14="http://schemas.microsoft.com/office/powerpoint/2010/main" val="133908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C73CA-9F25-4F00-83A3-C7305E05A021}" type="slidenum">
              <a:rPr lang="en-US" smtClean="0"/>
              <a:t>1</a:t>
            </a:fld>
            <a:endParaRPr lang="en-US"/>
          </a:p>
        </p:txBody>
      </p:sp>
    </p:spTree>
    <p:extLst>
      <p:ext uri="{BB962C8B-B14F-4D97-AF65-F5344CB8AC3E}">
        <p14:creationId xmlns:p14="http://schemas.microsoft.com/office/powerpoint/2010/main" val="211388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763530-5F32-421F-9852-BB9F3715C90B}"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38122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63530-5F32-421F-9852-BB9F3715C90B}"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5096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63530-5F32-421F-9852-BB9F3715C90B}"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15054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63530-5F32-421F-9852-BB9F3715C90B}"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372487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3530-5F32-421F-9852-BB9F3715C90B}"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234517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763530-5F32-421F-9852-BB9F3715C90B}"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221401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763530-5F32-421F-9852-BB9F3715C90B}"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281244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763530-5F32-421F-9852-BB9F3715C90B}"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220211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3530-5F32-421F-9852-BB9F3715C90B}"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121419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3530-5F32-421F-9852-BB9F3715C90B}"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338151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3530-5F32-421F-9852-BB9F3715C90B}"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B32D9-5B75-4ED5-86CA-3C7635DFBD20}" type="slidenum">
              <a:rPr lang="en-US" smtClean="0"/>
              <a:t>‹#›</a:t>
            </a:fld>
            <a:endParaRPr lang="en-US"/>
          </a:p>
        </p:txBody>
      </p:sp>
    </p:spTree>
    <p:extLst>
      <p:ext uri="{BB962C8B-B14F-4D97-AF65-F5344CB8AC3E}">
        <p14:creationId xmlns:p14="http://schemas.microsoft.com/office/powerpoint/2010/main" val="160239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63530-5F32-421F-9852-BB9F3715C90B}" type="datetimeFigureOut">
              <a:rPr lang="en-US" smtClean="0"/>
              <a:t>2/15/2022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B32D9-5B75-4ED5-86CA-3C7635DFBD20}" type="slidenum">
              <a:rPr lang="en-US" smtClean="0"/>
              <a:t>‹#›</a:t>
            </a:fld>
            <a:endParaRPr lang="en-US"/>
          </a:p>
        </p:txBody>
      </p:sp>
    </p:spTree>
    <p:extLst>
      <p:ext uri="{BB962C8B-B14F-4D97-AF65-F5344CB8AC3E}">
        <p14:creationId xmlns:p14="http://schemas.microsoft.com/office/powerpoint/2010/main" val="4046469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7600" y="5661248"/>
            <a:ext cx="6400800" cy="98296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Part 3</a:t>
            </a:r>
          </a:p>
        </p:txBody>
      </p:sp>
      <p:sp>
        <p:nvSpPr>
          <p:cNvPr id="5" name="Rectangle 4"/>
          <p:cNvSpPr/>
          <p:nvPr/>
        </p:nvSpPr>
        <p:spPr>
          <a:xfrm>
            <a:off x="5940152" y="260648"/>
            <a:ext cx="2915816" cy="923330"/>
          </a:xfrm>
          <a:prstGeom prst="rect">
            <a:avLst/>
          </a:prstGeom>
        </p:spPr>
        <p:txBody>
          <a:bodyPr wrap="square">
            <a:spAutoFit/>
          </a:bodyPr>
          <a:lstStyle/>
          <a:p>
            <a:pPr algn="r" rtl="1"/>
            <a:r>
              <a:rPr lang="ar-IQ" b="1" dirty="0">
                <a:solidFill>
                  <a:schemeClr val="accent1">
                    <a:lumMod val="50000"/>
                  </a:schemeClr>
                </a:solidFill>
              </a:rPr>
              <a:t>الجامعة المستنصرية  </a:t>
            </a:r>
            <a:endParaRPr lang="en-US" b="1" dirty="0">
              <a:solidFill>
                <a:schemeClr val="accent1">
                  <a:lumMod val="50000"/>
                </a:schemeClr>
              </a:solidFill>
            </a:endParaRPr>
          </a:p>
          <a:p>
            <a:pPr algn="r" rtl="1"/>
            <a:r>
              <a:rPr lang="en-US" b="1" dirty="0">
                <a:solidFill>
                  <a:schemeClr val="accent1">
                    <a:lumMod val="50000"/>
                  </a:schemeClr>
                </a:solidFill>
              </a:rPr>
              <a:t>     </a:t>
            </a:r>
            <a:r>
              <a:rPr lang="ar-IQ" b="1" dirty="0">
                <a:solidFill>
                  <a:schemeClr val="accent1">
                    <a:lumMod val="50000"/>
                  </a:schemeClr>
                </a:solidFill>
              </a:rPr>
              <a:t>كلية العلوم</a:t>
            </a:r>
            <a:endParaRPr lang="en-US" b="1" dirty="0">
              <a:solidFill>
                <a:schemeClr val="accent1">
                  <a:lumMod val="50000"/>
                </a:schemeClr>
              </a:solidFill>
            </a:endParaRPr>
          </a:p>
          <a:p>
            <a:pPr algn="r" rtl="1"/>
            <a:r>
              <a:rPr lang="ar-IQ" b="1" dirty="0">
                <a:solidFill>
                  <a:schemeClr val="accent1">
                    <a:lumMod val="50000"/>
                  </a:schemeClr>
                </a:solidFill>
              </a:rPr>
              <a:t> قسم علوم الحاسوب</a:t>
            </a:r>
            <a:endParaRPr lang="en-US" b="1"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44824"/>
            <a:ext cx="5706380" cy="293558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9" name="Straight Connector 8"/>
          <p:cNvCxnSpPr/>
          <p:nvPr/>
        </p:nvCxnSpPr>
        <p:spPr>
          <a:xfrm>
            <a:off x="3419872" y="6381328"/>
            <a:ext cx="223224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57723081"/>
      </p:ext>
    </p:extLst>
  </p:cSld>
  <p:clrMapOvr>
    <a:masterClrMapping/>
  </p:clrMapOvr>
  <mc:AlternateContent xmlns:mc="http://schemas.openxmlformats.org/markup-compatibility/2006" xmlns:p14="http://schemas.microsoft.com/office/powerpoint/2010/main">
    <mc:Choice Requires="p14">
      <p:transition p14:dur="10" advTm="32444"/>
    </mc:Choice>
    <mc:Fallback xmlns="">
      <p:transition advTm="324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869" y="2887989"/>
            <a:ext cx="4781187" cy="2862322"/>
          </a:xfrm>
          <a:prstGeom prst="rect">
            <a:avLst/>
          </a:prstGeom>
        </p:spPr>
        <p:txBody>
          <a:bodyPr wrap="square">
            <a:spAutoFit/>
          </a:bodyPr>
          <a:lstStyle/>
          <a:p>
            <a:pPr marL="342900" indent="-342900" algn="just">
              <a:buClr>
                <a:srgbClr val="FF0000"/>
              </a:buClr>
              <a:buFont typeface="Wingdings" panose="05000000000000000000" pitchFamily="2" charset="2"/>
              <a:buChar char="Ø"/>
            </a:pPr>
            <a:r>
              <a:rPr lang="en-US" sz="2000" b="1" dirty="0">
                <a:solidFill>
                  <a:srgbClr val="0070C0"/>
                </a:solidFill>
                <a:latin typeface="Times New Roman" panose="02020603050405020304" pitchFamily="18" charset="0"/>
                <a:cs typeface="Times New Roman" panose="02020603050405020304" pitchFamily="18" charset="0"/>
              </a:rPr>
              <a:t>When one user is finished, he or she can </a:t>
            </a:r>
            <a:r>
              <a:rPr lang="en-US" sz="2000" b="1" u="sng" dirty="0">
                <a:solidFill>
                  <a:srgbClr val="FF0000"/>
                </a:solidFill>
                <a:latin typeface="Times New Roman" panose="02020603050405020304" pitchFamily="18" charset="0"/>
                <a:cs typeface="Times New Roman" panose="02020603050405020304" pitchFamily="18" charset="0"/>
              </a:rPr>
              <a:t>log off</a:t>
            </a:r>
            <a:r>
              <a:rPr lang="en-US" sz="2000" b="1" dirty="0">
                <a:latin typeface="Times New Roman" panose="02020603050405020304" pitchFamily="18" charset="0"/>
                <a:cs typeface="Times New Roman" panose="02020603050405020304" pitchFamily="18" charset="0"/>
              </a:rPr>
              <a:t>, which: </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Shuts down any running programs.</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Closes any open data files.</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Unloads all personal settings for that user.</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Returns to the login screen.</a:t>
            </a:r>
          </a:p>
          <a:p>
            <a:pPr algn="just">
              <a:buClr>
                <a:srgbClr val="FF0000"/>
              </a:buClr>
            </a:pPr>
            <a:endParaRPr lang="en-US" sz="2000" b="1" dirty="0">
              <a:latin typeface="Times New Roman" panose="02020603050405020304" pitchFamily="18" charset="0"/>
              <a:cs typeface="Times New Roman" panose="02020603050405020304" pitchFamily="18" charset="0"/>
            </a:endParaRPr>
          </a:p>
          <a:p>
            <a:pPr algn="just">
              <a:buClr>
                <a:srgbClr val="FF0000"/>
              </a:buClr>
            </a:pPr>
            <a:r>
              <a:rPr lang="en-US" sz="2000" b="1" dirty="0">
                <a:latin typeface="Times New Roman" panose="02020603050405020304" pitchFamily="18" charset="0"/>
                <a:cs typeface="Times New Roman" panose="02020603050405020304" pitchFamily="18" charset="0"/>
              </a:rPr>
              <a:t> with all the available users listed.</a:t>
            </a:r>
          </a:p>
        </p:txBody>
      </p:sp>
      <p:sp>
        <p:nvSpPr>
          <p:cNvPr id="3" name="Rectangle 2"/>
          <p:cNvSpPr/>
          <p:nvPr/>
        </p:nvSpPr>
        <p:spPr>
          <a:xfrm>
            <a:off x="245195" y="980728"/>
            <a:ext cx="8550756" cy="1631216"/>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solidFill>
                  <a:srgbClr val="0070C0"/>
                </a:solidFill>
                <a:latin typeface="Times New Roman" panose="02020603050405020304" pitchFamily="18" charset="0"/>
                <a:cs typeface="Times New Roman" panose="02020603050405020304" pitchFamily="18" charset="0"/>
              </a:rPr>
              <a:t>If another user wants to use the computer for a short time</a:t>
            </a:r>
            <a:r>
              <a:rPr lang="en-US" sz="2000" b="1" dirty="0">
                <a:latin typeface="Times New Roman" panose="02020603050405020304" pitchFamily="18" charset="0"/>
                <a:cs typeface="Times New Roman" panose="02020603050405020304" pitchFamily="18" charset="0"/>
              </a:rPr>
              <a:t>, the </a:t>
            </a:r>
            <a:r>
              <a:rPr lang="en-US" sz="2000" b="1" dirty="0">
                <a:solidFill>
                  <a:srgbClr val="00B050"/>
                </a:solidFill>
                <a:latin typeface="Times New Roman" panose="02020603050405020304" pitchFamily="18" charset="0"/>
                <a:cs typeface="Times New Roman" panose="02020603050405020304" pitchFamily="18" charset="0"/>
              </a:rPr>
              <a:t>first user </a:t>
            </a:r>
            <a:r>
              <a:rPr lang="en-US" sz="2000" b="1" dirty="0">
                <a:latin typeface="Times New Roman" panose="02020603050405020304" pitchFamily="18" charset="0"/>
                <a:cs typeface="Times New Roman" panose="02020603050405020304" pitchFamily="18" charset="0"/>
              </a:rPr>
              <a:t>may not want to take the time to shut down all applications and data files that he or she is working on. </a:t>
            </a:r>
          </a:p>
          <a:p>
            <a:pPr algn="just"/>
            <a:r>
              <a:rPr lang="en-US" sz="2000" b="1" dirty="0">
                <a:latin typeface="Times New Roman" panose="02020603050405020304" pitchFamily="18" charset="0"/>
                <a:cs typeface="Times New Roman" panose="02020603050405020304" pitchFamily="18" charset="0"/>
              </a:rPr>
              <a:t>The </a:t>
            </a:r>
            <a:r>
              <a:rPr lang="en-US" sz="2000" b="1" u="sng" dirty="0">
                <a:solidFill>
                  <a:srgbClr val="FF0000"/>
                </a:solidFill>
                <a:latin typeface="Times New Roman" panose="02020603050405020304" pitchFamily="18" charset="0"/>
                <a:cs typeface="Times New Roman" panose="02020603050405020304" pitchFamily="18" charset="0"/>
              </a:rPr>
              <a:t>Switch User command </a:t>
            </a:r>
            <a:r>
              <a:rPr lang="en-US" sz="2000" b="1" dirty="0">
                <a:solidFill>
                  <a:srgbClr val="00B050"/>
                </a:solidFill>
                <a:latin typeface="Times New Roman" panose="02020603050405020304" pitchFamily="18" charset="0"/>
                <a:cs typeface="Times New Roman" panose="02020603050405020304" pitchFamily="18" charset="0"/>
              </a:rPr>
              <a:t>suspends the current user’s session but does not end it</a:t>
            </a:r>
            <a:r>
              <a:rPr lang="en-US" sz="2000" b="1" dirty="0">
                <a:latin typeface="Times New Roman" panose="02020603050405020304" pitchFamily="18" charset="0"/>
                <a:cs typeface="Times New Roman" panose="02020603050405020304" pitchFamily="18" charset="0"/>
              </a:rPr>
              <a:t>, and </a:t>
            </a:r>
            <a:r>
              <a:rPr lang="en-US" sz="2000" b="1" dirty="0">
                <a:solidFill>
                  <a:srgbClr val="0070C0"/>
                </a:solidFill>
                <a:latin typeface="Times New Roman" panose="02020603050405020304" pitchFamily="18" charset="0"/>
                <a:cs typeface="Times New Roman" panose="02020603050405020304" pitchFamily="18" charset="0"/>
              </a:rPr>
              <a:t>returns to the login screen</a:t>
            </a:r>
            <a:r>
              <a:rPr lang="en-US" sz="2000" b="1" dirty="0">
                <a:latin typeface="Times New Roman" panose="02020603050405020304" pitchFamily="18" charset="0"/>
                <a:cs typeface="Times New Roman" panose="02020603050405020304" pitchFamily="18" charset="0"/>
              </a:rPr>
              <a:t>. Another user can then log in.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711" y="2924944"/>
            <a:ext cx="3103240" cy="253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30659" y="476672"/>
            <a:ext cx="4438266" cy="461665"/>
          </a:xfrm>
          <a:prstGeom prst="rect">
            <a:avLst/>
          </a:prstGeom>
        </p:spPr>
        <p:txBody>
          <a:bodyPr wrap="none">
            <a:spAutoFit/>
          </a:bodyPr>
          <a:lstStyle/>
          <a:p>
            <a:r>
              <a:rPr lang="en-US" sz="2400" b="1" i="1" u="sng" dirty="0">
                <a:solidFill>
                  <a:srgbClr val="C00000"/>
                </a:solidFill>
                <a:latin typeface="Times New Roman" panose="02020603050405020304" pitchFamily="18" charset="0"/>
                <a:cs typeface="Times New Roman" panose="02020603050405020304" pitchFamily="18" charset="0"/>
              </a:rPr>
              <a:t>Logging Off and Switching Users</a:t>
            </a:r>
          </a:p>
        </p:txBody>
      </p:sp>
    </p:spTree>
    <p:extLst>
      <p:ext uri="{BB962C8B-B14F-4D97-AF65-F5344CB8AC3E}">
        <p14:creationId xmlns:p14="http://schemas.microsoft.com/office/powerpoint/2010/main" val="35773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92896"/>
            <a:ext cx="3319264" cy="253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6378" y="1189200"/>
            <a:ext cx="8522096" cy="1015663"/>
          </a:xfrm>
          <a:prstGeom prst="rect">
            <a:avLst/>
          </a:prstGeom>
        </p:spPr>
        <p:txBody>
          <a:bodyPr wrap="square">
            <a:spAutoFit/>
          </a:bodyPr>
          <a:lstStyle/>
          <a:p>
            <a:pPr algn="just">
              <a:buClr>
                <a:srgbClr val="C00000"/>
              </a:buClr>
            </a:pPr>
            <a:r>
              <a:rPr lang="en-US" sz="2000" b="1" dirty="0">
                <a:solidFill>
                  <a:srgbClr val="0070C0"/>
                </a:solidFill>
                <a:latin typeface="Times New Roman" panose="02020603050405020304" pitchFamily="18" charset="0"/>
                <a:cs typeface="Times New Roman" panose="02020603050405020304" pitchFamily="18" charset="0"/>
              </a:rPr>
              <a:t>If you are going to be away from your computer for a while, </a:t>
            </a:r>
            <a:r>
              <a:rPr lang="en-US" sz="2000" b="1" dirty="0">
                <a:latin typeface="Times New Roman" panose="02020603050405020304" pitchFamily="18" charset="0"/>
                <a:cs typeface="Times New Roman" panose="02020603050405020304" pitchFamily="18" charset="0"/>
              </a:rPr>
              <a:t>you might not want other people to be able to see what you were working on or snoop on your computer while you are gone. </a:t>
            </a:r>
          </a:p>
        </p:txBody>
      </p:sp>
      <p:sp>
        <p:nvSpPr>
          <p:cNvPr id="5" name="Rectangle 4"/>
          <p:cNvSpPr/>
          <p:nvPr/>
        </p:nvSpPr>
        <p:spPr>
          <a:xfrm>
            <a:off x="539552" y="2780928"/>
            <a:ext cx="4026768" cy="2031325"/>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You can use the </a:t>
            </a:r>
            <a:r>
              <a:rPr lang="en-US" b="1" u="sng" dirty="0">
                <a:solidFill>
                  <a:srgbClr val="FF0000"/>
                </a:solidFill>
                <a:latin typeface="Times New Roman" panose="02020603050405020304" pitchFamily="18" charset="0"/>
                <a:cs typeface="Times New Roman" panose="02020603050405020304" pitchFamily="18" charset="0"/>
              </a:rPr>
              <a:t>Lock command</a:t>
            </a:r>
            <a:r>
              <a:rPr lang="en-US" b="1" dirty="0">
                <a:latin typeface="Times New Roman" panose="02020603050405020304" pitchFamily="18" charset="0"/>
                <a:cs typeface="Times New Roman" panose="02020603050405020304" pitchFamily="18" charset="0"/>
              </a:rPr>
              <a:t>. Locking preserves the current state of the computer </a:t>
            </a:r>
            <a:r>
              <a:rPr lang="en-US" b="1" dirty="0">
                <a:solidFill>
                  <a:srgbClr val="00B050"/>
                </a:solidFill>
                <a:latin typeface="Times New Roman" panose="02020603050405020304" pitchFamily="18" charset="0"/>
                <a:cs typeface="Times New Roman" panose="02020603050405020304" pitchFamily="18" charset="0"/>
              </a:rPr>
              <a:t>but redisplays the login screen</a:t>
            </a:r>
            <a:r>
              <a:rPr lang="en-US" b="1" dirty="0">
                <a:latin typeface="Times New Roman" panose="02020603050405020304" pitchFamily="18" charset="0"/>
                <a:cs typeface="Times New Roman" panose="02020603050405020304" pitchFamily="18" charset="0"/>
              </a:rPr>
              <a:t>. </a:t>
            </a:r>
          </a:p>
          <a:p>
            <a:pPr algn="just"/>
            <a:r>
              <a:rPr lang="en-US" b="1" dirty="0">
                <a:solidFill>
                  <a:srgbClr val="0070C0"/>
                </a:solidFill>
                <a:latin typeface="Times New Roman" panose="02020603050405020304" pitchFamily="18" charset="0"/>
                <a:cs typeface="Times New Roman" panose="02020603050405020304" pitchFamily="18" charset="0"/>
              </a:rPr>
              <a:t>You must retype your password when you return to the computer to continue your session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638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90" y="942080"/>
            <a:ext cx="8712969" cy="1015663"/>
          </a:xfrm>
          <a:prstGeom prst="rect">
            <a:avLst/>
          </a:prstGeom>
        </p:spPr>
        <p:txBody>
          <a:bodyPr wrap="square">
            <a:spAutoFit/>
          </a:bodyPr>
          <a:lstStyle/>
          <a:p>
            <a:pPr algn="just"/>
            <a:r>
              <a:rPr lang="en-US" sz="2000" b="1" u="sng" dirty="0">
                <a:solidFill>
                  <a:srgbClr val="FF0000"/>
                </a:solidFill>
                <a:latin typeface="Times New Roman" panose="02020603050405020304" pitchFamily="18" charset="0"/>
                <a:cs typeface="Times New Roman" panose="02020603050405020304" pitchFamily="18" charset="0"/>
              </a:rPr>
              <a:t>Title bar:</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is the bar across the top of the window</a:t>
            </a:r>
            <a:r>
              <a:rPr lang="en-US" sz="2000" b="1" dirty="0">
                <a:latin typeface="Times New Roman" panose="02020603050405020304" pitchFamily="18" charset="0"/>
                <a:cs typeface="Times New Roman" panose="02020603050405020304" pitchFamily="18" charset="0"/>
              </a:rPr>
              <a:t>. If the window holds an application, it shows the </a:t>
            </a:r>
            <a:r>
              <a:rPr lang="en-US" sz="2000" b="1" dirty="0">
                <a:solidFill>
                  <a:srgbClr val="0070C0"/>
                </a:solidFill>
                <a:latin typeface="Times New Roman" panose="02020603050405020304" pitchFamily="18" charset="0"/>
                <a:cs typeface="Times New Roman" panose="02020603050405020304" pitchFamily="18" charset="0"/>
              </a:rPr>
              <a:t>application’s name</a:t>
            </a: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You can move a window around onscreen by dragging its title bar.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097" y="1957743"/>
            <a:ext cx="4248473" cy="425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2084" y="3314813"/>
            <a:ext cx="4225931" cy="1015663"/>
          </a:xfrm>
          <a:prstGeom prst="rect">
            <a:avLst/>
          </a:prstGeom>
        </p:spPr>
        <p:txBody>
          <a:bodyPr wrap="square">
            <a:spAutoFit/>
          </a:bodyPr>
          <a:lstStyle/>
          <a:p>
            <a:pPr marL="342900" indent="-342900" algn="just">
              <a:buFont typeface="Arial" panose="020B0604020202020204" pitchFamily="34" charset="0"/>
              <a:buChar char="•"/>
            </a:pPr>
            <a:r>
              <a:rPr lang="en-US" sz="2000" b="1" u="sng" dirty="0">
                <a:solidFill>
                  <a:srgbClr val="FF0000"/>
                </a:solidFill>
                <a:latin typeface="Times New Roman" panose="02020603050405020304" pitchFamily="18" charset="0"/>
                <a:cs typeface="Times New Roman" panose="02020603050405020304" pitchFamily="18" charset="0"/>
              </a:rPr>
              <a:t>       Minimize:</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Hides the window by shrinking it down to a button on the </a:t>
            </a:r>
            <a:r>
              <a:rPr lang="en-US" sz="2000" b="1" dirty="0">
                <a:solidFill>
                  <a:srgbClr val="00B050"/>
                </a:solidFill>
                <a:latin typeface="Times New Roman" panose="02020603050405020304" pitchFamily="18" charset="0"/>
                <a:cs typeface="Times New Roman" panose="02020603050405020304" pitchFamily="18" charset="0"/>
              </a:rPr>
              <a:t>taskbar</a:t>
            </a:r>
            <a:r>
              <a:rPr lang="en-US" sz="2000" b="1" dirty="0">
                <a:latin typeface="Times New Roman" panose="02020603050405020304" pitchFamily="18" charset="0"/>
                <a:cs typeface="Times New Roman" panose="02020603050405020304" pitchFamily="18" charset="0"/>
              </a:rPr>
              <a:t>. </a:t>
            </a:r>
          </a:p>
        </p:txBody>
      </p:sp>
      <p:sp>
        <p:nvSpPr>
          <p:cNvPr id="5" name="Rectangle 4"/>
          <p:cNvSpPr/>
          <p:nvPr/>
        </p:nvSpPr>
        <p:spPr>
          <a:xfrm>
            <a:off x="251519" y="4580566"/>
            <a:ext cx="4229419" cy="1631216"/>
          </a:xfrm>
          <a:prstGeom prst="rect">
            <a:avLst/>
          </a:prstGeom>
        </p:spPr>
        <p:txBody>
          <a:bodyPr wrap="square">
            <a:spAutoFit/>
          </a:bodyPr>
          <a:lstStyle/>
          <a:p>
            <a:pPr marL="342900" indent="-342900" algn="just">
              <a:buFont typeface="Arial" panose="020B0604020202020204" pitchFamily="34" charset="0"/>
              <a:buChar char="•"/>
            </a:pPr>
            <a:r>
              <a:rPr lang="en-US" sz="2000" b="1" u="sng" dirty="0">
                <a:solidFill>
                  <a:srgbClr val="FF0000"/>
                </a:solidFill>
                <a:latin typeface="Times New Roman" panose="02020603050405020304" pitchFamily="18" charset="0"/>
                <a:cs typeface="Times New Roman" panose="02020603050405020304" pitchFamily="18" charset="0"/>
              </a:rPr>
              <a:t>      Maximize:</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Enlarges the window to fill the entire screen</a:t>
            </a:r>
            <a:r>
              <a:rPr lang="en-US" sz="2000" b="1" dirty="0">
                <a:latin typeface="Times New Roman" panose="02020603050405020304" pitchFamily="18" charset="0"/>
                <a:cs typeface="Times New Roman" panose="02020603050405020304" pitchFamily="18" charset="0"/>
              </a:rPr>
              <a:t>. When a window is already maximized, this button changes to a Restore button</a:t>
            </a:r>
          </a:p>
        </p:txBody>
      </p:sp>
      <p:sp>
        <p:nvSpPr>
          <p:cNvPr id="3" name="Rectangle 2"/>
          <p:cNvSpPr/>
          <p:nvPr/>
        </p:nvSpPr>
        <p:spPr>
          <a:xfrm>
            <a:off x="523085" y="404664"/>
            <a:ext cx="3263073" cy="461665"/>
          </a:xfrm>
          <a:prstGeom prst="rect">
            <a:avLst/>
          </a:prstGeom>
        </p:spPr>
        <p:txBody>
          <a:bodyPr wrap="none">
            <a:spAutoFit/>
          </a:bodyPr>
          <a:lstStyle/>
          <a:p>
            <a:r>
              <a:rPr lang="en-US" sz="2400" b="1" i="1" dirty="0">
                <a:solidFill>
                  <a:srgbClr val="C00000"/>
                </a:solidFill>
                <a:latin typeface="Times New Roman" panose="02020603050405020304" pitchFamily="18" charset="0"/>
                <a:cs typeface="Times New Roman" panose="02020603050405020304" pitchFamily="18" charset="0"/>
              </a:rPr>
              <a:t>Manipulating a Window</a:t>
            </a:r>
          </a:p>
        </p:txBody>
      </p:sp>
      <p:sp>
        <p:nvSpPr>
          <p:cNvPr id="6" name="Rectangle 5"/>
          <p:cNvSpPr/>
          <p:nvPr/>
        </p:nvSpPr>
        <p:spPr>
          <a:xfrm>
            <a:off x="433235" y="2299150"/>
            <a:ext cx="3865985"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The buttons at the </a:t>
            </a:r>
            <a:r>
              <a:rPr lang="en-US" sz="2000" b="1" dirty="0">
                <a:solidFill>
                  <a:srgbClr val="FF0000"/>
                </a:solidFill>
                <a:latin typeface="Times New Roman" panose="02020603050405020304" pitchFamily="18" charset="0"/>
                <a:cs typeface="Times New Roman" panose="02020603050405020304" pitchFamily="18" charset="0"/>
              </a:rPr>
              <a:t>far-right end </a:t>
            </a:r>
            <a:r>
              <a:rPr lang="en-US" sz="2000" b="1" dirty="0">
                <a:latin typeface="Times New Roman" panose="02020603050405020304" pitchFamily="18" charset="0"/>
                <a:cs typeface="Times New Roman" panose="02020603050405020304" pitchFamily="18" charset="0"/>
              </a:rPr>
              <a:t>of the title bar </a:t>
            </a:r>
            <a:r>
              <a:rPr lang="en-US" sz="2000" b="1" dirty="0">
                <a:solidFill>
                  <a:srgbClr val="0070C0"/>
                </a:solidFill>
                <a:latin typeface="Times New Roman" panose="02020603050405020304" pitchFamily="18" charset="0"/>
                <a:cs typeface="Times New Roman" panose="02020603050405020304" pitchFamily="18" charset="0"/>
              </a:rPr>
              <a:t>control the window’s size.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38" y="3399972"/>
            <a:ext cx="4286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75" y="4665402"/>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433235" y="866329"/>
            <a:ext cx="386598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551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275" y="1802312"/>
            <a:ext cx="4248473" cy="414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5316" y="908720"/>
            <a:ext cx="8309132" cy="400110"/>
          </a:xfrm>
          <a:prstGeom prst="rect">
            <a:avLst/>
          </a:prstGeom>
        </p:spPr>
        <p:txBody>
          <a:bodyPr wrap="square">
            <a:spAutoFit/>
          </a:bodyPr>
          <a:lstStyle/>
          <a:p>
            <a:pPr marL="342900" indent="-342900">
              <a:buFont typeface="Arial" panose="020B0604020202020204" pitchFamily="34" charset="0"/>
              <a:buChar char="•"/>
            </a:pPr>
            <a:r>
              <a:rPr lang="en-US" sz="2000" b="1" u="sng" dirty="0">
                <a:solidFill>
                  <a:srgbClr val="FF0000"/>
                </a:solidFill>
                <a:latin typeface="Times New Roman" panose="02020603050405020304" pitchFamily="18" charset="0"/>
                <a:cs typeface="Times New Roman" panose="02020603050405020304" pitchFamily="18" charset="0"/>
              </a:rPr>
              <a:t>       Close:</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Closes the window</a:t>
            </a:r>
            <a:r>
              <a:rPr lang="en-US" sz="2000" b="1" dirty="0">
                <a:latin typeface="Times New Roman" panose="02020603050405020304" pitchFamily="18" charset="0"/>
                <a:cs typeface="Times New Roman" panose="02020603050405020304" pitchFamily="18" charset="0"/>
              </a:rPr>
              <a:t>, exiting the application that was open in it</a:t>
            </a:r>
          </a:p>
        </p:txBody>
      </p:sp>
      <p:sp>
        <p:nvSpPr>
          <p:cNvPr id="7" name="Rectangle 6"/>
          <p:cNvSpPr/>
          <p:nvPr/>
        </p:nvSpPr>
        <p:spPr>
          <a:xfrm>
            <a:off x="323042" y="2420888"/>
            <a:ext cx="3964248"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rgbClr val="0070C0"/>
                </a:solidFill>
                <a:latin typeface="Times New Roman" panose="02020603050405020304" pitchFamily="18" charset="0"/>
                <a:cs typeface="Times New Roman" panose="02020603050405020304" pitchFamily="18" charset="0"/>
              </a:rPr>
              <a:t>Each window has a border around its edges</a:t>
            </a:r>
            <a:r>
              <a:rPr lang="en-US" sz="2000" b="1" dirty="0">
                <a:latin typeface="Times New Roman" panose="02020603050405020304" pitchFamily="18" charset="0"/>
                <a:cs typeface="Times New Roman" panose="02020603050405020304" pitchFamily="18" charset="0"/>
              </a:rPr>
              <a:t>. You can position the mouse pointer over any part of the border and then drag to change the size of the window. </a:t>
            </a:r>
          </a:p>
          <a:p>
            <a:pPr algn="just"/>
            <a:r>
              <a:rPr lang="en-US" sz="2000" b="1" dirty="0">
                <a:solidFill>
                  <a:srgbClr val="0070C0"/>
                </a:solidFill>
                <a:latin typeface="Times New Roman" panose="02020603050405020304" pitchFamily="18" charset="0"/>
                <a:cs typeface="Times New Roman" panose="02020603050405020304" pitchFamily="18" charset="0"/>
              </a:rPr>
              <a:t>If you drag a corner of the border</a:t>
            </a:r>
            <a:r>
              <a:rPr lang="en-US" sz="2000" b="1" dirty="0">
                <a:latin typeface="Times New Roman" panose="02020603050405020304" pitchFamily="18" charset="0"/>
                <a:cs typeface="Times New Roman" panose="02020603050405020304" pitchFamily="18" charset="0"/>
              </a:rPr>
              <a:t>, you can resize in both dimensions at once.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15013"/>
            <a:ext cx="4095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94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21662"/>
            <a:ext cx="8064896"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Most </a:t>
            </a:r>
            <a:r>
              <a:rPr lang="en-US" sz="2000" b="1" dirty="0">
                <a:solidFill>
                  <a:srgbClr val="0070C0"/>
                </a:solidFill>
                <a:latin typeface="Times New Roman" panose="02020603050405020304" pitchFamily="18" charset="0"/>
                <a:cs typeface="Times New Roman" panose="02020603050405020304" pitchFamily="18" charset="0"/>
              </a:rPr>
              <a:t>Windows-based applications </a:t>
            </a:r>
            <a:r>
              <a:rPr lang="en-US" sz="2000" b="1" dirty="0">
                <a:latin typeface="Times New Roman" panose="02020603050405020304" pitchFamily="18" charset="0"/>
                <a:cs typeface="Times New Roman" panose="02020603050405020304" pitchFamily="18" charset="0"/>
              </a:rPr>
              <a:t>have </a:t>
            </a:r>
            <a:r>
              <a:rPr lang="en-US" sz="2000" b="1" dirty="0">
                <a:solidFill>
                  <a:srgbClr val="00B050"/>
                </a:solidFill>
                <a:latin typeface="Times New Roman" panose="02020603050405020304" pitchFamily="18" charset="0"/>
                <a:cs typeface="Times New Roman" panose="02020603050405020304" pitchFamily="18" charset="0"/>
              </a:rPr>
              <a:t>one of two interfaces</a:t>
            </a:r>
            <a:r>
              <a:rPr lang="en-US" sz="2000" b="1" dirty="0">
                <a:latin typeface="Times New Roman" panose="02020603050405020304" pitchFamily="18" charset="0"/>
                <a:cs typeface="Times New Roman" panose="02020603050405020304" pitchFamily="18" charset="0"/>
              </a:rPr>
              <a:t>: </a:t>
            </a:r>
          </a:p>
          <a:p>
            <a:pPr marL="457200" indent="-457200"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Menu interface.</a:t>
            </a:r>
          </a:p>
          <a:p>
            <a:pPr marL="457200" indent="-457200"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Ribbon interface.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78395"/>
            <a:ext cx="4119751" cy="2354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descr="The ribbon interface: sacrificing usability for discoverability - C#  HelperC# Hel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293096"/>
            <a:ext cx="4228728" cy="21784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72843" y="2132071"/>
            <a:ext cx="3455594" cy="1200329"/>
          </a:xfrm>
          <a:prstGeom prst="rect">
            <a:avLst/>
          </a:prstGeom>
        </p:spPr>
        <p:txBody>
          <a:bodyPr wrap="square">
            <a:spAutoFit/>
          </a:bodyPr>
          <a:lstStyle/>
          <a:p>
            <a:pPr algn="just"/>
            <a:r>
              <a:rPr lang="en-US" b="1" u="sng" dirty="0">
                <a:solidFill>
                  <a:srgbClr val="FF0000"/>
                </a:solidFill>
                <a:latin typeface="Times New Roman" panose="02020603050405020304" pitchFamily="18" charset="0"/>
                <a:cs typeface="Times New Roman" panose="02020603050405020304" pitchFamily="18" charset="0"/>
              </a:rPr>
              <a:t>Menu interface:</a:t>
            </a:r>
            <a:r>
              <a:rPr lang="en-US" b="1" dirty="0">
                <a:solidFill>
                  <a:srgbClr val="FF000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is typical of older applications and applications not developed by Microsoft.</a:t>
            </a:r>
          </a:p>
        </p:txBody>
      </p:sp>
      <p:sp>
        <p:nvSpPr>
          <p:cNvPr id="5" name="Rectangle 4"/>
          <p:cNvSpPr/>
          <p:nvPr/>
        </p:nvSpPr>
        <p:spPr>
          <a:xfrm>
            <a:off x="251520" y="4750440"/>
            <a:ext cx="3672408" cy="646331"/>
          </a:xfrm>
          <a:prstGeom prst="rect">
            <a:avLst/>
          </a:prstGeom>
        </p:spPr>
        <p:txBody>
          <a:bodyPr wrap="square">
            <a:spAutoFit/>
          </a:bodyPr>
          <a:lstStyle/>
          <a:p>
            <a:pPr algn="just"/>
            <a:r>
              <a:rPr lang="en-US" b="1" u="sng" dirty="0">
                <a:solidFill>
                  <a:srgbClr val="FF0000"/>
                </a:solidFill>
                <a:latin typeface="Times New Roman" panose="02020603050405020304" pitchFamily="18" charset="0"/>
                <a:cs typeface="Times New Roman" panose="02020603050405020304" pitchFamily="18" charset="0"/>
              </a:rPr>
              <a:t>Ribbon interface: </a:t>
            </a:r>
            <a:r>
              <a:rPr lang="en-US" b="1" dirty="0">
                <a:latin typeface="Times New Roman" panose="02020603050405020304" pitchFamily="18" charset="0"/>
                <a:cs typeface="Times New Roman" panose="02020603050405020304" pitchFamily="18" charset="0"/>
              </a:rPr>
              <a:t> is common in newer Microsoft applications.</a:t>
            </a:r>
          </a:p>
        </p:txBody>
      </p:sp>
      <p:sp>
        <p:nvSpPr>
          <p:cNvPr id="8" name="Rectangle 7"/>
          <p:cNvSpPr/>
          <p:nvPr/>
        </p:nvSpPr>
        <p:spPr>
          <a:xfrm>
            <a:off x="428617" y="280960"/>
            <a:ext cx="3855351" cy="461665"/>
          </a:xfrm>
          <a:prstGeom prst="rect">
            <a:avLst/>
          </a:prstGeom>
        </p:spPr>
        <p:txBody>
          <a:bodyPr wrap="none">
            <a:spAutoFit/>
          </a:bodyPr>
          <a:lstStyle/>
          <a:p>
            <a:r>
              <a:rPr lang="en-US" sz="2400" b="1" i="1" dirty="0">
                <a:solidFill>
                  <a:srgbClr val="C00000"/>
                </a:solidFill>
                <a:latin typeface="Times New Roman" panose="02020603050405020304" pitchFamily="18" charset="0"/>
                <a:cs typeface="Times New Roman" panose="02020603050405020304" pitchFamily="18" charset="0"/>
              </a:rPr>
              <a:t>Navigating in an Application</a:t>
            </a:r>
          </a:p>
        </p:txBody>
      </p:sp>
      <p:cxnSp>
        <p:nvCxnSpPr>
          <p:cNvPr id="9" name="Straight Connector 8"/>
          <p:cNvCxnSpPr/>
          <p:nvPr/>
        </p:nvCxnSpPr>
        <p:spPr>
          <a:xfrm>
            <a:off x="338767" y="742625"/>
            <a:ext cx="437724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425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826" y="1268761"/>
            <a:ext cx="3921646" cy="2592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67002" y="476672"/>
            <a:ext cx="8553470" cy="1015663"/>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Menu-based interface</a:t>
            </a:r>
            <a:r>
              <a:rPr lang="en-US" sz="2000" b="1" u="sng" dirty="0">
                <a:solidFill>
                  <a:srgbClr val="0070C0"/>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 has a menu bar across the top of the screen, immediately below the title bar. </a:t>
            </a:r>
            <a:r>
              <a:rPr lang="en-US" sz="2000" b="1" dirty="0">
                <a:latin typeface="Times New Roman" panose="02020603050405020304" pitchFamily="18" charset="0"/>
                <a:cs typeface="Times New Roman" panose="02020603050405020304" pitchFamily="18" charset="0"/>
              </a:rPr>
              <a:t>You can click a menu name to open the menu, as shown in the figure below.</a:t>
            </a:r>
            <a:r>
              <a:rPr lang="en-US" sz="2000" b="1" dirty="0">
                <a:solidFill>
                  <a:srgbClr val="00B05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278833" y="1628507"/>
            <a:ext cx="4264903" cy="1631216"/>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Notice that </a:t>
            </a:r>
            <a:r>
              <a:rPr lang="en-US" sz="2000" b="1" dirty="0">
                <a:solidFill>
                  <a:srgbClr val="00B050"/>
                </a:solidFill>
                <a:latin typeface="Times New Roman" panose="02020603050405020304" pitchFamily="18" charset="0"/>
                <a:cs typeface="Times New Roman" panose="02020603050405020304" pitchFamily="18" charset="0"/>
              </a:rPr>
              <a:t>some commands </a:t>
            </a:r>
            <a:r>
              <a:rPr lang="en-US" sz="2000" b="1" dirty="0">
                <a:solidFill>
                  <a:srgbClr val="0070C0"/>
                </a:solidFill>
                <a:latin typeface="Times New Roman" panose="02020603050405020304" pitchFamily="18" charset="0"/>
                <a:cs typeface="Times New Roman" panose="02020603050405020304" pitchFamily="18" charset="0"/>
              </a:rPr>
              <a:t>have keyboard shortcuts listed next to them</a:t>
            </a:r>
            <a:r>
              <a:rPr lang="en-US" sz="2000" b="1" dirty="0">
                <a:latin typeface="Times New Roman" panose="02020603050405020304" pitchFamily="18" charset="0"/>
                <a:cs typeface="Times New Roman" panose="02020603050405020304" pitchFamily="18" charset="0"/>
              </a:rPr>
              <a:t>. You can press those keys instead of using the menu system if you prefer.</a:t>
            </a:r>
            <a:endParaRPr lang="en-US" sz="2000" dirty="0"/>
          </a:p>
        </p:txBody>
      </p:sp>
      <p:sp>
        <p:nvSpPr>
          <p:cNvPr id="5" name="Rectangle 4"/>
          <p:cNvSpPr/>
          <p:nvPr/>
        </p:nvSpPr>
        <p:spPr>
          <a:xfrm>
            <a:off x="326826" y="3861049"/>
            <a:ext cx="4216911" cy="2862322"/>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Notice also that </a:t>
            </a:r>
            <a:r>
              <a:rPr lang="en-US" sz="2000" b="1" dirty="0">
                <a:solidFill>
                  <a:srgbClr val="00B050"/>
                </a:solidFill>
                <a:latin typeface="Times New Roman" panose="02020603050405020304" pitchFamily="18" charset="0"/>
                <a:cs typeface="Times New Roman" panose="02020603050405020304" pitchFamily="18" charset="0"/>
              </a:rPr>
              <a:t>some commands </a:t>
            </a:r>
            <a:r>
              <a:rPr lang="en-US" sz="2000" b="1" dirty="0">
                <a:solidFill>
                  <a:srgbClr val="0070C0"/>
                </a:solidFill>
                <a:latin typeface="Times New Roman" panose="02020603050405020304" pitchFamily="18" charset="0"/>
                <a:cs typeface="Times New Roman" panose="02020603050405020304" pitchFamily="18" charset="0"/>
              </a:rPr>
              <a:t>open dialog boxes</a:t>
            </a:r>
            <a:r>
              <a:rPr lang="en-US" sz="2000" b="1" dirty="0">
                <a:latin typeface="Times New Roman" panose="02020603050405020304" pitchFamily="18" charset="0"/>
                <a:cs typeface="Times New Roman" panose="02020603050405020304" pitchFamily="18" charset="0"/>
              </a:rPr>
              <a:t>, which are windows that prompt you for additional information. </a:t>
            </a:r>
          </a:p>
          <a:p>
            <a:pPr algn="just"/>
            <a:r>
              <a:rPr lang="en-US" sz="2000" b="1" i="1" u="sng" dirty="0">
                <a:solidFill>
                  <a:srgbClr val="FF0000"/>
                </a:solidFill>
                <a:latin typeface="Times New Roman" panose="02020603050405020304" pitchFamily="18" charset="0"/>
                <a:cs typeface="Times New Roman" panose="02020603050405020304" pitchFamily="18" charset="0"/>
              </a:rPr>
              <a:t>For example</a:t>
            </a:r>
            <a:r>
              <a:rPr lang="en-US" sz="2000" b="1" dirty="0">
                <a:latin typeface="Times New Roman" panose="02020603050405020304" pitchFamily="18" charset="0"/>
                <a:cs typeface="Times New Roman" panose="02020603050405020304" pitchFamily="18" charset="0"/>
              </a:rPr>
              <a:t>, if you click the Print command, the Print dialog box opens, prompting you to enter print settings, as shown in the figure below.</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827" y="4077072"/>
            <a:ext cx="3921646" cy="23897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433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376" y="504014"/>
            <a:ext cx="8280920" cy="1015663"/>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Ribbon-based applications:</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do </a:t>
            </a:r>
            <a:r>
              <a:rPr lang="en-US" sz="2000" b="1" dirty="0">
                <a:solidFill>
                  <a:srgbClr val="00B050"/>
                </a:solidFill>
                <a:latin typeface="Times New Roman" panose="02020603050405020304" pitchFamily="18" charset="0"/>
                <a:cs typeface="Times New Roman" panose="02020603050405020304" pitchFamily="18" charset="0"/>
              </a:rPr>
              <a:t>not have a menu bar or toolbar</a:t>
            </a:r>
            <a:r>
              <a:rPr lang="en-US" sz="2000" b="1" dirty="0">
                <a:solidFill>
                  <a:srgbClr val="0070C0"/>
                </a:solidFill>
                <a:latin typeface="Times New Roman" panose="02020603050405020304" pitchFamily="18" charset="0"/>
                <a:cs typeface="Times New Roman" panose="02020603050405020304" pitchFamily="18" charset="0"/>
              </a:rPr>
              <a:t>. Instead, they have a tabbed Ribbon, which is somewhat like a large multi-page toolbar</a:t>
            </a:r>
            <a:r>
              <a:rPr lang="en-US" sz="2000" b="1" dirty="0">
                <a:latin typeface="Times New Roman" panose="02020603050405020304" pitchFamily="18" charset="0"/>
                <a:cs typeface="Times New Roman" panose="02020603050405020304" pitchFamily="18" charset="0"/>
              </a:rPr>
              <a: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63420"/>
            <a:ext cx="4127711" cy="2497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93376" y="1555106"/>
            <a:ext cx="4278624" cy="163121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Each tab represents a different page of tools. Click a tab to access the buttons and other tools on that tab. the figure shows an app called </a:t>
            </a:r>
            <a:r>
              <a:rPr lang="en-US" sz="2000" b="1" dirty="0">
                <a:solidFill>
                  <a:srgbClr val="00B050"/>
                </a:solidFill>
                <a:latin typeface="Times New Roman" panose="02020603050405020304" pitchFamily="18" charset="0"/>
                <a:cs typeface="Times New Roman" panose="02020603050405020304" pitchFamily="18" charset="0"/>
              </a:rPr>
              <a:t>WordPad</a:t>
            </a:r>
            <a:r>
              <a:rPr lang="en-US" sz="20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293376" y="3233201"/>
            <a:ext cx="4278624" cy="2862322"/>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It has </a:t>
            </a:r>
            <a:r>
              <a:rPr lang="en-US" sz="2000" b="1" dirty="0">
                <a:solidFill>
                  <a:srgbClr val="00B050"/>
                </a:solidFill>
                <a:latin typeface="Times New Roman" panose="02020603050405020304" pitchFamily="18" charset="0"/>
                <a:cs typeface="Times New Roman" panose="02020603050405020304" pitchFamily="18" charset="0"/>
              </a:rPr>
              <a:t>two ordinary tabs</a:t>
            </a: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Home</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View</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containing commands you can select</a:t>
            </a:r>
            <a:r>
              <a:rPr lang="en-US" sz="2000" b="1" dirty="0">
                <a:latin typeface="Times New Roman" panose="02020603050405020304" pitchFamily="18" charset="0"/>
                <a:cs typeface="Times New Roman" panose="02020603050405020304" pitchFamily="18" charset="0"/>
              </a:rPr>
              <a:t>. </a:t>
            </a:r>
          </a:p>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It also contains a </a:t>
            </a:r>
            <a:r>
              <a:rPr lang="en-US" sz="2000" b="1" dirty="0">
                <a:solidFill>
                  <a:srgbClr val="FF0000"/>
                </a:solidFill>
                <a:latin typeface="Times New Roman" panose="02020603050405020304" pitchFamily="18" charset="0"/>
                <a:cs typeface="Times New Roman" panose="02020603050405020304" pitchFamily="18" charset="0"/>
              </a:rPr>
              <a:t>File tab</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which is the blue tab to the left of the other two</a:t>
            </a:r>
            <a:r>
              <a:rPr lang="en-US" sz="2000" b="1" dirty="0">
                <a:latin typeface="Times New Roman" panose="02020603050405020304" pitchFamily="18" charset="0"/>
                <a:cs typeface="Times New Roman" panose="02020603050405020304" pitchFamily="18" charset="0"/>
              </a:rPr>
              <a:t>. The File tab opens a File menu, which contains commands for saving, opening, closing, and printing files. </a:t>
            </a:r>
          </a:p>
        </p:txBody>
      </p:sp>
      <p:sp>
        <p:nvSpPr>
          <p:cNvPr id="5" name="Rectangle 4"/>
          <p:cNvSpPr/>
          <p:nvPr/>
        </p:nvSpPr>
        <p:spPr>
          <a:xfrm>
            <a:off x="539552" y="6338024"/>
            <a:ext cx="64807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Clr>
                <a:srgbClr val="C00000"/>
              </a:buClr>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Microsoft Office programs use this same type of interface.</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77072"/>
            <a:ext cx="4150542" cy="2034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641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275" y="2348880"/>
            <a:ext cx="4205883" cy="38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692696"/>
            <a:ext cx="8549622" cy="1323439"/>
          </a:xfrm>
          <a:prstGeom prst="rect">
            <a:avLst/>
          </a:prstGeom>
        </p:spPr>
        <p:txBody>
          <a:bodyPr wrap="square">
            <a:spAutoFit/>
          </a:bodyPr>
          <a:lstStyle/>
          <a:p>
            <a:pPr algn="just"/>
            <a:r>
              <a:rPr lang="en-US" sz="2000" b="1" dirty="0">
                <a:solidFill>
                  <a:srgbClr val="0070C0"/>
                </a:solidFill>
                <a:latin typeface="Times New Roman" panose="02020603050405020304" pitchFamily="18" charset="0"/>
                <a:cs typeface="Times New Roman" panose="02020603050405020304" pitchFamily="18" charset="0"/>
              </a:rPr>
              <a:t>In most applications</a:t>
            </a:r>
            <a:r>
              <a:rPr lang="en-US" sz="2000" b="1" dirty="0">
                <a:latin typeface="Times New Roman" panose="02020603050405020304" pitchFamily="18" charset="0"/>
                <a:cs typeface="Times New Roman" panose="02020603050405020304" pitchFamily="18" charset="0"/>
              </a:rPr>
              <a:t>, both </a:t>
            </a:r>
            <a:r>
              <a:rPr lang="en-US" sz="2000" b="1" dirty="0">
                <a:solidFill>
                  <a:srgbClr val="FF0000"/>
                </a:solidFill>
                <a:latin typeface="Times New Roman" panose="02020603050405020304" pitchFamily="18" charset="0"/>
                <a:cs typeface="Times New Roman" panose="02020603050405020304" pitchFamily="18" charset="0"/>
              </a:rPr>
              <a:t>menu-based</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Ribbon-based</a:t>
            </a:r>
            <a:r>
              <a:rPr lang="en-US" sz="2000" b="1" dirty="0">
                <a:latin typeface="Times New Roman" panose="02020603050405020304" pitchFamily="18" charset="0"/>
                <a:cs typeface="Times New Roman" panose="02020603050405020304" pitchFamily="18" charset="0"/>
              </a:rPr>
              <a:t>, you can </a:t>
            </a:r>
            <a:r>
              <a:rPr lang="en-US" sz="2000" b="1" dirty="0">
                <a:solidFill>
                  <a:srgbClr val="00B050"/>
                </a:solidFill>
                <a:latin typeface="Times New Roman" panose="02020603050405020304" pitchFamily="18" charset="0"/>
                <a:cs typeface="Times New Roman" panose="02020603050405020304" pitchFamily="18" charset="0"/>
              </a:rPr>
              <a:t>right-click</a:t>
            </a:r>
            <a:r>
              <a:rPr lang="en-US" sz="2000" b="1" dirty="0">
                <a:latin typeface="Times New Roman" panose="02020603050405020304" pitchFamily="18" charset="0"/>
                <a:cs typeface="Times New Roman" panose="02020603050405020304" pitchFamily="18" charset="0"/>
              </a:rPr>
              <a:t> to open a shortcut menu (also called a context menu) and select commands from there. </a:t>
            </a:r>
            <a:r>
              <a:rPr lang="en-US" sz="2000" b="1" dirty="0">
                <a:solidFill>
                  <a:srgbClr val="0070C0"/>
                </a:solidFill>
                <a:latin typeface="Times New Roman" panose="02020603050405020304" pitchFamily="18" charset="0"/>
                <a:cs typeface="Times New Roman" panose="02020603050405020304" pitchFamily="18" charset="0"/>
              </a:rPr>
              <a:t>The shortcut menu’s content changes depending on what you right-click and what you are doing</a:t>
            </a:r>
            <a:r>
              <a:rPr lang="en-US" sz="2000" b="1" dirty="0">
                <a:latin typeface="Times New Roman" panose="02020603050405020304" pitchFamily="18" charset="0"/>
                <a:cs typeface="Times New Roman" panose="02020603050405020304" pitchFamily="18" charset="0"/>
              </a:rPr>
              <a:t>. </a:t>
            </a:r>
          </a:p>
        </p:txBody>
      </p:sp>
      <p:sp>
        <p:nvSpPr>
          <p:cNvPr id="3" name="Rectangle 2"/>
          <p:cNvSpPr/>
          <p:nvPr/>
        </p:nvSpPr>
        <p:spPr>
          <a:xfrm>
            <a:off x="467544" y="2228671"/>
            <a:ext cx="3888432" cy="1631216"/>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For example</a:t>
            </a:r>
            <a:r>
              <a:rPr lang="en-US" sz="2000" b="1" dirty="0">
                <a:latin typeface="Times New Roman" panose="02020603050405020304" pitchFamily="18" charset="0"/>
                <a:cs typeface="Times New Roman" panose="02020603050405020304" pitchFamily="18" charset="0"/>
              </a:rPr>
              <a:t>, if you </a:t>
            </a:r>
            <a:r>
              <a:rPr lang="en-US" sz="2000" b="1" dirty="0">
                <a:solidFill>
                  <a:srgbClr val="0070C0"/>
                </a:solidFill>
                <a:latin typeface="Times New Roman" panose="02020603050405020304" pitchFamily="18" charset="0"/>
                <a:cs typeface="Times New Roman" panose="02020603050405020304" pitchFamily="18" charset="0"/>
              </a:rPr>
              <a:t>right-click</a:t>
            </a: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some text that you’ve selected</a:t>
            </a:r>
            <a:r>
              <a:rPr lang="en-US" sz="2000" b="1" dirty="0">
                <a:latin typeface="Times New Roman" panose="02020603050405020304" pitchFamily="18" charset="0"/>
                <a:cs typeface="Times New Roman" panose="02020603050405020304" pitchFamily="18" charset="0"/>
              </a:rPr>
              <a:t>, the shortcut menu contains commands to cut and copy it, as shown in the figure below.</a:t>
            </a:r>
          </a:p>
        </p:txBody>
      </p:sp>
      <p:sp>
        <p:nvSpPr>
          <p:cNvPr id="4" name="Rectangle 3"/>
          <p:cNvSpPr/>
          <p:nvPr/>
        </p:nvSpPr>
        <p:spPr>
          <a:xfrm>
            <a:off x="467544" y="4005064"/>
            <a:ext cx="3816424"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b="1" dirty="0">
                <a:solidFill>
                  <a:schemeClr val="tx1"/>
                </a:solidFill>
                <a:latin typeface="Times New Roman" panose="02020603050405020304" pitchFamily="18" charset="0"/>
                <a:cs typeface="Times New Roman" panose="02020603050405020304" pitchFamily="18" charset="0"/>
              </a:rPr>
              <a:t>To </a:t>
            </a:r>
            <a:r>
              <a:rPr lang="en-US" sz="2000" b="1" dirty="0">
                <a:solidFill>
                  <a:srgbClr val="C00000"/>
                </a:solidFill>
                <a:latin typeface="Times New Roman" panose="02020603050405020304" pitchFamily="18" charset="0"/>
                <a:cs typeface="Times New Roman" panose="02020603050405020304" pitchFamily="18" charset="0"/>
              </a:rPr>
              <a:t>close an application</a:t>
            </a:r>
            <a:r>
              <a:rPr lang="en-US" sz="2000" b="1" dirty="0">
                <a:solidFill>
                  <a:schemeClr val="tx1"/>
                </a:solidFill>
                <a:latin typeface="Times New Roman" panose="02020603050405020304" pitchFamily="18" charset="0"/>
                <a:cs typeface="Times New Roman" panose="02020603050405020304" pitchFamily="18" charset="0"/>
              </a:rPr>
              <a:t>, Close its window by </a:t>
            </a:r>
          </a:p>
          <a:p>
            <a:pPr marL="457200" indent="-457200" algn="just">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clicking</a:t>
            </a:r>
            <a:r>
              <a:rPr lang="en-US" sz="2000" b="1" dirty="0">
                <a:solidFill>
                  <a:srgbClr val="0070C0"/>
                </a:solidFill>
                <a:latin typeface="Times New Roman" panose="02020603050405020304" pitchFamily="18" charset="0"/>
                <a:cs typeface="Times New Roman" panose="02020603050405020304" pitchFamily="18" charset="0"/>
              </a:rPr>
              <a:t> the Close (X) button in the upper-right corner</a:t>
            </a:r>
            <a:r>
              <a:rPr lang="en-US" sz="2000" b="1"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Open its </a:t>
            </a:r>
            <a:r>
              <a:rPr lang="en-US" sz="2000" b="1" dirty="0">
                <a:solidFill>
                  <a:srgbClr val="0070C0"/>
                </a:solidFill>
                <a:latin typeface="Times New Roman" panose="02020603050405020304" pitchFamily="18" charset="0"/>
                <a:cs typeface="Times New Roman" panose="02020603050405020304" pitchFamily="18" charset="0"/>
              </a:rPr>
              <a:t>File menu and choose Exit, </a:t>
            </a:r>
          </a:p>
          <a:p>
            <a:pPr marL="457200" indent="-457200" algn="just">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Press</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Alt+F4</a:t>
            </a:r>
            <a:r>
              <a:rPr lang="en-US" sz="2000" b="1" dirty="0">
                <a:latin typeface="Times New Roman" panose="02020603050405020304" pitchFamily="18" charset="0"/>
                <a:cs typeface="Times New Roman" panose="02020603050405020304" pitchFamily="18" charset="0"/>
              </a:rPr>
              <a:t> when the application window is active.</a:t>
            </a:r>
          </a:p>
        </p:txBody>
      </p:sp>
    </p:spTree>
    <p:extLst>
      <p:ext uri="{BB962C8B-B14F-4D97-AF65-F5344CB8AC3E}">
        <p14:creationId xmlns:p14="http://schemas.microsoft.com/office/powerpoint/2010/main" val="239305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496" y="837836"/>
            <a:ext cx="8383600" cy="707886"/>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Computer’s file system </a:t>
            </a:r>
            <a:r>
              <a:rPr lang="en-US" sz="2000" b="1" dirty="0">
                <a:solidFill>
                  <a:srgbClr val="0070C0"/>
                </a:solidFill>
                <a:latin typeface="Times New Roman" panose="02020603050405020304" pitchFamily="18" charset="0"/>
                <a:cs typeface="Times New Roman" panose="02020603050405020304" pitchFamily="18" charset="0"/>
              </a:rPr>
              <a:t>consists of physical drives that contain volumes that have letters</a:t>
            </a:r>
            <a:r>
              <a:rPr lang="en-US" sz="2000" b="1" dirty="0">
                <a:latin typeface="Times New Roman" panose="02020603050405020304" pitchFamily="18" charset="0"/>
                <a:cs typeface="Times New Roman" panose="02020603050405020304" pitchFamily="18" charset="0"/>
              </a:rPr>
              <a:t> (with colons) assigned to them, like </a:t>
            </a:r>
            <a:r>
              <a:rPr lang="en-US" sz="2000" b="1" dirty="0">
                <a:solidFill>
                  <a:srgbClr val="FF0000"/>
                </a:solidFill>
                <a:latin typeface="Times New Roman" panose="02020603050405020304" pitchFamily="18" charset="0"/>
                <a:cs typeface="Times New Roman" panose="02020603050405020304" pitchFamily="18" charset="0"/>
              </a:rPr>
              <a:t>C:</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D:</a:t>
            </a:r>
            <a:r>
              <a:rPr lang="en-US" sz="2000" b="1" dirty="0">
                <a:latin typeface="Times New Roman" panose="02020603050405020304" pitchFamily="18" charset="0"/>
                <a:cs typeface="Times New Roman" panose="02020603050405020304" pitchFamily="18" charset="0"/>
              </a:rPr>
              <a:t>. </a:t>
            </a:r>
          </a:p>
        </p:txBody>
      </p:sp>
      <p:sp>
        <p:nvSpPr>
          <p:cNvPr id="3" name="Rectangle 2"/>
          <p:cNvSpPr/>
          <p:nvPr/>
        </p:nvSpPr>
        <p:spPr>
          <a:xfrm>
            <a:off x="466420" y="1568496"/>
            <a:ext cx="3816424" cy="70788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Each volume can </a:t>
            </a:r>
            <a:r>
              <a:rPr lang="en-US" sz="2000" b="1" dirty="0">
                <a:solidFill>
                  <a:srgbClr val="0070C0"/>
                </a:solidFill>
                <a:latin typeface="Times New Roman" panose="02020603050405020304" pitchFamily="18" charset="0"/>
                <a:cs typeface="Times New Roman" panose="02020603050405020304" pitchFamily="18" charset="0"/>
              </a:rPr>
              <a:t>contain </a:t>
            </a:r>
            <a:r>
              <a:rPr lang="en-US" sz="2000" b="1" dirty="0">
                <a:solidFill>
                  <a:srgbClr val="FF0000"/>
                </a:solidFill>
                <a:latin typeface="Times New Roman" panose="02020603050405020304" pitchFamily="18" charset="0"/>
                <a:cs typeface="Times New Roman" panose="02020603050405020304" pitchFamily="18" charset="0"/>
              </a:rPr>
              <a:t>folders</a:t>
            </a:r>
            <a:r>
              <a:rPr lang="en-US" sz="2000" b="1" dirty="0">
                <a:latin typeface="Times New Roman" panose="02020603050405020304" pitchFamily="18" charset="0"/>
                <a:cs typeface="Times New Roman" panose="02020603050405020304" pitchFamily="18" charset="0"/>
              </a:rPr>
              <a:t>, and each folder can </a:t>
            </a:r>
            <a:r>
              <a:rPr lang="en-US" sz="2000" b="1" dirty="0">
                <a:solidFill>
                  <a:srgbClr val="0070C0"/>
                </a:solidFill>
                <a:latin typeface="Times New Roman" panose="02020603050405020304" pitchFamily="18" charset="0"/>
                <a:cs typeface="Times New Roman" panose="02020603050405020304" pitchFamily="18" charset="0"/>
              </a:rPr>
              <a:t>contain</a:t>
            </a: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files</a:t>
            </a:r>
            <a:r>
              <a:rPr lang="en-US" sz="2000" b="1" dirty="0">
                <a:latin typeface="Times New Roman" panose="02020603050405020304" pitchFamily="18" charset="0"/>
                <a:cs typeface="Times New Roman" panose="02020603050405020304" pitchFamily="18" charset="0"/>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87419"/>
            <a:ext cx="4221088"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51714"/>
            <a:ext cx="4244347" cy="2143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48097" y="2564904"/>
            <a:ext cx="3994619" cy="3477875"/>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In Windows 7, Windows Explorer is the tool for managing files. “Managing” is a pretty broad term, encompassing all the various operations you might perform on a file, including:</a:t>
            </a:r>
          </a:p>
          <a:p>
            <a:pPr marL="457200" indent="-457200" algn="just">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Moving</a:t>
            </a:r>
            <a:r>
              <a:rPr lang="en-US" sz="2000" b="1" dirty="0">
                <a:latin typeface="Times New Roman" panose="02020603050405020304" pitchFamily="18" charset="0"/>
                <a:cs typeface="Times New Roman" panose="02020603050405020304" pitchFamily="18" charset="0"/>
              </a:rPr>
              <a:t>.</a:t>
            </a:r>
          </a:p>
          <a:p>
            <a:pPr marL="457200" indent="-457200" algn="just">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Copying</a:t>
            </a:r>
            <a:r>
              <a:rPr lang="en-US" sz="2000" b="1" dirty="0">
                <a:latin typeface="Times New Roman" panose="02020603050405020304" pitchFamily="18" charset="0"/>
                <a:cs typeface="Times New Roman" panose="02020603050405020304" pitchFamily="18" charset="0"/>
              </a:rPr>
              <a:t>.</a:t>
            </a:r>
          </a:p>
          <a:p>
            <a:pPr marL="457200" indent="-457200" algn="just">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Renaming</a:t>
            </a:r>
            <a:r>
              <a:rPr lang="en-US" sz="2000" b="1" dirty="0">
                <a:latin typeface="Times New Roman" panose="02020603050405020304" pitchFamily="18" charset="0"/>
                <a:cs typeface="Times New Roman" panose="02020603050405020304" pitchFamily="18" charset="0"/>
              </a:rPr>
              <a:t>. </a:t>
            </a:r>
          </a:p>
          <a:p>
            <a:pPr marL="457200" indent="-457200" algn="just">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Deleting</a:t>
            </a:r>
            <a:r>
              <a:rPr lang="en-US" sz="2000" b="1" dirty="0">
                <a:latin typeface="Times New Roman" panose="02020603050405020304" pitchFamily="18" charset="0"/>
                <a:cs typeface="Times New Roman" panose="02020603050405020304" pitchFamily="18" charset="0"/>
              </a:rPr>
              <a:t>. </a:t>
            </a:r>
          </a:p>
          <a:p>
            <a:pPr marL="457200" indent="-457200" algn="just">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viewing its properties.</a:t>
            </a:r>
          </a:p>
        </p:txBody>
      </p:sp>
      <p:sp>
        <p:nvSpPr>
          <p:cNvPr id="5" name="Rectangle 4"/>
          <p:cNvSpPr/>
          <p:nvPr/>
        </p:nvSpPr>
        <p:spPr>
          <a:xfrm>
            <a:off x="755576" y="285588"/>
            <a:ext cx="2547492" cy="523220"/>
          </a:xfrm>
          <a:prstGeom prst="rect">
            <a:avLst/>
          </a:prstGeom>
        </p:spPr>
        <p:txBody>
          <a:bodyPr wrap="none">
            <a:spAutoFit/>
          </a:bodyPr>
          <a:lstStyle/>
          <a:p>
            <a:pPr algn="ctr"/>
            <a:r>
              <a:rPr lang="en-US" sz="2800" b="1" i="1" dirty="0">
                <a:solidFill>
                  <a:srgbClr val="C00000"/>
                </a:solidFill>
                <a:latin typeface="Times New Roman" panose="02020603050405020304" pitchFamily="18" charset="0"/>
                <a:cs typeface="Times New Roman" panose="02020603050405020304" pitchFamily="18" charset="0"/>
              </a:rPr>
              <a:t>Managing Files</a:t>
            </a:r>
          </a:p>
        </p:txBody>
      </p:sp>
      <p:cxnSp>
        <p:nvCxnSpPr>
          <p:cNvPr id="7" name="Straight Connector 6"/>
          <p:cNvCxnSpPr/>
          <p:nvPr/>
        </p:nvCxnSpPr>
        <p:spPr>
          <a:xfrm>
            <a:off x="755576" y="837836"/>
            <a:ext cx="324036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828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936" y="2204864"/>
            <a:ext cx="5047536"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1045596"/>
            <a:ext cx="8424936"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In many ways, Windows Explorer resembles any other window. It has a </a:t>
            </a:r>
            <a:r>
              <a:rPr lang="en-US" sz="2000" b="1" dirty="0">
                <a:solidFill>
                  <a:srgbClr val="FF0000"/>
                </a:solidFill>
                <a:latin typeface="Times New Roman" panose="02020603050405020304" pitchFamily="18" charset="0"/>
                <a:cs typeface="Times New Roman" panose="02020603050405020304" pitchFamily="18" charset="0"/>
              </a:rPr>
              <a:t>title bar</a:t>
            </a:r>
            <a:r>
              <a:rPr lang="en-US" sz="2000" b="1" dirty="0">
                <a:latin typeface="Times New Roman" panose="02020603050405020304" pitchFamily="18" charset="0"/>
                <a:cs typeface="Times New Roman" panose="02020603050405020304" pitchFamily="18" charset="0"/>
              </a:rPr>
              <a:t>, a </a:t>
            </a:r>
            <a:r>
              <a:rPr lang="en-US" sz="2000" b="1" dirty="0">
                <a:solidFill>
                  <a:srgbClr val="FF0000"/>
                </a:solidFill>
                <a:latin typeface="Times New Roman" panose="02020603050405020304" pitchFamily="18" charset="0"/>
                <a:cs typeface="Times New Roman" panose="02020603050405020304" pitchFamily="18" charset="0"/>
              </a:rPr>
              <a:t>menu bar</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window controls</a:t>
            </a:r>
            <a:r>
              <a:rPr lang="en-US" sz="2000" b="1" dirty="0">
                <a:latin typeface="Times New Roman" panose="02020603050405020304" pitchFamily="18" charset="0"/>
                <a:cs typeface="Times New Roman" panose="02020603050405020304" pitchFamily="18" charset="0"/>
              </a:rPr>
              <a:t>. It also has </a:t>
            </a:r>
            <a:r>
              <a:rPr lang="en-US" sz="2000" b="1" dirty="0">
                <a:solidFill>
                  <a:srgbClr val="FF0000"/>
                </a:solidFill>
                <a:latin typeface="Times New Roman" panose="02020603050405020304" pitchFamily="18" charset="0"/>
                <a:cs typeface="Times New Roman" panose="02020603050405020304" pitchFamily="18" charset="0"/>
              </a:rPr>
              <a:t>some extra features</a:t>
            </a:r>
            <a:r>
              <a:rPr lang="en-US" sz="2000" b="1" dirty="0">
                <a:latin typeface="Times New Roman" panose="02020603050405020304" pitchFamily="18" charset="0"/>
                <a:cs typeface="Times New Roman" panose="02020603050405020304" pitchFamily="18" charset="0"/>
              </a:rPr>
              <a:t>, though, that not every window has, shown in the figure below.</a:t>
            </a:r>
          </a:p>
        </p:txBody>
      </p:sp>
      <p:sp>
        <p:nvSpPr>
          <p:cNvPr id="3" name="Rectangle 2"/>
          <p:cNvSpPr/>
          <p:nvPr/>
        </p:nvSpPr>
        <p:spPr>
          <a:xfrm>
            <a:off x="568580" y="397144"/>
            <a:ext cx="6408712" cy="461665"/>
          </a:xfrm>
          <a:prstGeom prst="rect">
            <a:avLst/>
          </a:prstGeom>
        </p:spPr>
        <p:txBody>
          <a:bodyPr wrap="square">
            <a:spAutoFit/>
          </a:bodyPr>
          <a:lstStyle/>
          <a:p>
            <a:r>
              <a:rPr lang="en-US" sz="2400" b="1" i="1" dirty="0">
                <a:solidFill>
                  <a:srgbClr val="C00000"/>
                </a:solidFill>
                <a:latin typeface="Times New Roman" panose="02020603050405020304" pitchFamily="18" charset="0"/>
                <a:cs typeface="Times New Roman" panose="02020603050405020304" pitchFamily="18" charset="0"/>
              </a:rPr>
              <a:t>Understanding the Windows Explorer Interface</a:t>
            </a:r>
          </a:p>
        </p:txBody>
      </p:sp>
      <p:cxnSp>
        <p:nvCxnSpPr>
          <p:cNvPr id="5" name="Straight Connector 4"/>
          <p:cNvCxnSpPr/>
          <p:nvPr/>
        </p:nvCxnSpPr>
        <p:spPr>
          <a:xfrm>
            <a:off x="539552" y="903583"/>
            <a:ext cx="648072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02116" y="2780928"/>
            <a:ext cx="2216184" cy="1631216"/>
          </a:xfrm>
          <a:prstGeom prst="rect">
            <a:avLst/>
          </a:prstGeom>
        </p:spPr>
        <p:txBody>
          <a:bodyPr wrap="none">
            <a:spAutoFit/>
          </a:bodyPr>
          <a:lstStyle/>
          <a:p>
            <a:pPr marL="342900" indent="-342900">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Navigation bar.</a:t>
            </a:r>
          </a:p>
          <a:p>
            <a:pPr marL="342900" indent="-342900">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Command bar.</a:t>
            </a:r>
          </a:p>
          <a:p>
            <a:pPr marL="342900" indent="-342900">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Address bar.</a:t>
            </a:r>
          </a:p>
          <a:p>
            <a:pPr marL="342900" indent="-342900">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Status bar.</a:t>
            </a:r>
          </a:p>
          <a:p>
            <a:pPr marL="342900" indent="-342900">
              <a:buClr>
                <a:schemeClr val="tx1"/>
              </a:buClr>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Search box</a:t>
            </a:r>
          </a:p>
        </p:txBody>
      </p:sp>
    </p:spTree>
    <p:extLst>
      <p:ext uri="{BB962C8B-B14F-4D97-AF65-F5344CB8AC3E}">
        <p14:creationId xmlns:p14="http://schemas.microsoft.com/office/powerpoint/2010/main" val="240073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72816"/>
            <a:ext cx="3888432" cy="3170099"/>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The Windows 7 interface, called the </a:t>
            </a:r>
            <a:r>
              <a:rPr lang="en-US" sz="2000" b="1" dirty="0">
                <a:solidFill>
                  <a:srgbClr val="FF0000"/>
                </a:solidFill>
                <a:latin typeface="Times New Roman" panose="02020603050405020304" pitchFamily="18" charset="0"/>
                <a:cs typeface="Times New Roman" panose="02020603050405020304" pitchFamily="18" charset="0"/>
              </a:rPr>
              <a:t>desktop</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is your starting point for most of the activities you perform in Windows 7</a:t>
            </a:r>
            <a:r>
              <a:rPr lang="en-US" sz="2000" b="1"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 From the desktop, you can: </a:t>
            </a:r>
          </a:p>
          <a:p>
            <a:pPr marL="342900" indent="-342900" algn="just">
              <a:buClr>
                <a:srgbClr val="FF0000"/>
              </a:buClr>
              <a:buFont typeface="Wingdings" panose="05000000000000000000" pitchFamily="2" charset="2"/>
              <a:buChar char="§"/>
            </a:pPr>
            <a:r>
              <a:rPr lang="en-US" sz="2000" b="1" dirty="0">
                <a:solidFill>
                  <a:srgbClr val="00B050"/>
                </a:solidFill>
                <a:latin typeface="Times New Roman" panose="02020603050405020304" pitchFamily="18" charset="0"/>
                <a:cs typeface="Times New Roman" panose="02020603050405020304" pitchFamily="18" charset="0"/>
              </a:rPr>
              <a:t>Run programs</a:t>
            </a:r>
            <a:r>
              <a:rPr lang="en-US" sz="2000" b="1"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Manage files</a:t>
            </a:r>
            <a:r>
              <a:rPr lang="en-US" sz="2000" b="1"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Access the Internet</a:t>
            </a:r>
            <a:r>
              <a:rPr lang="en-US" sz="2000" b="1"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Check the status of devices</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and more.</a:t>
            </a:r>
          </a:p>
        </p:txBody>
      </p:sp>
      <p:sp>
        <p:nvSpPr>
          <p:cNvPr id="5" name="Rectangle 4"/>
          <p:cNvSpPr/>
          <p:nvPr/>
        </p:nvSpPr>
        <p:spPr>
          <a:xfrm>
            <a:off x="539552" y="548680"/>
            <a:ext cx="2842701" cy="461665"/>
          </a:xfrm>
          <a:prstGeom prst="rect">
            <a:avLst/>
          </a:prstGeom>
        </p:spPr>
        <p:txBody>
          <a:bodyPr wrap="none">
            <a:spAutoFit/>
          </a:bodyPr>
          <a:lstStyle/>
          <a:p>
            <a:r>
              <a:rPr lang="en-US" sz="2400" b="1" i="1" dirty="0">
                <a:solidFill>
                  <a:srgbClr val="C00000"/>
                </a:solidFill>
                <a:latin typeface="Times New Roman" panose="02020603050405020304" pitchFamily="18" charset="0"/>
                <a:cs typeface="Times New Roman" panose="02020603050405020304" pitchFamily="18" charset="0"/>
              </a:rPr>
              <a:t>A Tour of Windows 7</a:t>
            </a:r>
          </a:p>
        </p:txBody>
      </p:sp>
      <p:cxnSp>
        <p:nvCxnSpPr>
          <p:cNvPr id="7" name="Straight Connector 6"/>
          <p:cNvCxnSpPr/>
          <p:nvPr/>
        </p:nvCxnSpPr>
        <p:spPr>
          <a:xfrm>
            <a:off x="539552" y="1010345"/>
            <a:ext cx="3024336" cy="0"/>
          </a:xfrm>
          <a:prstGeom prst="line">
            <a:avLst/>
          </a:prstGeom>
        </p:spPr>
        <p:style>
          <a:lnRef idx="3">
            <a:schemeClr val="accent1"/>
          </a:lnRef>
          <a:fillRef idx="0">
            <a:schemeClr val="accent1"/>
          </a:fillRef>
          <a:effectRef idx="2">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24744"/>
            <a:ext cx="4571836"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57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61122"/>
            <a:ext cx="8352928" cy="1323439"/>
          </a:xfrm>
          <a:prstGeom prst="rect">
            <a:avLst/>
          </a:prstGeom>
        </p:spPr>
        <p:txBody>
          <a:bodyPr wrap="square">
            <a:spAutoFit/>
          </a:bodyPr>
          <a:lstStyle/>
          <a:p>
            <a:pPr marL="457200" indent="-457200">
              <a:buClr>
                <a:schemeClr val="tx1"/>
              </a:buClr>
              <a:buFont typeface="+mj-lt"/>
              <a:buAutoNum type="arabicPeriod"/>
            </a:pPr>
            <a:r>
              <a:rPr lang="en-US" sz="2000" b="1" u="sng" dirty="0">
                <a:solidFill>
                  <a:srgbClr val="FF0000"/>
                </a:solidFill>
                <a:latin typeface="Times New Roman" panose="02020603050405020304" pitchFamily="18" charset="0"/>
                <a:cs typeface="Times New Roman" panose="02020603050405020304" pitchFamily="18" charset="0"/>
              </a:rPr>
              <a:t>Navigation bar: </a:t>
            </a:r>
          </a:p>
          <a:p>
            <a:r>
              <a:rPr lang="en-US" sz="2000" b="1" dirty="0">
                <a:solidFill>
                  <a:srgbClr val="0070C0"/>
                </a:solidFill>
                <a:latin typeface="Times New Roman" panose="02020603050405020304" pitchFamily="18" charset="0"/>
                <a:cs typeface="Times New Roman" panose="02020603050405020304" pitchFamily="18" charset="0"/>
              </a:rPr>
              <a:t>The pane on the left side of the Windows Explorer window contains links for displaying various locations</a:t>
            </a:r>
            <a:r>
              <a:rPr lang="en-US" sz="2000" b="1" dirty="0">
                <a:latin typeface="Times New Roman" panose="02020603050405020304" pitchFamily="18" charset="0"/>
                <a:cs typeface="Times New Roman" panose="02020603050405020304" pitchFamily="18" charset="0"/>
              </a:rPr>
              <a:t>, both on your local computer and on any networks you may be connected to.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3"/>
            <a:ext cx="3639864" cy="338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4240" y="1699684"/>
            <a:ext cx="4875832" cy="1938992"/>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2.   </a:t>
            </a:r>
            <a:r>
              <a:rPr lang="en-US" sz="2000" b="1" u="sng" dirty="0">
                <a:solidFill>
                  <a:srgbClr val="FF0000"/>
                </a:solidFill>
                <a:latin typeface="Times New Roman" panose="02020603050405020304" pitchFamily="18" charset="0"/>
                <a:cs typeface="Times New Roman" panose="02020603050405020304" pitchFamily="18" charset="0"/>
              </a:rPr>
              <a:t>Command bar: </a:t>
            </a:r>
          </a:p>
          <a:p>
            <a:pPr algn="just"/>
            <a:r>
              <a:rPr lang="en-US" sz="2000" b="1" dirty="0">
                <a:solidFill>
                  <a:srgbClr val="0070C0"/>
                </a:solidFill>
                <a:latin typeface="Times New Roman" panose="02020603050405020304" pitchFamily="18" charset="0"/>
                <a:cs typeface="Times New Roman" panose="02020603050405020304" pitchFamily="18" charset="0"/>
              </a:rPr>
              <a:t>This extra bar below the menu bar contains an Organize button that opens a menu, and also other commands</a:t>
            </a:r>
            <a:r>
              <a:rPr lang="en-US" sz="2000" b="1" dirty="0">
                <a:latin typeface="Times New Roman" panose="02020603050405020304" pitchFamily="18" charset="0"/>
                <a:cs typeface="Times New Roman" panose="02020603050405020304" pitchFamily="18" charset="0"/>
              </a:rPr>
              <a:t>, which change depending on what location you are viewing.</a:t>
            </a:r>
          </a:p>
        </p:txBody>
      </p:sp>
      <p:sp>
        <p:nvSpPr>
          <p:cNvPr id="5" name="Rectangle 4"/>
          <p:cNvSpPr/>
          <p:nvPr/>
        </p:nvSpPr>
        <p:spPr>
          <a:xfrm>
            <a:off x="350008" y="3697929"/>
            <a:ext cx="4870063"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3.   </a:t>
            </a:r>
            <a:r>
              <a:rPr lang="en-US" sz="2000" b="1" u="sng" dirty="0">
                <a:solidFill>
                  <a:srgbClr val="FF0000"/>
                </a:solidFill>
                <a:latin typeface="Times New Roman" panose="02020603050405020304" pitchFamily="18" charset="0"/>
                <a:cs typeface="Times New Roman" panose="02020603050405020304" pitchFamily="18" charset="0"/>
              </a:rPr>
              <a:t>Address bar: </a:t>
            </a:r>
          </a:p>
          <a:p>
            <a:pPr algn="just"/>
            <a:r>
              <a:rPr lang="en-US" sz="2000" b="1" dirty="0">
                <a:latin typeface="Times New Roman" panose="02020603050405020304" pitchFamily="18" charset="0"/>
                <a:cs typeface="Times New Roman" panose="02020603050405020304" pitchFamily="18" charset="0"/>
              </a:rPr>
              <a:t>The address bar, </a:t>
            </a:r>
            <a:r>
              <a:rPr lang="en-US" sz="2000" b="1" dirty="0">
                <a:solidFill>
                  <a:srgbClr val="0070C0"/>
                </a:solidFill>
                <a:latin typeface="Times New Roman" panose="02020603050405020304" pitchFamily="18" charset="0"/>
                <a:cs typeface="Times New Roman" panose="02020603050405020304" pitchFamily="18" charset="0"/>
              </a:rPr>
              <a:t>which appears above the menu bar, shows the current path.</a:t>
            </a:r>
          </a:p>
        </p:txBody>
      </p:sp>
      <p:sp>
        <p:nvSpPr>
          <p:cNvPr id="6" name="Rectangle 5"/>
          <p:cNvSpPr/>
          <p:nvPr/>
        </p:nvSpPr>
        <p:spPr>
          <a:xfrm>
            <a:off x="350008" y="4699078"/>
            <a:ext cx="8509928"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4.   </a:t>
            </a:r>
            <a:r>
              <a:rPr lang="en-US" sz="2000" b="1" u="sng" dirty="0">
                <a:solidFill>
                  <a:srgbClr val="FF0000"/>
                </a:solidFill>
                <a:latin typeface="Times New Roman" panose="02020603050405020304" pitchFamily="18" charset="0"/>
                <a:cs typeface="Times New Roman" panose="02020603050405020304" pitchFamily="18" charset="0"/>
              </a:rPr>
              <a:t>Status bar: </a:t>
            </a:r>
          </a:p>
          <a:p>
            <a:pPr algn="just"/>
            <a:r>
              <a:rPr lang="en-US" sz="2000" b="1" dirty="0">
                <a:latin typeface="Times New Roman" panose="02020603050405020304" pitchFamily="18" charset="0"/>
                <a:cs typeface="Times New Roman" panose="02020603050405020304" pitchFamily="18" charset="0"/>
              </a:rPr>
              <a:t>This bar </a:t>
            </a:r>
            <a:r>
              <a:rPr lang="en-US" sz="2000" b="1" dirty="0">
                <a:solidFill>
                  <a:srgbClr val="0070C0"/>
                </a:solidFill>
                <a:latin typeface="Times New Roman" panose="02020603050405020304" pitchFamily="18" charset="0"/>
                <a:cs typeface="Times New Roman" panose="02020603050405020304" pitchFamily="18" charset="0"/>
              </a:rPr>
              <a:t>appears at the bottom of the window, and reports information about the currently displayed or selected location or objects</a:t>
            </a:r>
            <a:r>
              <a:rPr lang="en-US" sz="2000" b="1" dirty="0">
                <a:latin typeface="Times New Roman" panose="02020603050405020304" pitchFamily="18" charset="0"/>
                <a:cs typeface="Times New Roman" panose="02020603050405020304" pitchFamily="18" charset="0"/>
              </a:rPr>
              <a:t>.</a:t>
            </a:r>
          </a:p>
        </p:txBody>
      </p:sp>
      <p:sp>
        <p:nvSpPr>
          <p:cNvPr id="7" name="Rectangle 6"/>
          <p:cNvSpPr/>
          <p:nvPr/>
        </p:nvSpPr>
        <p:spPr>
          <a:xfrm>
            <a:off x="350008" y="5733256"/>
            <a:ext cx="8509928"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5.   </a:t>
            </a:r>
            <a:r>
              <a:rPr lang="en-US" sz="2000" b="1" u="sng" dirty="0">
                <a:solidFill>
                  <a:srgbClr val="FF0000"/>
                </a:solidFill>
                <a:latin typeface="Times New Roman" panose="02020603050405020304" pitchFamily="18" charset="0"/>
                <a:cs typeface="Times New Roman" panose="02020603050405020304" pitchFamily="18" charset="0"/>
              </a:rPr>
              <a:t>Search box: </a:t>
            </a:r>
          </a:p>
          <a:p>
            <a:pPr algn="just"/>
            <a:r>
              <a:rPr lang="en-US" sz="2000" b="1" dirty="0">
                <a:solidFill>
                  <a:srgbClr val="0070C0"/>
                </a:solidFill>
                <a:latin typeface="Times New Roman" panose="02020603050405020304" pitchFamily="18" charset="0"/>
                <a:cs typeface="Times New Roman" panose="02020603050405020304" pitchFamily="18" charset="0"/>
              </a:rPr>
              <a:t>To find a particular file or folder in Windows Explorer</a:t>
            </a:r>
            <a:r>
              <a:rPr lang="en-US" sz="2000" b="1" dirty="0">
                <a:latin typeface="Times New Roman" panose="02020603050405020304" pitchFamily="18" charset="0"/>
                <a:cs typeface="Times New Roman" panose="02020603050405020304" pitchFamily="18" charset="0"/>
              </a:rPr>
              <a:t>, you can type a part of its name in the Search box and press Enter. </a:t>
            </a:r>
          </a:p>
        </p:txBody>
      </p:sp>
    </p:spTree>
    <p:extLst>
      <p:ext uri="{BB962C8B-B14F-4D97-AF65-F5344CB8AC3E}">
        <p14:creationId xmlns:p14="http://schemas.microsoft.com/office/powerpoint/2010/main" val="325434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28343"/>
            <a:ext cx="8424936" cy="163121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When you open Windows Explorer, the location shown depends on how you opened it. For example, the Start menu has several links on it that all open different locations (Computer, Documents, Pictures, and Music). In addition, the Windows Explorer shortcut on the taskbar opens Windows Explorer to the Libraries window.  </a:t>
            </a:r>
          </a:p>
        </p:txBody>
      </p:sp>
      <p:sp>
        <p:nvSpPr>
          <p:cNvPr id="3" name="Rectangle 2"/>
          <p:cNvSpPr/>
          <p:nvPr/>
        </p:nvSpPr>
        <p:spPr>
          <a:xfrm>
            <a:off x="568580" y="397144"/>
            <a:ext cx="4723500" cy="461665"/>
          </a:xfrm>
          <a:prstGeom prst="rect">
            <a:avLst/>
          </a:prstGeom>
        </p:spPr>
        <p:txBody>
          <a:bodyPr wrap="square">
            <a:spAutoFit/>
          </a:bodyPr>
          <a:lstStyle/>
          <a:p>
            <a:r>
              <a:rPr lang="en-US" sz="2400" b="1" i="1" dirty="0">
                <a:solidFill>
                  <a:srgbClr val="C00000"/>
                </a:solidFill>
                <a:latin typeface="Times New Roman" panose="02020603050405020304" pitchFamily="18" charset="0"/>
                <a:cs typeface="Times New Roman" panose="02020603050405020304" pitchFamily="18" charset="0"/>
              </a:rPr>
              <a:t>Navigating to Different Locations</a:t>
            </a:r>
          </a:p>
        </p:txBody>
      </p:sp>
      <p:cxnSp>
        <p:nvCxnSpPr>
          <p:cNvPr id="4" name="Straight Connector 3"/>
          <p:cNvCxnSpPr/>
          <p:nvPr/>
        </p:nvCxnSpPr>
        <p:spPr>
          <a:xfrm>
            <a:off x="539552" y="903583"/>
            <a:ext cx="504056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274056" y="2731230"/>
            <a:ext cx="4081919" cy="3785652"/>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You can easily navigate to any location in Windows Explorer, so it doesn’t matter from which location you start.</a:t>
            </a:r>
          </a:p>
          <a:p>
            <a:pPr algn="just">
              <a:buClr>
                <a:srgbClr val="C00000"/>
              </a:buClr>
            </a:pPr>
            <a:endParaRPr lang="en-US" sz="2000" b="1"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One way to navigate to a different location is to click one of the links in the navigation pane (the left pane). The navigation pane contains these expandable sections, as shown in the figure below:</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4905"/>
            <a:ext cx="4179565" cy="395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79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85732"/>
            <a:ext cx="4536504" cy="5078313"/>
          </a:xfrm>
          <a:prstGeom prst="rect">
            <a:avLst/>
          </a:prstGeom>
        </p:spPr>
        <p:txBody>
          <a:bodyPr wrap="square">
            <a:spAutoFit/>
          </a:bodyPr>
          <a:lstStyle/>
          <a:p>
            <a:pPr algn="just"/>
            <a:r>
              <a:rPr lang="en-US" sz="2000" b="1" dirty="0">
                <a:solidFill>
                  <a:srgbClr val="0070C0"/>
                </a:solidFill>
                <a:latin typeface="Times New Roman" panose="02020603050405020304" pitchFamily="18" charset="0"/>
                <a:cs typeface="Times New Roman" panose="02020603050405020304" pitchFamily="18" charset="0"/>
              </a:rPr>
              <a:t>2. </a:t>
            </a:r>
            <a:r>
              <a:rPr lang="en-US" sz="2000" b="1" u="sng" dirty="0">
                <a:solidFill>
                  <a:srgbClr val="FF0000"/>
                </a:solidFill>
                <a:latin typeface="Times New Roman" panose="02020603050405020304" pitchFamily="18" charset="0"/>
                <a:cs typeface="Times New Roman" panose="02020603050405020304" pitchFamily="18" charset="0"/>
              </a:rPr>
              <a:t>Libraries:</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Contains shortcuts for the Documents, Music, Pictures, and Videos libraries</a:t>
            </a:r>
            <a:r>
              <a:rPr lang="en-US" sz="2000" b="1" dirty="0">
                <a:latin typeface="Times New Roman" panose="02020603050405020304" pitchFamily="18" charset="0"/>
                <a:cs typeface="Times New Roman" panose="02020603050405020304" pitchFamily="18" charset="0"/>
              </a:rPr>
              <a:t> for the logged-in user account.</a:t>
            </a:r>
          </a:p>
          <a:p>
            <a:pPr algn="just"/>
            <a:endParaRPr lang="en-US" sz="1200" b="1" dirty="0">
              <a:latin typeface="Times New Roman" panose="02020603050405020304" pitchFamily="18" charset="0"/>
              <a:cs typeface="Times New Roman" panose="02020603050405020304" pitchFamily="18" charset="0"/>
            </a:endParaRPr>
          </a:p>
          <a:p>
            <a:pPr algn="just"/>
            <a:r>
              <a:rPr lang="en-US" sz="2000" b="1" dirty="0">
                <a:solidFill>
                  <a:srgbClr val="0070C0"/>
                </a:solidFill>
                <a:latin typeface="Times New Roman" panose="02020603050405020304" pitchFamily="18" charset="0"/>
                <a:cs typeface="Times New Roman" panose="02020603050405020304" pitchFamily="18" charset="0"/>
              </a:rPr>
              <a:t>3. </a:t>
            </a:r>
            <a:r>
              <a:rPr lang="en-US" sz="2000" b="1" u="sng" dirty="0" err="1">
                <a:solidFill>
                  <a:srgbClr val="FF0000"/>
                </a:solidFill>
                <a:latin typeface="Times New Roman" panose="02020603050405020304" pitchFamily="18" charset="0"/>
                <a:cs typeface="Times New Roman" panose="02020603050405020304" pitchFamily="18" charset="0"/>
              </a:rPr>
              <a:t>Homegroup</a:t>
            </a:r>
            <a:r>
              <a:rPr lang="en-US" sz="2000" b="1" u="sng"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If your computer is part of a </a:t>
            </a:r>
            <a:r>
              <a:rPr lang="en-US" sz="2000" b="1" dirty="0" err="1">
                <a:solidFill>
                  <a:srgbClr val="0070C0"/>
                </a:solidFill>
                <a:latin typeface="Times New Roman" panose="02020603050405020304" pitchFamily="18" charset="0"/>
                <a:cs typeface="Times New Roman" panose="02020603050405020304" pitchFamily="18" charset="0"/>
              </a:rPr>
              <a:t>homegroup</a:t>
            </a:r>
            <a:r>
              <a:rPr lang="en-US" sz="2000" b="1" dirty="0">
                <a:solidFill>
                  <a:srgbClr val="0070C0"/>
                </a:solidFill>
                <a:latin typeface="Times New Roman" panose="02020603050405020304" pitchFamily="18" charset="0"/>
                <a:cs typeface="Times New Roman" panose="02020603050405020304" pitchFamily="18" charset="0"/>
              </a:rPr>
              <a:t>, a link to it appears</a:t>
            </a:r>
            <a:r>
              <a:rPr lang="en-US" sz="2000" b="1" dirty="0">
                <a:latin typeface="Times New Roman" panose="02020603050405020304" pitchFamily="18" charset="0"/>
                <a:cs typeface="Times New Roman" panose="02020603050405020304" pitchFamily="18" charset="0"/>
              </a:rPr>
              <a:t>. A </a:t>
            </a:r>
            <a:r>
              <a:rPr lang="en-US" sz="2000" b="1" dirty="0" err="1">
                <a:latin typeface="Times New Roman" panose="02020603050405020304" pitchFamily="18" charset="0"/>
                <a:cs typeface="Times New Roman" panose="02020603050405020304" pitchFamily="18" charset="0"/>
              </a:rPr>
              <a:t>homegroup</a:t>
            </a: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is a type of networking used in home and small business workgroup environments</a:t>
            </a:r>
            <a:r>
              <a:rPr lang="en-US" sz="2000" b="1" dirty="0">
                <a:latin typeface="Times New Roman" panose="02020603050405020304" pitchFamily="18" charset="0"/>
                <a:cs typeface="Times New Roman" panose="02020603050405020304" pitchFamily="18" charset="0"/>
              </a:rPr>
              <a:t>. </a:t>
            </a:r>
          </a:p>
          <a:p>
            <a:pPr algn="just"/>
            <a:endParaRPr lang="en-US" sz="1400" b="1" dirty="0">
              <a:latin typeface="Times New Roman" panose="02020603050405020304" pitchFamily="18" charset="0"/>
              <a:cs typeface="Times New Roman" panose="02020603050405020304" pitchFamily="18" charset="0"/>
            </a:endParaRPr>
          </a:p>
          <a:p>
            <a:pPr algn="just"/>
            <a:r>
              <a:rPr lang="en-US" sz="2000" b="1" dirty="0">
                <a:solidFill>
                  <a:srgbClr val="0070C0"/>
                </a:solidFill>
                <a:latin typeface="Times New Roman" panose="02020603050405020304" pitchFamily="18" charset="0"/>
                <a:cs typeface="Times New Roman" panose="02020603050405020304" pitchFamily="18" charset="0"/>
              </a:rPr>
              <a:t>4. </a:t>
            </a:r>
            <a:r>
              <a:rPr lang="en-US" sz="2000" b="1" u="sng" dirty="0">
                <a:solidFill>
                  <a:srgbClr val="FF0000"/>
                </a:solidFill>
                <a:latin typeface="Times New Roman" panose="02020603050405020304" pitchFamily="18" charset="0"/>
                <a:cs typeface="Times New Roman" panose="02020603050405020304" pitchFamily="18" charset="0"/>
              </a:rPr>
              <a:t>Computer:</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Contains a list of all the local volumes </a:t>
            </a:r>
            <a:r>
              <a:rPr lang="en-US" sz="2000" b="1" dirty="0">
                <a:latin typeface="Times New Roman" panose="02020603050405020304" pitchFamily="18" charset="0"/>
                <a:cs typeface="Times New Roman" panose="02020603050405020304" pitchFamily="18" charset="0"/>
              </a:rPr>
              <a:t>in an expandable folder tree.</a:t>
            </a:r>
          </a:p>
          <a:p>
            <a:pPr algn="just"/>
            <a:endParaRPr lang="en-US" sz="1200" b="1" dirty="0">
              <a:latin typeface="Times New Roman" panose="02020603050405020304" pitchFamily="18" charset="0"/>
              <a:cs typeface="Times New Roman" panose="02020603050405020304" pitchFamily="18" charset="0"/>
            </a:endParaRPr>
          </a:p>
          <a:p>
            <a:pPr algn="just"/>
            <a:r>
              <a:rPr lang="en-US" sz="2000" b="1" dirty="0">
                <a:solidFill>
                  <a:srgbClr val="0070C0"/>
                </a:solidFill>
                <a:latin typeface="Times New Roman" panose="02020603050405020304" pitchFamily="18" charset="0"/>
                <a:cs typeface="Times New Roman" panose="02020603050405020304" pitchFamily="18" charset="0"/>
              </a:rPr>
              <a:t>5. </a:t>
            </a:r>
            <a:r>
              <a:rPr lang="en-US" sz="2000" b="1" u="sng" dirty="0">
                <a:solidFill>
                  <a:srgbClr val="FF0000"/>
                </a:solidFill>
                <a:latin typeface="Times New Roman" panose="02020603050405020304" pitchFamily="18" charset="0"/>
                <a:cs typeface="Times New Roman" panose="02020603050405020304" pitchFamily="18" charset="0"/>
              </a:rPr>
              <a:t>Network:</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Contains shortcuts for browsing a network </a:t>
            </a:r>
            <a:r>
              <a:rPr lang="en-US" sz="2000" b="1" dirty="0">
                <a:latin typeface="Times New Roman" panose="02020603050405020304" pitchFamily="18" charset="0"/>
                <a:cs typeface="Times New Roman" panose="02020603050405020304" pitchFamily="18" charset="0"/>
              </a:rPr>
              <a:t>if you are connected to one.</a:t>
            </a:r>
          </a:p>
        </p:txBody>
      </p:sp>
      <p:sp>
        <p:nvSpPr>
          <p:cNvPr id="3" name="Rectangle 2"/>
          <p:cNvSpPr/>
          <p:nvPr/>
        </p:nvSpPr>
        <p:spPr>
          <a:xfrm>
            <a:off x="312689" y="487706"/>
            <a:ext cx="8424507" cy="1015663"/>
          </a:xfrm>
          <a:prstGeom prst="rect">
            <a:avLst/>
          </a:prstGeom>
        </p:spPr>
        <p:txBody>
          <a:bodyPr wrap="square">
            <a:spAutoFit/>
          </a:bodyPr>
          <a:lstStyle/>
          <a:p>
            <a:pPr algn="just"/>
            <a:r>
              <a:rPr lang="en-US" sz="2000" b="1" dirty="0">
                <a:solidFill>
                  <a:srgbClr val="0070C0"/>
                </a:solidFill>
                <a:latin typeface="Times New Roman" panose="02020603050405020304" pitchFamily="18" charset="0"/>
                <a:cs typeface="Times New Roman" panose="02020603050405020304" pitchFamily="18" charset="0"/>
              </a:rPr>
              <a:t>1- </a:t>
            </a:r>
            <a:r>
              <a:rPr lang="en-US" sz="2000" b="1" u="sng" dirty="0">
                <a:solidFill>
                  <a:srgbClr val="FF0000"/>
                </a:solidFill>
                <a:latin typeface="Times New Roman" panose="02020603050405020304" pitchFamily="18" charset="0"/>
                <a:cs typeface="Times New Roman" panose="02020603050405020304" pitchFamily="18" charset="0"/>
              </a:rPr>
              <a:t>Favorites:</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Contains shortcuts for a few common locations</a:t>
            </a:r>
            <a:r>
              <a:rPr lang="en-US" sz="2000" b="1" dirty="0">
                <a:latin typeface="Times New Roman" panose="02020603050405020304" pitchFamily="18" charset="0"/>
                <a:cs typeface="Times New Roman" panose="02020603050405020304" pitchFamily="18" charset="0"/>
              </a:rPr>
              <a:t>, such as the desktop and Recent Places. You can also add your own location shortcuts here, for easy access to the locations you use the most.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904" y="1547158"/>
            <a:ext cx="3810000" cy="512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539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33208"/>
            <a:ext cx="413531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322124"/>
            <a:ext cx="4135310" cy="2421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2492" y="403515"/>
            <a:ext cx="8712968" cy="1323439"/>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To </a:t>
            </a:r>
            <a:r>
              <a:rPr lang="en-US" sz="2000" b="1" dirty="0">
                <a:solidFill>
                  <a:srgbClr val="FF0000"/>
                </a:solidFill>
                <a:latin typeface="Times New Roman" panose="02020603050405020304" pitchFamily="18" charset="0"/>
                <a:cs typeface="Times New Roman" panose="02020603050405020304" pitchFamily="18" charset="0"/>
              </a:rPr>
              <a:t>expand a section</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double-click its name</a:t>
            </a:r>
            <a:r>
              <a:rPr lang="en-US" sz="2000" b="1" dirty="0">
                <a:latin typeface="Times New Roman" panose="02020603050405020304" pitchFamily="18" charset="0"/>
                <a:cs typeface="Times New Roman" panose="02020603050405020304" pitchFamily="18" charset="0"/>
              </a:rPr>
              <a:t>, or </a:t>
            </a:r>
            <a:r>
              <a:rPr lang="en-US" sz="2000" b="1" dirty="0">
                <a:solidFill>
                  <a:srgbClr val="0070C0"/>
                </a:solidFill>
                <a:latin typeface="Times New Roman" panose="02020603050405020304" pitchFamily="18" charset="0"/>
                <a:cs typeface="Times New Roman" panose="02020603050405020304" pitchFamily="18" charset="0"/>
              </a:rPr>
              <a:t>point to it </a:t>
            </a:r>
            <a:r>
              <a:rPr lang="en-US" sz="2000" b="1" dirty="0">
                <a:latin typeface="Times New Roman" panose="02020603050405020304" pitchFamily="18" charset="0"/>
                <a:cs typeface="Times New Roman" panose="02020603050405020304" pitchFamily="18" charset="0"/>
              </a:rPr>
              <a:t>(so that a white triangle appears to its left) and then </a:t>
            </a:r>
            <a:r>
              <a:rPr lang="en-US" sz="2000" b="1" dirty="0">
                <a:solidFill>
                  <a:srgbClr val="0070C0"/>
                </a:solidFill>
                <a:latin typeface="Times New Roman" panose="02020603050405020304" pitchFamily="18" charset="0"/>
                <a:cs typeface="Times New Roman" panose="02020603050405020304" pitchFamily="18" charset="0"/>
              </a:rPr>
              <a:t>click the triangle to expand it</a:t>
            </a:r>
            <a:r>
              <a:rPr lang="en-US" sz="2000" b="1" dirty="0">
                <a:latin typeface="Times New Roman" panose="02020603050405020304" pitchFamily="18" charset="0"/>
                <a:cs typeface="Times New Roman" panose="02020603050405020304" pitchFamily="18" charset="0"/>
              </a:rPr>
              <a:t>. When a section is expanded in the folder tree, the triangle next to it appears black; </a:t>
            </a:r>
            <a:r>
              <a:rPr lang="en-US" sz="2000" b="1" dirty="0">
                <a:solidFill>
                  <a:srgbClr val="0070C0"/>
                </a:solidFill>
                <a:latin typeface="Times New Roman" panose="02020603050405020304" pitchFamily="18" charset="0"/>
                <a:cs typeface="Times New Roman" panose="02020603050405020304" pitchFamily="18" charset="0"/>
              </a:rPr>
              <a:t>click the black triangle to collapse </a:t>
            </a:r>
            <a:r>
              <a:rPr lang="en-US" sz="2000" b="1" dirty="0">
                <a:latin typeface="Times New Roman" panose="02020603050405020304" pitchFamily="18" charset="0"/>
                <a:cs typeface="Times New Roman" panose="02020603050405020304" pitchFamily="18" charset="0"/>
              </a:rPr>
              <a:t>the section again.</a:t>
            </a:r>
          </a:p>
        </p:txBody>
      </p:sp>
      <p:sp>
        <p:nvSpPr>
          <p:cNvPr id="3" name="Rectangle 2"/>
          <p:cNvSpPr/>
          <p:nvPr/>
        </p:nvSpPr>
        <p:spPr>
          <a:xfrm>
            <a:off x="222492" y="2218062"/>
            <a:ext cx="4205492" cy="707886"/>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You can also navigate</a:t>
            </a:r>
            <a:r>
              <a:rPr lang="en-US" sz="2000" b="1" dirty="0">
                <a:latin typeface="Times New Roman" panose="02020603050405020304" pitchFamily="18" charset="0"/>
                <a:cs typeface="Times New Roman" panose="02020603050405020304" pitchFamily="18" charset="0"/>
              </a:rPr>
              <a:t> by </a:t>
            </a:r>
            <a:r>
              <a:rPr lang="en-US" sz="2000" b="1" dirty="0">
                <a:solidFill>
                  <a:srgbClr val="0070C0"/>
                </a:solidFill>
                <a:latin typeface="Times New Roman" panose="02020603050405020304" pitchFamily="18" charset="0"/>
                <a:cs typeface="Times New Roman" panose="02020603050405020304" pitchFamily="18" charset="0"/>
              </a:rPr>
              <a:t>double-clicking a folder in the main pane</a:t>
            </a:r>
            <a:r>
              <a:rPr lang="en-US" sz="2000" b="1" dirty="0">
                <a:latin typeface="Times New Roman" panose="02020603050405020304" pitchFamily="18" charset="0"/>
                <a:cs typeface="Times New Roman" panose="02020603050405020304" pitchFamily="18" charset="0"/>
              </a:rPr>
              <a:t>. </a:t>
            </a:r>
          </a:p>
        </p:txBody>
      </p:sp>
      <p:sp>
        <p:nvSpPr>
          <p:cNvPr id="4" name="Rectangle 3"/>
          <p:cNvSpPr/>
          <p:nvPr/>
        </p:nvSpPr>
        <p:spPr>
          <a:xfrm>
            <a:off x="222492" y="4329055"/>
            <a:ext cx="4180407" cy="1938992"/>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If you want to go back one step in your navigation</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click the Back button in the upper-left corner</a:t>
            </a:r>
            <a:r>
              <a:rPr lang="en-US" sz="2000" b="1" dirty="0">
                <a:latin typeface="Times New Roman" panose="02020603050405020304" pitchFamily="18" charset="0"/>
                <a:cs typeface="Times New Roman" panose="02020603050405020304" pitchFamily="18" charset="0"/>
              </a:rPr>
              <a:t>. The Forward button next to it takes you one step forward again after you have used Back.</a:t>
            </a:r>
          </a:p>
        </p:txBody>
      </p:sp>
    </p:spTree>
    <p:extLst>
      <p:ext uri="{BB962C8B-B14F-4D97-AF65-F5344CB8AC3E}">
        <p14:creationId xmlns:p14="http://schemas.microsoft.com/office/powerpoint/2010/main" val="20150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8280920" cy="1015663"/>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Changing the View of a Location</a:t>
            </a:r>
          </a:p>
          <a:p>
            <a:pPr algn="just"/>
            <a:r>
              <a:rPr lang="en-US" sz="2000" b="1" dirty="0">
                <a:latin typeface="Times New Roman" panose="02020603050405020304" pitchFamily="18" charset="0"/>
                <a:cs typeface="Times New Roman" panose="02020603050405020304" pitchFamily="18" charset="0"/>
              </a:rPr>
              <a:t>You </a:t>
            </a:r>
            <a:r>
              <a:rPr lang="en-US" sz="2000" b="1" dirty="0">
                <a:solidFill>
                  <a:srgbClr val="0070C0"/>
                </a:solidFill>
                <a:latin typeface="Times New Roman" panose="02020603050405020304" pitchFamily="18" charset="0"/>
                <a:cs typeface="Times New Roman" panose="02020603050405020304" pitchFamily="18" charset="0"/>
              </a:rPr>
              <a:t>can view the current location in the main pane in a number of different ways.</a:t>
            </a:r>
            <a:r>
              <a:rPr lang="en-US" sz="2000" b="1" dirty="0">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319" y="3231737"/>
            <a:ext cx="2271795" cy="14702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114" y="2249296"/>
            <a:ext cx="1657350" cy="2524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11560" y="1935549"/>
            <a:ext cx="4104456" cy="3170099"/>
          </a:xfrm>
          <a:prstGeom prst="rect">
            <a:avLst/>
          </a:prstGeom>
        </p:spPr>
        <p:txBody>
          <a:bodyPr wrap="square">
            <a:spAutoFit/>
          </a:bodyPr>
          <a:lstStyle/>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Click the Change Your View button to toggle through the available views.</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Click the down arrow to the right of that button to open a menu of views and then click the one you want.</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Drag the slider up or down to a different view. See the figure below.</a:t>
            </a:r>
          </a:p>
        </p:txBody>
      </p:sp>
    </p:spTree>
    <p:extLst>
      <p:ext uri="{BB962C8B-B14F-4D97-AF65-F5344CB8AC3E}">
        <p14:creationId xmlns:p14="http://schemas.microsoft.com/office/powerpoint/2010/main" val="263731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24936" cy="1938992"/>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Understanding Libraries</a:t>
            </a:r>
          </a:p>
          <a:p>
            <a:pPr algn="just"/>
            <a:r>
              <a:rPr lang="en-US" sz="2000" b="1" dirty="0">
                <a:latin typeface="Times New Roman" panose="02020603050405020304" pitchFamily="18" charset="0"/>
                <a:cs typeface="Times New Roman" panose="02020603050405020304" pitchFamily="18" charset="0"/>
              </a:rPr>
              <a:t>A </a:t>
            </a:r>
            <a:r>
              <a:rPr lang="en-US" sz="2000" b="1" dirty="0">
                <a:solidFill>
                  <a:srgbClr val="0070C0"/>
                </a:solidFill>
                <a:latin typeface="Times New Roman" panose="02020603050405020304" pitchFamily="18" charset="0"/>
                <a:cs typeface="Times New Roman" panose="02020603050405020304" pitchFamily="18" charset="0"/>
              </a:rPr>
              <a:t>library is not a folder</a:t>
            </a:r>
            <a:r>
              <a:rPr lang="en-US" sz="2000" b="1" dirty="0">
                <a:latin typeface="Times New Roman" panose="02020603050405020304" pitchFamily="18" charset="0"/>
                <a:cs typeface="Times New Roman" panose="02020603050405020304" pitchFamily="18" charset="0"/>
              </a:rPr>
              <a:t>, although it looks like one. It is a </a:t>
            </a:r>
            <a:r>
              <a:rPr lang="en-US" sz="2000" b="1" dirty="0">
                <a:solidFill>
                  <a:srgbClr val="0070C0"/>
                </a:solidFill>
                <a:latin typeface="Times New Roman" panose="02020603050405020304" pitchFamily="18" charset="0"/>
                <a:cs typeface="Times New Roman" panose="02020603050405020304" pitchFamily="18" charset="0"/>
              </a:rPr>
              <a:t>virtual folder created by combining the contents of several different folders in one pane</a:t>
            </a:r>
            <a:r>
              <a:rPr lang="en-US" sz="2000" b="1" dirty="0">
                <a:latin typeface="Times New Roman" panose="02020603050405020304" pitchFamily="18" charset="0"/>
                <a:cs typeface="Times New Roman" panose="02020603050405020304" pitchFamily="18" charset="0"/>
              </a:rPr>
              <a:t>. The Library's feature enables you to work with the contents of many different locations at once, without worrying about where a particular file is actually stored.</a:t>
            </a:r>
          </a:p>
        </p:txBody>
      </p:sp>
      <p:sp>
        <p:nvSpPr>
          <p:cNvPr id="3" name="Rectangle 2"/>
          <p:cNvSpPr/>
          <p:nvPr/>
        </p:nvSpPr>
        <p:spPr>
          <a:xfrm>
            <a:off x="380460" y="2462964"/>
            <a:ext cx="3903508" cy="1323439"/>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Windows 7</a:t>
            </a:r>
            <a:r>
              <a:rPr lang="en-US" sz="2000" b="1" dirty="0">
                <a:latin typeface="Times New Roman" panose="02020603050405020304" pitchFamily="18" charset="0"/>
                <a:cs typeface="Times New Roman" panose="02020603050405020304" pitchFamily="18" charset="0"/>
              </a:rPr>
              <a:t> comes with </a:t>
            </a:r>
            <a:r>
              <a:rPr lang="en-US" sz="2000" b="1" dirty="0">
                <a:solidFill>
                  <a:srgbClr val="FF0000"/>
                </a:solidFill>
                <a:latin typeface="Times New Roman" panose="02020603050405020304" pitchFamily="18" charset="0"/>
                <a:cs typeface="Times New Roman" panose="02020603050405020304" pitchFamily="18" charset="0"/>
              </a:rPr>
              <a:t>four libraries</a:t>
            </a:r>
            <a:r>
              <a:rPr lang="en-US" sz="2000" b="1" dirty="0">
                <a:latin typeface="Times New Roman" panose="02020603050405020304" pitchFamily="18" charset="0"/>
                <a:cs typeface="Times New Roman" panose="02020603050405020304" pitchFamily="18" charset="0"/>
              </a:rPr>
              <a:t> already set up for you: </a:t>
            </a:r>
            <a:r>
              <a:rPr lang="en-US" sz="2000" b="1" dirty="0">
                <a:solidFill>
                  <a:srgbClr val="0070C0"/>
                </a:solidFill>
                <a:latin typeface="Times New Roman" panose="02020603050405020304" pitchFamily="18" charset="0"/>
                <a:cs typeface="Times New Roman" panose="02020603050405020304" pitchFamily="18" charset="0"/>
              </a:rPr>
              <a:t>Documents, Music, Pictures, and Videos.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76872"/>
            <a:ext cx="410445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6243" y="3933056"/>
            <a:ext cx="3877725" cy="1938992"/>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When you save a file to your Documents library</a:t>
            </a:r>
            <a:r>
              <a:rPr lang="en-US" sz="2000" b="1" dirty="0">
                <a:latin typeface="Times New Roman" panose="02020603050405020304" pitchFamily="18" charset="0"/>
                <a:cs typeface="Times New Roman" panose="02020603050405020304" pitchFamily="18" charset="0"/>
              </a:rPr>
              <a:t>, where is that file actually saved, if the library represents multiple locations? That depends on which folder is set up to be the save location. </a:t>
            </a:r>
          </a:p>
        </p:txBody>
      </p:sp>
    </p:spTree>
    <p:extLst>
      <p:ext uri="{BB962C8B-B14F-4D97-AF65-F5344CB8AC3E}">
        <p14:creationId xmlns:p14="http://schemas.microsoft.com/office/powerpoint/2010/main" val="353950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17018"/>
            <a:ext cx="8496944" cy="1015663"/>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Selecting Files and Folders</a:t>
            </a:r>
          </a:p>
          <a:p>
            <a:pPr algn="just"/>
            <a:r>
              <a:rPr lang="en-US" sz="2000" b="1" dirty="0">
                <a:latin typeface="Times New Roman" panose="02020603050405020304" pitchFamily="18" charset="0"/>
                <a:cs typeface="Times New Roman" panose="02020603050405020304" pitchFamily="18" charset="0"/>
              </a:rPr>
              <a:t>Before you can issue a command that affects a file or folder (for example, to move or copy it), </a:t>
            </a:r>
          </a:p>
        </p:txBody>
      </p:sp>
      <p:sp>
        <p:nvSpPr>
          <p:cNvPr id="3" name="Rectangle 2"/>
          <p:cNvSpPr/>
          <p:nvPr/>
        </p:nvSpPr>
        <p:spPr>
          <a:xfrm>
            <a:off x="280120" y="1308172"/>
            <a:ext cx="4723928" cy="1938992"/>
          </a:xfrm>
          <a:prstGeom prst="rect">
            <a:avLst/>
          </a:prstGeom>
        </p:spPr>
        <p:txBody>
          <a:bodyPr wrap="square">
            <a:spAutoFit/>
          </a:bodyPr>
          <a:lstStyle/>
          <a:p>
            <a:pPr marL="457200" indent="-457200" algn="just">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If you are selecting only one file or folder</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you must first select that file or folder by click on it</a:t>
            </a:r>
            <a:r>
              <a:rPr lang="en-US" sz="2000" b="1"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If you want to act upon multiple files or folders at once</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you must select them all before issuing the command.</a:t>
            </a:r>
            <a:r>
              <a:rPr lang="en-US" sz="2000" b="1" dirty="0">
                <a:latin typeface="Times New Roman" panose="02020603050405020304" pitchFamily="18" charset="0"/>
                <a:cs typeface="Times New Roman" panose="02020603050405020304" pitchFamily="18" charset="0"/>
              </a:rPr>
              <a:t>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80519"/>
            <a:ext cx="3669507"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141643"/>
            <a:ext cx="3706218" cy="258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3273650"/>
            <a:ext cx="4752528" cy="3477875"/>
          </a:xfrm>
          <a:prstGeom prst="rect">
            <a:avLst/>
          </a:prstGeom>
        </p:spPr>
        <p:txBody>
          <a:bodyPr wrap="square">
            <a:spAutoFit/>
          </a:bodyPr>
          <a:lstStyle/>
          <a:p>
            <a:pPr marL="342900" indent="-342900" algn="just">
              <a:buFont typeface="Wingdings" panose="05000000000000000000" pitchFamily="2" charset="2"/>
              <a:buChar char="Ø"/>
            </a:pPr>
            <a:r>
              <a:rPr lang="en-US" sz="2000" b="1" dirty="0">
                <a:solidFill>
                  <a:srgbClr val="7030A0"/>
                </a:solidFill>
                <a:latin typeface="Times New Roman" panose="02020603050405020304" pitchFamily="18" charset="0"/>
                <a:cs typeface="Times New Roman" panose="02020603050405020304" pitchFamily="18" charset="0"/>
              </a:rPr>
              <a:t>When two or more files or folders are contiguous in the file listing</a:t>
            </a:r>
            <a:r>
              <a:rPr lang="en-US" sz="2000" b="1" dirty="0">
                <a:latin typeface="Times New Roman" panose="02020603050405020304" pitchFamily="18" charset="0"/>
                <a:cs typeface="Times New Roman" panose="02020603050405020304" pitchFamily="18" charset="0"/>
              </a:rPr>
              <a:t>, you can select them by clicking the </a:t>
            </a:r>
            <a:r>
              <a:rPr lang="en-US" sz="2000" b="1" dirty="0">
                <a:solidFill>
                  <a:srgbClr val="00B050"/>
                </a:solidFill>
                <a:latin typeface="Times New Roman" panose="02020603050405020304" pitchFamily="18" charset="0"/>
                <a:cs typeface="Times New Roman" panose="02020603050405020304" pitchFamily="18" charset="0"/>
              </a:rPr>
              <a:t>first one and then holding down the Shift key while you click the last one</a:t>
            </a:r>
            <a:r>
              <a:rPr lang="en-US" sz="2000" b="1" dirty="0">
                <a:latin typeface="Times New Roman" panose="02020603050405020304" pitchFamily="18" charset="0"/>
                <a:cs typeface="Times New Roman" panose="02020603050405020304" pitchFamily="18" charset="0"/>
              </a:rPr>
              <a:t>. All the files between the two are also selected. </a:t>
            </a:r>
          </a:p>
          <a:p>
            <a:pPr algn="just"/>
            <a:endParaRPr lang="en-US"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b="1" dirty="0">
                <a:solidFill>
                  <a:srgbClr val="7030A0"/>
                </a:solidFill>
                <a:latin typeface="Times New Roman" panose="02020603050405020304" pitchFamily="18" charset="0"/>
                <a:cs typeface="Times New Roman" panose="02020603050405020304" pitchFamily="18" charset="0"/>
              </a:rPr>
              <a:t>When the files you want are non-contiguous</a:t>
            </a:r>
            <a:r>
              <a:rPr lang="en-US" sz="2000" b="1" dirty="0">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hold down the Ctrl key and then click individually on each one</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287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550" y="2335518"/>
            <a:ext cx="4138986"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4916" y="2558535"/>
            <a:ext cx="4329092" cy="3785652"/>
          </a:xfrm>
          <a:prstGeom prst="rect">
            <a:avLst/>
          </a:prstGeom>
        </p:spPr>
        <p:txBody>
          <a:bodyPr wrap="square">
            <a:spAutoFit/>
          </a:bodyPr>
          <a:lstStyle/>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solidFill>
                  <a:srgbClr val="FF0000"/>
                </a:solidFill>
                <a:latin typeface="Times New Roman" panose="02020603050405020304" pitchFamily="18" charset="0"/>
                <a:cs typeface="Times New Roman" panose="02020603050405020304" pitchFamily="18" charset="0"/>
              </a:rPr>
              <a:t>To create a new folder: </a:t>
            </a:r>
          </a:p>
          <a:p>
            <a:pPr marL="261938" indent="-261938"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Click the New Folder button on the command bar in Windows Explorer.</a:t>
            </a:r>
          </a:p>
          <a:p>
            <a:pPr algn="just">
              <a:buClr>
                <a:srgbClr val="FF0000"/>
              </a:buClr>
            </a:pPr>
            <a:endParaRPr lang="en-US" sz="2000" b="1" dirty="0">
              <a:latin typeface="Times New Roman" panose="02020603050405020304" pitchFamily="18" charset="0"/>
              <a:cs typeface="Times New Roman" panose="02020603050405020304" pitchFamily="18" charset="0"/>
            </a:endParaRPr>
          </a:p>
          <a:p>
            <a:pPr algn="just">
              <a:buClr>
                <a:srgbClr val="FF0000"/>
              </a:buClr>
            </a:pPr>
            <a:r>
              <a:rPr lang="en-US" sz="2000" b="1" dirty="0">
                <a:solidFill>
                  <a:srgbClr val="FF0000"/>
                </a:solidFill>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A new folder appears with a generic name, with the name highlighted so you can easily change it.</a:t>
            </a:r>
          </a:p>
          <a:p>
            <a:pPr algn="just">
              <a:buClr>
                <a:srgbClr val="FF0000"/>
              </a:buClr>
            </a:pPr>
            <a:endParaRPr lang="en-US" sz="2000" b="1" dirty="0">
              <a:latin typeface="Times New Roman" panose="02020603050405020304" pitchFamily="18" charset="0"/>
              <a:cs typeface="Times New Roman" panose="02020603050405020304" pitchFamily="18" charset="0"/>
            </a:endParaRPr>
          </a:p>
          <a:p>
            <a:pPr algn="just">
              <a:buClr>
                <a:srgbClr val="FF0000"/>
              </a:buClr>
            </a:pPr>
            <a:r>
              <a:rPr lang="en-US" sz="2000" b="1" dirty="0">
                <a:solidFill>
                  <a:srgbClr val="FF0000"/>
                </a:solidFill>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Type the new name and press Enter.</a:t>
            </a:r>
          </a:p>
        </p:txBody>
      </p:sp>
      <p:sp>
        <p:nvSpPr>
          <p:cNvPr id="3" name="Rectangle 2"/>
          <p:cNvSpPr/>
          <p:nvPr/>
        </p:nvSpPr>
        <p:spPr>
          <a:xfrm>
            <a:off x="332113" y="289679"/>
            <a:ext cx="8450879" cy="2246769"/>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Creating New Folders</a:t>
            </a:r>
          </a:p>
          <a:p>
            <a:pPr algn="just"/>
            <a:r>
              <a:rPr lang="en-US" sz="2000" b="1" dirty="0">
                <a:latin typeface="Times New Roman" panose="02020603050405020304" pitchFamily="18" charset="0"/>
                <a:cs typeface="Times New Roman" panose="02020603050405020304" pitchFamily="18" charset="0"/>
              </a:rPr>
              <a:t>As you work in Windows, </a:t>
            </a:r>
            <a:r>
              <a:rPr lang="en-US" sz="2000" b="1" dirty="0">
                <a:solidFill>
                  <a:srgbClr val="0070C0"/>
                </a:solidFill>
                <a:latin typeface="Times New Roman" panose="02020603050405020304" pitchFamily="18" charset="0"/>
                <a:cs typeface="Times New Roman" panose="02020603050405020304" pitchFamily="18" charset="0"/>
              </a:rPr>
              <a:t>you may want to create new folders to organize your data</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For example, you might create a separate folder for each project you work on. You could create them in your My Documents folder, so that they show up in your Documents library, or in another other location on any volume to which you have access.</a:t>
            </a:r>
          </a:p>
        </p:txBody>
      </p:sp>
    </p:spTree>
    <p:extLst>
      <p:ext uri="{BB962C8B-B14F-4D97-AF65-F5344CB8AC3E}">
        <p14:creationId xmlns:p14="http://schemas.microsoft.com/office/powerpoint/2010/main" val="105237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82536"/>
            <a:ext cx="8352928" cy="1015663"/>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Renaming and Deleting Files and Folders</a:t>
            </a:r>
          </a:p>
          <a:p>
            <a:pPr algn="just"/>
            <a:r>
              <a:rPr lang="en-US" sz="2000" b="1" dirty="0">
                <a:solidFill>
                  <a:srgbClr val="0070C0"/>
                </a:solidFill>
                <a:latin typeface="Times New Roman" panose="02020603050405020304" pitchFamily="18" charset="0"/>
                <a:cs typeface="Times New Roman" panose="02020603050405020304" pitchFamily="18" charset="0"/>
              </a:rPr>
              <a:t>There are many different ways to rename a file or folder</a:t>
            </a:r>
            <a:r>
              <a:rPr lang="en-US" sz="2000" b="1" dirty="0">
                <a:latin typeface="Times New Roman" panose="02020603050405020304" pitchFamily="18" charset="0"/>
                <a:cs typeface="Times New Roman" panose="02020603050405020304" pitchFamily="18" charset="0"/>
              </a:rPr>
              <a:t>. You can do any of the following:</a:t>
            </a:r>
          </a:p>
        </p:txBody>
      </p:sp>
      <p:sp>
        <p:nvSpPr>
          <p:cNvPr id="3" name="Rectangle 2"/>
          <p:cNvSpPr/>
          <p:nvPr/>
        </p:nvSpPr>
        <p:spPr>
          <a:xfrm>
            <a:off x="487331" y="1844824"/>
            <a:ext cx="4156677" cy="4708981"/>
          </a:xfrm>
          <a:prstGeom prst="rect">
            <a:avLst/>
          </a:prstGeom>
        </p:spPr>
        <p:txBody>
          <a:bodyPr wrap="square">
            <a:spAutoFit/>
          </a:bodyPr>
          <a:lstStyle/>
          <a:p>
            <a:pPr marL="261938" indent="-261938"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Select the file or folder and press F2 to make the name editable. Type the new name and press Enter.</a:t>
            </a:r>
          </a:p>
          <a:p>
            <a:pPr marL="261938" indent="-261938"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Click the file or folder to select it and then click it again to move the insertion point into the name. Edit the name and press Enter.</a:t>
            </a:r>
          </a:p>
          <a:p>
            <a:pPr marL="261938" indent="-261938"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Right-click the file or folder and click Rename. Edit the name and press Enter.</a:t>
            </a:r>
          </a:p>
          <a:p>
            <a:pPr marL="261938" indent="-261938" algn="just">
              <a:buClr>
                <a:srgbClr val="FF0000"/>
              </a:buClr>
              <a:buFont typeface="+mj-lt"/>
              <a:buAutoNum type="arabicPeriod"/>
            </a:pPr>
            <a:r>
              <a:rPr lang="en-US" sz="2000" b="1" dirty="0">
                <a:latin typeface="Times New Roman" panose="02020603050405020304" pitchFamily="18" charset="0"/>
                <a:cs typeface="Times New Roman" panose="02020603050405020304" pitchFamily="18" charset="0"/>
              </a:rPr>
              <a:t>Select the file or folder and then open the File menu and choose Rename. Edit the name and press Enter.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988840"/>
            <a:ext cx="404738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936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7920880" cy="1938992"/>
          </a:xfrm>
          <a:prstGeom prst="rect">
            <a:avLst/>
          </a:prstGeom>
        </p:spPr>
        <p:txBody>
          <a:bodyPr wrap="square">
            <a:spAutoFit/>
          </a:bodyPr>
          <a:lstStyle/>
          <a:p>
            <a:r>
              <a:rPr lang="en-US" sz="2000" b="1" i="1" u="sng" dirty="0">
                <a:solidFill>
                  <a:srgbClr val="FF0000"/>
                </a:solidFill>
                <a:latin typeface="Times New Roman" panose="02020603050405020304" pitchFamily="18" charset="0"/>
                <a:cs typeface="Times New Roman" panose="02020603050405020304" pitchFamily="18" charset="0"/>
              </a:rPr>
              <a:t>To delete a file or folder:</a:t>
            </a:r>
          </a:p>
          <a:p>
            <a:r>
              <a:rPr lang="en-US" sz="2000" b="1" dirty="0">
                <a:latin typeface="Times New Roman" panose="02020603050405020304" pitchFamily="18" charset="0"/>
                <a:cs typeface="Times New Roman" panose="02020603050405020304" pitchFamily="18" charset="0"/>
              </a:rPr>
              <a:t> select it and then do any of the following:</a:t>
            </a:r>
          </a:p>
          <a:p>
            <a:endParaRPr lang="en-US" sz="20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b="1" dirty="0">
                <a:latin typeface="Times New Roman" panose="02020603050405020304" pitchFamily="18" charset="0"/>
                <a:cs typeface="Times New Roman" panose="02020603050405020304" pitchFamily="18" charset="0"/>
              </a:rPr>
              <a:t>Press the Delete key on the keyboard.</a:t>
            </a:r>
          </a:p>
          <a:p>
            <a:pPr marL="457200" indent="-457200">
              <a:buFont typeface="+mj-lt"/>
              <a:buAutoNum type="arabicPeriod"/>
            </a:pPr>
            <a:r>
              <a:rPr lang="en-US" sz="2000" b="1" dirty="0">
                <a:latin typeface="Times New Roman" panose="02020603050405020304" pitchFamily="18" charset="0"/>
                <a:cs typeface="Times New Roman" panose="02020603050405020304" pitchFamily="18" charset="0"/>
              </a:rPr>
              <a:t>Right-click the file and folder and click Delete.</a:t>
            </a:r>
          </a:p>
          <a:p>
            <a:pPr marL="457200" indent="-457200">
              <a:buFont typeface="+mj-lt"/>
              <a:buAutoNum type="arabicPeriod"/>
            </a:pPr>
            <a:r>
              <a:rPr lang="en-US" sz="2000" b="1" dirty="0">
                <a:latin typeface="Times New Roman" panose="02020603050405020304" pitchFamily="18" charset="0"/>
                <a:cs typeface="Times New Roman" panose="02020603050405020304" pitchFamily="18" charset="0"/>
              </a:rPr>
              <a:t>Open the File menu and click Delete.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258" y="2420888"/>
            <a:ext cx="4435996" cy="367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2828836"/>
            <a:ext cx="3672408" cy="1938992"/>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Deleting a file </a:t>
            </a:r>
            <a:r>
              <a:rPr lang="en-US" sz="2000" b="1" dirty="0">
                <a:latin typeface="Times New Roman" panose="02020603050405020304" pitchFamily="18" charset="0"/>
                <a:cs typeface="Times New Roman" panose="02020603050405020304" pitchFamily="18" charset="0"/>
              </a:rPr>
              <a:t>sends it to the </a:t>
            </a:r>
            <a:r>
              <a:rPr lang="en-US" sz="2000" b="1" dirty="0">
                <a:solidFill>
                  <a:srgbClr val="0070C0"/>
                </a:solidFill>
                <a:latin typeface="Times New Roman" panose="02020603050405020304" pitchFamily="18" charset="0"/>
                <a:cs typeface="Times New Roman" panose="02020603050405020304" pitchFamily="18" charset="0"/>
              </a:rPr>
              <a:t>Recycle Bin</a:t>
            </a:r>
            <a:r>
              <a:rPr lang="en-US" sz="2000" b="1" dirty="0">
                <a:latin typeface="Times New Roman" panose="02020603050405020304" pitchFamily="18" charset="0"/>
                <a:cs typeface="Times New Roman" panose="02020603050405020304" pitchFamily="18" charset="0"/>
              </a:rPr>
              <a:t>, which is a temporary holding area for deleted content. </a:t>
            </a:r>
            <a:r>
              <a:rPr lang="en-US" sz="2000" b="1" dirty="0">
                <a:solidFill>
                  <a:srgbClr val="00B050"/>
                </a:solidFill>
                <a:latin typeface="Times New Roman" panose="02020603050405020304" pitchFamily="18" charset="0"/>
                <a:cs typeface="Times New Roman" panose="02020603050405020304" pitchFamily="18" charset="0"/>
              </a:rPr>
              <a:t>You can retrieve a deleted file or folder from the Recycle Bin</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449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896596"/>
            <a:ext cx="4176464" cy="4401205"/>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solidFill>
                  <a:srgbClr val="FF0000"/>
                </a:solidFill>
                <a:latin typeface="Times New Roman" panose="02020603050405020304" pitchFamily="18" charset="0"/>
                <a:cs typeface="Times New Roman" panose="02020603050405020304" pitchFamily="18" charset="0"/>
              </a:rPr>
              <a:t>The taskbar </a:t>
            </a:r>
            <a:r>
              <a:rPr lang="en-US" sz="2000" b="1" dirty="0">
                <a:solidFill>
                  <a:srgbClr val="0070C0"/>
                </a:solidFill>
                <a:latin typeface="Times New Roman" panose="02020603050405020304" pitchFamily="18" charset="0"/>
                <a:cs typeface="Times New Roman" panose="02020603050405020304" pitchFamily="18" charset="0"/>
              </a:rPr>
              <a:t>is the thin bar across the bottom of the screen</a:t>
            </a:r>
            <a:r>
              <a:rPr lang="en-US" sz="2000" b="1" dirty="0">
                <a:latin typeface="Times New Roman" panose="02020603050405020304" pitchFamily="18" charset="0"/>
                <a:cs typeface="Times New Roman" panose="02020603050405020304" pitchFamily="18" charset="0"/>
              </a:rPr>
              <a:t>. It is used to start programs and to manage the programs that are already running.</a:t>
            </a:r>
          </a:p>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At </a:t>
            </a:r>
            <a:r>
              <a:rPr lang="en-US" sz="2000" b="1" dirty="0">
                <a:solidFill>
                  <a:srgbClr val="0070C0"/>
                </a:solidFill>
                <a:latin typeface="Times New Roman" panose="02020603050405020304" pitchFamily="18" charset="0"/>
                <a:cs typeface="Times New Roman" panose="02020603050405020304" pitchFamily="18" charset="0"/>
              </a:rPr>
              <a:t>the far-left end</a:t>
            </a:r>
            <a:r>
              <a:rPr lang="en-US" sz="2000" b="1" dirty="0">
                <a:latin typeface="Times New Roman" panose="02020603050405020304" pitchFamily="18" charset="0"/>
                <a:cs typeface="Times New Roman" panose="02020603050405020304" pitchFamily="18" charset="0"/>
              </a:rPr>
              <a:t> is the </a:t>
            </a:r>
            <a:r>
              <a:rPr lang="en-US" sz="2000" b="1" dirty="0">
                <a:solidFill>
                  <a:srgbClr val="FF0000"/>
                </a:solidFill>
                <a:latin typeface="Times New Roman" panose="02020603050405020304" pitchFamily="18" charset="0"/>
                <a:cs typeface="Times New Roman" panose="02020603050405020304" pitchFamily="18" charset="0"/>
              </a:rPr>
              <a:t>Start button. </a:t>
            </a:r>
          </a:p>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The </a:t>
            </a:r>
            <a:r>
              <a:rPr lang="en-US" sz="2000" b="1" dirty="0">
                <a:solidFill>
                  <a:srgbClr val="0070C0"/>
                </a:solidFill>
                <a:latin typeface="Times New Roman" panose="02020603050405020304" pitchFamily="18" charset="0"/>
                <a:cs typeface="Times New Roman" panose="02020603050405020304" pitchFamily="18" charset="0"/>
              </a:rPr>
              <a:t>small graphics you see on the desktop</a:t>
            </a:r>
            <a:r>
              <a:rPr lang="en-US" sz="2000" b="1" dirty="0">
                <a:latin typeface="Times New Roman" panose="02020603050405020304" pitchFamily="18" charset="0"/>
                <a:cs typeface="Times New Roman" panose="02020603050405020304" pitchFamily="18" charset="0"/>
              </a:rPr>
              <a:t> are called </a:t>
            </a:r>
            <a:r>
              <a:rPr lang="en-US" sz="2000" b="1" dirty="0">
                <a:solidFill>
                  <a:srgbClr val="FF0000"/>
                </a:solidFill>
                <a:latin typeface="Times New Roman" panose="02020603050405020304" pitchFamily="18" charset="0"/>
                <a:cs typeface="Times New Roman" panose="02020603050405020304" pitchFamily="18" charset="0"/>
              </a:rPr>
              <a:t>icons</a:t>
            </a:r>
            <a:r>
              <a:rPr lang="en-US" sz="2000" b="1" dirty="0">
                <a:latin typeface="Times New Roman" panose="02020603050405020304" pitchFamily="18" charset="0"/>
                <a:cs typeface="Times New Roman" panose="02020603050405020304" pitchFamily="18" charset="0"/>
              </a:rPr>
              <a:t>.</a:t>
            </a:r>
          </a:p>
          <a:p>
            <a:pPr algn="just">
              <a:buClr>
                <a:srgbClr val="C00000"/>
              </a:buClr>
            </a:pPr>
            <a:endParaRPr lang="en-US" sz="20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An </a:t>
            </a:r>
            <a:r>
              <a:rPr lang="en-US" sz="2000" b="1" dirty="0">
                <a:solidFill>
                  <a:srgbClr val="FF0000"/>
                </a:solidFill>
                <a:latin typeface="Times New Roman" panose="02020603050405020304" pitchFamily="18" charset="0"/>
                <a:cs typeface="Times New Roman" panose="02020603050405020304" pitchFamily="18" charset="0"/>
              </a:rPr>
              <a:t>icon</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can sit on the desktop</a:t>
            </a:r>
            <a:r>
              <a:rPr lang="en-US" sz="2000" b="1" dirty="0">
                <a:latin typeface="Times New Roman" panose="02020603050405020304" pitchFamily="18" charset="0"/>
                <a:cs typeface="Times New Roman" panose="02020603050405020304" pitchFamily="18" charset="0"/>
              </a:rPr>
              <a:t>, as the Recycle Bin icon or it </a:t>
            </a:r>
            <a:r>
              <a:rPr lang="en-US" sz="2000" b="1" dirty="0">
                <a:solidFill>
                  <a:srgbClr val="0070C0"/>
                </a:solidFill>
                <a:latin typeface="Times New Roman" panose="02020603050405020304" pitchFamily="18" charset="0"/>
                <a:cs typeface="Times New Roman" panose="02020603050405020304" pitchFamily="18" charset="0"/>
              </a:rPr>
              <a:t>can be pinned to the taskbar</a:t>
            </a:r>
            <a:r>
              <a:rPr lang="en-US" sz="2000" b="1" dirty="0">
                <a:latin typeface="Times New Roman" panose="02020603050405020304" pitchFamily="18" charset="0"/>
                <a:cs typeface="Times New Roman" panose="02020603050405020304" pitchFamily="18" charset="0"/>
              </a:rPr>
              <a:t> for easy access.</a:t>
            </a:r>
          </a:p>
        </p:txBody>
      </p:sp>
      <p:sp>
        <p:nvSpPr>
          <p:cNvPr id="5" name="Rectangle 4"/>
          <p:cNvSpPr/>
          <p:nvPr/>
        </p:nvSpPr>
        <p:spPr>
          <a:xfrm>
            <a:off x="539552" y="283216"/>
            <a:ext cx="2842701" cy="461665"/>
          </a:xfrm>
          <a:prstGeom prst="rect">
            <a:avLst/>
          </a:prstGeom>
        </p:spPr>
        <p:txBody>
          <a:bodyPr wrap="none">
            <a:spAutoFit/>
          </a:bodyPr>
          <a:lstStyle/>
          <a:p>
            <a:r>
              <a:rPr lang="en-US" sz="2400" b="1" i="1" dirty="0">
                <a:solidFill>
                  <a:srgbClr val="C00000"/>
                </a:solidFill>
                <a:latin typeface="Times New Roman" panose="02020603050405020304" pitchFamily="18" charset="0"/>
                <a:cs typeface="Times New Roman" panose="02020603050405020304" pitchFamily="18" charset="0"/>
              </a:rPr>
              <a:t>A Tour of Windows 7</a:t>
            </a:r>
          </a:p>
        </p:txBody>
      </p:sp>
      <p:cxnSp>
        <p:nvCxnSpPr>
          <p:cNvPr id="7" name="Straight Connector 6"/>
          <p:cNvCxnSpPr/>
          <p:nvPr/>
        </p:nvCxnSpPr>
        <p:spPr>
          <a:xfrm>
            <a:off x="539552" y="744881"/>
            <a:ext cx="3024336"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021" y="896596"/>
            <a:ext cx="43243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507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86" y="412163"/>
            <a:ext cx="8496944" cy="1323439"/>
          </a:xfrm>
          <a:prstGeom prst="rect">
            <a:avLst/>
          </a:prstGeom>
        </p:spPr>
        <p:txBody>
          <a:bodyPr wrap="square">
            <a:spAutoFit/>
          </a:bodyPr>
          <a:lstStyle/>
          <a:p>
            <a:pPr algn="just"/>
            <a:r>
              <a:rPr lang="en-US" sz="2000" b="1" i="1" u="sng" dirty="0">
                <a:solidFill>
                  <a:srgbClr val="FF0000"/>
                </a:solidFill>
                <a:latin typeface="Times New Roman" panose="02020603050405020304" pitchFamily="18" charset="0"/>
                <a:cs typeface="Times New Roman" panose="02020603050405020304" pitchFamily="18" charset="0"/>
              </a:rPr>
              <a:t>Moving and Copying Files and Folders</a:t>
            </a:r>
          </a:p>
          <a:p>
            <a:pPr algn="just"/>
            <a:r>
              <a:rPr lang="en-US" sz="2000" b="1" dirty="0">
                <a:latin typeface="Times New Roman" panose="02020603050405020304" pitchFamily="18" charset="0"/>
                <a:cs typeface="Times New Roman" panose="02020603050405020304" pitchFamily="18" charset="0"/>
              </a:rPr>
              <a:t>You can </a:t>
            </a:r>
            <a:r>
              <a:rPr lang="en-US" sz="2000" b="1" dirty="0">
                <a:solidFill>
                  <a:srgbClr val="0070C0"/>
                </a:solidFill>
                <a:latin typeface="Times New Roman" panose="02020603050405020304" pitchFamily="18" charset="0"/>
                <a:cs typeface="Times New Roman" panose="02020603050405020304" pitchFamily="18" charset="0"/>
              </a:rPr>
              <a:t>move and copy files and folders from and to any location</a:t>
            </a:r>
            <a:r>
              <a:rPr lang="en-US" sz="2000" b="1" dirty="0">
                <a:latin typeface="Times New Roman" panose="02020603050405020304" pitchFamily="18" charset="0"/>
                <a:cs typeface="Times New Roman" panose="02020603050405020304" pitchFamily="18" charset="0"/>
              </a:rPr>
              <a:t>. This enables you to transfer your data files from your hard drive to a removable drive such as a USB flash drive.</a:t>
            </a:r>
          </a:p>
        </p:txBody>
      </p:sp>
      <p:sp>
        <p:nvSpPr>
          <p:cNvPr id="3" name="Rectangle 2"/>
          <p:cNvSpPr/>
          <p:nvPr/>
        </p:nvSpPr>
        <p:spPr>
          <a:xfrm>
            <a:off x="450482" y="1758863"/>
            <a:ext cx="3617462" cy="3477875"/>
          </a:xfrm>
          <a:prstGeom prst="rect">
            <a:avLst/>
          </a:prstGeom>
        </p:spPr>
        <p:txBody>
          <a:bodyPr wrap="square">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There are many ways to move and copy items. </a:t>
            </a:r>
          </a:p>
          <a:p>
            <a:pPr algn="just"/>
            <a:endParaRPr lang="en-US" sz="2000" b="1" dirty="0">
              <a:solidFill>
                <a:srgbClr val="FF0000"/>
              </a:solidFill>
              <a:latin typeface="Times New Roman" panose="02020603050405020304" pitchFamily="18" charset="0"/>
              <a:cs typeface="Times New Roman" panose="02020603050405020304" pitchFamily="18" charset="0"/>
            </a:endParaRPr>
          </a:p>
          <a:p>
            <a:pPr marL="457200" indent="-457200" algn="just">
              <a:buClr>
                <a:srgbClr val="C00000"/>
              </a:buClr>
              <a:buFont typeface="+mj-lt"/>
              <a:buAutoNum type="arabicPeriod"/>
            </a:pPr>
            <a:r>
              <a:rPr lang="en-US" sz="2000" b="1" dirty="0">
                <a:latin typeface="Times New Roman" panose="02020603050405020304" pitchFamily="18" charset="0"/>
                <a:cs typeface="Times New Roman" panose="02020603050405020304" pitchFamily="18" charset="0"/>
              </a:rPr>
              <a:t>You can use the Windows Clipboard,</a:t>
            </a:r>
          </a:p>
          <a:p>
            <a:pPr marL="457200" indent="-457200" algn="just">
              <a:buClr>
                <a:srgbClr val="C00000"/>
              </a:buClr>
              <a:buFont typeface="+mj-lt"/>
              <a:buAutoNum type="arabicPeriod"/>
            </a:pPr>
            <a:r>
              <a:rPr lang="en-US" sz="2000" b="1" dirty="0">
                <a:latin typeface="Times New Roman" panose="02020603050405020304" pitchFamily="18" charset="0"/>
                <a:cs typeface="Times New Roman" panose="02020603050405020304" pitchFamily="18" charset="0"/>
              </a:rPr>
              <a:t> drag and drop files from one location to another, </a:t>
            </a:r>
          </a:p>
          <a:p>
            <a:pPr marL="457200" indent="-457200" algn="just">
              <a:buClr>
                <a:srgbClr val="C00000"/>
              </a:buClr>
              <a:buFont typeface="+mj-lt"/>
              <a:buAutoNum type="arabicPeriod"/>
            </a:pPr>
            <a:r>
              <a:rPr lang="en-US" sz="2000" b="1" dirty="0">
                <a:latin typeface="Times New Roman" panose="02020603050405020304" pitchFamily="18" charset="0"/>
                <a:cs typeface="Times New Roman" panose="02020603050405020304" pitchFamily="18" charset="0"/>
              </a:rPr>
              <a:t>you can use the Move to Folder </a:t>
            </a:r>
          </a:p>
          <a:p>
            <a:pPr marL="457200" indent="-457200" algn="just">
              <a:buClr>
                <a:srgbClr val="C00000"/>
              </a:buClr>
              <a:buFont typeface="+mj-lt"/>
              <a:buAutoNum type="arabicPeriod"/>
            </a:pPr>
            <a:r>
              <a:rPr lang="en-US" sz="2000" b="1" dirty="0">
                <a:latin typeface="Times New Roman" panose="02020603050405020304" pitchFamily="18" charset="0"/>
                <a:cs typeface="Times New Roman" panose="02020603050405020304" pitchFamily="18" charset="0"/>
              </a:rPr>
              <a:t>Copy to Folder command in Windows Explorer.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07757"/>
            <a:ext cx="4587255" cy="357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785001833"/>
              </p:ext>
            </p:extLst>
          </p:nvPr>
        </p:nvGraphicFramePr>
        <p:xfrm>
          <a:off x="827584" y="5373216"/>
          <a:ext cx="6096000" cy="12192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59083">
                <a:tc>
                  <a:txBody>
                    <a:bodyPr/>
                    <a:lstStyle/>
                    <a:p>
                      <a:pPr algn="ctr"/>
                      <a:r>
                        <a:rPr lang="en-US" sz="1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Operation</a:t>
                      </a:r>
                      <a:endParaRPr lang="en-US" sz="1400" b="1" i="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Keyboard Method</a:t>
                      </a:r>
                      <a:endParaRPr lang="en-US" sz="1400" b="1" i="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259083">
                <a:tc>
                  <a:txBody>
                    <a:bodyPr/>
                    <a:lstStyle/>
                    <a:p>
                      <a:pPr algn="ctr"/>
                      <a:r>
                        <a:rPr lang="en-US" sz="1400" b="1" i="0" u="none" strike="noStrike" kern="1200" baseline="0" dirty="0">
                          <a:solidFill>
                            <a:schemeClr val="tx1"/>
                          </a:solidFill>
                          <a:latin typeface="+mn-lt"/>
                          <a:ea typeface="+mn-ea"/>
                          <a:cs typeface="+mn-cs"/>
                        </a:rPr>
                        <a:t>Cut</a:t>
                      </a:r>
                      <a:endParaRPr lang="en-US" sz="1400" b="1"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1400" b="1" i="0" u="none" strike="noStrike" kern="1200" baseline="0" dirty="0">
                          <a:solidFill>
                            <a:schemeClr val="tx1"/>
                          </a:solidFill>
                          <a:latin typeface="+mn-lt"/>
                          <a:ea typeface="+mn-ea"/>
                          <a:cs typeface="+mn-cs"/>
                        </a:rPr>
                        <a:t>Ctrl + X</a:t>
                      </a:r>
                      <a:endParaRPr lang="en-US" sz="1400" b="1" i="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1"/>
                  </a:ext>
                </a:extLst>
              </a:tr>
              <a:tr h="259083">
                <a:tc>
                  <a:txBody>
                    <a:bodyPr/>
                    <a:lstStyle/>
                    <a:p>
                      <a:pPr algn="ctr"/>
                      <a:r>
                        <a:rPr lang="en-US" sz="1400" b="1" i="0" u="none" strike="noStrike" kern="1200" baseline="0" dirty="0">
                          <a:solidFill>
                            <a:schemeClr val="tx1"/>
                          </a:solidFill>
                          <a:latin typeface="+mn-lt"/>
                          <a:ea typeface="+mn-ea"/>
                          <a:cs typeface="+mn-cs"/>
                        </a:rPr>
                        <a:t>Copy</a:t>
                      </a:r>
                      <a:endParaRPr lang="en-US" sz="1400" b="1"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1400" b="1" i="0" dirty="0">
                          <a:solidFill>
                            <a:schemeClr val="tx1"/>
                          </a:solidFill>
                          <a:latin typeface="Times New Roman" panose="02020603050405020304" pitchFamily="18" charset="0"/>
                          <a:cs typeface="Times New Roman" panose="02020603050405020304" pitchFamily="18" charset="0"/>
                        </a:rPr>
                        <a:t>Ctrl + C</a:t>
                      </a:r>
                    </a:p>
                  </a:txBody>
                  <a:tcPr>
                    <a:noFill/>
                  </a:tcPr>
                </a:tc>
                <a:extLst>
                  <a:ext uri="{0D108BD9-81ED-4DB2-BD59-A6C34878D82A}">
                    <a16:rowId xmlns:a16="http://schemas.microsoft.com/office/drawing/2014/main" val="10002"/>
                  </a:ext>
                </a:extLst>
              </a:tr>
              <a:tr h="259083">
                <a:tc>
                  <a:txBody>
                    <a:bodyPr/>
                    <a:lstStyle/>
                    <a:p>
                      <a:pPr algn="ctr"/>
                      <a:r>
                        <a:rPr lang="en-US" sz="1400" b="1" i="0" u="none" strike="noStrike" kern="1200" baseline="0" dirty="0">
                          <a:solidFill>
                            <a:schemeClr val="tx1"/>
                          </a:solidFill>
                          <a:latin typeface="+mn-lt"/>
                          <a:ea typeface="+mn-ea"/>
                          <a:cs typeface="+mn-cs"/>
                        </a:rPr>
                        <a:t>Paste</a:t>
                      </a:r>
                      <a:endParaRPr lang="en-US" sz="1400" b="1" i="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1400" b="1" i="0" u="none" strike="noStrike" kern="1200" baseline="0" dirty="0">
                          <a:solidFill>
                            <a:schemeClr val="tx1"/>
                          </a:solidFill>
                          <a:latin typeface="+mn-lt"/>
                          <a:ea typeface="+mn-ea"/>
                          <a:cs typeface="+mn-cs"/>
                        </a:rPr>
                        <a:t>Ctrl + V</a:t>
                      </a:r>
                      <a:endParaRPr lang="en-US" sz="1400" b="1" i="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9354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4366" y="2967335"/>
            <a:ext cx="2855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a:t>
            </a:r>
          </a:p>
        </p:txBody>
      </p:sp>
    </p:spTree>
    <p:extLst>
      <p:ext uri="{BB962C8B-B14F-4D97-AF65-F5344CB8AC3E}">
        <p14:creationId xmlns:p14="http://schemas.microsoft.com/office/powerpoint/2010/main" val="275491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566" y="1553261"/>
            <a:ext cx="42672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6661" y="1628800"/>
            <a:ext cx="4531363" cy="4708981"/>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some other icons are at the </a:t>
            </a:r>
            <a:r>
              <a:rPr lang="en-US" sz="2000" b="1" dirty="0">
                <a:solidFill>
                  <a:srgbClr val="00B050"/>
                </a:solidFill>
                <a:latin typeface="Times New Roman" panose="02020603050405020304" pitchFamily="18" charset="0"/>
                <a:cs typeface="Times New Roman" panose="02020603050405020304" pitchFamily="18" charset="0"/>
              </a:rPr>
              <a:t>right end of the taskbar</a:t>
            </a:r>
            <a:r>
              <a:rPr lang="en-US" sz="2000" b="1" dirty="0">
                <a:latin typeface="Times New Roman" panose="02020603050405020304" pitchFamily="18" charset="0"/>
                <a:cs typeface="Times New Roman" panose="02020603050405020304" pitchFamily="18" charset="0"/>
              </a:rPr>
              <a:t>, but these </a:t>
            </a:r>
            <a:r>
              <a:rPr lang="en-US" sz="2000" b="1" dirty="0">
                <a:solidFill>
                  <a:srgbClr val="0070C0"/>
                </a:solidFill>
                <a:latin typeface="Times New Roman" panose="02020603050405020304" pitchFamily="18" charset="0"/>
                <a:cs typeface="Times New Roman" panose="02020603050405020304" pitchFamily="18" charset="0"/>
              </a:rPr>
              <a:t>aren’t pinned there</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That area is called the </a:t>
            </a:r>
            <a:r>
              <a:rPr lang="en-US" sz="2000" b="1" dirty="0">
                <a:solidFill>
                  <a:srgbClr val="FF0000"/>
                </a:solidFill>
                <a:latin typeface="Times New Roman" panose="02020603050405020304" pitchFamily="18" charset="0"/>
                <a:cs typeface="Times New Roman" panose="02020603050405020304" pitchFamily="18" charset="0"/>
              </a:rPr>
              <a:t>notification area</a:t>
            </a:r>
            <a:r>
              <a:rPr lang="en-US" sz="2000" b="1" dirty="0">
                <a:latin typeface="Times New Roman" panose="02020603050405020304" pitchFamily="18" charset="0"/>
                <a:cs typeface="Times New Roman" panose="02020603050405020304" pitchFamily="18" charset="0"/>
              </a:rPr>
              <a:t> (or </a:t>
            </a:r>
            <a:r>
              <a:rPr lang="en-US" sz="2000" b="1" dirty="0">
                <a:solidFill>
                  <a:srgbClr val="FF0000"/>
                </a:solidFill>
                <a:latin typeface="Times New Roman" panose="02020603050405020304" pitchFamily="18" charset="0"/>
                <a:cs typeface="Times New Roman" panose="02020603050405020304" pitchFamily="18" charset="0"/>
              </a:rPr>
              <a:t>system tray</a:t>
            </a:r>
            <a:r>
              <a:rPr lang="en-US" sz="2000" b="1" dirty="0">
                <a:latin typeface="Times New Roman" panose="02020603050405020304" pitchFamily="18" charset="0"/>
                <a:cs typeface="Times New Roman" panose="02020603050405020304" pitchFamily="18" charset="0"/>
              </a:rPr>
              <a:t>), and the icons there </a:t>
            </a:r>
            <a:r>
              <a:rPr lang="en-US" sz="2000" b="1" dirty="0">
                <a:solidFill>
                  <a:srgbClr val="0070C0"/>
                </a:solidFill>
                <a:latin typeface="Times New Roman" panose="02020603050405020304" pitchFamily="18" charset="0"/>
                <a:cs typeface="Times New Roman" panose="02020603050405020304" pitchFamily="18" charset="0"/>
              </a:rPr>
              <a:t>represent information from programs or system components that are running in the background</a:t>
            </a:r>
            <a:r>
              <a:rPr lang="en-US" sz="2000" b="1" dirty="0">
                <a:latin typeface="Times New Roman" panose="02020603050405020304" pitchFamily="18" charset="0"/>
                <a:cs typeface="Times New Roman" panose="02020603050405020304" pitchFamily="18" charset="0"/>
              </a:rPr>
              <a:t>, such as the: </a:t>
            </a:r>
          </a:p>
          <a:p>
            <a:pPr marL="342900" indent="-342900">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Volume Control </a:t>
            </a:r>
          </a:p>
          <a:p>
            <a:pPr marL="342900" indent="-342900">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Battery Meter. </a:t>
            </a:r>
          </a:p>
          <a:p>
            <a:pPr marL="342900" indent="-342900">
              <a:buClr>
                <a:srgbClr val="FF0000"/>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buClr>
                <a:srgbClr val="FF0000"/>
              </a:buClr>
            </a:pPr>
            <a:r>
              <a:rPr lang="en-US" sz="2000" b="1" dirty="0">
                <a:latin typeface="Times New Roman" panose="02020603050405020304" pitchFamily="18" charset="0"/>
                <a:cs typeface="Times New Roman" panose="02020603050405020304" pitchFamily="18" charset="0"/>
              </a:rPr>
              <a:t>At the </a:t>
            </a:r>
            <a:r>
              <a:rPr lang="en-US" sz="2000" b="1" dirty="0">
                <a:solidFill>
                  <a:srgbClr val="00B050"/>
                </a:solidFill>
                <a:latin typeface="Times New Roman" panose="02020603050405020304" pitchFamily="18" charset="0"/>
                <a:cs typeface="Times New Roman" panose="02020603050405020304" pitchFamily="18" charset="0"/>
              </a:rPr>
              <a:t>far-right end of the taskbar </a:t>
            </a:r>
            <a:r>
              <a:rPr lang="en-US" sz="2000" b="1" dirty="0">
                <a:latin typeface="Times New Roman" panose="02020603050405020304" pitchFamily="18" charset="0"/>
                <a:cs typeface="Times New Roman" panose="02020603050405020304" pitchFamily="18" charset="0"/>
              </a:rPr>
              <a:t>is a </a:t>
            </a:r>
            <a:r>
              <a:rPr lang="en-US" sz="2000" b="1" dirty="0">
                <a:solidFill>
                  <a:srgbClr val="FF0000"/>
                </a:solidFill>
                <a:latin typeface="Times New Roman" panose="02020603050405020304" pitchFamily="18" charset="0"/>
                <a:cs typeface="Times New Roman" panose="02020603050405020304" pitchFamily="18" charset="0"/>
              </a:rPr>
              <a:t>clock</a:t>
            </a:r>
            <a:r>
              <a:rPr lang="en-US" sz="2000" b="1" dirty="0">
                <a:latin typeface="Times New Roman" panose="02020603050405020304" pitchFamily="18" charset="0"/>
                <a:cs typeface="Times New Roman" panose="02020603050405020304" pitchFamily="18" charset="0"/>
              </a:rPr>
              <a:t>.</a:t>
            </a:r>
          </a:p>
          <a:p>
            <a:pPr marL="342900" indent="-342900">
              <a:buClr>
                <a:srgbClr val="FF0000"/>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56702" y="447757"/>
            <a:ext cx="8693914" cy="1015663"/>
          </a:xfrm>
          <a:prstGeom prst="rect">
            <a:avLst/>
          </a:prstGeom>
        </p:spPr>
        <p:txBody>
          <a:bodyPr wrap="square">
            <a:spAutoFit/>
          </a:bodyPr>
          <a:lstStyle/>
          <a:p>
            <a:pPr marL="342900" indent="-342900">
              <a:buClr>
                <a:srgbClr val="C00000"/>
              </a:buClr>
              <a:buFont typeface="Wingdings" panose="05000000000000000000" pitchFamily="2" charset="2"/>
              <a:buChar char="Ø"/>
            </a:pPr>
            <a:r>
              <a:rPr lang="en-US" sz="2000" b="1" dirty="0">
                <a:solidFill>
                  <a:srgbClr val="FF0000"/>
                </a:solidFill>
                <a:latin typeface="Times New Roman" panose="02020603050405020304" pitchFamily="18" charset="0"/>
                <a:cs typeface="Times New Roman" panose="02020603050405020304" pitchFamily="18" charset="0"/>
              </a:rPr>
              <a:t>Four pinned icons </a:t>
            </a:r>
            <a:r>
              <a:rPr lang="en-US" sz="2000" b="1" dirty="0">
                <a:latin typeface="Times New Roman" panose="02020603050405020304" pitchFamily="18" charset="0"/>
                <a:cs typeface="Times New Roman" panose="02020603050405020304" pitchFamily="18" charset="0"/>
              </a:rPr>
              <a:t>appear to the </a:t>
            </a:r>
            <a:r>
              <a:rPr lang="en-US" sz="2000" b="1" dirty="0">
                <a:solidFill>
                  <a:srgbClr val="0070C0"/>
                </a:solidFill>
                <a:latin typeface="Times New Roman" panose="02020603050405020304" pitchFamily="18" charset="0"/>
                <a:cs typeface="Times New Roman" panose="02020603050405020304" pitchFamily="18" charset="0"/>
              </a:rPr>
              <a:t>right of the Start button</a:t>
            </a:r>
            <a:r>
              <a:rPr lang="en-US" sz="2000" b="1" dirty="0">
                <a:latin typeface="Times New Roman" panose="02020603050405020304" pitchFamily="18" charset="0"/>
                <a:cs typeface="Times New Roman" panose="02020603050405020304" pitchFamily="18" charset="0"/>
              </a:rPr>
              <a:t>. </a:t>
            </a:r>
          </a:p>
          <a:p>
            <a:pPr algn="just"/>
            <a:r>
              <a:rPr lang="en-US" sz="2000" b="1" dirty="0">
                <a:latin typeface="Times New Roman" panose="02020603050405020304" pitchFamily="18" charset="0"/>
                <a:cs typeface="Times New Roman" panose="02020603050405020304" pitchFamily="18" charset="0"/>
              </a:rPr>
              <a:t>The </a:t>
            </a:r>
            <a:r>
              <a:rPr lang="en-US" sz="2000" b="1" dirty="0">
                <a:solidFill>
                  <a:srgbClr val="00B050"/>
                </a:solidFill>
                <a:latin typeface="Times New Roman" panose="02020603050405020304" pitchFamily="18" charset="0"/>
                <a:cs typeface="Times New Roman" panose="02020603050405020304" pitchFamily="18" charset="0"/>
              </a:rPr>
              <a:t>center of the taskbar is blank</a:t>
            </a:r>
            <a:r>
              <a:rPr lang="en-US" sz="2000" b="1" dirty="0">
                <a:latin typeface="Times New Roman" panose="02020603050405020304" pitchFamily="18" charset="0"/>
                <a:cs typeface="Times New Roman" panose="02020603050405020304" pitchFamily="18" charset="0"/>
              </a:rPr>
              <a:t>, but </a:t>
            </a:r>
            <a:r>
              <a:rPr lang="en-US" sz="2000" b="1" dirty="0">
                <a:solidFill>
                  <a:srgbClr val="00B050"/>
                </a:solidFill>
                <a:latin typeface="Times New Roman" panose="02020603050405020304" pitchFamily="18" charset="0"/>
                <a:cs typeface="Times New Roman" panose="02020603050405020304" pitchFamily="18" charset="0"/>
              </a:rPr>
              <a:t>if any programs were running or windows open</a:t>
            </a:r>
            <a:r>
              <a:rPr lang="en-US" sz="2000" b="1" dirty="0">
                <a:solidFill>
                  <a:srgbClr val="FF0000"/>
                </a:solidFill>
                <a:latin typeface="Times New Roman" panose="02020603050405020304" pitchFamily="18" charset="0"/>
                <a:cs typeface="Times New Roman" panose="02020603050405020304" pitchFamily="18" charset="0"/>
              </a:rPr>
              <a:t>, buttons for those programs or windows </a:t>
            </a:r>
            <a:r>
              <a:rPr lang="en-US" sz="2000" b="1" dirty="0">
                <a:solidFill>
                  <a:srgbClr val="00B050"/>
                </a:solidFill>
                <a:latin typeface="Times New Roman" panose="02020603050405020304" pitchFamily="18" charset="0"/>
                <a:cs typeface="Times New Roman" panose="02020603050405020304" pitchFamily="18" charset="0"/>
              </a:rPr>
              <a:t>would appear there</a:t>
            </a:r>
            <a:r>
              <a:rPr lang="en-US" sz="2000" b="1" dirty="0">
                <a:latin typeface="Times New Roman" panose="02020603050405020304" pitchFamily="18" charset="0"/>
                <a:cs typeface="Times New Roman" panose="02020603050405020304" pitchFamily="18"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725144"/>
            <a:ext cx="2241029" cy="60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04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756" y="836712"/>
            <a:ext cx="4204228" cy="5016758"/>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When you click the </a:t>
            </a:r>
            <a:r>
              <a:rPr lang="en-US" sz="2000" b="1" dirty="0">
                <a:solidFill>
                  <a:srgbClr val="FF0000"/>
                </a:solidFill>
                <a:latin typeface="Times New Roman" panose="02020603050405020304" pitchFamily="18" charset="0"/>
                <a:cs typeface="Times New Roman" panose="02020603050405020304" pitchFamily="18" charset="0"/>
              </a:rPr>
              <a:t>Start button</a:t>
            </a:r>
            <a:r>
              <a:rPr lang="en-US" sz="2000" b="1" dirty="0">
                <a:latin typeface="Times New Roman" panose="02020603050405020304" pitchFamily="18" charset="0"/>
                <a:cs typeface="Times New Roman" panose="02020603050405020304" pitchFamily="18" charset="0"/>
              </a:rPr>
              <a:t>, the </a:t>
            </a:r>
            <a:r>
              <a:rPr lang="en-US" sz="2000" b="1" dirty="0">
                <a:solidFill>
                  <a:srgbClr val="0070C0"/>
                </a:solidFill>
                <a:latin typeface="Times New Roman" panose="02020603050405020304" pitchFamily="18" charset="0"/>
                <a:cs typeface="Times New Roman" panose="02020603050405020304" pitchFamily="18" charset="0"/>
              </a:rPr>
              <a:t>Start menu opens</a:t>
            </a:r>
            <a:r>
              <a:rPr lang="en-US" sz="2000" b="1" dirty="0">
                <a:latin typeface="Times New Roman" panose="02020603050405020304" pitchFamily="18" charset="0"/>
                <a:cs typeface="Times New Roman" panose="02020603050405020304" pitchFamily="18" charset="0"/>
              </a:rPr>
              <a:t>, as shown in the figure below. It has </a:t>
            </a:r>
            <a:r>
              <a:rPr lang="en-US" sz="2000" b="1" dirty="0">
                <a:solidFill>
                  <a:srgbClr val="0070C0"/>
                </a:solidFill>
                <a:latin typeface="Times New Roman" panose="02020603050405020304" pitchFamily="18" charset="0"/>
                <a:cs typeface="Times New Roman" panose="02020603050405020304" pitchFamily="18" charset="0"/>
              </a:rPr>
              <a:t>two columns</a:t>
            </a:r>
            <a:r>
              <a:rPr lang="en-US" sz="2000" b="1" dirty="0">
                <a:latin typeface="Times New Roman" panose="02020603050405020304" pitchFamily="18" charset="0"/>
                <a:cs typeface="Times New Roman" panose="02020603050405020304" pitchFamily="18" charset="0"/>
              </a:rPr>
              <a:t>.</a:t>
            </a:r>
          </a:p>
          <a:p>
            <a:pPr algn="just">
              <a:buClr>
                <a:srgbClr val="FF0000"/>
              </a:buClr>
            </a:pPr>
            <a:r>
              <a:rPr lang="en-US" sz="2000" b="1" dirty="0">
                <a:latin typeface="Times New Roman" panose="02020603050405020304" pitchFamily="18" charset="0"/>
                <a:cs typeface="Times New Roman" panose="02020603050405020304" pitchFamily="18" charset="0"/>
              </a:rPr>
              <a:t>In the </a:t>
            </a:r>
            <a:r>
              <a:rPr lang="en-US" sz="2000" b="1" dirty="0">
                <a:solidFill>
                  <a:srgbClr val="FF0000"/>
                </a:solidFill>
                <a:latin typeface="Times New Roman" panose="02020603050405020304" pitchFamily="18" charset="0"/>
                <a:cs typeface="Times New Roman" panose="02020603050405020304" pitchFamily="18" charset="0"/>
              </a:rPr>
              <a:t>left column</a:t>
            </a:r>
            <a:r>
              <a:rPr lang="en-US" sz="2000" b="1" dirty="0">
                <a:latin typeface="Times New Roman" panose="02020603050405020304" pitchFamily="18" charset="0"/>
                <a:cs typeface="Times New Roman" panose="02020603050405020304" pitchFamily="18" charset="0"/>
              </a:rPr>
              <a:t>:</a:t>
            </a: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 the </a:t>
            </a:r>
            <a:r>
              <a:rPr lang="en-US" sz="2000" b="1" dirty="0">
                <a:solidFill>
                  <a:srgbClr val="0070C0"/>
                </a:solidFill>
                <a:latin typeface="Times New Roman" panose="02020603050405020304" pitchFamily="18" charset="0"/>
                <a:cs typeface="Times New Roman" panose="02020603050405020304" pitchFamily="18" charset="0"/>
              </a:rPr>
              <a:t>top section </a:t>
            </a:r>
            <a:r>
              <a:rPr lang="en-US" sz="2000" b="1" dirty="0">
                <a:latin typeface="Times New Roman" panose="02020603050405020304" pitchFamily="18" charset="0"/>
                <a:cs typeface="Times New Roman" panose="02020603050405020304" pitchFamily="18" charset="0"/>
              </a:rPr>
              <a:t>contains </a:t>
            </a:r>
            <a:r>
              <a:rPr lang="en-US" sz="2000" b="1" dirty="0">
                <a:solidFill>
                  <a:srgbClr val="00B050"/>
                </a:solidFill>
                <a:latin typeface="Times New Roman" panose="02020603050405020304" pitchFamily="18" charset="0"/>
                <a:cs typeface="Times New Roman" panose="02020603050405020304" pitchFamily="18" charset="0"/>
              </a:rPr>
              <a:t>pinned shortcuts to applications</a:t>
            </a:r>
            <a:r>
              <a:rPr lang="en-US" sz="2000" b="1" dirty="0">
                <a:latin typeface="Times New Roman" panose="02020603050405020304" pitchFamily="18" charset="0"/>
                <a:cs typeface="Times New Roman" panose="02020603050405020304" pitchFamily="18" charset="0"/>
              </a:rPr>
              <a:t>. By default, there might not be any pinned shortcuts here; the figure below shows pinned shortcuts for Internet Explorer and Outlook. </a:t>
            </a:r>
          </a:p>
          <a:p>
            <a:pPr algn="just">
              <a:buClr>
                <a:srgbClr val="FF0000"/>
              </a:buClr>
            </a:pPr>
            <a:endParaRPr lang="en-US" sz="2000" b="1" dirty="0">
              <a:latin typeface="Times New Roman" panose="02020603050405020304" pitchFamily="18" charset="0"/>
              <a:cs typeface="Times New Roman" panose="02020603050405020304" pitchFamily="18" charset="0"/>
            </a:endParaRP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The </a:t>
            </a:r>
            <a:r>
              <a:rPr lang="en-US" sz="2000" b="1" dirty="0">
                <a:solidFill>
                  <a:srgbClr val="0070C0"/>
                </a:solidFill>
                <a:latin typeface="Times New Roman" panose="02020603050405020304" pitchFamily="18" charset="0"/>
                <a:cs typeface="Times New Roman" panose="02020603050405020304" pitchFamily="18" charset="0"/>
              </a:rPr>
              <a:t>bottom section </a:t>
            </a:r>
            <a:r>
              <a:rPr lang="en-US" sz="2000" b="1" dirty="0">
                <a:latin typeface="Times New Roman" panose="02020603050405020304" pitchFamily="18" charset="0"/>
                <a:cs typeface="Times New Roman" panose="02020603050405020304" pitchFamily="18" charset="0"/>
              </a:rPr>
              <a:t>of the left column contains </a:t>
            </a:r>
            <a:r>
              <a:rPr lang="en-US" sz="2000" b="1" dirty="0">
                <a:solidFill>
                  <a:srgbClr val="00B050"/>
                </a:solidFill>
                <a:latin typeface="Times New Roman" panose="02020603050405020304" pitchFamily="18" charset="0"/>
                <a:cs typeface="Times New Roman" panose="02020603050405020304" pitchFamily="18" charset="0"/>
              </a:rPr>
              <a:t>shortcuts to recently or frequently used applications</a:t>
            </a:r>
            <a:r>
              <a:rPr lang="en-US" sz="2000" b="1" dirty="0">
                <a:latin typeface="Times New Roman" panose="02020603050405020304" pitchFamily="18" charset="0"/>
                <a:cs typeface="Times New Roman" panose="02020603050405020304" pitchFamily="18" charset="0"/>
              </a:rPr>
              <a:t>. This list changes depending on your usage.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806" y="908158"/>
            <a:ext cx="438150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3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10680"/>
            <a:ext cx="8449826" cy="1323439"/>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When you </a:t>
            </a:r>
            <a:r>
              <a:rPr lang="en-US" sz="2000" b="1" dirty="0">
                <a:solidFill>
                  <a:srgbClr val="FF0000"/>
                </a:solidFill>
                <a:latin typeface="Times New Roman" panose="02020603050405020304" pitchFamily="18" charset="0"/>
                <a:cs typeface="Times New Roman" panose="02020603050405020304" pitchFamily="18" charset="0"/>
              </a:rPr>
              <a:t>turn on the computer’s power</a:t>
            </a:r>
            <a:r>
              <a:rPr lang="en-US" sz="2000" b="1" dirty="0">
                <a:latin typeface="Times New Roman" panose="02020603050405020304" pitchFamily="18" charset="0"/>
                <a:cs typeface="Times New Roman" panose="02020603050405020304" pitchFamily="18" charset="0"/>
              </a:rPr>
              <a:t>, Windows 7 </a:t>
            </a:r>
            <a:r>
              <a:rPr lang="en-US" sz="2000" b="1" dirty="0">
                <a:solidFill>
                  <a:srgbClr val="0070C0"/>
                </a:solidFill>
                <a:latin typeface="Times New Roman" panose="02020603050405020304" pitchFamily="18" charset="0"/>
                <a:cs typeface="Times New Roman" panose="02020603050405020304" pitchFamily="18" charset="0"/>
              </a:rPr>
              <a:t>loads automatically</a:t>
            </a:r>
            <a:r>
              <a:rPr lang="en-US" sz="2000" b="1" dirty="0">
                <a:latin typeface="Times New Roman" panose="02020603050405020304" pitchFamily="18" charset="0"/>
                <a:cs typeface="Times New Roman" panose="02020603050405020304" pitchFamily="18" charset="0"/>
              </a:rPr>
              <a:t>. Depending on the way your copy of Windows is configured, the </a:t>
            </a:r>
            <a:r>
              <a:rPr lang="en-US" sz="2000" b="1" dirty="0">
                <a:solidFill>
                  <a:srgbClr val="0070C0"/>
                </a:solidFill>
                <a:latin typeface="Times New Roman" panose="02020603050405020304" pitchFamily="18" charset="0"/>
                <a:cs typeface="Times New Roman" panose="02020603050405020304" pitchFamily="18" charset="0"/>
              </a:rPr>
              <a:t>desktop might appear automatically</a:t>
            </a:r>
            <a:r>
              <a:rPr lang="en-US" sz="2000" b="1" dirty="0">
                <a:latin typeface="Times New Roman" panose="02020603050405020304" pitchFamily="18" charset="0"/>
                <a:cs typeface="Times New Roman" panose="02020603050405020304" pitchFamily="18" charset="0"/>
              </a:rPr>
              <a:t>, or you might see a </a:t>
            </a:r>
            <a:r>
              <a:rPr lang="en-US" sz="2000" b="1" dirty="0">
                <a:solidFill>
                  <a:srgbClr val="0070C0"/>
                </a:solidFill>
                <a:latin typeface="Times New Roman" panose="02020603050405020304" pitchFamily="18" charset="0"/>
                <a:cs typeface="Times New Roman" panose="02020603050405020304" pitchFamily="18" charset="0"/>
              </a:rPr>
              <a:t>login screen </a:t>
            </a:r>
            <a:r>
              <a:rPr lang="en-US" sz="2000" b="1" dirty="0">
                <a:latin typeface="Times New Roman" panose="02020603050405020304" pitchFamily="18" charset="0"/>
                <a:cs typeface="Times New Roman" panose="02020603050405020304" pitchFamily="18" charset="0"/>
              </a:rPr>
              <a:t>At the login screen. </a:t>
            </a:r>
          </a:p>
        </p:txBody>
      </p:sp>
      <p:sp>
        <p:nvSpPr>
          <p:cNvPr id="3" name="Rectangle 2"/>
          <p:cNvSpPr/>
          <p:nvPr/>
        </p:nvSpPr>
        <p:spPr>
          <a:xfrm>
            <a:off x="323528" y="372392"/>
            <a:ext cx="4362092" cy="461665"/>
          </a:xfrm>
          <a:prstGeom prst="rect">
            <a:avLst/>
          </a:prstGeom>
        </p:spPr>
        <p:txBody>
          <a:bodyPr wrap="none">
            <a:spAutoFit/>
          </a:bodyPr>
          <a:lstStyle/>
          <a:p>
            <a:r>
              <a:rPr lang="en-US" sz="2400" b="1" i="1" u="sng" dirty="0">
                <a:solidFill>
                  <a:srgbClr val="C00000"/>
                </a:solidFill>
                <a:latin typeface="Times New Roman" panose="02020603050405020304" pitchFamily="18" charset="0"/>
                <a:cs typeface="Times New Roman" panose="02020603050405020304" pitchFamily="18" charset="0"/>
              </a:rPr>
              <a:t>Starting Up and Shutting Down</a:t>
            </a:r>
          </a:p>
        </p:txBody>
      </p:sp>
      <p:sp>
        <p:nvSpPr>
          <p:cNvPr id="7" name="Rectangle 6"/>
          <p:cNvSpPr/>
          <p:nvPr/>
        </p:nvSpPr>
        <p:spPr>
          <a:xfrm>
            <a:off x="395536" y="2492896"/>
            <a:ext cx="3960440" cy="2554545"/>
          </a:xfrm>
          <a:prstGeom prst="rect">
            <a:avLst/>
          </a:prstGeom>
        </p:spPr>
        <p:txBody>
          <a:bodyPr wrap="square">
            <a:spAutoFit/>
          </a:bodyPr>
          <a:lstStyle/>
          <a:p>
            <a:pPr marL="342900" indent="-342900" algn="just">
              <a:buClr>
                <a:srgbClr val="C00000"/>
              </a:buCl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If </a:t>
            </a:r>
            <a:r>
              <a:rPr lang="en-US" sz="2000" b="1" dirty="0">
                <a:solidFill>
                  <a:srgbClr val="0070C0"/>
                </a:solidFill>
                <a:latin typeface="Times New Roman" panose="02020603050405020304" pitchFamily="18" charset="0"/>
                <a:cs typeface="Times New Roman" panose="02020603050405020304" pitchFamily="18" charset="0"/>
              </a:rPr>
              <a:t>your username appears with a password box under </a:t>
            </a:r>
            <a:r>
              <a:rPr lang="en-US" sz="2000" b="1" dirty="0">
                <a:latin typeface="Times New Roman" panose="02020603050405020304" pitchFamily="18" charset="0"/>
                <a:cs typeface="Times New Roman" panose="02020603050405020304" pitchFamily="18" charset="0"/>
              </a:rPr>
              <a:t>it, type the password and press Enter to log in.</a:t>
            </a:r>
          </a:p>
          <a:p>
            <a:pPr algn="just">
              <a:buClr>
                <a:srgbClr val="C00000"/>
              </a:buClr>
            </a:pPr>
            <a:endParaRPr lang="en-US" sz="2000" b="1"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If </a:t>
            </a:r>
            <a:r>
              <a:rPr lang="en-US" sz="2000" b="1" dirty="0">
                <a:solidFill>
                  <a:srgbClr val="0070C0"/>
                </a:solidFill>
                <a:latin typeface="Times New Roman" panose="02020603050405020304" pitchFamily="18" charset="0"/>
                <a:cs typeface="Times New Roman" panose="02020603050405020304" pitchFamily="18" charset="0"/>
              </a:rPr>
              <a:t>several different usernames appear</a:t>
            </a:r>
            <a:r>
              <a:rPr lang="en-US" sz="2000" b="1" dirty="0">
                <a:latin typeface="Times New Roman" panose="02020603050405020304" pitchFamily="18" charset="0"/>
                <a:cs typeface="Times New Roman" panose="02020603050405020304" pitchFamily="18" charset="0"/>
              </a:rPr>
              <a:t>, click your account to select it</a:t>
            </a:r>
            <a:r>
              <a:rPr lang="en-US" sz="2000" b="1" dirty="0">
                <a:solidFill>
                  <a:srgbClr val="7030A0"/>
                </a:solidFill>
                <a:latin typeface="Times New Roman" panose="02020603050405020304" pitchFamily="18" charset="0"/>
                <a:cs typeface="Times New Roman" panose="02020603050405020304" pitchFamily="18" charset="0"/>
              </a:rPr>
              <a:t>.</a:t>
            </a:r>
          </a:p>
        </p:txBody>
      </p:sp>
      <p:pic>
        <p:nvPicPr>
          <p:cNvPr id="11266" name="Picture 2" descr="Comparing Netbook Desktops - Part 5, Windows 7 Starter | ZD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759" y="1988840"/>
            <a:ext cx="374359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ogging in When eDirectory and Windows Credentials Are Not Synchronized -  Client for Open Enterprise Server Administration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759" y="4509120"/>
            <a:ext cx="3701742" cy="209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2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72392"/>
            <a:ext cx="4362092" cy="461665"/>
          </a:xfrm>
          <a:prstGeom prst="rect">
            <a:avLst/>
          </a:prstGeom>
        </p:spPr>
        <p:txBody>
          <a:bodyPr wrap="none">
            <a:spAutoFit/>
          </a:bodyPr>
          <a:lstStyle/>
          <a:p>
            <a:r>
              <a:rPr lang="en-US" sz="2400" b="1" i="1" u="sng" dirty="0">
                <a:solidFill>
                  <a:srgbClr val="C00000"/>
                </a:solidFill>
                <a:latin typeface="Times New Roman" panose="02020603050405020304" pitchFamily="18" charset="0"/>
                <a:cs typeface="Times New Roman" panose="02020603050405020304" pitchFamily="18" charset="0"/>
              </a:rPr>
              <a:t>Starting Up and Shutting Down</a:t>
            </a:r>
          </a:p>
        </p:txBody>
      </p:sp>
      <p:sp>
        <p:nvSpPr>
          <p:cNvPr id="4" name="Rectangle 3"/>
          <p:cNvSpPr/>
          <p:nvPr/>
        </p:nvSpPr>
        <p:spPr>
          <a:xfrm>
            <a:off x="323528" y="1052736"/>
            <a:ext cx="8449826" cy="1015663"/>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When you </a:t>
            </a:r>
            <a:r>
              <a:rPr lang="en-US" sz="2000" b="1" dirty="0">
                <a:solidFill>
                  <a:srgbClr val="FF0000"/>
                </a:solidFill>
                <a:latin typeface="Times New Roman" panose="02020603050405020304" pitchFamily="18" charset="0"/>
                <a:cs typeface="Times New Roman" panose="02020603050405020304" pitchFamily="18" charset="0"/>
              </a:rPr>
              <a:t>Shut down </a:t>
            </a:r>
            <a:r>
              <a:rPr lang="en-US" sz="2000" b="1" dirty="0">
                <a:solidFill>
                  <a:srgbClr val="0070C0"/>
                </a:solidFill>
                <a:latin typeface="Times New Roman" panose="02020603050405020304" pitchFamily="18" charset="0"/>
                <a:cs typeface="Times New Roman" panose="02020603050405020304" pitchFamily="18" charset="0"/>
              </a:rPr>
              <a:t>the computer and then turn it back on again later</a:t>
            </a:r>
            <a:r>
              <a:rPr lang="en-US" sz="2000" b="1" dirty="0">
                <a:latin typeface="Times New Roman" panose="02020603050405020304" pitchFamily="18" charset="0"/>
                <a:cs typeface="Times New Roman" panose="02020603050405020304" pitchFamily="18" charset="0"/>
              </a:rPr>
              <a:t>, that’s called a </a:t>
            </a:r>
            <a:r>
              <a:rPr lang="en-US" sz="2000" b="1" i="1" dirty="0">
                <a:solidFill>
                  <a:srgbClr val="FF0000"/>
                </a:solidFill>
                <a:latin typeface="Times New Roman" panose="02020603050405020304" pitchFamily="18" charset="0"/>
                <a:cs typeface="Times New Roman" panose="02020603050405020304" pitchFamily="18" charset="0"/>
              </a:rPr>
              <a:t>cold boot </a:t>
            </a:r>
            <a:r>
              <a:rPr lang="en-US" sz="2000" b="1" dirty="0">
                <a:solidFill>
                  <a:srgbClr val="0070C0"/>
                </a:solidFill>
                <a:latin typeface="Times New Roman" panose="02020603050405020304" pitchFamily="18" charset="0"/>
                <a:cs typeface="Times New Roman" panose="02020603050405020304" pitchFamily="18" charset="0"/>
              </a:rPr>
              <a:t>because the </a:t>
            </a:r>
            <a:r>
              <a:rPr lang="en-US" sz="2000" b="1" dirty="0">
                <a:solidFill>
                  <a:srgbClr val="00B050"/>
                </a:solidFill>
                <a:latin typeface="Times New Roman" panose="02020603050405020304" pitchFamily="18" charset="0"/>
                <a:cs typeface="Times New Roman" panose="02020603050405020304" pitchFamily="18" charset="0"/>
              </a:rPr>
              <a:t>computer’s circuitry has been off </a:t>
            </a:r>
            <a:r>
              <a:rPr lang="en-US" sz="2000" b="1" dirty="0">
                <a:latin typeface="Times New Roman" panose="02020603050405020304" pitchFamily="18" charset="0"/>
                <a:cs typeface="Times New Roman" panose="02020603050405020304" pitchFamily="18" charset="0"/>
              </a:rPr>
              <a:t>(and is therefore cold).</a:t>
            </a:r>
          </a:p>
        </p:txBody>
      </p:sp>
      <p:sp>
        <p:nvSpPr>
          <p:cNvPr id="5" name="Rectangle 4"/>
          <p:cNvSpPr/>
          <p:nvPr/>
        </p:nvSpPr>
        <p:spPr>
          <a:xfrm>
            <a:off x="618460" y="2420888"/>
            <a:ext cx="4313580" cy="2246769"/>
          </a:xfrm>
          <a:prstGeom prst="rect">
            <a:avLst/>
          </a:prstGeom>
        </p:spPr>
        <p:txBody>
          <a:bodyPr wrap="square">
            <a:spAutoFit/>
          </a:bodyPr>
          <a:lstStyle/>
          <a:p>
            <a:pPr marL="342900" indent="-342900" algn="just">
              <a:buClr>
                <a:srgbClr val="C0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When you </a:t>
            </a:r>
            <a:r>
              <a:rPr lang="en-US" sz="2000" b="1" dirty="0">
                <a:solidFill>
                  <a:srgbClr val="FF0000"/>
                </a:solidFill>
                <a:latin typeface="Times New Roman" panose="02020603050405020304" pitchFamily="18" charset="0"/>
                <a:cs typeface="Times New Roman" panose="02020603050405020304" pitchFamily="18" charset="0"/>
              </a:rPr>
              <a:t>Restart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the PC</a:t>
            </a:r>
            <a:r>
              <a:rPr lang="en-US" sz="2000" b="1" dirty="0">
                <a:latin typeface="Times New Roman" panose="02020603050405020304" pitchFamily="18" charset="0"/>
                <a:cs typeface="Times New Roman" panose="02020603050405020304" pitchFamily="18" charset="0"/>
              </a:rPr>
              <a:t>, Windows shuts down, </a:t>
            </a:r>
            <a:r>
              <a:rPr lang="en-US" sz="2000" b="1" dirty="0">
                <a:solidFill>
                  <a:srgbClr val="0070C0"/>
                </a:solidFill>
                <a:latin typeface="Times New Roman" panose="02020603050405020304" pitchFamily="18" charset="0"/>
                <a:cs typeface="Times New Roman" panose="02020603050405020304" pitchFamily="18" charset="0"/>
              </a:rPr>
              <a:t>but the computer’s power remains on</a:t>
            </a:r>
            <a:r>
              <a:rPr lang="en-US" sz="2000" b="1" dirty="0">
                <a:latin typeface="Times New Roman" panose="02020603050405020304" pitchFamily="18" charset="0"/>
                <a:cs typeface="Times New Roman" panose="02020603050405020304" pitchFamily="18" charset="0"/>
              </a:rPr>
              <a:t>, and Windows </a:t>
            </a:r>
            <a:r>
              <a:rPr lang="en-US" sz="2000" b="1" dirty="0">
                <a:solidFill>
                  <a:srgbClr val="0070C0"/>
                </a:solidFill>
                <a:latin typeface="Times New Roman" panose="02020603050405020304" pitchFamily="18" charset="0"/>
                <a:cs typeface="Times New Roman" panose="02020603050405020304" pitchFamily="18" charset="0"/>
              </a:rPr>
              <a:t>immediately restarts</a:t>
            </a:r>
            <a:r>
              <a:rPr lang="en-US" sz="2000" b="1" dirty="0">
                <a:latin typeface="Times New Roman" panose="02020603050405020304" pitchFamily="18" charset="0"/>
                <a:cs typeface="Times New Roman" panose="02020603050405020304" pitchFamily="18" charset="0"/>
              </a:rPr>
              <a:t>. Restarting is also called a </a:t>
            </a:r>
            <a:r>
              <a:rPr lang="en-US" sz="2000" b="1" i="1" dirty="0">
                <a:solidFill>
                  <a:srgbClr val="FF0000"/>
                </a:solidFill>
                <a:latin typeface="Times New Roman" panose="02020603050405020304" pitchFamily="18" charset="0"/>
                <a:cs typeface="Times New Roman" panose="02020603050405020304" pitchFamily="18" charset="0"/>
              </a:rPr>
              <a:t>warm boot </a:t>
            </a:r>
            <a:r>
              <a:rPr lang="en-US" sz="2000" b="1" dirty="0">
                <a:solidFill>
                  <a:srgbClr val="0070C0"/>
                </a:solidFill>
                <a:latin typeface="Times New Roman" panose="02020603050405020304" pitchFamily="18" charset="0"/>
                <a:cs typeface="Times New Roman" panose="02020603050405020304" pitchFamily="18" charset="0"/>
              </a:rPr>
              <a:t>because the </a:t>
            </a:r>
            <a:r>
              <a:rPr lang="en-US" sz="2000" b="1" dirty="0">
                <a:solidFill>
                  <a:srgbClr val="00B050"/>
                </a:solidFill>
                <a:latin typeface="Times New Roman" panose="02020603050405020304" pitchFamily="18" charset="0"/>
                <a:cs typeface="Times New Roman" panose="02020603050405020304" pitchFamily="18" charset="0"/>
              </a:rPr>
              <a:t>computer stays on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(warm) as it reboots. </a:t>
            </a:r>
          </a:p>
        </p:txBody>
      </p:sp>
      <p:sp>
        <p:nvSpPr>
          <p:cNvPr id="6" name="Rectangle 5"/>
          <p:cNvSpPr/>
          <p:nvPr/>
        </p:nvSpPr>
        <p:spPr>
          <a:xfrm>
            <a:off x="676731" y="5733256"/>
            <a:ext cx="8017778" cy="40011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To </a:t>
            </a:r>
            <a:r>
              <a:rPr lang="en-US" sz="2000" b="1" dirty="0">
                <a:solidFill>
                  <a:srgbClr val="FF0000"/>
                </a:solidFill>
                <a:latin typeface="Times New Roman" panose="02020603050405020304" pitchFamily="18" charset="0"/>
                <a:cs typeface="Times New Roman" panose="02020603050405020304" pitchFamily="18" charset="0"/>
              </a:rPr>
              <a:t>Restart Windows</a:t>
            </a:r>
            <a:r>
              <a:rPr lang="en-US" sz="2000" b="1" dirty="0">
                <a:latin typeface="Times New Roman" panose="02020603050405020304" pitchFamily="18" charset="0"/>
                <a:cs typeface="Times New Roman" panose="02020603050405020304" pitchFamily="18" charset="0"/>
              </a:rPr>
              <a:t>, choose Restart from the </a:t>
            </a:r>
            <a:r>
              <a:rPr lang="en-US" sz="2000" b="1" dirty="0">
                <a:solidFill>
                  <a:srgbClr val="FF0000"/>
                </a:solidFill>
                <a:latin typeface="Times New Roman" panose="02020603050405020304" pitchFamily="18" charset="0"/>
                <a:cs typeface="Times New Roman" panose="02020603050405020304" pitchFamily="18" charset="0"/>
              </a:rPr>
              <a:t>Shut Down </a:t>
            </a:r>
            <a:r>
              <a:rPr lang="en-US" sz="2000" b="1" dirty="0">
                <a:latin typeface="Times New Roman" panose="02020603050405020304" pitchFamily="18" charset="0"/>
                <a:cs typeface="Times New Roman" panose="02020603050405020304" pitchFamily="18" charset="0"/>
              </a:rPr>
              <a:t>button’s menu</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986" y="2120091"/>
            <a:ext cx="2833202" cy="315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3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28" y="395577"/>
            <a:ext cx="5117940" cy="461665"/>
          </a:xfrm>
          <a:prstGeom prst="rect">
            <a:avLst/>
          </a:prstGeom>
        </p:spPr>
        <p:txBody>
          <a:bodyPr wrap="none">
            <a:spAutoFit/>
          </a:bodyPr>
          <a:lstStyle/>
          <a:p>
            <a:r>
              <a:rPr lang="en-US" sz="2400" b="1" i="1" u="sng" dirty="0">
                <a:solidFill>
                  <a:srgbClr val="C00000"/>
                </a:solidFill>
                <a:latin typeface="Times New Roman" panose="02020603050405020304" pitchFamily="18" charset="0"/>
                <a:cs typeface="Times New Roman" panose="02020603050405020304" pitchFamily="18" charset="0"/>
              </a:rPr>
              <a:t>Placing the PC in a Low-Power Mode</a:t>
            </a:r>
          </a:p>
        </p:txBody>
      </p:sp>
      <p:sp>
        <p:nvSpPr>
          <p:cNvPr id="3" name="Rectangle 2"/>
          <p:cNvSpPr/>
          <p:nvPr/>
        </p:nvSpPr>
        <p:spPr>
          <a:xfrm>
            <a:off x="350334" y="861012"/>
            <a:ext cx="8440641" cy="70788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Windows supports </a:t>
            </a:r>
            <a:r>
              <a:rPr lang="en-US" sz="2000" b="1" dirty="0">
                <a:solidFill>
                  <a:srgbClr val="FF0000"/>
                </a:solidFill>
                <a:latin typeface="Times New Roman" panose="02020603050405020304" pitchFamily="18" charset="0"/>
                <a:cs typeface="Times New Roman" panose="02020603050405020304" pitchFamily="18" charset="0"/>
              </a:rPr>
              <a:t>two special modes </a:t>
            </a:r>
            <a:r>
              <a:rPr lang="en-US" sz="2000" b="1" dirty="0">
                <a:latin typeface="Times New Roman" panose="02020603050405020304" pitchFamily="18" charset="0"/>
                <a:cs typeface="Times New Roman" panose="02020603050405020304" pitchFamily="18" charset="0"/>
              </a:rPr>
              <a:t>that you can place the computer in as an </a:t>
            </a:r>
            <a:r>
              <a:rPr lang="en-US" sz="2000" b="1" dirty="0">
                <a:solidFill>
                  <a:srgbClr val="0070C0"/>
                </a:solidFill>
                <a:latin typeface="Times New Roman" panose="02020603050405020304" pitchFamily="18" charset="0"/>
                <a:cs typeface="Times New Roman" panose="02020603050405020304" pitchFamily="18" charset="0"/>
              </a:rPr>
              <a:t>alternative </a:t>
            </a:r>
            <a:r>
              <a:rPr lang="en-US" sz="2000" b="1" dirty="0">
                <a:solidFill>
                  <a:srgbClr val="00B050"/>
                </a:solidFill>
                <a:latin typeface="Times New Roman" panose="02020603050405020304" pitchFamily="18" charset="0"/>
                <a:cs typeface="Times New Roman" panose="02020603050405020304" pitchFamily="18" charset="0"/>
              </a:rPr>
              <a:t>to shutting down completely</a:t>
            </a:r>
            <a:r>
              <a:rPr lang="en-US" sz="2000" b="1" dirty="0">
                <a:solidFill>
                  <a:srgbClr val="0070C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92846" y="1635832"/>
            <a:ext cx="4395178" cy="4401205"/>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In each of these modes, </a:t>
            </a:r>
            <a:r>
              <a:rPr lang="en-US" sz="2000" b="1" dirty="0">
                <a:solidFill>
                  <a:srgbClr val="0070C0"/>
                </a:solidFill>
                <a:latin typeface="Times New Roman" panose="02020603050405020304" pitchFamily="18" charset="0"/>
                <a:cs typeface="Times New Roman" panose="02020603050405020304" pitchFamily="18" charset="0"/>
              </a:rPr>
              <a:t>when the computer resumes operation</a:t>
            </a:r>
            <a:r>
              <a:rPr lang="en-US" sz="2000" b="1" dirty="0">
                <a:latin typeface="Times New Roman" panose="02020603050405020304" pitchFamily="18" charset="0"/>
                <a:cs typeface="Times New Roman" panose="02020603050405020304" pitchFamily="18" charset="0"/>
              </a:rPr>
              <a:t>:</a:t>
            </a:r>
          </a:p>
          <a:p>
            <a:pPr algn="just"/>
            <a:endParaRPr lang="en-US" sz="2000" b="1" dirty="0">
              <a:latin typeface="Times New Roman" panose="02020603050405020304" pitchFamily="18" charset="0"/>
              <a:cs typeface="Times New Roman" panose="02020603050405020304" pitchFamily="18" charset="0"/>
            </a:endParaRP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The </a:t>
            </a:r>
            <a:r>
              <a:rPr lang="en-US" sz="2000" b="1" dirty="0">
                <a:solidFill>
                  <a:srgbClr val="0070C0"/>
                </a:solidFill>
                <a:latin typeface="Times New Roman" panose="02020603050405020304" pitchFamily="18" charset="0"/>
                <a:cs typeface="Times New Roman" panose="02020603050405020304" pitchFamily="18" charset="0"/>
              </a:rPr>
              <a:t>desktop is just as you left it</a:t>
            </a:r>
            <a:r>
              <a:rPr lang="en-US" sz="2000" b="1" dirty="0">
                <a:latin typeface="Times New Roman" panose="02020603050405020304" pitchFamily="18" charset="0"/>
                <a:cs typeface="Times New Roman" panose="02020603050405020304" pitchFamily="18" charset="0"/>
              </a:rPr>
              <a:t>, including any open programs, windows, and files. </a:t>
            </a:r>
          </a:p>
          <a:p>
            <a:pPr algn="just">
              <a:buClr>
                <a:srgbClr val="FF0000"/>
              </a:buClr>
            </a:pPr>
            <a:endParaRPr lang="en-US" sz="2000" b="1" dirty="0">
              <a:latin typeface="Times New Roman" panose="02020603050405020304" pitchFamily="18" charset="0"/>
              <a:cs typeface="Times New Roman" panose="02020603050405020304" pitchFamily="18" charset="0"/>
            </a:endParaRP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This </a:t>
            </a:r>
            <a:r>
              <a:rPr lang="en-US" sz="2000" b="1" dirty="0">
                <a:solidFill>
                  <a:srgbClr val="0070C0"/>
                </a:solidFill>
                <a:latin typeface="Times New Roman" panose="02020603050405020304" pitchFamily="18" charset="0"/>
                <a:cs typeface="Times New Roman" panose="02020603050405020304" pitchFamily="18" charset="0"/>
              </a:rPr>
              <a:t>saves you time </a:t>
            </a:r>
            <a:r>
              <a:rPr lang="en-US" sz="2000" b="1" dirty="0">
                <a:latin typeface="Times New Roman" panose="02020603050405020304" pitchFamily="18" charset="0"/>
                <a:cs typeface="Times New Roman" panose="02020603050405020304" pitchFamily="18" charset="0"/>
              </a:rPr>
              <a:t>because you don’t have to wait as long for Windows to start up as you normally would, and when it does start up, you don’t have to reopen the applications and windows you want to continue working with.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674" y="1916832"/>
            <a:ext cx="342503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90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315" y="1562690"/>
            <a:ext cx="5460813" cy="1015663"/>
          </a:xfrm>
          <a:prstGeom prst="rect">
            <a:avLst/>
          </a:prstGeom>
        </p:spPr>
        <p:txBody>
          <a:bodyPr wrap="square">
            <a:spAutoFit/>
          </a:bodyPr>
          <a:lstStyle/>
          <a:p>
            <a:pPr marL="457200" indent="-457200" algn="just">
              <a:buFont typeface="+mj-lt"/>
              <a:buAutoNum type="arabicPeriod"/>
            </a:pPr>
            <a:r>
              <a:rPr lang="en-US" sz="2000" b="1" dirty="0">
                <a:solidFill>
                  <a:srgbClr val="FF0000"/>
                </a:solidFill>
                <a:latin typeface="Times New Roman" panose="02020603050405020304" pitchFamily="18" charset="0"/>
                <a:cs typeface="Times New Roman" panose="02020603050405020304" pitchFamily="18" charset="0"/>
              </a:rPr>
              <a:t>Sleep mode </a:t>
            </a:r>
            <a:r>
              <a:rPr lang="en-US" sz="2000" b="1" dirty="0">
                <a:latin typeface="Times New Roman" panose="02020603050405020304" pitchFamily="18" charset="0"/>
                <a:cs typeface="Times New Roman" panose="02020603050405020304" pitchFamily="18" charset="0"/>
              </a:rPr>
              <a:t>is a </a:t>
            </a:r>
            <a:r>
              <a:rPr lang="en-US" sz="2000" b="1" dirty="0">
                <a:solidFill>
                  <a:srgbClr val="0070C0"/>
                </a:solidFill>
                <a:latin typeface="Times New Roman" panose="02020603050405020304" pitchFamily="18" charset="0"/>
                <a:cs typeface="Times New Roman" panose="02020603050405020304" pitchFamily="18" charset="0"/>
              </a:rPr>
              <a:t>low-power state</a:t>
            </a:r>
            <a:r>
              <a:rPr lang="en-US" sz="2000" b="1" dirty="0">
                <a:latin typeface="Times New Roman" panose="02020603050405020304" pitchFamily="18" charset="0"/>
                <a:cs typeface="Times New Roman" panose="02020603050405020304" pitchFamily="18" charset="0"/>
              </a:rPr>
              <a:t>. It keeps the RAM powered, but shuts down all other components. </a:t>
            </a:r>
          </a:p>
        </p:txBody>
      </p:sp>
      <p:sp>
        <p:nvSpPr>
          <p:cNvPr id="6" name="Rectangle 5"/>
          <p:cNvSpPr/>
          <p:nvPr/>
        </p:nvSpPr>
        <p:spPr>
          <a:xfrm>
            <a:off x="334707" y="3204107"/>
            <a:ext cx="5389421" cy="1323439"/>
          </a:xfrm>
          <a:prstGeom prst="rect">
            <a:avLst/>
          </a:prstGeom>
        </p:spPr>
        <p:txBody>
          <a:bodyPr wrap="square">
            <a:spAutoFit/>
          </a:bodyPr>
          <a:lstStyle/>
          <a:p>
            <a:pPr marL="457200" indent="-457200" algn="just">
              <a:buAutoNum type="arabicPeriod" startAt="2"/>
            </a:pPr>
            <a:r>
              <a:rPr lang="en-US" sz="2000" b="1" dirty="0">
                <a:solidFill>
                  <a:srgbClr val="FF0000"/>
                </a:solidFill>
                <a:latin typeface="Times New Roman" panose="02020603050405020304" pitchFamily="18" charset="0"/>
                <a:cs typeface="Times New Roman" panose="02020603050405020304" pitchFamily="18" charset="0"/>
              </a:rPr>
              <a:t>Hibernate mode </a:t>
            </a:r>
            <a:r>
              <a:rPr lang="en-US" sz="2000" b="1" dirty="0">
                <a:latin typeface="Times New Roman" panose="02020603050405020304" pitchFamily="18" charset="0"/>
                <a:cs typeface="Times New Roman" panose="02020603050405020304" pitchFamily="18" charset="0"/>
              </a:rPr>
              <a:t>is a </a:t>
            </a:r>
            <a:r>
              <a:rPr lang="en-US" sz="2000" b="1" dirty="0">
                <a:solidFill>
                  <a:srgbClr val="0070C0"/>
                </a:solidFill>
                <a:latin typeface="Times New Roman" panose="02020603050405020304" pitchFamily="18" charset="0"/>
                <a:cs typeface="Times New Roman" panose="02020603050405020304" pitchFamily="18" charset="0"/>
              </a:rPr>
              <a:t>no-power-needed state</a:t>
            </a:r>
            <a:r>
              <a:rPr lang="en-US" sz="2000" b="1" dirty="0">
                <a:latin typeface="Times New Roman" panose="02020603050405020304" pitchFamily="18" charset="0"/>
                <a:cs typeface="Times New Roman" panose="02020603050405020304" pitchFamily="18" charset="0"/>
              </a:rPr>
              <a:t>. It copies the contents of RAM to a reserved area on the hard drive, and then shuts the power down completely.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81091"/>
            <a:ext cx="2911547" cy="263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24430" y="5187750"/>
            <a:ext cx="8280918"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To wake up from </a:t>
            </a:r>
            <a:r>
              <a:rPr lang="en-US" sz="2000" b="1" dirty="0">
                <a:solidFill>
                  <a:srgbClr val="FF0000"/>
                </a:solidFill>
                <a:latin typeface="Times New Roman" panose="02020603050405020304" pitchFamily="18" charset="0"/>
                <a:cs typeface="Times New Roman" panose="02020603050405020304" pitchFamily="18" charset="0"/>
              </a:rPr>
              <a:t>Sleep mode</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press any key on the keyboard</a:t>
            </a:r>
            <a:r>
              <a:rPr lang="en-US" sz="2000" b="1" dirty="0">
                <a:latin typeface="Times New Roman" panose="02020603050405020304" pitchFamily="18" charset="0"/>
                <a:cs typeface="Times New Roman" panose="02020603050405020304" pitchFamily="18" charset="0"/>
              </a:rPr>
              <a:t>.</a:t>
            </a:r>
          </a:p>
          <a:p>
            <a:pPr algn="just">
              <a:buClr>
                <a:srgbClr val="FF0000"/>
              </a:buClr>
            </a:pPr>
            <a:endParaRPr lang="en-US" sz="2000" b="1" dirty="0">
              <a:latin typeface="Times New Roman" panose="02020603050405020304" pitchFamily="18" charset="0"/>
              <a:cs typeface="Times New Roman" panose="02020603050405020304" pitchFamily="18" charset="0"/>
            </a:endParaRPr>
          </a:p>
          <a:p>
            <a:pPr marL="342900" indent="-342900" algn="just">
              <a:buClr>
                <a:srgbClr val="FF0000"/>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To wake up from </a:t>
            </a:r>
            <a:r>
              <a:rPr lang="en-US" sz="2000" b="1" dirty="0">
                <a:solidFill>
                  <a:srgbClr val="FF0000"/>
                </a:solidFill>
                <a:latin typeface="Times New Roman" panose="02020603050405020304" pitchFamily="18" charset="0"/>
                <a:cs typeface="Times New Roman" panose="02020603050405020304" pitchFamily="18" charset="0"/>
              </a:rPr>
              <a:t>Hibernate mode</a:t>
            </a: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press the computer’s Power button</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293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3211</TotalTime>
  <Words>2896</Words>
  <Application>Microsoft Office PowerPoint</Application>
  <PresentationFormat>On-screen Show (4:3)</PresentationFormat>
  <Paragraphs>193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yasmine ameer</cp:lastModifiedBy>
  <cp:revision>52</cp:revision>
  <dcterms:created xsi:type="dcterms:W3CDTF">2021-03-02T12:00:38Z</dcterms:created>
  <dcterms:modified xsi:type="dcterms:W3CDTF">2022-02-15T17:40:26Z</dcterms:modified>
</cp:coreProperties>
</file>