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AC20-69B6-4404-9387-F62E5B54C848}" type="datetimeFigureOut">
              <a:rPr lang="ar-IQ" smtClean="0"/>
              <a:t>24/05/1436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644-2C2B-4CAE-B36D-94404E9B3CD4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AC20-69B6-4404-9387-F62E5B54C848}" type="datetimeFigureOut">
              <a:rPr lang="ar-IQ" smtClean="0"/>
              <a:t>24/05/1436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644-2C2B-4CAE-B36D-94404E9B3CD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AC20-69B6-4404-9387-F62E5B54C848}" type="datetimeFigureOut">
              <a:rPr lang="ar-IQ" smtClean="0"/>
              <a:t>24/05/1436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644-2C2B-4CAE-B36D-94404E9B3CD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AC20-69B6-4404-9387-F62E5B54C848}" type="datetimeFigureOut">
              <a:rPr lang="ar-IQ" smtClean="0"/>
              <a:t>24/05/1436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644-2C2B-4CAE-B36D-94404E9B3CD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AC20-69B6-4404-9387-F62E5B54C848}" type="datetimeFigureOut">
              <a:rPr lang="ar-IQ" smtClean="0"/>
              <a:t>24/05/1436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644-2C2B-4CAE-B36D-94404E9B3CD4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AC20-69B6-4404-9387-F62E5B54C848}" type="datetimeFigureOut">
              <a:rPr lang="ar-IQ" smtClean="0"/>
              <a:t>24/05/1436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644-2C2B-4CAE-B36D-94404E9B3CD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AC20-69B6-4404-9387-F62E5B54C848}" type="datetimeFigureOut">
              <a:rPr lang="ar-IQ" smtClean="0"/>
              <a:t>24/05/1436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644-2C2B-4CAE-B36D-94404E9B3CD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AC20-69B6-4404-9387-F62E5B54C848}" type="datetimeFigureOut">
              <a:rPr lang="ar-IQ" smtClean="0"/>
              <a:t>24/05/1436</a:t>
            </a:fld>
            <a:endParaRPr lang="ar-IQ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5C7644-2C2B-4CAE-B36D-94404E9B3CD4}" type="slidenum">
              <a:rPr lang="ar-IQ" smtClean="0"/>
              <a:t>‹#›</a:t>
            </a:fld>
            <a:endParaRPr lang="ar-IQ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AC20-69B6-4404-9387-F62E5B54C848}" type="datetimeFigureOut">
              <a:rPr lang="ar-IQ" smtClean="0"/>
              <a:t>24/05/1436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644-2C2B-4CAE-B36D-94404E9B3CD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AC20-69B6-4404-9387-F62E5B54C848}" type="datetimeFigureOut">
              <a:rPr lang="ar-IQ" smtClean="0"/>
              <a:t>24/05/1436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45C7644-2C2B-4CAE-B36D-94404E9B3CD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868AC20-69B6-4404-9387-F62E5B54C848}" type="datetimeFigureOut">
              <a:rPr lang="ar-IQ" smtClean="0"/>
              <a:t>24/05/1436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644-2C2B-4CAE-B36D-94404E9B3CD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868AC20-69B6-4404-9387-F62E5B54C848}" type="datetimeFigureOut">
              <a:rPr lang="ar-IQ" smtClean="0"/>
              <a:t>24/05/1436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45C7644-2C2B-4CAE-B36D-94404E9B3CD4}" type="slidenum">
              <a:rPr lang="ar-IQ" smtClean="0"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72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139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About Cell Membranes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92500" lnSpcReduction="20000"/>
          </a:bodyPr>
          <a:lstStyle/>
          <a:p>
            <a:pPr marL="0" lvl="0" indent="0" algn="l" rtl="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kern="0" dirty="0">
                <a:latin typeface="Arial"/>
              </a:rPr>
              <a:t>All cells have a cell membrane</a:t>
            </a:r>
          </a:p>
          <a:p>
            <a:pPr marL="0" lvl="0" indent="0" algn="l" rtl="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b="1" u="sng" kern="0" dirty="0">
                <a:latin typeface="Arial"/>
              </a:rPr>
              <a:t>. </a:t>
            </a:r>
            <a:r>
              <a:rPr lang="en-US" b="1" u="sng" kern="0" dirty="0">
                <a:solidFill>
                  <a:srgbClr val="FF0000"/>
                </a:solidFill>
                <a:latin typeface="Arial"/>
              </a:rPr>
              <a:t>Functions</a:t>
            </a:r>
            <a:r>
              <a:rPr lang="en-US" kern="0" dirty="0">
                <a:solidFill>
                  <a:srgbClr val="FF0000"/>
                </a:solidFill>
                <a:latin typeface="Arial"/>
              </a:rPr>
              <a:t>:</a:t>
            </a:r>
            <a:r>
              <a:rPr lang="en-US" kern="0" dirty="0">
                <a:latin typeface="Arial"/>
              </a:rPr>
              <a:t>  </a:t>
            </a:r>
          </a:p>
          <a:p>
            <a:pPr marL="762000" lvl="1" indent="-304800" algn="l" rtl="0" fontAlgn="base">
              <a:lnSpc>
                <a:spcPct val="90000"/>
              </a:lnSpc>
              <a:spcAft>
                <a:spcPct val="0"/>
              </a:spcAft>
              <a:buFontTx/>
              <a:buAutoNum type="alphaLcPeriod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Controls what enters and exits the cell to maintain an internal balance called 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homeostasis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</a:endParaRPr>
          </a:p>
          <a:p>
            <a:pPr marL="762000" lvl="1" indent="-304800" algn="l" rtl="0" fontAlgn="base">
              <a:lnSpc>
                <a:spcPct val="90000"/>
              </a:lnSpc>
              <a:spcAft>
                <a:spcPct val="0"/>
              </a:spcAft>
              <a:buFontTx/>
              <a:buAutoNum type="alphaLcPeriod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Provides protection and support for the cell</a:t>
            </a:r>
          </a:p>
          <a:p>
            <a:pPr algn="l" rtl="0"/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37185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4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Types of Cellular Transport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lvl="0" indent="-609600" algn="l" rtl="0" fontAlgn="base">
              <a:spcAft>
                <a:spcPct val="0"/>
              </a:spcAft>
              <a:buFontTx/>
              <a:buChar char="•"/>
            </a:pPr>
            <a:r>
              <a:rPr lang="en-US" b="1" u="sng" kern="0" dirty="0">
                <a:solidFill>
                  <a:srgbClr val="FF0000"/>
                </a:solidFill>
                <a:latin typeface="Arial"/>
              </a:rPr>
              <a:t>Passive Transport</a:t>
            </a:r>
            <a:r>
              <a:rPr lang="en-US" kern="0" dirty="0">
                <a:solidFill>
                  <a:srgbClr val="FF0000"/>
                </a:solidFill>
                <a:latin typeface="Arial"/>
              </a:rPr>
              <a:t> </a:t>
            </a:r>
          </a:p>
          <a:p>
            <a:pPr marL="609600" lvl="0" indent="-609600" algn="l" rtl="0" fontAlgn="base">
              <a:spcAft>
                <a:spcPct val="0"/>
              </a:spcAft>
              <a:buNone/>
            </a:pPr>
            <a:r>
              <a:rPr lang="en-US" kern="0" dirty="0">
                <a:latin typeface="Arial"/>
              </a:rPr>
              <a:t>	cell doesn’t use energy</a:t>
            </a:r>
          </a:p>
          <a:p>
            <a:pPr marL="990600" lvl="1" indent="-533400" algn="l" rtl="0" fontAlgn="base">
              <a:spcAft>
                <a:spcPct val="0"/>
              </a:spcAft>
              <a:buFontTx/>
              <a:buAutoNum type="arabicPeriod"/>
            </a:pPr>
            <a:r>
              <a:rPr lang="en-US" kern="0" dirty="0">
                <a:solidFill>
                  <a:srgbClr val="7030A0"/>
                </a:solidFill>
                <a:latin typeface="Arial"/>
              </a:rPr>
              <a:t>Diffusion</a:t>
            </a:r>
          </a:p>
          <a:p>
            <a:pPr marL="990600" lvl="1" indent="-533400" algn="l" rtl="0" fontAlgn="base">
              <a:spcAft>
                <a:spcPct val="0"/>
              </a:spcAft>
              <a:buFontTx/>
              <a:buAutoNum type="arabicPeriod"/>
            </a:pPr>
            <a:r>
              <a:rPr lang="en-US" kern="0" dirty="0">
                <a:solidFill>
                  <a:srgbClr val="7030A0"/>
                </a:solidFill>
                <a:latin typeface="Arial"/>
              </a:rPr>
              <a:t>Facilitated Diffusion</a:t>
            </a:r>
          </a:p>
          <a:p>
            <a:pPr marL="990600" lvl="1" indent="-533400" algn="l" rtl="0" fontAlgn="base">
              <a:spcAft>
                <a:spcPct val="0"/>
              </a:spcAft>
              <a:buFontTx/>
              <a:buAutoNum type="arabicPeriod"/>
            </a:pPr>
            <a:r>
              <a:rPr lang="en-US" kern="0" dirty="0">
                <a:solidFill>
                  <a:srgbClr val="7030A0"/>
                </a:solidFill>
                <a:latin typeface="Arial"/>
              </a:rPr>
              <a:t>Osmosis</a:t>
            </a:r>
          </a:p>
          <a:p>
            <a:pPr marL="990600" lvl="1" indent="-533400" algn="l" rtl="0" fontAlgn="base">
              <a:spcAft>
                <a:spcPct val="0"/>
              </a:spcAft>
              <a:buNone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609600" lvl="0" indent="-609600" algn="l" rtl="0" fontAlgn="base">
              <a:spcAft>
                <a:spcPct val="0"/>
              </a:spcAft>
              <a:buFontTx/>
              <a:buChar char="•"/>
            </a:pPr>
            <a:r>
              <a:rPr lang="en-US" b="1" u="sng" kern="0" dirty="0">
                <a:solidFill>
                  <a:srgbClr val="FF0000"/>
                </a:solidFill>
                <a:latin typeface="Arial"/>
              </a:rPr>
              <a:t>Active Transport</a:t>
            </a:r>
          </a:p>
          <a:p>
            <a:pPr marL="609600" lvl="0" indent="-609600" algn="l" rtl="0" fontAlgn="base">
              <a:spcAft>
                <a:spcPct val="0"/>
              </a:spcAft>
              <a:buNone/>
            </a:pPr>
            <a:r>
              <a:rPr lang="en-US" kern="0" dirty="0">
                <a:latin typeface="Arial"/>
              </a:rPr>
              <a:t>	cell does use energy</a:t>
            </a:r>
          </a:p>
          <a:p>
            <a:pPr marL="990600" lvl="1" indent="-533400" algn="l" rtl="0" fontAlgn="base">
              <a:spcAft>
                <a:spcPct val="0"/>
              </a:spcAft>
              <a:buFontTx/>
              <a:buAutoNum type="arabicPeriod"/>
            </a:pPr>
            <a:r>
              <a:rPr lang="en-US" kern="0" dirty="0">
                <a:solidFill>
                  <a:srgbClr val="7030A0"/>
                </a:solidFill>
                <a:latin typeface="Arial"/>
              </a:rPr>
              <a:t>Protein Pumps</a:t>
            </a:r>
          </a:p>
          <a:p>
            <a:pPr marL="990600" lvl="1" indent="-533400" algn="l" rtl="0" fontAlgn="base">
              <a:spcAft>
                <a:spcPct val="0"/>
              </a:spcAft>
              <a:buFontTx/>
              <a:buAutoNum type="arabicPeriod"/>
            </a:pPr>
            <a:r>
              <a:rPr lang="en-US" kern="0" dirty="0">
                <a:solidFill>
                  <a:srgbClr val="7030A0"/>
                </a:solidFill>
                <a:latin typeface="Arial"/>
              </a:rPr>
              <a:t>Endocytosis</a:t>
            </a:r>
          </a:p>
          <a:p>
            <a:pPr marL="990600" lvl="1" indent="-533400" algn="l" rtl="0" fontAlgn="base">
              <a:spcAft>
                <a:spcPct val="0"/>
              </a:spcAft>
              <a:buFontTx/>
              <a:buAutoNum type="arabicPeriod"/>
            </a:pPr>
            <a:r>
              <a:rPr lang="en-US" kern="0" dirty="0">
                <a:solidFill>
                  <a:srgbClr val="7030A0"/>
                </a:solidFill>
                <a:latin typeface="Arial"/>
              </a:rPr>
              <a:t>Exocytosis</a:t>
            </a:r>
          </a:p>
          <a:p>
            <a:pPr algn="l" rtl="0"/>
            <a:endParaRPr lang="ar-IQ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884" y="1207412"/>
            <a:ext cx="3286125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59" y="4115712"/>
            <a:ext cx="39814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0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sz="4800" b="1" kern="0" dirty="0">
                <a:solidFill>
                  <a:srgbClr val="CCFFFF"/>
                </a:solidFill>
                <a:latin typeface="Arial"/>
              </a:rPr>
              <a:t>Passive Transport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 algn="l" rtl="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3200" kern="0" dirty="0">
                <a:solidFill>
                  <a:srgbClr val="FFFFFF"/>
                </a:solidFill>
              </a:rPr>
              <a:t>cell </a:t>
            </a:r>
            <a:r>
              <a:rPr lang="en-US" sz="3200" b="1" kern="0" dirty="0">
                <a:solidFill>
                  <a:srgbClr val="FFF597"/>
                </a:solidFill>
              </a:rPr>
              <a:t>uses no energy</a:t>
            </a:r>
            <a:r>
              <a:rPr lang="en-US" sz="3200" kern="0" dirty="0">
                <a:solidFill>
                  <a:srgbClr val="FFFFFF"/>
                </a:solidFill>
              </a:rPr>
              <a:t> </a:t>
            </a:r>
          </a:p>
          <a:p>
            <a:pPr marL="609600" lvl="0" indent="-609600" algn="l" rtl="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3200" kern="0" dirty="0">
                <a:solidFill>
                  <a:srgbClr val="FFFFFF"/>
                </a:solidFill>
              </a:rPr>
              <a:t>molecules move </a:t>
            </a:r>
            <a:r>
              <a:rPr lang="en-US" sz="3200" u="sng" kern="0" dirty="0">
                <a:solidFill>
                  <a:srgbClr val="FFFFFF"/>
                </a:solidFill>
              </a:rPr>
              <a:t>randomly</a:t>
            </a:r>
          </a:p>
          <a:p>
            <a:pPr marL="609600" lvl="0" indent="-609600" algn="l" rtl="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3200" kern="0" dirty="0">
                <a:solidFill>
                  <a:srgbClr val="FFFFFF"/>
                </a:solidFill>
              </a:rPr>
              <a:t>Molecules spread out </a:t>
            </a:r>
            <a:r>
              <a:rPr lang="en-US" sz="3200" b="1" kern="0" dirty="0">
                <a:solidFill>
                  <a:srgbClr val="FFF597"/>
                </a:solidFill>
              </a:rPr>
              <a:t>from an area of </a:t>
            </a:r>
            <a:r>
              <a:rPr lang="en-US" sz="3200" b="1" u="sng" kern="0" dirty="0">
                <a:solidFill>
                  <a:srgbClr val="FFF597"/>
                </a:solidFill>
              </a:rPr>
              <a:t>high</a:t>
            </a:r>
            <a:r>
              <a:rPr lang="en-US" sz="3200" b="1" kern="0" dirty="0">
                <a:solidFill>
                  <a:srgbClr val="FFF597"/>
                </a:solidFill>
              </a:rPr>
              <a:t> concentration to an area of l</a:t>
            </a:r>
            <a:r>
              <a:rPr lang="en-US" sz="3200" b="1" u="sng" kern="0" dirty="0">
                <a:solidFill>
                  <a:srgbClr val="FFF597"/>
                </a:solidFill>
              </a:rPr>
              <a:t>ow </a:t>
            </a:r>
            <a:r>
              <a:rPr lang="en-US" sz="3200" b="1" kern="0" dirty="0">
                <a:solidFill>
                  <a:srgbClr val="FFF597"/>
                </a:solidFill>
              </a:rPr>
              <a:t>concentration</a:t>
            </a:r>
            <a:r>
              <a:rPr lang="en-US" sz="3200" kern="0" dirty="0">
                <a:solidFill>
                  <a:srgbClr val="FFFFFF"/>
                </a:solidFill>
              </a:rPr>
              <a:t>. </a:t>
            </a:r>
          </a:p>
          <a:p>
            <a:pPr marL="609600" lvl="0" indent="-609600" algn="l" rtl="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4800" kern="0" dirty="0">
                <a:solidFill>
                  <a:srgbClr val="FFFFFF"/>
                </a:solidFill>
              </a:rPr>
              <a:t>(</a:t>
            </a:r>
            <a:r>
              <a:rPr lang="en-US" sz="4800" kern="0" dirty="0" err="1">
                <a:solidFill>
                  <a:srgbClr val="FFFFFF"/>
                </a:solidFill>
              </a:rPr>
              <a:t>High</a:t>
            </a:r>
            <a:r>
              <a:rPr lang="en-US" sz="4800" kern="0" dirty="0" err="1">
                <a:solidFill>
                  <a:srgbClr val="FFFFFF"/>
                </a:solidFill>
                <a:sym typeface="Wingdings" pitchFamily="2" charset="2"/>
              </a:rPr>
              <a:t>Low</a:t>
            </a:r>
            <a:r>
              <a:rPr lang="en-US" sz="4800" kern="0" dirty="0">
                <a:solidFill>
                  <a:srgbClr val="FFFFFF"/>
                </a:solidFill>
                <a:sym typeface="Wingdings" pitchFamily="2" charset="2"/>
              </a:rPr>
              <a:t>)</a:t>
            </a:r>
          </a:p>
          <a:p>
            <a:pPr marL="609600" lvl="0" indent="-609600" algn="l" rtl="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3200" b="1" kern="0" dirty="0">
                <a:solidFill>
                  <a:srgbClr val="CCFFFF"/>
                </a:solidFill>
                <a:sym typeface="Wingdings" pitchFamily="2" charset="2"/>
              </a:rPr>
              <a:t>Three types:</a:t>
            </a:r>
            <a:r>
              <a:rPr lang="en-US" sz="3200" kern="0" dirty="0">
                <a:solidFill>
                  <a:srgbClr val="FFFFFF"/>
                </a:solidFill>
                <a:sym typeface="Wingdings" pitchFamily="2" charset="2"/>
              </a:rPr>
              <a:t> </a:t>
            </a:r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1990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kern="0" dirty="0">
                <a:solidFill>
                  <a:srgbClr val="CCFFFF"/>
                </a:solidFill>
                <a:latin typeface="Arial"/>
              </a:rPr>
              <a:t>3 Types of Passive Transport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 algn="l" rtl="0" fontAlgn="base"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en-US" sz="3200" b="1" kern="0" dirty="0">
                <a:solidFill>
                  <a:srgbClr val="FFF597"/>
                </a:solidFill>
              </a:rPr>
              <a:t>Simple Diffusion</a:t>
            </a:r>
            <a:r>
              <a:rPr lang="en-US" sz="3200" kern="0" dirty="0">
                <a:solidFill>
                  <a:srgbClr val="FFFFFF"/>
                </a:solidFill>
              </a:rPr>
              <a:t> </a:t>
            </a:r>
          </a:p>
          <a:p>
            <a:pPr marL="609600" lvl="0" indent="-609600" algn="l" rtl="0" fontAlgn="base"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en-US" sz="3200" b="1" kern="0" dirty="0">
                <a:solidFill>
                  <a:srgbClr val="FFF597"/>
                </a:solidFill>
              </a:rPr>
              <a:t>Facilitative Diffusion</a:t>
            </a:r>
            <a:r>
              <a:rPr lang="en-US" sz="3200" kern="0" dirty="0">
                <a:solidFill>
                  <a:srgbClr val="FFFFFF"/>
                </a:solidFill>
              </a:rPr>
              <a:t> – diffusion with the help of transport proteins </a:t>
            </a:r>
          </a:p>
          <a:p>
            <a:pPr marL="609600" lvl="0" indent="-609600" algn="l" rtl="0" fontAlgn="base"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en-US" sz="3200" b="1" kern="0" dirty="0">
                <a:solidFill>
                  <a:srgbClr val="FFF597"/>
                </a:solidFill>
              </a:rPr>
              <a:t>Osmosis</a:t>
            </a:r>
            <a:r>
              <a:rPr lang="en-US" sz="3200" kern="0" dirty="0">
                <a:solidFill>
                  <a:srgbClr val="FFFFFF"/>
                </a:solidFill>
              </a:rPr>
              <a:t> – diffusion of water</a:t>
            </a:r>
            <a:endParaRPr lang="en-US" sz="32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>
            <a:normAutofit fontScale="92500" lnSpcReduction="20000"/>
          </a:bodyPr>
          <a:lstStyle/>
          <a:p>
            <a:pPr marL="533400" lvl="0" indent="-533400" algn="l" rtl="0" fontAlgn="base"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en-US" sz="3200" b="1" kern="0" dirty="0">
                <a:solidFill>
                  <a:srgbClr val="FFFFFF"/>
                </a:solidFill>
              </a:rPr>
              <a:t>Simple Diffusion</a:t>
            </a:r>
            <a:r>
              <a:rPr lang="en-US" sz="3200" kern="0" dirty="0">
                <a:solidFill>
                  <a:srgbClr val="FFFFFF"/>
                </a:solidFill>
              </a:rPr>
              <a:t>: </a:t>
            </a:r>
            <a:r>
              <a:rPr lang="en-US" sz="3200" u="sng" kern="0" dirty="0">
                <a:solidFill>
                  <a:srgbClr val="FFFFFF"/>
                </a:solidFill>
              </a:rPr>
              <a:t>random</a:t>
            </a:r>
            <a:r>
              <a:rPr lang="en-US" sz="3200" kern="0" dirty="0">
                <a:solidFill>
                  <a:srgbClr val="FFFFFF"/>
                </a:solidFill>
              </a:rPr>
              <a:t> movement of particles </a:t>
            </a:r>
            <a:r>
              <a:rPr lang="en-US" sz="3200" b="1" kern="0" dirty="0">
                <a:solidFill>
                  <a:srgbClr val="FFF597"/>
                </a:solidFill>
              </a:rPr>
              <a:t>from an area of high concentration to an area of low concentration</a:t>
            </a:r>
            <a:r>
              <a:rPr lang="en-US" sz="3200" kern="0" dirty="0">
                <a:solidFill>
                  <a:srgbClr val="FFFFFF"/>
                </a:solidFill>
              </a:rPr>
              <a:t>.</a:t>
            </a:r>
            <a:r>
              <a:rPr lang="en-US" sz="3600" kern="0" dirty="0">
                <a:solidFill>
                  <a:srgbClr val="FFFFFF"/>
                </a:solidFill>
              </a:rPr>
              <a:t> </a:t>
            </a:r>
            <a:endParaRPr lang="en-US" sz="1200" kern="0" dirty="0">
              <a:solidFill>
                <a:srgbClr val="FFFFFF"/>
              </a:solidFill>
            </a:endParaRPr>
          </a:p>
          <a:p>
            <a:pPr marL="533400" lvl="0" indent="-533400" algn="ctr" rtl="0" fontAlgn="base">
              <a:spcAft>
                <a:spcPct val="0"/>
              </a:spcAft>
              <a:buClrTx/>
              <a:buSzTx/>
              <a:buNone/>
            </a:pPr>
            <a:r>
              <a:rPr lang="en-US" sz="3600" kern="0" dirty="0">
                <a:solidFill>
                  <a:srgbClr val="FDFD03"/>
                </a:solidFill>
              </a:rPr>
              <a:t>(</a:t>
            </a:r>
            <a:r>
              <a:rPr lang="en-US" sz="3600" b="1" i="1" kern="0" dirty="0">
                <a:solidFill>
                  <a:srgbClr val="FDFD03"/>
                </a:solidFill>
              </a:rPr>
              <a:t>High to Low</a:t>
            </a:r>
            <a:r>
              <a:rPr lang="en-US" sz="3600" b="1" kern="0" dirty="0">
                <a:solidFill>
                  <a:srgbClr val="FDFD03"/>
                </a:solidFill>
              </a:rPr>
              <a:t>)</a:t>
            </a:r>
          </a:p>
          <a:p>
            <a:pPr marL="533400" lvl="0" indent="-53340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800" kern="0" dirty="0">
                <a:solidFill>
                  <a:srgbClr val="FFFFFF"/>
                </a:solidFill>
              </a:rPr>
              <a:t>Diffusion continues until all molecules are evenly spaced (</a:t>
            </a:r>
            <a:r>
              <a:rPr lang="en-US" sz="2800" b="1" kern="0" dirty="0">
                <a:solidFill>
                  <a:srgbClr val="FFF597"/>
                </a:solidFill>
              </a:rPr>
              <a:t>equilibrium</a:t>
            </a:r>
            <a:r>
              <a:rPr lang="en-US" sz="2800" kern="0" dirty="0">
                <a:solidFill>
                  <a:srgbClr val="FFFFFF"/>
                </a:solidFill>
              </a:rPr>
              <a:t> is reached)-</a:t>
            </a:r>
            <a:r>
              <a:rPr lang="en-US" sz="2800" b="1" i="1" u="sng" kern="0" dirty="0">
                <a:solidFill>
                  <a:srgbClr val="FFFFFF"/>
                </a:solidFill>
              </a:rPr>
              <a:t>Note:</a:t>
            </a:r>
            <a:r>
              <a:rPr lang="en-US" sz="2800" kern="0" dirty="0">
                <a:solidFill>
                  <a:srgbClr val="FFFFFF"/>
                </a:solidFill>
              </a:rPr>
              <a:t> molecules will still move around but stay spread out.</a:t>
            </a:r>
          </a:p>
          <a:p>
            <a:pPr algn="l" rtl="0"/>
            <a:endParaRPr lang="ar-IQ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Passive Transport: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1. </a:t>
            </a:r>
            <a:r>
              <a:rPr lang="en-US" sz="4000" u="sng" dirty="0"/>
              <a:t>Diffusion</a:t>
            </a:r>
          </a:p>
        </p:txBody>
      </p:sp>
      <p:pic>
        <p:nvPicPr>
          <p:cNvPr id="6" name="Picture 7" descr="diff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5200"/>
            <a:ext cx="190817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iffusion-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66800"/>
            <a:ext cx="2209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17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86745" cy="1143000"/>
          </a:xfrm>
        </p:spPr>
        <p:txBody>
          <a:bodyPr>
            <a:normAutofit fontScale="90000"/>
          </a:bodyPr>
          <a:lstStyle/>
          <a:p>
            <a:pPr lvl="0" rtl="0" fontAlgn="base">
              <a:spcAft>
                <a:spcPct val="0"/>
              </a:spcAft>
            </a:pPr>
            <a:r>
              <a:rPr lang="en-US" sz="4000" b="1" dirty="0">
                <a:solidFill>
                  <a:srgbClr val="CCFFFF"/>
                </a:solidFill>
                <a:latin typeface="Arial"/>
                <a:ea typeface="+mn-ea"/>
                <a:cs typeface="+mn-cs"/>
              </a:rPr>
              <a:t>Passive Transport</a:t>
            </a:r>
            <a:r>
              <a:rPr lang="en-US" sz="4000" dirty="0">
                <a:solidFill>
                  <a:srgbClr val="CCFFFF"/>
                </a:solidFill>
                <a:latin typeface="Arial"/>
                <a:ea typeface="+mn-ea"/>
                <a:cs typeface="+mn-cs"/>
              </a:rPr>
              <a:t>: </a:t>
            </a:r>
            <a:br>
              <a:rPr lang="en-US" sz="4000" dirty="0">
                <a:solidFill>
                  <a:srgbClr val="CCFFFF"/>
                </a:solidFill>
                <a:latin typeface="Arial"/>
                <a:ea typeface="+mn-ea"/>
                <a:cs typeface="+mn-cs"/>
              </a:rPr>
            </a:br>
            <a:r>
              <a:rPr lang="en-US" sz="4000" dirty="0">
                <a:solidFill>
                  <a:srgbClr val="CCFFFF"/>
                </a:solidFill>
                <a:latin typeface="Arial"/>
                <a:ea typeface="+mn-ea"/>
                <a:cs typeface="+mn-cs"/>
              </a:rPr>
              <a:t>2. </a:t>
            </a:r>
            <a:r>
              <a:rPr lang="en-US" sz="4000" u="sng" dirty="0">
                <a:solidFill>
                  <a:srgbClr val="CCFFFF"/>
                </a:solidFill>
                <a:latin typeface="Arial"/>
                <a:ea typeface="+mn-ea"/>
                <a:cs typeface="+mn-cs"/>
              </a:rPr>
              <a:t>Facilitated </a:t>
            </a:r>
            <a:r>
              <a:rPr lang="en-US" sz="4000" u="sng" dirty="0" smtClean="0">
                <a:solidFill>
                  <a:srgbClr val="CCFFFF"/>
                </a:solidFill>
                <a:latin typeface="Arial"/>
                <a:ea typeface="+mn-ea"/>
                <a:cs typeface="+mn-cs"/>
              </a:rPr>
              <a:t>Diffusion</a:t>
            </a:r>
            <a:r>
              <a:rPr lang="en-US" sz="4000" dirty="0" smtClean="0">
                <a:solidFill>
                  <a:srgbClr val="CCFFFF"/>
                </a:solidFill>
                <a:latin typeface="Arial"/>
                <a:ea typeface="+mn-ea"/>
                <a:cs typeface="+mn-cs"/>
              </a:rPr>
              <a:t>     </a:t>
            </a:r>
            <a:r>
              <a:rPr lang="en-US" sz="4000" dirty="0" smtClean="0">
                <a:solidFill>
                  <a:srgbClr val="00B0F0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4000" dirty="0" smtClean="0">
                <a:solidFill>
                  <a:srgbClr val="CCFFFF"/>
                </a:solidFill>
                <a:latin typeface="Arial"/>
                <a:ea typeface="+mn-ea"/>
                <a:cs typeface="+mn-cs"/>
              </a:rPr>
              <a:t>               </a:t>
            </a:r>
            <a:r>
              <a:rPr lang="en-US" sz="4000" dirty="0" smtClean="0">
                <a:solidFill>
                  <a:srgbClr val="00B0F0"/>
                </a:solidFill>
                <a:latin typeface="Arial"/>
                <a:ea typeface="+mn-ea"/>
                <a:cs typeface="+mn-cs"/>
              </a:rPr>
              <a:t>B</a:t>
            </a:r>
            <a:r>
              <a:rPr lang="en-US" sz="4000" u="sng" dirty="0">
                <a:solidFill>
                  <a:srgbClr val="CCFFFF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4000" u="sng" dirty="0">
                <a:solidFill>
                  <a:srgbClr val="CCFFFF"/>
                </a:solidFill>
                <a:latin typeface="Arial"/>
                <a:ea typeface="+mn-ea"/>
                <a:cs typeface="+mn-cs"/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lnSpcReduction="10000"/>
          </a:bodyPr>
          <a:lstStyle/>
          <a:p>
            <a:pPr marL="304800" lvl="0" indent="-304800" algn="l" rtl="0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</a:pPr>
            <a:r>
              <a:rPr lang="en-US" sz="2800" b="1" kern="0" dirty="0">
                <a:solidFill>
                  <a:srgbClr val="FFF597"/>
                </a:solidFill>
              </a:rPr>
              <a:t>Facilitated diffusion</a:t>
            </a:r>
            <a:r>
              <a:rPr lang="en-US" sz="2800" kern="0" dirty="0">
                <a:solidFill>
                  <a:srgbClr val="FFFFFF"/>
                </a:solidFill>
              </a:rPr>
              <a:t>: diffusion of specific particles </a:t>
            </a:r>
            <a:r>
              <a:rPr lang="en-US" sz="2800" b="1" kern="0" dirty="0">
                <a:solidFill>
                  <a:srgbClr val="FFF597"/>
                </a:solidFill>
              </a:rPr>
              <a:t>through transport proteins</a:t>
            </a:r>
            <a:r>
              <a:rPr lang="en-US" sz="2800" kern="0" dirty="0">
                <a:solidFill>
                  <a:srgbClr val="FFFFFF"/>
                </a:solidFill>
              </a:rPr>
              <a:t> found in the membrane </a:t>
            </a:r>
          </a:p>
          <a:p>
            <a:pPr marL="762000" lvl="1" indent="-304800" algn="l" rtl="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AutoNum type="alphaLcPeriod"/>
            </a:pPr>
            <a:r>
              <a:rPr lang="en-US" sz="2800" kern="0" dirty="0">
                <a:solidFill>
                  <a:srgbClr val="FFFFFF"/>
                </a:solidFill>
              </a:rPr>
              <a:t>Transport Proteins are </a:t>
            </a:r>
            <a:r>
              <a:rPr lang="en-US" sz="2800" u="sng" kern="0" dirty="0">
                <a:solidFill>
                  <a:srgbClr val="FFF597"/>
                </a:solidFill>
              </a:rPr>
              <a:t>specific</a:t>
            </a:r>
            <a:r>
              <a:rPr lang="en-US" sz="2800" kern="0" dirty="0">
                <a:solidFill>
                  <a:srgbClr val="FFFFFF"/>
                </a:solidFill>
              </a:rPr>
              <a:t> – they “select” only certain molecules  to cross the membrane</a:t>
            </a:r>
          </a:p>
          <a:p>
            <a:pPr marL="762000" lvl="1" indent="-304800" algn="l" rtl="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AutoNum type="alphaLcPeriod"/>
            </a:pPr>
            <a:r>
              <a:rPr lang="en-US" sz="2800" kern="0" dirty="0">
                <a:solidFill>
                  <a:srgbClr val="FFFFFF"/>
                </a:solidFill>
              </a:rPr>
              <a:t>Transports larger or charged molecules</a:t>
            </a:r>
          </a:p>
          <a:p>
            <a:pPr algn="l" rtl="0"/>
            <a:endParaRPr lang="ar-IQ" dirty="0"/>
          </a:p>
        </p:txBody>
      </p:sp>
      <p:pic>
        <p:nvPicPr>
          <p:cNvPr id="4" name="Picture 5" descr="diffu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25" y="1196752"/>
            <a:ext cx="3962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822625" y="3177952"/>
            <a:ext cx="19812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Facilitated diffusion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597"/>
                </a:solidFill>
                <a:effectLst/>
                <a:uLnTx/>
                <a:uFillTx/>
              </a:rPr>
              <a:t>(Channel Protein)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275313" y="3356265"/>
            <a:ext cx="15097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Diffusion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597"/>
                </a:solidFill>
                <a:effectLst/>
                <a:uLnTx/>
                <a:uFillTx/>
              </a:rPr>
              <a:t>(Lipid Bilayer)</a:t>
            </a:r>
          </a:p>
        </p:txBody>
      </p:sp>
      <p:pic>
        <p:nvPicPr>
          <p:cNvPr id="7" name="Picture 11" descr="facil-diffus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775" y="4793347"/>
            <a:ext cx="19240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879775" y="64770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597"/>
                </a:solidFill>
                <a:effectLst/>
                <a:uLnTx/>
                <a:uFillTx/>
              </a:rPr>
              <a:t>Carrier Protein</a:t>
            </a:r>
          </a:p>
        </p:txBody>
      </p:sp>
    </p:spTree>
    <p:extLst>
      <p:ext uri="{BB962C8B-B14F-4D97-AF65-F5344CB8AC3E}">
        <p14:creationId xmlns:p14="http://schemas.microsoft.com/office/powerpoint/2010/main" val="351849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rtl="0" fontAlgn="base">
              <a:spcAft>
                <a:spcPct val="0"/>
              </a:spcAft>
            </a:pPr>
            <a:r>
              <a:rPr lang="en-US" sz="4000" dirty="0">
                <a:solidFill>
                  <a:srgbClr val="CCFFFF"/>
                </a:solidFill>
                <a:latin typeface="Arial"/>
                <a:ea typeface="+mn-ea"/>
                <a:cs typeface="+mn-cs"/>
              </a:rPr>
              <a:t>Passive Transport: </a:t>
            </a:r>
            <a:br>
              <a:rPr lang="en-US" sz="4000" dirty="0">
                <a:solidFill>
                  <a:srgbClr val="CCFFFF"/>
                </a:solidFill>
                <a:latin typeface="Arial"/>
                <a:ea typeface="+mn-ea"/>
                <a:cs typeface="+mn-cs"/>
              </a:rPr>
            </a:br>
            <a:r>
              <a:rPr lang="en-US" sz="4000" dirty="0">
                <a:solidFill>
                  <a:srgbClr val="CCFFFF"/>
                </a:solidFill>
                <a:latin typeface="Arial"/>
                <a:ea typeface="+mn-ea"/>
                <a:cs typeface="+mn-cs"/>
              </a:rPr>
              <a:t>3. </a:t>
            </a:r>
            <a:r>
              <a:rPr lang="en-US" sz="4000" b="1" u="sng" dirty="0">
                <a:solidFill>
                  <a:srgbClr val="CCFFFF"/>
                </a:solidFill>
                <a:latin typeface="Arial"/>
                <a:ea typeface="+mn-ea"/>
                <a:cs typeface="+mn-cs"/>
              </a:rPr>
              <a:t>Osmosis</a:t>
            </a:r>
            <a:endParaRPr lang="en-US" sz="4000" b="1" u="sng" dirty="0">
              <a:solidFill>
                <a:srgbClr val="CC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pPr marL="304800" lvl="0" indent="-304800" algn="l" rtl="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3200" kern="0" dirty="0">
                <a:solidFill>
                  <a:srgbClr val="FFE701"/>
                </a:solidFill>
              </a:rPr>
              <a:t>3.</a:t>
            </a:r>
            <a:r>
              <a:rPr lang="en-US" sz="3200" b="1" kern="0" dirty="0">
                <a:solidFill>
                  <a:srgbClr val="FFE701"/>
                </a:solidFill>
              </a:rPr>
              <a:t>Osmosis</a:t>
            </a:r>
            <a:r>
              <a:rPr lang="en-US" sz="3200" kern="0" dirty="0">
                <a:solidFill>
                  <a:srgbClr val="FFE701"/>
                </a:solidFill>
              </a:rPr>
              <a:t>:</a:t>
            </a:r>
            <a:r>
              <a:rPr lang="en-US" sz="3200" kern="0" dirty="0">
                <a:solidFill>
                  <a:srgbClr val="FFFFFF"/>
                </a:solidFill>
              </a:rPr>
              <a:t>  </a:t>
            </a:r>
            <a:r>
              <a:rPr lang="en-US" sz="3200" kern="0" dirty="0">
                <a:solidFill>
                  <a:srgbClr val="FFF597"/>
                </a:solidFill>
              </a:rPr>
              <a:t>diffusion of </a:t>
            </a:r>
            <a:r>
              <a:rPr lang="en-US" sz="3200" i="1" kern="0" dirty="0">
                <a:solidFill>
                  <a:srgbClr val="FFF597"/>
                </a:solidFill>
              </a:rPr>
              <a:t>water</a:t>
            </a:r>
            <a:r>
              <a:rPr lang="en-US" sz="3200" kern="0" dirty="0">
                <a:solidFill>
                  <a:srgbClr val="FFFFFF"/>
                </a:solidFill>
              </a:rPr>
              <a:t> through a selectively permeable membrane</a:t>
            </a:r>
          </a:p>
          <a:p>
            <a:pPr marL="304800" lvl="0" indent="-304800" algn="l" rtl="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3200" kern="0" dirty="0">
                <a:solidFill>
                  <a:srgbClr val="FFFFFF"/>
                </a:solidFill>
              </a:rPr>
              <a:t>Water moves from high to low concentrations</a:t>
            </a:r>
            <a:endParaRPr lang="en-US" sz="3200" i="1" kern="0" dirty="0">
              <a:solidFill>
                <a:srgbClr val="FFF597"/>
              </a:solidFill>
            </a:endParaRPr>
          </a:p>
          <a:p>
            <a:pPr algn="l" rtl="0"/>
            <a:endParaRPr lang="ar-IQ" dirty="0"/>
          </a:p>
        </p:txBody>
      </p:sp>
      <p:pic>
        <p:nvPicPr>
          <p:cNvPr id="4" name="Picture 5" descr="osmosi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3775075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410200" y="4495800"/>
            <a:ext cx="3368675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Water moves freely through pores.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Solute (green) to large to move across.</a:t>
            </a:r>
          </a:p>
        </p:txBody>
      </p:sp>
    </p:spTree>
    <p:extLst>
      <p:ext uri="{BB962C8B-B14F-4D97-AF65-F5344CB8AC3E}">
        <p14:creationId xmlns:p14="http://schemas.microsoft.com/office/powerpoint/2010/main" val="321935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kern="0" dirty="0">
                <a:solidFill>
                  <a:srgbClr val="CCFFFF"/>
                </a:solidFill>
                <a:latin typeface="Arial"/>
              </a:rPr>
              <a:t>Active Transport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257800"/>
          </a:xfrm>
        </p:spPr>
        <p:txBody>
          <a:bodyPr>
            <a:normAutofit fontScale="92500"/>
          </a:bodyPr>
          <a:lstStyle/>
          <a:p>
            <a:pPr marL="0" lvl="0" indent="0" algn="l" rtl="0" eaLnBrk="0" fontAlgn="base" hangingPunct="0"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cell </a:t>
            </a:r>
            <a:r>
              <a:rPr lang="en-US" sz="3200" b="1" dirty="0">
                <a:solidFill>
                  <a:srgbClr val="FFF597"/>
                </a:solidFill>
              </a:rPr>
              <a:t>uses energy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</a:p>
          <a:p>
            <a:pPr marL="0" lvl="0" indent="0" algn="l" rtl="0" eaLnBrk="0" fontAlgn="base" hangingPunct="0"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actively moves molecules to where they are needed</a:t>
            </a:r>
          </a:p>
          <a:p>
            <a:pPr marL="0" lvl="0" indent="0" algn="l" rtl="0" eaLnBrk="0" fontAlgn="base" hangingPunct="0"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Movement  </a:t>
            </a:r>
            <a:r>
              <a:rPr lang="en-US" sz="3200" b="1" dirty="0">
                <a:solidFill>
                  <a:srgbClr val="FFF597"/>
                </a:solidFill>
              </a:rPr>
              <a:t>from an area of </a:t>
            </a:r>
            <a:r>
              <a:rPr lang="en-US" sz="3200" b="1" u="sng" dirty="0">
                <a:solidFill>
                  <a:srgbClr val="FFF597"/>
                </a:solidFill>
              </a:rPr>
              <a:t>low</a:t>
            </a:r>
            <a:r>
              <a:rPr lang="en-US" sz="3200" b="1" dirty="0">
                <a:solidFill>
                  <a:srgbClr val="FFF597"/>
                </a:solidFill>
              </a:rPr>
              <a:t> concentration to an area of </a:t>
            </a:r>
            <a:r>
              <a:rPr lang="en-US" sz="3200" b="1" u="sng" dirty="0">
                <a:solidFill>
                  <a:srgbClr val="FFF597"/>
                </a:solidFill>
              </a:rPr>
              <a:t>high </a:t>
            </a:r>
            <a:r>
              <a:rPr lang="en-US" sz="3200" b="1" dirty="0">
                <a:solidFill>
                  <a:srgbClr val="FFF597"/>
                </a:solidFill>
              </a:rPr>
              <a:t>concentration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</a:p>
          <a:p>
            <a:pPr marL="0" lvl="0" indent="0" algn="l" rtl="0" eaLnBrk="0" fontAlgn="base" hangingPunct="0"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Char char="•"/>
            </a:pPr>
            <a:r>
              <a:rPr lang="en-US" sz="4000" b="1" dirty="0">
                <a:solidFill>
                  <a:srgbClr val="FFFFFF"/>
                </a:solidFill>
              </a:rPr>
              <a:t>(Low </a:t>
            </a:r>
            <a:r>
              <a:rPr lang="en-US" sz="4000" b="1" dirty="0">
                <a:solidFill>
                  <a:srgbClr val="FFFFFF"/>
                </a:solidFill>
                <a:sym typeface="Wingdings" pitchFamily="2" charset="2"/>
              </a:rPr>
              <a:t> High)</a:t>
            </a:r>
          </a:p>
          <a:p>
            <a:pPr marL="0" lvl="0" indent="0" algn="l" rtl="0" eaLnBrk="0" fontAlgn="base" hangingPunct="0"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Char char="•"/>
            </a:pPr>
            <a:r>
              <a:rPr lang="en-US" sz="3200" dirty="0">
                <a:solidFill>
                  <a:srgbClr val="CCFFFF"/>
                </a:solidFill>
                <a:sym typeface="Wingdings" pitchFamily="2" charset="2"/>
              </a:rPr>
              <a:t>Three Types</a:t>
            </a:r>
            <a:r>
              <a:rPr lang="en-US" sz="3200" dirty="0">
                <a:solidFill>
                  <a:srgbClr val="FFFFFF"/>
                </a:solidFill>
                <a:sym typeface="Wingdings" pitchFamily="2" charset="2"/>
              </a:rPr>
              <a:t>:</a:t>
            </a:r>
          </a:p>
          <a:p>
            <a:pPr marL="0" lvl="0" indent="0" algn="l" rtl="0" eaLnBrk="0" fontAlgn="base" hangingPunct="0"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Char char="•"/>
            </a:pPr>
            <a:r>
              <a:rPr lang="en-US" sz="3200" dirty="0">
                <a:solidFill>
                  <a:srgbClr val="FFFFFF"/>
                </a:solidFill>
                <a:sym typeface="Wingdings" pitchFamily="2" charset="2"/>
              </a:rPr>
              <a:t>1. Protein Pump. 2. Endocytosis. 3. Exocytosis.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986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38</TotalTime>
  <Words>281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Technic</vt:lpstr>
      <vt:lpstr>PowerPoint Presentation</vt:lpstr>
      <vt:lpstr>About Cell Membranes</vt:lpstr>
      <vt:lpstr>Types of Cellular Transport</vt:lpstr>
      <vt:lpstr>Passive Transport</vt:lpstr>
      <vt:lpstr>3 Types of Passive Transport</vt:lpstr>
      <vt:lpstr>Passive Transport:  1. Diffusion</vt:lpstr>
      <vt:lpstr>Passive Transport:  2. Facilitated Diffusion     A               B </vt:lpstr>
      <vt:lpstr>Passive Transport:  3. Osmosis</vt:lpstr>
      <vt:lpstr>Active Transport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Alsamawi</dc:creator>
  <cp:lastModifiedBy>Ali Alsamawi</cp:lastModifiedBy>
  <cp:revision>4</cp:revision>
  <dcterms:created xsi:type="dcterms:W3CDTF">2015-03-14T20:42:44Z</dcterms:created>
  <dcterms:modified xsi:type="dcterms:W3CDTF">2015-03-14T21:20:51Z</dcterms:modified>
</cp:coreProperties>
</file>