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0"/>
  </p:notesMasterIdLst>
  <p:sldIdLst>
    <p:sldId id="257" r:id="rId2"/>
    <p:sldId id="261" r:id="rId3"/>
    <p:sldId id="273" r:id="rId4"/>
    <p:sldId id="272" r:id="rId5"/>
    <p:sldId id="277" r:id="rId6"/>
    <p:sldId id="270" r:id="rId7"/>
    <p:sldId id="279" r:id="rId8"/>
    <p:sldId id="280" r:id="rId9"/>
    <p:sldId id="281" r:id="rId10"/>
    <p:sldId id="286" r:id="rId11"/>
    <p:sldId id="282" r:id="rId12"/>
    <p:sldId id="287" r:id="rId13"/>
    <p:sldId id="284" r:id="rId14"/>
    <p:sldId id="291" r:id="rId15"/>
    <p:sldId id="285" r:id="rId16"/>
    <p:sldId id="288" r:id="rId17"/>
    <p:sldId id="289" r:id="rId18"/>
    <p:sldId id="260" r:id="rId19"/>
    <p:sldId id="275" r:id="rId20"/>
    <p:sldId id="266" r:id="rId21"/>
    <p:sldId id="264" r:id="rId22"/>
    <p:sldId id="274" r:id="rId23"/>
    <p:sldId id="267" r:id="rId24"/>
    <p:sldId id="258" r:id="rId25"/>
    <p:sldId id="259" r:id="rId26"/>
    <p:sldId id="290" r:id="rId27"/>
    <p:sldId id="292" r:id="rId28"/>
    <p:sldId id="293" r:id="rId29"/>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21"/>
    <p:restoredTop sz="94624"/>
  </p:normalViewPr>
  <p:slideViewPr>
    <p:cSldViewPr snapToGrid="0" snapToObjects="1">
      <p:cViewPr>
        <p:scale>
          <a:sx n="72" d="100"/>
          <a:sy n="72" d="100"/>
        </p:scale>
        <p:origin x="-948" y="-7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1F861-9F9D-3B4D-B0DE-AE2766BD3AC7}" type="datetimeFigureOut">
              <a:rPr lang="en-US" smtClean="0"/>
              <a:t>7/9/2021</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97223-516B-0E42-BF89-3BE1100AA574}" type="slidenum">
              <a:rPr lang="en-US" smtClean="0"/>
              <a:t>‹#›</a:t>
            </a:fld>
            <a:endParaRPr lang="en-US"/>
          </a:p>
        </p:txBody>
      </p:sp>
    </p:spTree>
    <p:extLst>
      <p:ext uri="{BB962C8B-B14F-4D97-AF65-F5344CB8AC3E}">
        <p14:creationId xmlns:p14="http://schemas.microsoft.com/office/powerpoint/2010/main" val="742487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DFED9-A761-DB46-802B-451821D4DC60}" type="slidenum">
              <a:rPr lang="en-US" smtClean="0"/>
              <a:t>1</a:t>
            </a:fld>
            <a:endParaRPr lang="en-US"/>
          </a:p>
        </p:txBody>
      </p:sp>
    </p:spTree>
    <p:extLst>
      <p:ext uri="{BB962C8B-B14F-4D97-AF65-F5344CB8AC3E}">
        <p14:creationId xmlns:p14="http://schemas.microsoft.com/office/powerpoint/2010/main" val="492711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906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906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96611" y="5052546"/>
            <a:ext cx="6106761"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534BC3-080B-7944-9DD8-C40981D60D4E}"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2217A-E895-C149-B294-5E5CF014B06B}" type="slidenum">
              <a:rPr lang="en-US" smtClean="0"/>
              <a:t>‹#›</a:t>
            </a:fld>
            <a:endParaRPr lang="en-US"/>
          </a:p>
        </p:txBody>
      </p:sp>
      <p:sp>
        <p:nvSpPr>
          <p:cNvPr id="2" name="Title 1"/>
          <p:cNvSpPr>
            <a:spLocks noGrp="1"/>
          </p:cNvSpPr>
          <p:nvPr>
            <p:ph type="ctrTitle"/>
          </p:nvPr>
        </p:nvSpPr>
        <p:spPr>
          <a:xfrm>
            <a:off x="885713" y="3132290"/>
            <a:ext cx="7773297"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063750" y="731519"/>
            <a:ext cx="69342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534BC3-080B-7944-9DD8-C40981D60D4E}"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2217A-E895-C149-B294-5E5CF014B0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9905" y="376518"/>
            <a:ext cx="222885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601123" y="731520"/>
            <a:ext cx="5231728"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534BC3-080B-7944-9DD8-C40981D60D4E}"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2217A-E895-C149-B294-5E5CF014B0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534BC3-080B-7944-9DD8-C40981D60D4E}"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2217A-E895-C149-B294-5E5CF014B06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238250" y="731520"/>
            <a:ext cx="69342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906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906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2628" y="2172648"/>
            <a:ext cx="6463888"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190975" y="4607511"/>
            <a:ext cx="6468035"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534BC3-080B-7944-9DD8-C40981D60D4E}" type="datetimeFigureOut">
              <a:rPr lang="en-US" smtClean="0"/>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2217A-E895-C149-B294-5E5CF014B0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534BC3-080B-7944-9DD8-C40981D60D4E}" type="datetimeFigureOut">
              <a:rPr lang="en-US" smtClean="0"/>
              <a:t>7/9/2021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2217A-E895-C149-B294-5E5CF014B06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238249" y="731519"/>
            <a:ext cx="3625596"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032248" y="731520"/>
            <a:ext cx="3625596"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8250" y="731520"/>
            <a:ext cx="3625596"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2818" y="1400327"/>
            <a:ext cx="3625596"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34577" y="731520"/>
            <a:ext cx="3625596"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5032110" y="1399032"/>
            <a:ext cx="3625596"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534BC3-080B-7944-9DD8-C40981D60D4E}" type="datetimeFigureOut">
              <a:rPr lang="en-US" smtClean="0"/>
              <a:t>7/9/2021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82217A-E895-C149-B294-5E5CF014B06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534BC3-080B-7944-9DD8-C40981D60D4E}" type="datetimeFigureOut">
              <a:rPr lang="en-US" smtClean="0"/>
              <a:t>7/9/2021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82217A-E895-C149-B294-5E5CF014B0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34BC3-080B-7944-9DD8-C40981D60D4E}" type="datetimeFigureOut">
              <a:rPr lang="en-US" smtClean="0"/>
              <a:t>7/9/2021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82217A-E895-C149-B294-5E5CF014B0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9020" y="2209801"/>
            <a:ext cx="3939092"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976309" y="731520"/>
            <a:ext cx="4351842"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65412" y="3497802"/>
            <a:ext cx="3671048"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534BC3-080B-7944-9DD8-C40981D60D4E}" type="datetimeFigureOut">
              <a:rPr lang="en-US" smtClean="0"/>
              <a:t>7/9/2021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2217A-E895-C149-B294-5E5CF014B0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906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906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848106" y="1143000"/>
            <a:ext cx="44577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51044" y="1010486"/>
            <a:ext cx="4001957"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534BC3-080B-7944-9DD8-C40981D60D4E}" type="datetimeFigureOut">
              <a:rPr lang="en-US" smtClean="0"/>
              <a:t>7/9/2021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2217A-E895-C149-B294-5E5CF014B06B}" type="slidenum">
              <a:rPr lang="en-US" smtClean="0"/>
              <a:t>‹#›</a:t>
            </a:fld>
            <a:endParaRPr lang="en-US"/>
          </a:p>
        </p:txBody>
      </p:sp>
      <p:sp>
        <p:nvSpPr>
          <p:cNvPr id="2" name="Title 1"/>
          <p:cNvSpPr>
            <a:spLocks noGrp="1"/>
          </p:cNvSpPr>
          <p:nvPr>
            <p:ph type="title"/>
          </p:nvPr>
        </p:nvSpPr>
        <p:spPr>
          <a:xfrm>
            <a:off x="787873" y="4464421"/>
            <a:ext cx="6915500"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5105400"/>
            <a:ext cx="9906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906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906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942730" y="4372168"/>
            <a:ext cx="7055220"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238250" y="732260"/>
            <a:ext cx="69342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86550" y="6172201"/>
            <a:ext cx="272415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6534BC3-080B-7944-9DD8-C40981D60D4E}" type="datetimeFigureOut">
              <a:rPr lang="en-US" smtClean="0"/>
              <a:t>7/9/2021</a:t>
            </a:fld>
            <a:endParaRPr lang="en-US"/>
          </a:p>
        </p:txBody>
      </p:sp>
      <p:sp>
        <p:nvSpPr>
          <p:cNvPr id="5" name="Footer Placeholder 4"/>
          <p:cNvSpPr>
            <a:spLocks noGrp="1"/>
          </p:cNvSpPr>
          <p:nvPr>
            <p:ph type="ftr" sz="quarter" idx="3"/>
          </p:nvPr>
        </p:nvSpPr>
        <p:spPr>
          <a:xfrm>
            <a:off x="495300" y="6172201"/>
            <a:ext cx="36322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127500" y="6172201"/>
            <a:ext cx="19812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C82217A-E895-C149-B294-5E5CF014B0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2"/>
          <p:cNvSpPr>
            <a:spLocks noGrp="1"/>
          </p:cNvSpPr>
          <p:nvPr>
            <p:ph type="dt" sz="half" idx="10"/>
          </p:nvPr>
        </p:nvSpPr>
        <p:spPr/>
        <p:txBody>
          <a:bodyPr/>
          <a:lstStyle/>
          <a:p>
            <a:fld id="{476E40BC-12D1-1448-A75E-DF4D04BDB3A0}" type="datetime1">
              <a:rPr lang="en-US" smtClean="0"/>
              <a:t>7/9/2021</a:t>
            </a:fld>
            <a:endParaRPr lang="en-US"/>
          </a:p>
        </p:txBody>
      </p:sp>
      <p:sp>
        <p:nvSpPr>
          <p:cNvPr id="14" name="Slide Number Placeholder 13"/>
          <p:cNvSpPr>
            <a:spLocks noGrp="1"/>
          </p:cNvSpPr>
          <p:nvPr>
            <p:ph type="sldNum" sz="quarter" idx="12"/>
          </p:nvPr>
        </p:nvSpPr>
        <p:spPr/>
        <p:txBody>
          <a:bodyPr/>
          <a:lstStyle/>
          <a:p>
            <a:fld id="{737A029D-E8BF-8845-BC51-215E5F3B0521}" type="slidenum">
              <a:rPr lang="en-US" smtClean="0"/>
              <a:t>1</a:t>
            </a:fld>
            <a:endParaRPr lang="en-US"/>
          </a:p>
        </p:txBody>
      </p:sp>
      <p:sp>
        <p:nvSpPr>
          <p:cNvPr id="6" name="TextBox 5"/>
          <p:cNvSpPr txBox="1"/>
          <p:nvPr/>
        </p:nvSpPr>
        <p:spPr>
          <a:xfrm>
            <a:off x="0" y="1517170"/>
            <a:ext cx="9906000" cy="1051955"/>
          </a:xfrm>
          <a:prstGeom prst="rect">
            <a:avLst/>
          </a:prstGeom>
          <a:noFill/>
        </p:spPr>
        <p:txBody>
          <a:bodyPr wrap="square" rtlCol="0">
            <a:spAutoFit/>
          </a:bodyPr>
          <a:lstStyle/>
          <a:p>
            <a:pPr algn="ctr" rtl="1">
              <a:lnSpc>
                <a:spcPct val="115000"/>
              </a:lnSpc>
              <a:spcAft>
                <a:spcPts val="1000"/>
              </a:spcAft>
            </a:pPr>
            <a:r>
              <a:rPr lang="en-GB" sz="2800" b="1" dirty="0">
                <a:latin typeface="Times New Roman"/>
                <a:ea typeface="Calibri"/>
                <a:cs typeface="Arial"/>
              </a:rPr>
              <a:t>Impact of Nanoparticles on the biochemical parameters in sera of patients with multiple sclerosis</a:t>
            </a:r>
            <a:endParaRPr lang="en-US" sz="1600" dirty="0">
              <a:effectLst/>
              <a:latin typeface="Calibri"/>
              <a:ea typeface="Times New Roman"/>
              <a:cs typeface="Arial"/>
            </a:endParaRPr>
          </a:p>
        </p:txBody>
      </p:sp>
      <p:pic>
        <p:nvPicPr>
          <p:cNvPr id="7" name="Picture 6"/>
          <p:cNvPicPr>
            <a:picLocks noChangeAspect="1"/>
          </p:cNvPicPr>
          <p:nvPr/>
        </p:nvPicPr>
        <p:blipFill>
          <a:blip r:embed="rId3"/>
          <a:stretch>
            <a:fillRect/>
          </a:stretch>
        </p:blipFill>
        <p:spPr>
          <a:xfrm>
            <a:off x="172950" y="108998"/>
            <a:ext cx="1217584" cy="1202967"/>
          </a:xfrm>
          <a:prstGeom prst="rect">
            <a:avLst/>
          </a:prstGeom>
        </p:spPr>
      </p:pic>
      <p:pic>
        <p:nvPicPr>
          <p:cNvPr id="9" name="Picture 8"/>
          <p:cNvPicPr>
            <a:picLocks noChangeAspect="1"/>
          </p:cNvPicPr>
          <p:nvPr/>
        </p:nvPicPr>
        <p:blipFill>
          <a:blip r:embed="rId4"/>
          <a:stretch>
            <a:fillRect/>
          </a:stretch>
        </p:blipFill>
        <p:spPr>
          <a:xfrm>
            <a:off x="8229600" y="90579"/>
            <a:ext cx="1319075" cy="139366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758760249"/>
              </p:ext>
            </p:extLst>
          </p:nvPr>
        </p:nvGraphicFramePr>
        <p:xfrm>
          <a:off x="2186608" y="66262"/>
          <a:ext cx="5340627" cy="1417982"/>
        </p:xfrm>
        <a:graphic>
          <a:graphicData uri="http://schemas.openxmlformats.org/drawingml/2006/table">
            <a:tbl>
              <a:tblPr/>
              <a:tblGrid>
                <a:gridCol w="5340627"/>
              </a:tblGrid>
              <a:tr h="1417982">
                <a:tc>
                  <a:txBody>
                    <a:bodyPr/>
                    <a:lstStyle/>
                    <a:p>
                      <a:pPr algn="ctr">
                        <a:lnSpc>
                          <a:spcPct val="115000"/>
                        </a:lnSpc>
                        <a:spcAft>
                          <a:spcPts val="0"/>
                        </a:spcAft>
                      </a:pPr>
                      <a:r>
                        <a:rPr lang="en-US" sz="1600" b="1" dirty="0">
                          <a:solidFill>
                            <a:srgbClr val="000000"/>
                          </a:solidFill>
                          <a:effectLst/>
                          <a:latin typeface="Monotype Corsiva"/>
                          <a:ea typeface="Times New Roman"/>
                          <a:cs typeface="Times New Roman"/>
                        </a:rPr>
                        <a:t>Republic of Iraq</a:t>
                      </a:r>
                      <a:endParaRPr lang="en-US" sz="1200" dirty="0">
                        <a:solidFill>
                          <a:srgbClr val="000000"/>
                        </a:solidFill>
                        <a:effectLst/>
                        <a:latin typeface="Times New Roman"/>
                        <a:ea typeface="Times New Roman"/>
                      </a:endParaRPr>
                    </a:p>
                    <a:p>
                      <a:pPr algn="ctr">
                        <a:lnSpc>
                          <a:spcPct val="115000"/>
                        </a:lnSpc>
                        <a:spcAft>
                          <a:spcPts val="0"/>
                        </a:spcAft>
                      </a:pPr>
                      <a:r>
                        <a:rPr lang="en-US" sz="1600" b="1" dirty="0">
                          <a:solidFill>
                            <a:srgbClr val="000000"/>
                          </a:solidFill>
                          <a:effectLst/>
                          <a:latin typeface="Monotype Corsiva"/>
                          <a:ea typeface="Times New Roman"/>
                          <a:cs typeface="Times New Roman"/>
                        </a:rPr>
                        <a:t>Ministry of Higher Education and Scientific Research</a:t>
                      </a:r>
                      <a:endParaRPr lang="en-US" sz="1200" dirty="0">
                        <a:solidFill>
                          <a:srgbClr val="000000"/>
                        </a:solidFill>
                        <a:effectLst/>
                        <a:latin typeface="Times New Roman"/>
                        <a:ea typeface="Times New Roman"/>
                      </a:endParaRPr>
                    </a:p>
                    <a:p>
                      <a:pPr algn="ctr">
                        <a:lnSpc>
                          <a:spcPct val="115000"/>
                        </a:lnSpc>
                        <a:spcAft>
                          <a:spcPts val="0"/>
                        </a:spcAft>
                      </a:pPr>
                      <a:r>
                        <a:rPr lang="en-US" sz="1600" b="1" dirty="0" err="1">
                          <a:solidFill>
                            <a:srgbClr val="000000"/>
                          </a:solidFill>
                          <a:effectLst/>
                          <a:latin typeface="Monotype Corsiva"/>
                          <a:ea typeface="Times New Roman"/>
                          <a:cs typeface="Times New Roman"/>
                        </a:rPr>
                        <a:t>Mustansiriyah</a:t>
                      </a:r>
                      <a:r>
                        <a:rPr lang="en-US" sz="1600" b="1" dirty="0">
                          <a:solidFill>
                            <a:srgbClr val="000000"/>
                          </a:solidFill>
                          <a:effectLst/>
                          <a:latin typeface="Monotype Corsiva"/>
                          <a:ea typeface="Times New Roman"/>
                          <a:cs typeface="Times New Roman"/>
                        </a:rPr>
                        <a:t> University</a:t>
                      </a:r>
                      <a:endParaRPr lang="en-US" sz="1200" dirty="0">
                        <a:solidFill>
                          <a:srgbClr val="000000"/>
                        </a:solidFill>
                        <a:effectLst/>
                        <a:latin typeface="Times New Roman"/>
                        <a:ea typeface="Times New Roman"/>
                      </a:endParaRPr>
                    </a:p>
                    <a:p>
                      <a:pPr algn="ctr">
                        <a:lnSpc>
                          <a:spcPct val="115000"/>
                        </a:lnSpc>
                        <a:spcAft>
                          <a:spcPts val="0"/>
                        </a:spcAft>
                      </a:pPr>
                      <a:r>
                        <a:rPr lang="en-US" sz="1600" b="1" dirty="0">
                          <a:solidFill>
                            <a:srgbClr val="000000"/>
                          </a:solidFill>
                          <a:effectLst/>
                          <a:latin typeface="Monotype Corsiva"/>
                          <a:ea typeface="Times New Roman"/>
                          <a:cs typeface="Times New Roman"/>
                        </a:rPr>
                        <a:t>College of Science</a:t>
                      </a:r>
                      <a:endParaRPr lang="en-US" sz="1200" dirty="0">
                        <a:solidFill>
                          <a:srgbClr val="000000"/>
                        </a:solidFill>
                        <a:effectLst/>
                        <a:latin typeface="Times New Roman"/>
                        <a:ea typeface="Times New Roman"/>
                      </a:endParaRPr>
                    </a:p>
                    <a:p>
                      <a:pPr algn="ctr" rtl="1">
                        <a:lnSpc>
                          <a:spcPct val="115000"/>
                        </a:lnSpc>
                        <a:spcAft>
                          <a:spcPts val="1000"/>
                        </a:spcAft>
                      </a:pPr>
                      <a:r>
                        <a:rPr lang="en-US" sz="1600" b="1" dirty="0">
                          <a:effectLst/>
                          <a:latin typeface="Monotype Corsiva"/>
                          <a:ea typeface="Times New Roman"/>
                          <a:cs typeface="Times New Roman"/>
                        </a:rPr>
                        <a:t>Department of Chemistry</a:t>
                      </a:r>
                      <a:endParaRPr lang="en-US" sz="1100" dirty="0">
                        <a:effectLst/>
                        <a:latin typeface="Calibri"/>
                        <a:ea typeface="Times New Roman"/>
                        <a:cs typeface="Arial"/>
                      </a:endParaRPr>
                    </a:p>
                  </a:txBody>
                  <a:tcPr marL="114300" marR="114300" marT="0" marB="0">
                    <a:lnL>
                      <a:noFill/>
                    </a:lnL>
                    <a:lnR>
                      <a:noFill/>
                    </a:lnR>
                    <a:lnT>
                      <a:noFill/>
                    </a:lnT>
                    <a:lnB>
                      <a:noFill/>
                    </a:lnB>
                  </a:tcPr>
                </a:tc>
              </a:tr>
            </a:tbl>
          </a:graphicData>
        </a:graphic>
      </p:graphicFrame>
      <p:sp>
        <p:nvSpPr>
          <p:cNvPr id="3" name="Rectangle 2"/>
          <p:cNvSpPr/>
          <p:nvPr/>
        </p:nvSpPr>
        <p:spPr>
          <a:xfrm>
            <a:off x="0" y="2456594"/>
            <a:ext cx="9906000" cy="4080732"/>
          </a:xfrm>
          <a:prstGeom prst="rect">
            <a:avLst/>
          </a:prstGeom>
        </p:spPr>
        <p:txBody>
          <a:bodyPr wrap="square">
            <a:spAutoFit/>
          </a:bodyPr>
          <a:lstStyle/>
          <a:p>
            <a:pPr algn="ctr">
              <a:lnSpc>
                <a:spcPct val="115000"/>
              </a:lnSpc>
              <a:spcAft>
                <a:spcPts val="1200"/>
              </a:spcAft>
            </a:pPr>
            <a:r>
              <a:rPr lang="en-US" dirty="0">
                <a:solidFill>
                  <a:srgbClr val="000000"/>
                </a:solidFill>
                <a:latin typeface="Times New Roman"/>
                <a:ea typeface="Calibri"/>
                <a:cs typeface="Arial"/>
              </a:rPr>
              <a:t>Proposal</a:t>
            </a:r>
            <a:endParaRPr lang="en-US" sz="1200" dirty="0">
              <a:latin typeface="Calibri"/>
              <a:ea typeface="Times New Roman"/>
              <a:cs typeface="Arial"/>
            </a:endParaRPr>
          </a:p>
          <a:p>
            <a:pPr algn="ctr">
              <a:lnSpc>
                <a:spcPct val="115000"/>
              </a:lnSpc>
              <a:spcAft>
                <a:spcPts val="1200"/>
              </a:spcAft>
            </a:pPr>
            <a:r>
              <a:rPr lang="en-US" dirty="0">
                <a:solidFill>
                  <a:srgbClr val="000000"/>
                </a:solidFill>
                <a:latin typeface="Times New Roman"/>
                <a:ea typeface="Calibri"/>
                <a:cs typeface="Arial"/>
              </a:rPr>
              <a:t>Submitted to Department of Chemistry/ College of Science/ </a:t>
            </a:r>
            <a:r>
              <a:rPr lang="en-US" dirty="0" err="1">
                <a:solidFill>
                  <a:srgbClr val="000000"/>
                </a:solidFill>
                <a:latin typeface="Times New Roman"/>
                <a:ea typeface="Calibri"/>
                <a:cs typeface="Arial"/>
              </a:rPr>
              <a:t>Mustansiriyah</a:t>
            </a:r>
            <a:r>
              <a:rPr lang="en-US" dirty="0">
                <a:solidFill>
                  <a:srgbClr val="000000"/>
                </a:solidFill>
                <a:latin typeface="Times New Roman"/>
                <a:ea typeface="Calibri"/>
                <a:cs typeface="Arial"/>
              </a:rPr>
              <a:t> </a:t>
            </a:r>
            <a:r>
              <a:rPr lang="en-US" dirty="0" smtClean="0">
                <a:solidFill>
                  <a:srgbClr val="000000"/>
                </a:solidFill>
                <a:latin typeface="Times New Roman"/>
                <a:ea typeface="Calibri"/>
                <a:cs typeface="Arial"/>
              </a:rPr>
              <a:t>University</a:t>
            </a:r>
            <a:endParaRPr lang="en-US" sz="1200" dirty="0">
              <a:latin typeface="Calibri"/>
              <a:ea typeface="Times New Roman"/>
              <a:cs typeface="Arial"/>
            </a:endParaRPr>
          </a:p>
          <a:p>
            <a:pPr algn="ctr">
              <a:lnSpc>
                <a:spcPct val="115000"/>
              </a:lnSpc>
              <a:spcAft>
                <a:spcPts val="1200"/>
              </a:spcAft>
            </a:pPr>
            <a:r>
              <a:rPr lang="en-US" dirty="0">
                <a:solidFill>
                  <a:srgbClr val="000000"/>
                </a:solidFill>
                <a:latin typeface="Times New Roman"/>
                <a:ea typeface="Calibri"/>
                <a:cs typeface="Arial"/>
              </a:rPr>
              <a:t>By</a:t>
            </a:r>
            <a:endParaRPr lang="en-US" sz="1200" dirty="0">
              <a:latin typeface="Calibri"/>
              <a:ea typeface="Times New Roman"/>
              <a:cs typeface="Arial"/>
            </a:endParaRPr>
          </a:p>
          <a:p>
            <a:pPr algn="ctr">
              <a:lnSpc>
                <a:spcPct val="115000"/>
              </a:lnSpc>
            </a:pPr>
            <a:r>
              <a:rPr lang="en-US" sz="2000" b="1" dirty="0">
                <a:solidFill>
                  <a:srgbClr val="943634"/>
                </a:solidFill>
                <a:latin typeface="Times New Roman"/>
                <a:ea typeface="Times New Roman"/>
                <a:cs typeface="Arial"/>
              </a:rPr>
              <a:t>Nada </a:t>
            </a:r>
            <a:r>
              <a:rPr lang="en-US" sz="2000" b="1" dirty="0" err="1">
                <a:solidFill>
                  <a:srgbClr val="943634"/>
                </a:solidFill>
                <a:latin typeface="Times New Roman"/>
                <a:ea typeface="Times New Roman"/>
                <a:cs typeface="Arial"/>
              </a:rPr>
              <a:t>Nadhim</a:t>
            </a:r>
            <a:r>
              <a:rPr lang="en-US" sz="2000" b="1" dirty="0">
                <a:solidFill>
                  <a:srgbClr val="943634"/>
                </a:solidFill>
                <a:latin typeface="Times New Roman"/>
                <a:ea typeface="Times New Roman"/>
                <a:cs typeface="Arial"/>
              </a:rPr>
              <a:t> Ahmed</a:t>
            </a:r>
            <a:endParaRPr lang="en-US" sz="1200" dirty="0">
              <a:latin typeface="Calibri"/>
              <a:ea typeface="Times New Roman"/>
              <a:cs typeface="Arial"/>
            </a:endParaRPr>
          </a:p>
          <a:p>
            <a:pPr algn="ctr">
              <a:lnSpc>
                <a:spcPct val="115000"/>
              </a:lnSpc>
            </a:pPr>
            <a:r>
              <a:rPr lang="en-US" sz="1050" b="1" dirty="0">
                <a:solidFill>
                  <a:srgbClr val="943634"/>
                </a:solidFill>
                <a:latin typeface="Times New Roman"/>
                <a:ea typeface="Times New Roman"/>
                <a:cs typeface="Arial"/>
              </a:rPr>
              <a:t> </a:t>
            </a:r>
            <a:endParaRPr lang="en-US" sz="1200" dirty="0">
              <a:latin typeface="Calibri"/>
              <a:ea typeface="Times New Roman"/>
              <a:cs typeface="Arial"/>
            </a:endParaRPr>
          </a:p>
          <a:p>
            <a:pPr algn="ctr" rtl="1">
              <a:lnSpc>
                <a:spcPct val="115000"/>
              </a:lnSpc>
              <a:spcAft>
                <a:spcPts val="1200"/>
              </a:spcAft>
            </a:pPr>
            <a:r>
              <a:rPr lang="en-US" sz="1400" b="1" dirty="0">
                <a:solidFill>
                  <a:srgbClr val="000000"/>
                </a:solidFill>
                <a:latin typeface="Times New Roman"/>
                <a:ea typeface="Calibri"/>
                <a:cs typeface="Arial"/>
              </a:rPr>
              <a:t>B.Sc.</a:t>
            </a:r>
            <a:r>
              <a:rPr lang="en-US" sz="1400" b="1" dirty="0">
                <a:latin typeface="Times New Roman"/>
                <a:ea typeface="Calibri"/>
                <a:cs typeface="Arial"/>
              </a:rPr>
              <a:t> University of </a:t>
            </a:r>
            <a:r>
              <a:rPr lang="en-US" sz="1400" b="1" dirty="0" err="1">
                <a:solidFill>
                  <a:srgbClr val="000000"/>
                </a:solidFill>
                <a:latin typeface="Times New Roman"/>
                <a:ea typeface="Calibri"/>
                <a:cs typeface="Arial"/>
              </a:rPr>
              <a:t>Mustansiriyah</a:t>
            </a:r>
            <a:r>
              <a:rPr lang="en-US" sz="1400" b="1" dirty="0">
                <a:latin typeface="Times New Roman"/>
                <a:ea typeface="Calibri"/>
                <a:cs typeface="Arial"/>
              </a:rPr>
              <a:t> (2013)</a:t>
            </a:r>
            <a:endParaRPr lang="en-US" sz="1100" b="1" dirty="0">
              <a:latin typeface="Calibri"/>
              <a:ea typeface="Times New Roman"/>
              <a:cs typeface="Arial"/>
            </a:endParaRPr>
          </a:p>
          <a:p>
            <a:pPr algn="ctr">
              <a:lnSpc>
                <a:spcPct val="115000"/>
              </a:lnSpc>
              <a:spcAft>
                <a:spcPts val="1200"/>
              </a:spcAft>
            </a:pPr>
            <a:r>
              <a:rPr lang="en-US" sz="1400" b="1" dirty="0">
                <a:solidFill>
                  <a:srgbClr val="000000"/>
                </a:solidFill>
                <a:latin typeface="Times New Roman"/>
                <a:ea typeface="Calibri"/>
                <a:cs typeface="Arial"/>
              </a:rPr>
              <a:t>M.Sc. </a:t>
            </a:r>
            <a:r>
              <a:rPr lang="en-US" sz="1400" b="1" dirty="0">
                <a:latin typeface="Times New Roman"/>
                <a:ea typeface="Calibri"/>
                <a:cs typeface="Arial"/>
              </a:rPr>
              <a:t>University of </a:t>
            </a:r>
            <a:r>
              <a:rPr lang="en-US" sz="1400" b="1" dirty="0" err="1">
                <a:solidFill>
                  <a:srgbClr val="000000"/>
                </a:solidFill>
                <a:latin typeface="Times New Roman"/>
                <a:ea typeface="Calibri"/>
                <a:cs typeface="Arial"/>
              </a:rPr>
              <a:t>Mustansiriyah</a:t>
            </a:r>
            <a:r>
              <a:rPr lang="en-US" sz="1400" b="1" dirty="0">
                <a:solidFill>
                  <a:srgbClr val="000000"/>
                </a:solidFill>
                <a:latin typeface="Times New Roman"/>
                <a:ea typeface="Calibri"/>
                <a:cs typeface="Arial"/>
              </a:rPr>
              <a:t>(2019)</a:t>
            </a:r>
            <a:endParaRPr lang="en-US" sz="1100" b="1" dirty="0">
              <a:latin typeface="Calibri"/>
              <a:ea typeface="Times New Roman"/>
              <a:cs typeface="Arial"/>
            </a:endParaRPr>
          </a:p>
          <a:p>
            <a:pPr algn="just">
              <a:lnSpc>
                <a:spcPct val="115000"/>
              </a:lnSpc>
              <a:spcAft>
                <a:spcPts val="1200"/>
              </a:spcAft>
            </a:pPr>
            <a:r>
              <a:rPr lang="en-US" b="1" dirty="0" smtClean="0">
                <a:solidFill>
                  <a:srgbClr val="000000"/>
                </a:solidFill>
                <a:latin typeface="Times New Roman"/>
                <a:ea typeface="Calibri"/>
                <a:cs typeface="Arial"/>
              </a:rPr>
              <a:t>                                                                      </a:t>
            </a:r>
            <a:r>
              <a:rPr lang="en-US" dirty="0" smtClean="0">
                <a:solidFill>
                  <a:srgbClr val="000000"/>
                </a:solidFill>
                <a:latin typeface="Times New Roman"/>
                <a:ea typeface="Calibri"/>
                <a:cs typeface="Arial"/>
              </a:rPr>
              <a:t>Supervised </a:t>
            </a:r>
            <a:r>
              <a:rPr lang="en-US" dirty="0">
                <a:solidFill>
                  <a:srgbClr val="000000"/>
                </a:solidFill>
                <a:latin typeface="Times New Roman"/>
                <a:ea typeface="Calibri"/>
                <a:cs typeface="Arial"/>
              </a:rPr>
              <a:t>by</a:t>
            </a:r>
            <a:endParaRPr lang="en-US" sz="1200" dirty="0">
              <a:latin typeface="Calibri"/>
              <a:ea typeface="Times New Roman"/>
              <a:cs typeface="Arial"/>
            </a:endParaRPr>
          </a:p>
          <a:p>
            <a:pPr algn="ctr">
              <a:lnSpc>
                <a:spcPct val="115000"/>
              </a:lnSpc>
              <a:spcAft>
                <a:spcPts val="1200"/>
              </a:spcAft>
            </a:pPr>
            <a:r>
              <a:rPr lang="en-US" sz="1600" b="1" dirty="0">
                <a:solidFill>
                  <a:srgbClr val="943634"/>
                </a:solidFill>
                <a:latin typeface="Times New Roman"/>
                <a:ea typeface="Calibri"/>
                <a:cs typeface="Arial"/>
              </a:rPr>
              <a:t>Prof. Dr. </a:t>
            </a:r>
            <a:r>
              <a:rPr lang="en-US" sz="1600" b="1" dirty="0" err="1">
                <a:solidFill>
                  <a:srgbClr val="943634"/>
                </a:solidFill>
                <a:latin typeface="Times New Roman"/>
                <a:ea typeface="Calibri"/>
                <a:cs typeface="Arial"/>
              </a:rPr>
              <a:t>Salwa</a:t>
            </a:r>
            <a:r>
              <a:rPr lang="en-US" sz="1600" b="1" dirty="0">
                <a:solidFill>
                  <a:srgbClr val="943634"/>
                </a:solidFill>
                <a:latin typeface="Times New Roman"/>
                <a:ea typeface="Calibri"/>
                <a:cs typeface="Arial"/>
              </a:rPr>
              <a:t> Hameed </a:t>
            </a:r>
            <a:r>
              <a:rPr lang="en-US" sz="1600" b="1" dirty="0" err="1">
                <a:solidFill>
                  <a:srgbClr val="943634"/>
                </a:solidFill>
                <a:latin typeface="Times New Roman"/>
                <a:ea typeface="Calibri"/>
                <a:cs typeface="Arial"/>
              </a:rPr>
              <a:t>Naser</a:t>
            </a:r>
            <a:r>
              <a:rPr lang="en-US" sz="1600" b="1" dirty="0">
                <a:solidFill>
                  <a:srgbClr val="943634"/>
                </a:solidFill>
                <a:latin typeface="Times New Roman"/>
                <a:ea typeface="Calibri"/>
                <a:cs typeface="Arial"/>
              </a:rPr>
              <a:t> Al-</a:t>
            </a:r>
            <a:r>
              <a:rPr lang="en-US" sz="1600" b="1" dirty="0" err="1">
                <a:solidFill>
                  <a:srgbClr val="943634"/>
                </a:solidFill>
                <a:latin typeface="Times New Roman"/>
                <a:ea typeface="Calibri"/>
                <a:cs typeface="Arial"/>
              </a:rPr>
              <a:t>Rubae'i</a:t>
            </a:r>
            <a:r>
              <a:rPr lang="en-US" sz="1600" b="1" dirty="0">
                <a:solidFill>
                  <a:srgbClr val="943634"/>
                </a:solidFill>
                <a:latin typeface="Times New Roman"/>
                <a:ea typeface="Calibri"/>
                <a:cs typeface="Arial"/>
              </a:rPr>
              <a:t>        Dr. </a:t>
            </a:r>
            <a:r>
              <a:rPr lang="en-US" sz="1600" b="1" dirty="0" err="1">
                <a:solidFill>
                  <a:srgbClr val="943634"/>
                </a:solidFill>
                <a:latin typeface="Times New Roman"/>
                <a:ea typeface="Calibri"/>
                <a:cs typeface="Arial"/>
              </a:rPr>
              <a:t>Wafaa</a:t>
            </a:r>
            <a:r>
              <a:rPr lang="en-US" sz="1600" b="1" dirty="0">
                <a:solidFill>
                  <a:srgbClr val="943634"/>
                </a:solidFill>
                <a:latin typeface="Times New Roman"/>
                <a:ea typeface="Calibri"/>
                <a:cs typeface="Arial"/>
              </a:rPr>
              <a:t> Mahdi </a:t>
            </a:r>
            <a:r>
              <a:rPr lang="en-US" sz="1600" b="1" dirty="0" err="1" smtClean="0">
                <a:solidFill>
                  <a:srgbClr val="943634"/>
                </a:solidFill>
                <a:latin typeface="Times New Roman"/>
                <a:ea typeface="Calibri"/>
                <a:cs typeface="Arial"/>
              </a:rPr>
              <a:t>Salih</a:t>
            </a:r>
            <a:endParaRPr lang="en-US" sz="1200" dirty="0">
              <a:latin typeface="Calibri"/>
              <a:ea typeface="Times New Roman"/>
              <a:cs typeface="Arial"/>
            </a:endParaRPr>
          </a:p>
          <a:p>
            <a:pPr algn="ctr" rtl="1">
              <a:lnSpc>
                <a:spcPct val="115000"/>
              </a:lnSpc>
              <a:spcAft>
                <a:spcPts val="1000"/>
              </a:spcAft>
            </a:pPr>
            <a:r>
              <a:rPr lang="en-US" b="1" dirty="0" smtClean="0">
                <a:solidFill>
                  <a:srgbClr val="000000"/>
                </a:solidFill>
                <a:latin typeface="Times New Roman"/>
                <a:ea typeface="Calibri"/>
                <a:cs typeface="Arial"/>
              </a:rPr>
              <a:t>2021-2020</a:t>
            </a:r>
            <a:endParaRPr lang="en-US" sz="1200" dirty="0">
              <a:effectLst/>
              <a:latin typeface="Calibri"/>
              <a:ea typeface="Times New Roman"/>
              <a:cs typeface="Arial"/>
            </a:endParaRPr>
          </a:p>
        </p:txBody>
      </p:sp>
    </p:spTree>
    <p:extLst>
      <p:ext uri="{BB962C8B-B14F-4D97-AF65-F5344CB8AC3E}">
        <p14:creationId xmlns:p14="http://schemas.microsoft.com/office/powerpoint/2010/main" val="1735700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65" y="0"/>
            <a:ext cx="9737862" cy="5115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183758" y="0"/>
            <a:ext cx="516832" cy="417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3" name="Rectangle 2"/>
          <p:cNvSpPr/>
          <p:nvPr/>
        </p:nvSpPr>
        <p:spPr>
          <a:xfrm>
            <a:off x="130865" y="5334793"/>
            <a:ext cx="9569725" cy="830997"/>
          </a:xfrm>
          <a:prstGeom prst="rect">
            <a:avLst/>
          </a:prstGeom>
        </p:spPr>
        <p:txBody>
          <a:bodyPr wrap="square">
            <a:spAutoFit/>
          </a:bodyPr>
          <a:lstStyle/>
          <a:p>
            <a:r>
              <a:rPr lang="en-US" sz="1600" dirty="0" smtClean="0"/>
              <a:t>Figure: Schematic </a:t>
            </a:r>
            <a:r>
              <a:rPr lang="en-US" sz="1600" dirty="0"/>
              <a:t>representation of calcitriol synthesis in humans. Cholecalciferol, from food intake or derived from 7-dehydrocholesterol after sun exposition, is converted to calcitriol, the active form, by two </a:t>
            </a:r>
            <a:r>
              <a:rPr lang="en-US" sz="1600" dirty="0" smtClean="0"/>
              <a:t>hydroxylation [11].</a:t>
            </a:r>
            <a:endParaRPr lang="ar-IQ" sz="1600" dirty="0"/>
          </a:p>
        </p:txBody>
      </p:sp>
    </p:spTree>
    <p:extLst>
      <p:ext uri="{BB962C8B-B14F-4D97-AF65-F5344CB8AC3E}">
        <p14:creationId xmlns:p14="http://schemas.microsoft.com/office/powerpoint/2010/main" val="3731344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437" y="554143"/>
            <a:ext cx="3509935" cy="461665"/>
          </a:xfrm>
          <a:prstGeom prst="rect">
            <a:avLst/>
          </a:prstGeom>
          <a:solidFill>
            <a:srgbClr val="92D050"/>
          </a:solidFill>
        </p:spPr>
        <p:txBody>
          <a:bodyPr wrap="none">
            <a:spAutoFit/>
          </a:bodyPr>
          <a:lstStyle/>
          <a:p>
            <a:r>
              <a:rPr lang="en-GB" sz="2400" b="1" dirty="0">
                <a:latin typeface="Times New Roman"/>
              </a:rPr>
              <a:t>1.5.2 Vitamin D Receptor</a:t>
            </a:r>
            <a:endParaRPr lang="ar-IQ" sz="2400" dirty="0"/>
          </a:p>
        </p:txBody>
      </p:sp>
      <p:sp>
        <p:nvSpPr>
          <p:cNvPr id="3" name="Rectangle 2"/>
          <p:cNvSpPr/>
          <p:nvPr/>
        </p:nvSpPr>
        <p:spPr>
          <a:xfrm>
            <a:off x="194437" y="1241095"/>
            <a:ext cx="9517126" cy="4893647"/>
          </a:xfrm>
          <a:prstGeom prst="rect">
            <a:avLst/>
          </a:prstGeom>
        </p:spPr>
        <p:txBody>
          <a:bodyPr wrap="square">
            <a:spAutoFit/>
          </a:bodyPr>
          <a:lstStyle/>
          <a:p>
            <a:pPr marL="342900" indent="-342900" algn="just">
              <a:buFont typeface="Wingdings" panose="05000000000000000000" pitchFamily="2" charset="2"/>
              <a:buChar char="Ø"/>
            </a:pPr>
            <a:r>
              <a:rPr lang="en-US" sz="2400" dirty="0"/>
              <a:t>The Vitamin D Receptor is a member of the nuclear receptor family of transcription factors, which is particularly expressed on macrophages, T cells, and B </a:t>
            </a:r>
            <a:r>
              <a:rPr lang="en-US" sz="2400" dirty="0" smtClean="0"/>
              <a:t>cells[12]. </a:t>
            </a:r>
          </a:p>
          <a:p>
            <a:pPr marL="342900" indent="-342900" algn="just">
              <a:buFont typeface="Wingdings" panose="05000000000000000000" pitchFamily="2" charset="2"/>
              <a:buChar char="Ø"/>
            </a:pPr>
            <a:r>
              <a:rPr lang="en-US" sz="2400" dirty="0" smtClean="0"/>
              <a:t>Vitamin </a:t>
            </a:r>
            <a:r>
              <a:rPr lang="en-US" sz="2400" dirty="0"/>
              <a:t>D-VDR signaling regulates the expression of more than 900 genes involved in a wide array of physiological functions [19]. Therefore, VDR is considered a powerful modulator of pathophysiological mechanisms in several human </a:t>
            </a:r>
            <a:r>
              <a:rPr lang="en-US" sz="2400" dirty="0" smtClean="0"/>
              <a:t>diseases.</a:t>
            </a:r>
          </a:p>
          <a:p>
            <a:pPr marL="342900" indent="-342900" algn="just">
              <a:buFont typeface="Wingdings" panose="05000000000000000000" pitchFamily="2" charset="2"/>
              <a:buChar char="Ø"/>
            </a:pPr>
            <a:r>
              <a:rPr lang="en-US" sz="2400" dirty="0" smtClean="0"/>
              <a:t> The </a:t>
            </a:r>
            <a:r>
              <a:rPr lang="en-US" sz="2400" dirty="0"/>
              <a:t>effects of Vitamin D on the immune system are exerted by binding to the nuclear Vitamin D Receptor (VDR). Particular variants of the VDR gene are related to changes in vitamin D metabolism and function. </a:t>
            </a:r>
            <a:endParaRPr lang="en-US" sz="2400" dirty="0" smtClean="0"/>
          </a:p>
          <a:p>
            <a:pPr marL="342900" indent="-342900" algn="just">
              <a:buFont typeface="Wingdings" panose="05000000000000000000" pitchFamily="2" charset="2"/>
              <a:buChar char="Ø"/>
            </a:pPr>
            <a:r>
              <a:rPr lang="en-US" sz="2400" dirty="0" smtClean="0"/>
              <a:t>these </a:t>
            </a:r>
            <a:r>
              <a:rPr lang="en-US" sz="2400" dirty="0"/>
              <a:t>results suggested that VDR may play an important role in the pathogenesis of </a:t>
            </a:r>
            <a:r>
              <a:rPr lang="en-US" sz="2400" dirty="0" smtClean="0"/>
              <a:t>MS [13].</a:t>
            </a:r>
            <a:endParaRPr lang="ar-IQ" sz="2400" dirty="0"/>
          </a:p>
        </p:txBody>
      </p:sp>
    </p:spTree>
    <p:extLst>
      <p:ext uri="{BB962C8B-B14F-4D97-AF65-F5344CB8AC3E}">
        <p14:creationId xmlns:p14="http://schemas.microsoft.com/office/powerpoint/2010/main" val="1086208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5418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5433633"/>
            <a:ext cx="9660835" cy="584775"/>
          </a:xfrm>
          <a:prstGeom prst="rect">
            <a:avLst/>
          </a:prstGeom>
        </p:spPr>
        <p:txBody>
          <a:bodyPr wrap="square">
            <a:spAutoFit/>
          </a:bodyPr>
          <a:lstStyle/>
          <a:p>
            <a:r>
              <a:rPr lang="en-US" sz="1600" dirty="0" smtClean="0"/>
              <a:t>Figure: Schematic </a:t>
            </a:r>
            <a:r>
              <a:rPr lang="en-US" sz="1600" dirty="0"/>
              <a:t>representation of the synergetic effects of calcitriol and the retinoid X receptor on the expression of genes with neuronal </a:t>
            </a:r>
            <a:r>
              <a:rPr lang="en-US" sz="1600" dirty="0" smtClean="0"/>
              <a:t>roles [11].</a:t>
            </a:r>
            <a:endParaRPr lang="ar-IQ" sz="1600" dirty="0"/>
          </a:p>
        </p:txBody>
      </p:sp>
      <p:sp>
        <p:nvSpPr>
          <p:cNvPr id="3" name="Rounded Rectangle 2"/>
          <p:cNvSpPr/>
          <p:nvPr/>
        </p:nvSpPr>
        <p:spPr>
          <a:xfrm>
            <a:off x="9369287" y="0"/>
            <a:ext cx="536713" cy="5168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bg1"/>
              </a:solidFill>
            </a:endParaRPr>
          </a:p>
        </p:txBody>
      </p:sp>
    </p:spTree>
    <p:extLst>
      <p:ext uri="{BB962C8B-B14F-4D97-AF65-F5344CB8AC3E}">
        <p14:creationId xmlns:p14="http://schemas.microsoft.com/office/powerpoint/2010/main" val="2847696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625" y="262308"/>
            <a:ext cx="4478342" cy="461665"/>
          </a:xfrm>
          <a:prstGeom prst="rect">
            <a:avLst/>
          </a:prstGeom>
          <a:solidFill>
            <a:srgbClr val="92D050"/>
          </a:solidFill>
        </p:spPr>
        <p:txBody>
          <a:bodyPr wrap="none">
            <a:spAutoFit/>
          </a:bodyPr>
          <a:lstStyle/>
          <a:p>
            <a:r>
              <a:rPr lang="en-GB" sz="2400" b="1" dirty="0">
                <a:latin typeface="Times New Roman"/>
              </a:rPr>
              <a:t>1.5.3 Cytochrome P450 Enzymes</a:t>
            </a:r>
            <a:endParaRPr lang="ar-IQ" sz="2400" dirty="0"/>
          </a:p>
        </p:txBody>
      </p:sp>
      <p:sp>
        <p:nvSpPr>
          <p:cNvPr id="3" name="Rectangle 2"/>
          <p:cNvSpPr/>
          <p:nvPr/>
        </p:nvSpPr>
        <p:spPr>
          <a:xfrm>
            <a:off x="175622" y="3829010"/>
            <a:ext cx="9510091" cy="830997"/>
          </a:xfrm>
          <a:prstGeom prst="rect">
            <a:avLst/>
          </a:prstGeom>
        </p:spPr>
        <p:txBody>
          <a:bodyPr wrap="square">
            <a:spAutoFit/>
          </a:bodyPr>
          <a:lstStyle/>
          <a:p>
            <a:pPr marL="342900" lvl="0" indent="-342900" algn="just">
              <a:buFont typeface="Arial" panose="020B0604020202020204" pitchFamily="34" charset="0"/>
              <a:buChar char="•"/>
            </a:pPr>
            <a:r>
              <a:rPr lang="en-US" sz="2400" dirty="0">
                <a:solidFill>
                  <a:prstClr val="black"/>
                </a:solidFill>
                <a:latin typeface="Calibri"/>
              </a:rPr>
              <a:t>Cytochrome P450 (CYP 450) is a hemeprotein that plays a key role in the metabolism of drugs  </a:t>
            </a:r>
            <a:r>
              <a:rPr lang="en-US" sz="2000" dirty="0" smtClean="0">
                <a:solidFill>
                  <a:prstClr val="black"/>
                </a:solidFill>
                <a:latin typeface="Calibri"/>
              </a:rPr>
              <a:t>.</a:t>
            </a:r>
            <a:endParaRPr lang="en-US" sz="2000" dirty="0">
              <a:solidFill>
                <a:prstClr val="black"/>
              </a:solidFill>
              <a:latin typeface="Calibri"/>
            </a:endParaRPr>
          </a:p>
        </p:txBody>
      </p:sp>
      <p:sp>
        <p:nvSpPr>
          <p:cNvPr id="4" name="Rectangle 3"/>
          <p:cNvSpPr/>
          <p:nvPr/>
        </p:nvSpPr>
        <p:spPr>
          <a:xfrm>
            <a:off x="175620" y="4649752"/>
            <a:ext cx="9510091" cy="830997"/>
          </a:xfrm>
          <a:prstGeom prst="rect">
            <a:avLst/>
          </a:prstGeom>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a:rPr>
              <a:t>The family of Cytochrome  (CYP) P450 enzymes plays a key role in the metabolism of vitamin D [14].</a:t>
            </a:r>
            <a:endParaRPr lang="ar-IQ" sz="2400" dirty="0">
              <a:solidFill>
                <a:prstClr val="black"/>
              </a:solidFill>
              <a:latin typeface="Calibri"/>
            </a:endParaRPr>
          </a:p>
        </p:txBody>
      </p:sp>
      <p:sp>
        <p:nvSpPr>
          <p:cNvPr id="6" name="Rectangle 5"/>
          <p:cNvSpPr/>
          <p:nvPr/>
        </p:nvSpPr>
        <p:spPr>
          <a:xfrm>
            <a:off x="197953" y="676005"/>
            <a:ext cx="3459601" cy="461665"/>
          </a:xfrm>
          <a:prstGeom prst="rect">
            <a:avLst/>
          </a:prstGeom>
          <a:solidFill>
            <a:schemeClr val="accent6">
              <a:lumMod val="90000"/>
            </a:schemeClr>
          </a:solidFill>
        </p:spPr>
        <p:txBody>
          <a:bodyPr wrap="none">
            <a:spAutoFit/>
          </a:bodyPr>
          <a:lstStyle/>
          <a:p>
            <a:r>
              <a:rPr lang="en-GB" sz="2400" b="1" dirty="0">
                <a:latin typeface="Times New Roman"/>
              </a:rPr>
              <a:t>1.5.3.1 CYP2D6 enzymes</a:t>
            </a:r>
            <a:endParaRPr lang="ar-IQ" sz="2400" dirty="0"/>
          </a:p>
        </p:txBody>
      </p:sp>
      <p:sp>
        <p:nvSpPr>
          <p:cNvPr id="7" name="Rectangle 6"/>
          <p:cNvSpPr/>
          <p:nvPr/>
        </p:nvSpPr>
        <p:spPr>
          <a:xfrm>
            <a:off x="197953" y="1414669"/>
            <a:ext cx="9708047" cy="2308324"/>
          </a:xfrm>
          <a:prstGeom prst="rect">
            <a:avLst/>
          </a:prstGeom>
        </p:spPr>
        <p:txBody>
          <a:bodyPr wrap="square">
            <a:spAutoFit/>
          </a:bodyPr>
          <a:lstStyle/>
          <a:p>
            <a:pPr marL="285750" indent="-285750" algn="just">
              <a:buFont typeface="Arial" panose="020B0604020202020204" pitchFamily="34" charset="0"/>
              <a:buChar char="•"/>
            </a:pPr>
            <a:r>
              <a:rPr lang="en-US" sz="2400" dirty="0">
                <a:solidFill>
                  <a:prstClr val="black"/>
                </a:solidFill>
                <a:latin typeface="Calibri"/>
              </a:rPr>
              <a:t>Cytochromes P450 (CYPs) are a superfamily of enzymes containing </a:t>
            </a:r>
            <a:r>
              <a:rPr lang="en-US" sz="2400" dirty="0" err="1">
                <a:solidFill>
                  <a:prstClr val="black"/>
                </a:solidFill>
                <a:latin typeface="Calibri"/>
              </a:rPr>
              <a:t>heme</a:t>
            </a:r>
            <a:r>
              <a:rPr lang="en-US" sz="2400" dirty="0">
                <a:solidFill>
                  <a:prstClr val="black"/>
                </a:solidFill>
                <a:latin typeface="Calibri"/>
              </a:rPr>
              <a:t> as a cofactor that function as monooxygenases</a:t>
            </a:r>
            <a:r>
              <a:rPr lang="en-US" sz="2400" dirty="0" smtClean="0">
                <a:solidFill>
                  <a:prstClr val="black"/>
                </a:solidFill>
                <a:latin typeface="Calibri"/>
              </a:rPr>
              <a:t>. </a:t>
            </a:r>
            <a:r>
              <a:rPr lang="en-US" sz="2400" dirty="0">
                <a:solidFill>
                  <a:prstClr val="black"/>
                </a:solidFill>
                <a:latin typeface="Calibri"/>
              </a:rPr>
              <a:t>In mammals, these proteins oxidize steroids, fatty acids, and xenobiotics, and are important for the clearance of various compounds, as well as for hormone synthesis and breakdown. In plants, these proteins are important for the biosynthesis of defensive compounds, fatty acids, and hormones.</a:t>
            </a:r>
            <a:endParaRPr lang="ar-IQ" sz="2400" dirty="0">
              <a:solidFill>
                <a:prstClr val="black"/>
              </a:solidFill>
              <a:latin typeface="Calibri"/>
            </a:endParaRPr>
          </a:p>
        </p:txBody>
      </p:sp>
    </p:spTree>
    <p:extLst>
      <p:ext uri="{BB962C8B-B14F-4D97-AF65-F5344CB8AC3E}">
        <p14:creationId xmlns:p14="http://schemas.microsoft.com/office/powerpoint/2010/main" val="1496457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142" y="325471"/>
            <a:ext cx="9437205" cy="4431983"/>
          </a:xfrm>
          <a:prstGeom prst="rect">
            <a:avLst/>
          </a:prstGeom>
        </p:spPr>
        <p:txBody>
          <a:bodyPr wrap="square">
            <a:spAutoFit/>
          </a:bodyPr>
          <a:lstStyle/>
          <a:p>
            <a:pPr indent="-342900" algn="just">
              <a:buFont typeface="Arial" panose="020B0604020202020204" pitchFamily="34" charset="0"/>
              <a:buChar char="•"/>
            </a:pPr>
            <a:r>
              <a:rPr lang="en-US" sz="2400" dirty="0"/>
              <a:t>Human CYPs are primarily membrane-associated proteins[19] located either in the inner membrane of mitochondria or in the endoplasmic reticulum of cells. CYPs metabolize thousands of endogenous and exogenous chemicals. </a:t>
            </a:r>
          </a:p>
          <a:p>
            <a:pPr algn="just"/>
            <a:endParaRPr lang="en-US" sz="2400" dirty="0"/>
          </a:p>
          <a:p>
            <a:pPr indent="-342900" algn="just">
              <a:buFont typeface="Arial" panose="020B0604020202020204" pitchFamily="34" charset="0"/>
              <a:buChar char="•"/>
            </a:pPr>
            <a:r>
              <a:rPr lang="en-US" sz="2400" dirty="0"/>
              <a:t>Cytochrome P450 enzymes are present in most tissues of the body, and play important roles in hormone synthesis and breakdown (including estrogen and testosterone synthesis and metabolism), cholesterol synthesis, and vitamin D metabolism. Cytochrome P450 enzymes also function to metabolize potentially toxic </a:t>
            </a:r>
            <a:r>
              <a:rPr lang="en-US" sz="2400" dirty="0" smtClean="0"/>
              <a:t>compounds [15].</a:t>
            </a:r>
            <a:endParaRPr lang="en-US" sz="2400" dirty="0"/>
          </a:p>
          <a:p>
            <a:r>
              <a:rPr lang="en-US" dirty="0" smtClean="0"/>
              <a:t> </a:t>
            </a:r>
            <a:endParaRPr lang="ar-IQ" dirty="0"/>
          </a:p>
        </p:txBody>
      </p:sp>
    </p:spTree>
    <p:extLst>
      <p:ext uri="{BB962C8B-B14F-4D97-AF65-F5344CB8AC3E}">
        <p14:creationId xmlns:p14="http://schemas.microsoft.com/office/powerpoint/2010/main" val="3673567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8430" y="720444"/>
            <a:ext cx="9119153" cy="4585871"/>
          </a:xfrm>
          <a:prstGeom prst="rect">
            <a:avLst/>
          </a:prstGeom>
        </p:spPr>
        <p:txBody>
          <a:bodyPr wrap="square">
            <a:spAutoFit/>
          </a:bodyPr>
          <a:lstStyle/>
          <a:p>
            <a:pPr algn="just"/>
            <a:r>
              <a:rPr lang="en-US" sz="2800" b="1" dirty="0"/>
              <a:t>CYP2D6</a:t>
            </a:r>
            <a:r>
              <a:rPr lang="en-US" sz="2400" dirty="0"/>
              <a:t> Cytochrome P450 2D6 (CYP2D6) is an enzyme that in humans is encoded by the CYP2D6 gene. CYP2D6 is primarily expressed in the liver. It is also highly expressed in areas of the central nervous </a:t>
            </a:r>
            <a:r>
              <a:rPr lang="en-US" sz="2400" dirty="0" smtClean="0"/>
              <a:t>system.</a:t>
            </a:r>
          </a:p>
          <a:p>
            <a:pPr algn="just"/>
            <a:r>
              <a:rPr lang="en-US" sz="2400" dirty="0"/>
              <a:t>CYP2D6, a member of the cytochrome P450 mixed-function oxidase system, is one of the most important enzymes involved in the metabolism of xenobiotics in the body. In particular, CYP2D6 is responsible for the metabolism and elimination of approximately 25% of clinically used drugs, via the addition or removal of certain functional groups – specifically, </a:t>
            </a:r>
            <a:r>
              <a:rPr lang="en-US" sz="2400" dirty="0" smtClean="0"/>
              <a:t>hydroxylation.</a:t>
            </a:r>
            <a:endParaRPr lang="en-US" sz="2400" dirty="0"/>
          </a:p>
          <a:p>
            <a:pPr algn="just"/>
            <a:endParaRPr lang="en-US" sz="2400" dirty="0"/>
          </a:p>
        </p:txBody>
      </p:sp>
    </p:spTree>
    <p:extLst>
      <p:ext uri="{BB962C8B-B14F-4D97-AF65-F5344CB8AC3E}">
        <p14:creationId xmlns:p14="http://schemas.microsoft.com/office/powerpoint/2010/main" val="3103318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014" y="434873"/>
            <a:ext cx="4359720" cy="461665"/>
          </a:xfrm>
          <a:prstGeom prst="rect">
            <a:avLst/>
          </a:prstGeom>
          <a:solidFill>
            <a:srgbClr val="92D050"/>
          </a:solidFill>
        </p:spPr>
        <p:txBody>
          <a:bodyPr wrap="none">
            <a:spAutoFit/>
          </a:bodyPr>
          <a:lstStyle/>
          <a:p>
            <a:r>
              <a:rPr lang="en-GB" sz="2400" b="1" dirty="0">
                <a:latin typeface="Times New Roman"/>
              </a:rPr>
              <a:t>1.5.4 Interferon beta (IFN-beta)</a:t>
            </a:r>
            <a:endParaRPr lang="ar-IQ" sz="2400" dirty="0"/>
          </a:p>
        </p:txBody>
      </p:sp>
      <p:sp>
        <p:nvSpPr>
          <p:cNvPr id="5" name="Rectangle 4"/>
          <p:cNvSpPr/>
          <p:nvPr/>
        </p:nvSpPr>
        <p:spPr>
          <a:xfrm>
            <a:off x="424069" y="1014321"/>
            <a:ext cx="9064487" cy="3785652"/>
          </a:xfrm>
          <a:prstGeom prst="rect">
            <a:avLst/>
          </a:prstGeom>
        </p:spPr>
        <p:txBody>
          <a:bodyPr wrap="square">
            <a:spAutoFit/>
          </a:bodyPr>
          <a:lstStyle/>
          <a:p>
            <a:pPr algn="just"/>
            <a:r>
              <a:rPr lang="en-US" sz="2400" dirty="0"/>
              <a:t>Interferons (IFNs) are a group of signaling proteins made and released by host cells in response to the presence of several viruses. a virus-infected cell will release interferons causing nearby cells to heighten their anti-viral defenses.</a:t>
            </a:r>
          </a:p>
          <a:p>
            <a:pPr algn="just"/>
            <a:endParaRPr lang="en-US" sz="2400" dirty="0"/>
          </a:p>
          <a:p>
            <a:pPr algn="just"/>
            <a:r>
              <a:rPr lang="en-US" sz="2400" dirty="0"/>
              <a:t>IFNs belong to the large class of proteins known as cytokines, molecules used for communication between cells to trigger the protective defenses of the immune system that help eradicate pathogens. Interferons are named for their ability to "interfere" with viral replication by protecting cells from virus </a:t>
            </a:r>
            <a:r>
              <a:rPr lang="en-US" sz="2400" dirty="0" smtClean="0"/>
              <a:t>infections. </a:t>
            </a:r>
            <a:endParaRPr lang="ar-IQ" sz="2400" dirty="0"/>
          </a:p>
        </p:txBody>
      </p:sp>
    </p:spTree>
    <p:extLst>
      <p:ext uri="{BB962C8B-B14F-4D97-AF65-F5344CB8AC3E}">
        <p14:creationId xmlns:p14="http://schemas.microsoft.com/office/powerpoint/2010/main" val="1486988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783" y="474345"/>
            <a:ext cx="9501808" cy="5632311"/>
          </a:xfrm>
          <a:prstGeom prst="rect">
            <a:avLst/>
          </a:prstGeom>
        </p:spPr>
        <p:txBody>
          <a:bodyPr wrap="square">
            <a:spAutoFit/>
          </a:bodyPr>
          <a:lstStyle/>
          <a:p>
            <a:pPr algn="just"/>
            <a:r>
              <a:rPr lang="en-US" dirty="0"/>
              <a:t> </a:t>
            </a:r>
            <a:r>
              <a:rPr lang="en-US" sz="2400" b="1" dirty="0"/>
              <a:t>Interferon beta </a:t>
            </a:r>
            <a:r>
              <a:rPr lang="en-US" sz="2400" dirty="0"/>
              <a:t>is a cytokine in the interferon family used to treat multiple sclerosis (MS) . Interferon beta has not been shown to slow the advance of disability. Interferons are not a cure for MS (there is no known cure); the claim is that interferons may slow the progress of the disease if started early and continued for the duration of the </a:t>
            </a:r>
            <a:r>
              <a:rPr lang="en-US" sz="2400" dirty="0" smtClean="0"/>
              <a:t>disease [16].</a:t>
            </a:r>
            <a:endParaRPr lang="en-US" sz="2400" dirty="0"/>
          </a:p>
          <a:p>
            <a:pPr algn="just"/>
            <a:endParaRPr lang="en-US" sz="2400" dirty="0"/>
          </a:p>
          <a:p>
            <a:pPr algn="just"/>
            <a:r>
              <a:rPr lang="en-US" sz="2400" dirty="0"/>
              <a:t>Interferons were the first cytokines that were used for therapeutic purposes as natural forms or recombinant forms in humans. In recent years, the therapeutic effects of various interferons have been identified on the treatment of various diseases, including autoimmune diseases, MS, and their importance in well-established therapeutic programs. </a:t>
            </a:r>
          </a:p>
          <a:p>
            <a:pPr algn="just"/>
            <a:r>
              <a:rPr lang="en-US" sz="2400" dirty="0"/>
              <a:t>Interferon beta (IFN-beta) is a commonly used disease modifying treatment for </a:t>
            </a:r>
            <a:r>
              <a:rPr lang="en-US" sz="2400" dirty="0" smtClean="0"/>
              <a:t>MS [17][18].</a:t>
            </a:r>
            <a:endParaRPr lang="ar-IQ" sz="2400" dirty="0"/>
          </a:p>
        </p:txBody>
      </p:sp>
    </p:spTree>
    <p:extLst>
      <p:ext uri="{BB962C8B-B14F-4D97-AF65-F5344CB8AC3E}">
        <p14:creationId xmlns:p14="http://schemas.microsoft.com/office/powerpoint/2010/main" val="4199776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1A2503A-CAF9-3C41-9E19-303497071473}" type="datetime1">
              <a:rPr lang="en-US" smtClean="0"/>
              <a:t>7/9/2021</a:t>
            </a:fld>
            <a:endParaRPr lang="en-US"/>
          </a:p>
        </p:txBody>
      </p:sp>
      <p:sp>
        <p:nvSpPr>
          <p:cNvPr id="5" name="Slide Number Placeholder 4"/>
          <p:cNvSpPr>
            <a:spLocks noGrp="1"/>
          </p:cNvSpPr>
          <p:nvPr>
            <p:ph type="sldNum" sz="quarter" idx="12"/>
          </p:nvPr>
        </p:nvSpPr>
        <p:spPr/>
        <p:txBody>
          <a:bodyPr/>
          <a:lstStyle/>
          <a:p>
            <a:fld id="{737A029D-E8BF-8845-BC51-215E5F3B0521}" type="slidenum">
              <a:rPr lang="en-US" smtClean="0"/>
              <a:t>18</a:t>
            </a:fld>
            <a:endParaRPr lang="en-US"/>
          </a:p>
        </p:txBody>
      </p:sp>
      <p:sp>
        <p:nvSpPr>
          <p:cNvPr id="2" name="Rectangle 1"/>
          <p:cNvSpPr/>
          <p:nvPr/>
        </p:nvSpPr>
        <p:spPr>
          <a:xfrm>
            <a:off x="260104" y="434873"/>
            <a:ext cx="4253087" cy="461665"/>
          </a:xfrm>
          <a:prstGeom prst="rect">
            <a:avLst/>
          </a:prstGeom>
          <a:solidFill>
            <a:srgbClr val="92D050"/>
          </a:solidFill>
        </p:spPr>
        <p:txBody>
          <a:bodyPr wrap="none">
            <a:spAutoFit/>
          </a:bodyPr>
          <a:lstStyle/>
          <a:p>
            <a:r>
              <a:rPr lang="en-GB" sz="2400" b="1" dirty="0">
                <a:latin typeface="Times New Roman"/>
              </a:rPr>
              <a:t>1.6 Gold Nanoparticles (GNPs)</a:t>
            </a:r>
            <a:endParaRPr lang="ar-IQ" sz="2400" dirty="0"/>
          </a:p>
        </p:txBody>
      </p:sp>
      <p:sp>
        <p:nvSpPr>
          <p:cNvPr id="3" name="Rectangle 2"/>
          <p:cNvSpPr/>
          <p:nvPr/>
        </p:nvSpPr>
        <p:spPr>
          <a:xfrm>
            <a:off x="49726" y="1043469"/>
            <a:ext cx="9360974" cy="5262979"/>
          </a:xfrm>
          <a:prstGeom prst="rect">
            <a:avLst/>
          </a:prstGeom>
        </p:spPr>
        <p:txBody>
          <a:bodyPr wrap="square">
            <a:spAutoFit/>
          </a:bodyPr>
          <a:lstStyle/>
          <a:p>
            <a:pPr marL="342900" indent="-342900" algn="just">
              <a:buFont typeface="Arial" panose="020B0604020202020204" pitchFamily="34" charset="0"/>
              <a:buChar char="•"/>
            </a:pPr>
            <a:r>
              <a:rPr lang="en-US" sz="2400" dirty="0"/>
              <a:t>Gold nanoparticles (GNPs), are one of the promising inorganic (NPs) that have attracted scientific and technological interests due to their ease of synthesis, chemical stability and excellent optical properties. These unique properties of GNPs, make them appealing tools for cancer diagnosis and </a:t>
            </a:r>
            <a:r>
              <a:rPr lang="en-US" sz="2400" dirty="0" smtClean="0"/>
              <a:t>treatment[19], </a:t>
            </a:r>
            <a:r>
              <a:rPr lang="en-US" sz="2400" dirty="0"/>
              <a:t>drug delivery .</a:t>
            </a:r>
            <a:endParaRPr lang="en-US" sz="2400" dirty="0" smtClean="0"/>
          </a:p>
          <a:p>
            <a:pPr algn="just"/>
            <a:endParaRPr lang="en-US" sz="2400" dirty="0" smtClean="0"/>
          </a:p>
          <a:p>
            <a:pPr marL="342900" indent="-342900" algn="just">
              <a:buFont typeface="Arial" panose="020B0604020202020204" pitchFamily="34" charset="0"/>
              <a:buChar char="•"/>
            </a:pPr>
            <a:r>
              <a:rPr lang="en-US" sz="2400" dirty="0"/>
              <a:t>Most of </a:t>
            </a:r>
            <a:r>
              <a:rPr lang="en-US" sz="2400" dirty="0" err="1"/>
              <a:t>invitro</a:t>
            </a:r>
            <a:r>
              <a:rPr lang="en-US" sz="2400" dirty="0"/>
              <a:t> studies has indicated that these NPs are nontoxic for cells. Evaluation of GNPs cytotoxicity is essential because of broad spectrum application of GNPs </a:t>
            </a:r>
            <a:r>
              <a:rPr lang="en-US" sz="2400" dirty="0" smtClean="0"/>
              <a:t>in biomedical sciences [20]. </a:t>
            </a:r>
          </a:p>
          <a:p>
            <a:endParaRPr lang="en-US" dirty="0"/>
          </a:p>
          <a:p>
            <a:endParaRPr lang="en-US" dirty="0" smtClean="0"/>
          </a:p>
          <a:p>
            <a:endParaRPr lang="en-US" dirty="0"/>
          </a:p>
          <a:p>
            <a:endParaRPr lang="ar-IQ" dirty="0"/>
          </a:p>
        </p:txBody>
      </p:sp>
    </p:spTree>
    <p:extLst>
      <p:ext uri="{BB962C8B-B14F-4D97-AF65-F5344CB8AC3E}">
        <p14:creationId xmlns:p14="http://schemas.microsoft.com/office/powerpoint/2010/main" val="1343034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025" y="1007602"/>
            <a:ext cx="8733183" cy="2677656"/>
          </a:xfrm>
          <a:prstGeom prst="rect">
            <a:avLst/>
          </a:prstGeom>
        </p:spPr>
        <p:txBody>
          <a:bodyPr wrap="square">
            <a:spAutoFit/>
          </a:bodyPr>
          <a:lstStyle/>
          <a:p>
            <a:pPr algn="just"/>
            <a:r>
              <a:rPr lang="en-US" sz="2400" dirty="0"/>
              <a:t>Silver Nanoparticles  have been received the huge attention of the scientists due to their remarkable defense against various pathogenic microorganisms. The exceptional characteristics of Ag NPs have made them applicable in various fields like biomedical, drug delivery, water treatment, </a:t>
            </a:r>
            <a:r>
              <a:rPr lang="en-US" sz="2400" dirty="0" smtClean="0"/>
              <a:t>agricultural. </a:t>
            </a:r>
            <a:r>
              <a:rPr lang="en-US" sz="2400" dirty="0"/>
              <a:t>It also has been achieved extensively in the drug delivery system for the treatments of cancer </a:t>
            </a:r>
            <a:r>
              <a:rPr lang="en-US" sz="2400" dirty="0" smtClean="0"/>
              <a:t>[21]</a:t>
            </a:r>
            <a:endParaRPr lang="ar-IQ" sz="2400" dirty="0"/>
          </a:p>
        </p:txBody>
      </p:sp>
      <p:sp>
        <p:nvSpPr>
          <p:cNvPr id="5" name="Rectangle 4"/>
          <p:cNvSpPr/>
          <p:nvPr/>
        </p:nvSpPr>
        <p:spPr>
          <a:xfrm>
            <a:off x="159025" y="388707"/>
            <a:ext cx="4401398" cy="461665"/>
          </a:xfrm>
          <a:prstGeom prst="rect">
            <a:avLst/>
          </a:prstGeom>
          <a:solidFill>
            <a:srgbClr val="92D050"/>
          </a:solidFill>
        </p:spPr>
        <p:txBody>
          <a:bodyPr wrap="none">
            <a:spAutoFit/>
          </a:bodyPr>
          <a:lstStyle/>
          <a:p>
            <a:r>
              <a:rPr lang="en-GB" sz="2400" b="1" dirty="0" smtClean="0">
                <a:solidFill>
                  <a:prstClr val="black"/>
                </a:solidFill>
                <a:latin typeface="Times New Roman"/>
              </a:rPr>
              <a:t>1.7 Silver Nanoparticles (</a:t>
            </a:r>
            <a:r>
              <a:rPr lang="en-GB" sz="2400" b="1" dirty="0" err="1" smtClean="0">
                <a:solidFill>
                  <a:prstClr val="black"/>
                </a:solidFill>
                <a:latin typeface="Times New Roman"/>
              </a:rPr>
              <a:t>AgNPs</a:t>
            </a:r>
            <a:endParaRPr lang="ar-IQ" dirty="0"/>
          </a:p>
        </p:txBody>
      </p:sp>
    </p:spTree>
    <p:extLst>
      <p:ext uri="{BB962C8B-B14F-4D97-AF65-F5344CB8AC3E}">
        <p14:creationId xmlns:p14="http://schemas.microsoft.com/office/powerpoint/2010/main" val="868387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1A2503A-CAF9-3C41-9E19-303497071473}" type="datetime1">
              <a:rPr lang="en-US" smtClean="0"/>
              <a:t>7/9/2021</a:t>
            </a:fld>
            <a:endParaRPr lang="en-US"/>
          </a:p>
        </p:txBody>
      </p:sp>
      <p:sp>
        <p:nvSpPr>
          <p:cNvPr id="5" name="Slide Number Placeholder 4"/>
          <p:cNvSpPr>
            <a:spLocks noGrp="1"/>
          </p:cNvSpPr>
          <p:nvPr>
            <p:ph type="sldNum" sz="quarter" idx="12"/>
          </p:nvPr>
        </p:nvSpPr>
        <p:spPr/>
        <p:txBody>
          <a:bodyPr/>
          <a:lstStyle/>
          <a:p>
            <a:fld id="{737A029D-E8BF-8845-BC51-215E5F3B0521}" type="slidenum">
              <a:rPr lang="en-US" smtClean="0"/>
              <a:t>2</a:t>
            </a:fld>
            <a:endParaRPr lang="en-US"/>
          </a:p>
        </p:txBody>
      </p:sp>
      <p:sp>
        <p:nvSpPr>
          <p:cNvPr id="2" name="Rectangle 1"/>
          <p:cNvSpPr/>
          <p:nvPr/>
        </p:nvSpPr>
        <p:spPr>
          <a:xfrm>
            <a:off x="0" y="137348"/>
            <a:ext cx="3438605" cy="830997"/>
          </a:xfrm>
          <a:prstGeom prst="rect">
            <a:avLst/>
          </a:prstGeom>
          <a:solidFill>
            <a:schemeClr val="accent6">
              <a:lumMod val="90000"/>
            </a:schemeClr>
          </a:solidFill>
        </p:spPr>
        <p:txBody>
          <a:bodyPr wrap="square">
            <a:spAutoFit/>
          </a:bodyPr>
          <a:lstStyle/>
          <a:p>
            <a:r>
              <a:rPr lang="en-GB" sz="2400" b="1" dirty="0">
                <a:solidFill>
                  <a:srgbClr val="000000"/>
                </a:solidFill>
                <a:latin typeface="Times New Roman"/>
              </a:rPr>
              <a:t>1. Introduction </a:t>
            </a:r>
            <a:endParaRPr lang="en-GB" sz="2400" dirty="0">
              <a:solidFill>
                <a:srgbClr val="000000"/>
              </a:solidFill>
              <a:latin typeface="Times New Roman"/>
            </a:endParaRPr>
          </a:p>
          <a:p>
            <a:r>
              <a:rPr lang="en-GB" sz="2000" b="1" dirty="0">
                <a:solidFill>
                  <a:srgbClr val="000000"/>
                </a:solidFill>
                <a:latin typeface="Times New Roman"/>
              </a:rPr>
              <a:t>1.1 </a:t>
            </a:r>
            <a:r>
              <a:rPr lang="en-GB" sz="2400" b="1" dirty="0">
                <a:solidFill>
                  <a:srgbClr val="000000"/>
                </a:solidFill>
                <a:latin typeface="Times New Roman"/>
              </a:rPr>
              <a:t>Definition </a:t>
            </a:r>
            <a:endParaRPr lang="en-GB" sz="2400" dirty="0">
              <a:solidFill>
                <a:srgbClr val="000000"/>
              </a:solidFill>
              <a:latin typeface="Times New Roman"/>
            </a:endParaRPr>
          </a:p>
        </p:txBody>
      </p:sp>
      <p:sp>
        <p:nvSpPr>
          <p:cNvPr id="3" name="Rectangle 2"/>
          <p:cNvSpPr/>
          <p:nvPr/>
        </p:nvSpPr>
        <p:spPr>
          <a:xfrm>
            <a:off x="0" y="2337026"/>
            <a:ext cx="9574697" cy="707886"/>
          </a:xfrm>
          <a:prstGeom prst="rect">
            <a:avLst/>
          </a:prstGeom>
        </p:spPr>
        <p:txBody>
          <a:bodyPr wrap="square">
            <a:spAutoFit/>
          </a:bodyPr>
          <a:lstStyle/>
          <a:p>
            <a:pPr marL="342900" indent="-342900" algn="just">
              <a:buFont typeface="Arial" panose="020B0604020202020204" pitchFamily="34" charset="0"/>
              <a:buChar char="•"/>
            </a:pPr>
            <a:r>
              <a:rPr lang="en-US" sz="2000" dirty="0">
                <a:solidFill>
                  <a:srgbClr val="000000"/>
                </a:solidFill>
                <a:latin typeface="Times New Roman"/>
              </a:rPr>
              <a:t>MS is a chronic, inflammatory white matter disease of the CNS the underlying cause of which  remains uncertain, with a female to male ratio of </a:t>
            </a:r>
            <a:r>
              <a:rPr lang="en-US" sz="2000" dirty="0" smtClean="0">
                <a:solidFill>
                  <a:srgbClr val="000000"/>
                </a:solidFill>
                <a:latin typeface="Times New Roman"/>
              </a:rPr>
              <a:t>2:1–3:1[2].</a:t>
            </a:r>
            <a:endParaRPr lang="ar-IQ" sz="2000" dirty="0">
              <a:solidFill>
                <a:srgbClr val="000000"/>
              </a:solidFill>
              <a:latin typeface="Times New Roman"/>
            </a:endParaRPr>
          </a:p>
        </p:txBody>
      </p:sp>
      <p:sp>
        <p:nvSpPr>
          <p:cNvPr id="6" name="Rectangle 5"/>
          <p:cNvSpPr/>
          <p:nvPr/>
        </p:nvSpPr>
        <p:spPr>
          <a:xfrm>
            <a:off x="-13914" y="968345"/>
            <a:ext cx="9602523" cy="1323439"/>
          </a:xfrm>
          <a:prstGeom prst="rect">
            <a:avLst/>
          </a:prstGeom>
        </p:spPr>
        <p:txBody>
          <a:bodyPr wrap="square">
            <a:spAutoFit/>
          </a:bodyPr>
          <a:lstStyle/>
          <a:p>
            <a:pPr marL="342900" indent="-342900" algn="just">
              <a:buFont typeface="Arial" panose="020B0604020202020204" pitchFamily="34" charset="0"/>
              <a:buChar char="•"/>
            </a:pPr>
            <a:r>
              <a:rPr lang="en-US" sz="2000" dirty="0">
                <a:solidFill>
                  <a:srgbClr val="000000"/>
                </a:solidFill>
                <a:latin typeface="Times New Roman"/>
              </a:rPr>
              <a:t>Multiple sclerosis  is a progressive autoimmune and inflammatory disease in which the immune cells of the body strike nervously in the CNS. It involves the gradual destruction of myelin in a genetically vulnerable patient due to an autoimmune response produced against self-antigens [1]. </a:t>
            </a:r>
          </a:p>
        </p:txBody>
      </p:sp>
      <p:pic>
        <p:nvPicPr>
          <p:cNvPr id="9" name="Picture 5"/>
          <p:cNvPicPr>
            <a:picLocks noChangeAspect="1" noChangeArrowheads="1"/>
          </p:cNvPicPr>
          <p:nvPr/>
        </p:nvPicPr>
        <p:blipFill>
          <a:blip r:embed="rId2" cstate="print"/>
          <a:srcRect/>
          <a:stretch>
            <a:fillRect/>
          </a:stretch>
        </p:blipFill>
        <p:spPr bwMode="auto">
          <a:xfrm>
            <a:off x="16070" y="3051288"/>
            <a:ext cx="9833441" cy="3486038"/>
          </a:xfrm>
          <a:prstGeom prst="rect">
            <a:avLst/>
          </a:prstGeom>
          <a:noFill/>
          <a:ln w="9525">
            <a:noFill/>
            <a:miter lim="800000"/>
            <a:headEnd/>
            <a:tailEnd/>
          </a:ln>
          <a:effectLst/>
        </p:spPr>
      </p:pic>
    </p:spTree>
    <p:extLst>
      <p:ext uri="{BB962C8B-B14F-4D97-AF65-F5344CB8AC3E}">
        <p14:creationId xmlns:p14="http://schemas.microsoft.com/office/powerpoint/2010/main" val="183068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7545" y="1000585"/>
            <a:ext cx="4325223" cy="523220"/>
          </a:xfrm>
          <a:prstGeom prst="rect">
            <a:avLst/>
          </a:prstGeom>
        </p:spPr>
        <p:txBody>
          <a:bodyPr wrap="none">
            <a:spAutoFit/>
          </a:bodyPr>
          <a:lstStyle/>
          <a:p>
            <a:r>
              <a:rPr lang="en-GB" sz="2800" b="1" dirty="0">
                <a:solidFill>
                  <a:srgbClr val="FF0000"/>
                </a:solidFill>
                <a:latin typeface="Times New Roman"/>
              </a:rPr>
              <a:t>Synthesis of Nanoparticles </a:t>
            </a:r>
            <a:endParaRPr lang="ar-IQ" sz="2800" dirty="0">
              <a:solidFill>
                <a:srgbClr val="FF0000"/>
              </a:solidFill>
            </a:endParaRPr>
          </a:p>
        </p:txBody>
      </p:sp>
      <p:cxnSp>
        <p:nvCxnSpPr>
          <p:cNvPr id="4" name="Straight Arrow Connector 3"/>
          <p:cNvCxnSpPr/>
          <p:nvPr/>
        </p:nvCxnSpPr>
        <p:spPr>
          <a:xfrm flipH="1">
            <a:off x="2738641" y="1949920"/>
            <a:ext cx="4761" cy="5565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Left-Right-Up Arrow 9"/>
          <p:cNvSpPr/>
          <p:nvPr/>
        </p:nvSpPr>
        <p:spPr>
          <a:xfrm>
            <a:off x="2774982" y="1410229"/>
            <a:ext cx="4311971" cy="539691"/>
          </a:xfrm>
          <a:prstGeom prst="leftRightUpArrow">
            <a:avLst>
              <a:gd name="adj1" fmla="val 0"/>
              <a:gd name="adj2" fmla="val 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cxnSp>
        <p:nvCxnSpPr>
          <p:cNvPr id="11" name="Straight Arrow Connector 10"/>
          <p:cNvCxnSpPr/>
          <p:nvPr/>
        </p:nvCxnSpPr>
        <p:spPr>
          <a:xfrm>
            <a:off x="7062766" y="1964972"/>
            <a:ext cx="0" cy="5565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931934" y="1850191"/>
            <a:ext cx="13252" cy="11794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a:spLocks noChangeArrowheads="1"/>
          </p:cNvSpPr>
          <p:nvPr/>
        </p:nvSpPr>
        <p:spPr bwMode="auto">
          <a:xfrm>
            <a:off x="1656502" y="2506511"/>
            <a:ext cx="2458720" cy="482600"/>
          </a:xfrm>
          <a:prstGeom prst="roundRect">
            <a:avLst>
              <a:gd name="adj" fmla="val 16667"/>
            </a:avLst>
          </a:prstGeom>
          <a:gradFill rotWithShape="1">
            <a:gsLst>
              <a:gs pos="0">
                <a:srgbClr val="E6DCAC"/>
              </a:gs>
              <a:gs pos="12000">
                <a:srgbClr val="E6D78A"/>
              </a:gs>
              <a:gs pos="30000">
                <a:srgbClr val="C7AC4C"/>
              </a:gs>
              <a:gs pos="45000">
                <a:srgbClr val="E6D78A"/>
              </a:gs>
              <a:gs pos="77000">
                <a:srgbClr val="C7AC4C"/>
              </a:gs>
              <a:gs pos="100000">
                <a:srgbClr val="E6DCAC"/>
              </a:gs>
            </a:gsLst>
            <a:lin ang="5400000" scaled="0"/>
          </a:gradFill>
          <a:ln w="9525">
            <a:solidFill>
              <a:srgbClr val="000000"/>
            </a:solidFill>
            <a:round/>
            <a:headEnd/>
            <a:tailEnd/>
          </a:ln>
        </p:spPr>
        <p:txBody>
          <a:bodyPr rot="0" vert="horz" wrap="square" lIns="91440" tIns="45720" rIns="91440" bIns="45720" anchor="t" anchorCtr="0" upright="1">
            <a:noAutofit/>
          </a:bodyPr>
          <a:lstStyle/>
          <a:p>
            <a:pPr lvl="0"/>
            <a:r>
              <a:rPr lang="en-US" sz="2400" dirty="0">
                <a:solidFill>
                  <a:prstClr val="black"/>
                </a:solidFill>
              </a:rPr>
              <a:t>Physical method </a:t>
            </a:r>
            <a:endParaRPr lang="ar-IQ" sz="2400" dirty="0">
              <a:solidFill>
                <a:prstClr val="black"/>
              </a:solidFill>
            </a:endParaRPr>
          </a:p>
        </p:txBody>
      </p:sp>
      <p:sp>
        <p:nvSpPr>
          <p:cNvPr id="24" name="Rounded Rectangle 23"/>
          <p:cNvSpPr>
            <a:spLocks noChangeArrowheads="1"/>
          </p:cNvSpPr>
          <p:nvPr/>
        </p:nvSpPr>
        <p:spPr bwMode="auto">
          <a:xfrm>
            <a:off x="4004342" y="3232284"/>
            <a:ext cx="2948986" cy="482600"/>
          </a:xfrm>
          <a:prstGeom prst="roundRect">
            <a:avLst>
              <a:gd name="adj" fmla="val 16667"/>
            </a:avLst>
          </a:prstGeom>
          <a:gradFill rotWithShape="1">
            <a:gsLst>
              <a:gs pos="0">
                <a:srgbClr val="E6DCAC"/>
              </a:gs>
              <a:gs pos="12000">
                <a:srgbClr val="E6D78A"/>
              </a:gs>
              <a:gs pos="30000">
                <a:srgbClr val="C7AC4C"/>
              </a:gs>
              <a:gs pos="45000">
                <a:srgbClr val="E6D78A"/>
              </a:gs>
              <a:gs pos="77000">
                <a:srgbClr val="C7AC4C"/>
              </a:gs>
              <a:gs pos="100000">
                <a:srgbClr val="E6DCAC"/>
              </a:gs>
            </a:gsLst>
            <a:lin ang="5400000" scaled="0"/>
          </a:gradFill>
          <a:ln w="9525">
            <a:solidFill>
              <a:srgbClr val="000000"/>
            </a:solidFill>
            <a:round/>
            <a:headEnd/>
            <a:tailEnd/>
          </a:ln>
        </p:spPr>
        <p:txBody>
          <a:bodyPr rot="0" vert="horz" wrap="square" lIns="91440" tIns="45720" rIns="91440" bIns="45720" anchor="t" anchorCtr="0" upright="1">
            <a:noAutofit/>
          </a:bodyPr>
          <a:lstStyle/>
          <a:p>
            <a:pPr lvl="0"/>
            <a:r>
              <a:rPr lang="en-US" dirty="0">
                <a:solidFill>
                  <a:prstClr val="black"/>
                </a:solidFill>
              </a:rPr>
              <a:t>C</a:t>
            </a:r>
            <a:r>
              <a:rPr lang="en-US" sz="2400" dirty="0">
                <a:solidFill>
                  <a:prstClr val="black"/>
                </a:solidFill>
              </a:rPr>
              <a:t>hemical method </a:t>
            </a:r>
            <a:endParaRPr lang="ar-IQ" sz="2400" dirty="0">
              <a:solidFill>
                <a:prstClr val="black"/>
              </a:solidFill>
            </a:endParaRPr>
          </a:p>
        </p:txBody>
      </p:sp>
      <p:sp>
        <p:nvSpPr>
          <p:cNvPr id="26" name="Rounded Rectangle 25"/>
          <p:cNvSpPr>
            <a:spLocks noChangeArrowheads="1"/>
          </p:cNvSpPr>
          <p:nvPr/>
        </p:nvSpPr>
        <p:spPr bwMode="auto">
          <a:xfrm>
            <a:off x="1656502" y="4459248"/>
            <a:ext cx="2458720" cy="482600"/>
          </a:xfrm>
          <a:prstGeom prst="roundRect">
            <a:avLst>
              <a:gd name="adj" fmla="val 16667"/>
            </a:avLst>
          </a:prstGeom>
          <a:gradFill rotWithShape="1">
            <a:gsLst>
              <a:gs pos="0">
                <a:srgbClr val="E6DCAC"/>
              </a:gs>
              <a:gs pos="12000">
                <a:srgbClr val="E6D78A"/>
              </a:gs>
              <a:gs pos="30000">
                <a:srgbClr val="C7AC4C"/>
              </a:gs>
              <a:gs pos="45000">
                <a:srgbClr val="E6D78A"/>
              </a:gs>
              <a:gs pos="77000">
                <a:srgbClr val="C7AC4C"/>
              </a:gs>
              <a:gs pos="100000">
                <a:srgbClr val="E6DCAC"/>
              </a:gs>
            </a:gsLst>
            <a:lin ang="5400000" scaled="0"/>
          </a:gradFill>
          <a:ln w="9525">
            <a:solidFill>
              <a:srgbClr val="000000"/>
            </a:solidFill>
            <a:round/>
            <a:headEnd/>
            <a:tailEnd/>
          </a:ln>
        </p:spPr>
        <p:txBody>
          <a:bodyPr rot="0" vert="horz" wrap="square" lIns="91440" tIns="45720" rIns="91440" bIns="45720" anchor="t" anchorCtr="0" upright="1">
            <a:noAutofit/>
          </a:bodyPr>
          <a:lstStyle/>
          <a:p>
            <a:pPr lvl="0"/>
            <a:r>
              <a:rPr lang="en-US" sz="2400" dirty="0">
                <a:solidFill>
                  <a:prstClr val="black"/>
                </a:solidFill>
              </a:rPr>
              <a:t>Top- </a:t>
            </a:r>
            <a:r>
              <a:rPr lang="en-US" sz="2400" dirty="0" smtClean="0">
                <a:solidFill>
                  <a:prstClr val="black"/>
                </a:solidFill>
              </a:rPr>
              <a:t>down</a:t>
            </a:r>
            <a:endParaRPr lang="ar-IQ" sz="2400" dirty="0">
              <a:solidFill>
                <a:prstClr val="black"/>
              </a:solidFill>
            </a:endParaRPr>
          </a:p>
        </p:txBody>
      </p:sp>
      <p:sp>
        <p:nvSpPr>
          <p:cNvPr id="27" name="Rounded Rectangle 26"/>
          <p:cNvSpPr>
            <a:spLocks noChangeArrowheads="1"/>
          </p:cNvSpPr>
          <p:nvPr/>
        </p:nvSpPr>
        <p:spPr bwMode="auto">
          <a:xfrm>
            <a:off x="6588893" y="2562585"/>
            <a:ext cx="3034747" cy="482600"/>
          </a:xfrm>
          <a:prstGeom prst="roundRect">
            <a:avLst>
              <a:gd name="adj" fmla="val 16667"/>
            </a:avLst>
          </a:prstGeom>
          <a:gradFill rotWithShape="1">
            <a:gsLst>
              <a:gs pos="0">
                <a:srgbClr val="E6DCAC"/>
              </a:gs>
              <a:gs pos="12000">
                <a:srgbClr val="E6D78A"/>
              </a:gs>
              <a:gs pos="30000">
                <a:srgbClr val="C7AC4C"/>
              </a:gs>
              <a:gs pos="45000">
                <a:srgbClr val="E6D78A"/>
              </a:gs>
              <a:gs pos="77000">
                <a:srgbClr val="C7AC4C"/>
              </a:gs>
              <a:gs pos="100000">
                <a:srgbClr val="E6DCAC"/>
              </a:gs>
            </a:gsLst>
            <a:lin ang="5400000" scaled="0"/>
          </a:gradFill>
          <a:ln w="9525">
            <a:solidFill>
              <a:srgbClr val="000000"/>
            </a:solidFill>
            <a:round/>
            <a:headEnd/>
            <a:tailEnd/>
          </a:ln>
        </p:spPr>
        <p:txBody>
          <a:bodyPr rot="0" vert="horz" wrap="square" lIns="91440" tIns="45720" rIns="91440" bIns="45720" anchor="t" anchorCtr="0" upright="1">
            <a:noAutofit/>
          </a:bodyPr>
          <a:lstStyle/>
          <a:p>
            <a:pPr lvl="0"/>
            <a:r>
              <a:rPr lang="en-US" sz="2400" dirty="0" smtClean="0">
                <a:solidFill>
                  <a:prstClr val="black"/>
                </a:solidFill>
              </a:rPr>
              <a:t>Biological </a:t>
            </a:r>
            <a:r>
              <a:rPr lang="en-US" sz="2400" dirty="0">
                <a:solidFill>
                  <a:prstClr val="black"/>
                </a:solidFill>
              </a:rPr>
              <a:t>method</a:t>
            </a:r>
            <a:r>
              <a:rPr lang="en-US" sz="2400" dirty="0" smtClean="0">
                <a:solidFill>
                  <a:prstClr val="black"/>
                </a:solidFill>
              </a:rPr>
              <a:t> </a:t>
            </a:r>
            <a:endParaRPr lang="en-US" sz="1100" dirty="0">
              <a:effectLst/>
              <a:latin typeface="Calibri"/>
              <a:ea typeface="Times New Roman"/>
              <a:cs typeface="Arial"/>
            </a:endParaRPr>
          </a:p>
        </p:txBody>
      </p:sp>
      <p:sp>
        <p:nvSpPr>
          <p:cNvPr id="28" name="Rounded Rectangle 27"/>
          <p:cNvSpPr>
            <a:spLocks noChangeArrowheads="1"/>
          </p:cNvSpPr>
          <p:nvPr/>
        </p:nvSpPr>
        <p:spPr bwMode="auto">
          <a:xfrm>
            <a:off x="5618922" y="4459248"/>
            <a:ext cx="2487344" cy="482600"/>
          </a:xfrm>
          <a:prstGeom prst="roundRect">
            <a:avLst>
              <a:gd name="adj" fmla="val 16667"/>
            </a:avLst>
          </a:prstGeom>
          <a:gradFill rotWithShape="1">
            <a:gsLst>
              <a:gs pos="0">
                <a:srgbClr val="E6DCAC"/>
              </a:gs>
              <a:gs pos="12000">
                <a:srgbClr val="E6D78A"/>
              </a:gs>
              <a:gs pos="30000">
                <a:srgbClr val="C7AC4C"/>
              </a:gs>
              <a:gs pos="45000">
                <a:srgbClr val="E6D78A"/>
              </a:gs>
              <a:gs pos="77000">
                <a:srgbClr val="C7AC4C"/>
              </a:gs>
              <a:gs pos="100000">
                <a:srgbClr val="E6DCAC"/>
              </a:gs>
            </a:gsLst>
            <a:lin ang="5400000" scaled="0"/>
          </a:gradFill>
          <a:ln w="9525">
            <a:solidFill>
              <a:srgbClr val="000000"/>
            </a:solidFill>
            <a:round/>
            <a:headEnd/>
            <a:tailEnd/>
          </a:ln>
        </p:spPr>
        <p:txBody>
          <a:bodyPr rot="0" vert="horz" wrap="square" lIns="91440" tIns="45720" rIns="91440" bIns="45720" anchor="t" anchorCtr="0" upright="1">
            <a:noAutofit/>
          </a:bodyPr>
          <a:lstStyle/>
          <a:p>
            <a:pPr lvl="0" algn="ctr"/>
            <a:r>
              <a:rPr lang="en-US" sz="2400" dirty="0">
                <a:solidFill>
                  <a:prstClr val="black"/>
                </a:solidFill>
              </a:rPr>
              <a:t>Bottom-up</a:t>
            </a:r>
            <a:endParaRPr lang="ar-IQ" sz="2400" dirty="0">
              <a:solidFill>
                <a:prstClr val="black"/>
              </a:solidFill>
            </a:endParaRPr>
          </a:p>
        </p:txBody>
      </p:sp>
    </p:spTree>
    <p:extLst>
      <p:ext uri="{BB962C8B-B14F-4D97-AF65-F5344CB8AC3E}">
        <p14:creationId xmlns:p14="http://schemas.microsoft.com/office/powerpoint/2010/main" val="1661963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1A2503A-CAF9-3C41-9E19-303497071473}" type="datetime1">
              <a:rPr lang="en-US" smtClean="0"/>
              <a:t>7/9/2021</a:t>
            </a:fld>
            <a:endParaRPr lang="en-US"/>
          </a:p>
        </p:txBody>
      </p:sp>
      <p:sp>
        <p:nvSpPr>
          <p:cNvPr id="5" name="Slide Number Placeholder 4"/>
          <p:cNvSpPr>
            <a:spLocks noGrp="1"/>
          </p:cNvSpPr>
          <p:nvPr>
            <p:ph type="sldNum" sz="quarter" idx="12"/>
          </p:nvPr>
        </p:nvSpPr>
        <p:spPr/>
        <p:txBody>
          <a:bodyPr/>
          <a:lstStyle/>
          <a:p>
            <a:fld id="{737A029D-E8BF-8845-BC51-215E5F3B0521}" type="slidenum">
              <a:rPr lang="en-US" smtClean="0"/>
              <a:t>21</a:t>
            </a:fld>
            <a:endParaRPr lang="en-US"/>
          </a:p>
        </p:txBody>
      </p:sp>
      <p:sp>
        <p:nvSpPr>
          <p:cNvPr id="6" name="Rectangle 5"/>
          <p:cNvSpPr/>
          <p:nvPr/>
        </p:nvSpPr>
        <p:spPr>
          <a:xfrm>
            <a:off x="265043" y="1299633"/>
            <a:ext cx="9356036" cy="4524315"/>
          </a:xfrm>
          <a:prstGeom prst="rect">
            <a:avLst/>
          </a:prstGeom>
        </p:spPr>
        <p:txBody>
          <a:bodyPr wrap="square">
            <a:spAutoFit/>
          </a:bodyPr>
          <a:lstStyle/>
          <a:p>
            <a:r>
              <a:rPr lang="en-US" sz="2400" dirty="0" smtClean="0">
                <a:solidFill>
                  <a:srgbClr val="000000"/>
                </a:solidFill>
                <a:latin typeface="Times New Roman"/>
              </a:rPr>
              <a:t>Nanotechnology </a:t>
            </a:r>
            <a:r>
              <a:rPr lang="en-US" sz="2400" dirty="0">
                <a:solidFill>
                  <a:srgbClr val="000000"/>
                </a:solidFill>
                <a:latin typeface="Times New Roman"/>
              </a:rPr>
              <a:t>has been considered as the impressive tool for treating neurological disease. This study aim to add a treatment suggestion to the MS diseases due to the limited therapeutic options available to many MS patients, through the following: </a:t>
            </a:r>
          </a:p>
          <a:p>
            <a:r>
              <a:rPr lang="en-US" sz="2400" dirty="0">
                <a:solidFill>
                  <a:srgbClr val="000000"/>
                </a:solidFill>
                <a:latin typeface="Times New Roman"/>
              </a:rPr>
              <a:t>1. Synthesis of Ag and Au NPs, then characterization by applying different techniques including: XRD, SEM, TEM, AFM, UV-Visible and FTIR. </a:t>
            </a:r>
          </a:p>
          <a:p>
            <a:r>
              <a:rPr lang="en-US" sz="2400" dirty="0">
                <a:solidFill>
                  <a:srgbClr val="000000"/>
                </a:solidFill>
                <a:latin typeface="Times New Roman"/>
              </a:rPr>
              <a:t>2. Determination the level of vitamin D, vitamin D receptor, CYP2D6 enzyme, and IFN-beta. </a:t>
            </a:r>
          </a:p>
          <a:p>
            <a:r>
              <a:rPr lang="en-US" sz="2400" dirty="0">
                <a:solidFill>
                  <a:srgbClr val="000000"/>
                </a:solidFill>
                <a:latin typeface="Times New Roman"/>
              </a:rPr>
              <a:t>3. Estimate the association, if any, between the study parameters and MS disease to properly manage the treatment and diagnosis the disease in early stage. </a:t>
            </a:r>
          </a:p>
          <a:p>
            <a:r>
              <a:rPr lang="en-US" sz="2400" dirty="0">
                <a:solidFill>
                  <a:srgbClr val="000000"/>
                </a:solidFill>
                <a:latin typeface="Times New Roman"/>
              </a:rPr>
              <a:t>4. Characterization after the binding of NPs with sera of MS patients</a:t>
            </a:r>
            <a:r>
              <a:rPr lang="en-US" dirty="0">
                <a:solidFill>
                  <a:srgbClr val="000000"/>
                </a:solidFill>
                <a:latin typeface="Times New Roman"/>
              </a:rPr>
              <a:t>. </a:t>
            </a:r>
            <a:endParaRPr lang="ar-IQ" dirty="0"/>
          </a:p>
        </p:txBody>
      </p:sp>
      <p:sp>
        <p:nvSpPr>
          <p:cNvPr id="7" name="Rectangle 6"/>
          <p:cNvSpPr/>
          <p:nvPr/>
        </p:nvSpPr>
        <p:spPr>
          <a:xfrm>
            <a:off x="265043" y="448836"/>
            <a:ext cx="3361241" cy="523220"/>
          </a:xfrm>
          <a:prstGeom prst="rect">
            <a:avLst/>
          </a:prstGeom>
          <a:solidFill>
            <a:schemeClr val="accent6">
              <a:lumMod val="75000"/>
            </a:schemeClr>
          </a:solidFill>
        </p:spPr>
        <p:txBody>
          <a:bodyPr wrap="none">
            <a:spAutoFit/>
          </a:bodyPr>
          <a:lstStyle/>
          <a:p>
            <a:pPr lvl="0"/>
            <a:r>
              <a:rPr lang="en-US" sz="2800" b="1" dirty="0">
                <a:solidFill>
                  <a:srgbClr val="000000"/>
                </a:solidFill>
                <a:latin typeface="Times New Roman"/>
              </a:rPr>
              <a:t>2. Aims of the Study </a:t>
            </a:r>
            <a:endParaRPr lang="en-US" sz="2800" dirty="0">
              <a:solidFill>
                <a:srgbClr val="000000"/>
              </a:solidFill>
              <a:latin typeface="Times New Roman"/>
            </a:endParaRPr>
          </a:p>
        </p:txBody>
      </p:sp>
    </p:spTree>
    <p:extLst>
      <p:ext uri="{BB962C8B-B14F-4D97-AF65-F5344CB8AC3E}">
        <p14:creationId xmlns:p14="http://schemas.microsoft.com/office/powerpoint/2010/main" val="1803099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573" y="874455"/>
            <a:ext cx="8958469" cy="5016758"/>
          </a:xfrm>
          <a:prstGeom prst="rect">
            <a:avLst/>
          </a:prstGeom>
          <a:solidFill>
            <a:schemeClr val="accent6"/>
          </a:solidFill>
        </p:spPr>
        <p:txBody>
          <a:bodyPr wrap="square">
            <a:spAutoFit/>
          </a:bodyPr>
          <a:lstStyle/>
          <a:p>
            <a:pPr lvl="0"/>
            <a:r>
              <a:rPr lang="en-GB" sz="2400" b="1" dirty="0">
                <a:solidFill>
                  <a:prstClr val="black"/>
                </a:solidFill>
                <a:latin typeface="Times New Roman"/>
              </a:rPr>
              <a:t>3.1 Sample Collection</a:t>
            </a:r>
          </a:p>
          <a:p>
            <a:pPr algn="just"/>
            <a:r>
              <a:rPr lang="en-US" sz="2400" dirty="0" smtClean="0">
                <a:latin typeface="Times New Roman"/>
              </a:rPr>
              <a:t>Five </a:t>
            </a:r>
            <a:r>
              <a:rPr lang="en-US" sz="2400" dirty="0">
                <a:latin typeface="Times New Roman"/>
              </a:rPr>
              <a:t>ml of blood will obtained from each patients and healthy person by vein puncture. A serum will be separated by the centrifuge at 1500xg and then serum will pooled in the sterile plastic tube and immediately stored at -20°C until use for use. Every sample will divide in to two aliquots. The first aliquot will be using for biochemical parameter determination and the other sample will be used nanotechnology parts on biochemical parameter and compare with control sample.</a:t>
            </a:r>
          </a:p>
          <a:p>
            <a:pPr algn="just"/>
            <a:r>
              <a:rPr lang="en-US" sz="2800" b="1" dirty="0">
                <a:latin typeface="Times New Roman"/>
              </a:rPr>
              <a:t>3.2 Inclusion Criteria: </a:t>
            </a:r>
            <a:r>
              <a:rPr lang="en-US" sz="2400" dirty="0">
                <a:latin typeface="Times New Roman"/>
              </a:rPr>
              <a:t>Male or female (negative pregnancy test) , 18 through 55 years of age inclusive and diagnosis of multiple sclerosis as defined by 2005 revised McDonald criteria.</a:t>
            </a:r>
          </a:p>
          <a:p>
            <a:pPr algn="just"/>
            <a:r>
              <a:rPr lang="en-US" sz="2800" b="1" dirty="0">
                <a:latin typeface="Times New Roman"/>
              </a:rPr>
              <a:t>3.3 Exclusion Criteria: </a:t>
            </a:r>
            <a:r>
              <a:rPr lang="en-US" sz="2400" dirty="0">
                <a:latin typeface="Times New Roman"/>
              </a:rPr>
              <a:t>immunodeficiency syndrome, history or presence of malignancy, a </a:t>
            </a:r>
            <a:r>
              <a:rPr lang="en-US" sz="2400" dirty="0" err="1">
                <a:latin typeface="Times New Roman"/>
              </a:rPr>
              <a:t>kn</a:t>
            </a:r>
            <a:endParaRPr lang="ar-IQ" sz="2400" dirty="0"/>
          </a:p>
        </p:txBody>
      </p:sp>
      <p:sp>
        <p:nvSpPr>
          <p:cNvPr id="5" name="Rectangle 4"/>
          <p:cNvSpPr/>
          <p:nvPr/>
        </p:nvSpPr>
        <p:spPr>
          <a:xfrm>
            <a:off x="554935" y="0"/>
            <a:ext cx="4953000" cy="523220"/>
          </a:xfrm>
          <a:prstGeom prst="rect">
            <a:avLst/>
          </a:prstGeom>
          <a:solidFill>
            <a:schemeClr val="accent6">
              <a:lumMod val="75000"/>
            </a:schemeClr>
          </a:solidFill>
        </p:spPr>
        <p:txBody>
          <a:bodyPr>
            <a:spAutoFit/>
          </a:bodyPr>
          <a:lstStyle/>
          <a:p>
            <a:pPr lvl="0"/>
            <a:r>
              <a:rPr lang="en-GB" sz="2800" b="1" dirty="0">
                <a:solidFill>
                  <a:prstClr val="black"/>
                </a:solidFill>
                <a:latin typeface="Times New Roman"/>
              </a:rPr>
              <a:t>3. Materials and </a:t>
            </a:r>
            <a:r>
              <a:rPr lang="en-GB" sz="2800" b="1" dirty="0" smtClean="0">
                <a:solidFill>
                  <a:prstClr val="black"/>
                </a:solidFill>
                <a:latin typeface="Times New Roman"/>
              </a:rPr>
              <a:t>Methods</a:t>
            </a:r>
            <a:endParaRPr lang="en-GB" sz="2800" b="1" dirty="0">
              <a:solidFill>
                <a:prstClr val="black"/>
              </a:solidFill>
              <a:latin typeface="Times New Roman"/>
            </a:endParaRPr>
          </a:p>
        </p:txBody>
      </p:sp>
    </p:spTree>
    <p:extLst>
      <p:ext uri="{BB962C8B-B14F-4D97-AF65-F5344CB8AC3E}">
        <p14:creationId xmlns:p14="http://schemas.microsoft.com/office/powerpoint/2010/main" val="2954372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1A2503A-CAF9-3C41-9E19-303497071473}" type="datetime1">
              <a:rPr lang="en-US" smtClean="0"/>
              <a:t>7/9/2021</a:t>
            </a:fld>
            <a:endParaRPr lang="en-US"/>
          </a:p>
        </p:txBody>
      </p:sp>
      <p:sp>
        <p:nvSpPr>
          <p:cNvPr id="5" name="Slide Number Placeholder 4"/>
          <p:cNvSpPr>
            <a:spLocks noGrp="1"/>
          </p:cNvSpPr>
          <p:nvPr>
            <p:ph type="sldNum" sz="quarter" idx="12"/>
          </p:nvPr>
        </p:nvSpPr>
        <p:spPr/>
        <p:txBody>
          <a:bodyPr/>
          <a:lstStyle/>
          <a:p>
            <a:fld id="{737A029D-E8BF-8845-BC51-215E5F3B0521}" type="slidenum">
              <a:rPr lang="en-US" smtClean="0"/>
              <a:t>23</a:t>
            </a:fld>
            <a:endParaRPr lang="en-US"/>
          </a:p>
        </p:txBody>
      </p:sp>
      <p:sp>
        <p:nvSpPr>
          <p:cNvPr id="3" name="Rectangle 2"/>
          <p:cNvSpPr/>
          <p:nvPr/>
        </p:nvSpPr>
        <p:spPr>
          <a:xfrm>
            <a:off x="708991" y="504904"/>
            <a:ext cx="8958470" cy="6432530"/>
          </a:xfrm>
          <a:prstGeom prst="rect">
            <a:avLst/>
          </a:prstGeom>
          <a:solidFill>
            <a:schemeClr val="accent6"/>
          </a:solidFill>
        </p:spPr>
        <p:txBody>
          <a:bodyPr wrap="square">
            <a:spAutoFit/>
          </a:bodyPr>
          <a:lstStyle/>
          <a:p>
            <a:r>
              <a:rPr lang="en-GB" sz="2400" b="1" dirty="0">
                <a:latin typeface="Times New Roman"/>
              </a:rPr>
              <a:t>3.4 </a:t>
            </a:r>
            <a:r>
              <a:rPr lang="en-GB" sz="2400" b="1" dirty="0" smtClean="0">
                <a:latin typeface="Times New Roman"/>
              </a:rPr>
              <a:t>Instruments</a:t>
            </a:r>
          </a:p>
          <a:p>
            <a:endParaRPr lang="en-GB" sz="2400" b="1" dirty="0">
              <a:latin typeface="Times New Roman"/>
            </a:endParaRPr>
          </a:p>
          <a:p>
            <a:r>
              <a:rPr lang="en-US" dirty="0">
                <a:latin typeface="Symbol"/>
              </a:rPr>
              <a:t> </a:t>
            </a:r>
            <a:r>
              <a:rPr lang="en-US" sz="2000" dirty="0">
                <a:latin typeface="Times New Roman"/>
              </a:rPr>
              <a:t>ELISA Human Reader and washer</a:t>
            </a:r>
          </a:p>
          <a:p>
            <a:r>
              <a:rPr lang="en-GB" sz="2000" dirty="0">
                <a:latin typeface="Symbol"/>
              </a:rPr>
              <a:t> </a:t>
            </a:r>
            <a:r>
              <a:rPr lang="en-GB" sz="2000" dirty="0">
                <a:latin typeface="Times New Roman"/>
              </a:rPr>
              <a:t>Freezer (-20)</a:t>
            </a:r>
          </a:p>
          <a:p>
            <a:r>
              <a:rPr lang="en-GB" dirty="0">
                <a:latin typeface="Symbol"/>
              </a:rPr>
              <a:t> </a:t>
            </a:r>
            <a:r>
              <a:rPr lang="en-GB" sz="2000" dirty="0">
                <a:latin typeface="Times New Roman"/>
              </a:rPr>
              <a:t>Centrifuge</a:t>
            </a:r>
          </a:p>
          <a:p>
            <a:r>
              <a:rPr lang="en-GB" sz="2000" dirty="0">
                <a:latin typeface="Symbol"/>
              </a:rPr>
              <a:t> </a:t>
            </a:r>
            <a:r>
              <a:rPr lang="en-GB" sz="2000" dirty="0">
                <a:latin typeface="Times New Roman"/>
              </a:rPr>
              <a:t>Microscope</a:t>
            </a:r>
          </a:p>
          <a:p>
            <a:r>
              <a:rPr lang="en-GB" sz="2000" dirty="0">
                <a:latin typeface="Symbol"/>
              </a:rPr>
              <a:t> </a:t>
            </a:r>
            <a:r>
              <a:rPr lang="en-GB" sz="2000" dirty="0">
                <a:latin typeface="Times New Roman"/>
              </a:rPr>
              <a:t>UV-Visible Spectrophotometer</a:t>
            </a:r>
          </a:p>
          <a:p>
            <a:r>
              <a:rPr lang="en-GB" sz="2000" dirty="0">
                <a:latin typeface="Symbol"/>
              </a:rPr>
              <a:t> </a:t>
            </a:r>
            <a:r>
              <a:rPr lang="en-GB" sz="2000" dirty="0">
                <a:latin typeface="Times New Roman"/>
              </a:rPr>
              <a:t>X-ray Diffraction</a:t>
            </a:r>
          </a:p>
          <a:p>
            <a:r>
              <a:rPr lang="en-GB" sz="2000" dirty="0">
                <a:latin typeface="Symbol"/>
              </a:rPr>
              <a:t> </a:t>
            </a:r>
            <a:r>
              <a:rPr lang="en-GB" sz="2000" dirty="0">
                <a:latin typeface="Times New Roman"/>
              </a:rPr>
              <a:t>Scanning electron microscope (SEM)</a:t>
            </a:r>
          </a:p>
          <a:p>
            <a:r>
              <a:rPr lang="en-GB" sz="2000" dirty="0">
                <a:latin typeface="Symbol"/>
              </a:rPr>
              <a:t> </a:t>
            </a:r>
            <a:r>
              <a:rPr lang="en-GB" sz="2000" dirty="0">
                <a:latin typeface="Times New Roman"/>
              </a:rPr>
              <a:t>Transmission Electron microscope (TEM</a:t>
            </a:r>
            <a:r>
              <a:rPr lang="en-GB" sz="2000" dirty="0">
                <a:latin typeface="Times New Roman"/>
                <a:cs typeface="Times New Roman"/>
              </a:rPr>
              <a:t>(</a:t>
            </a:r>
          </a:p>
          <a:p>
            <a:r>
              <a:rPr lang="en-GB" sz="2000" dirty="0">
                <a:latin typeface="Symbol"/>
              </a:rPr>
              <a:t> </a:t>
            </a:r>
            <a:r>
              <a:rPr lang="en-GB" sz="2000" dirty="0">
                <a:latin typeface="Times New Roman"/>
              </a:rPr>
              <a:t>FT-IR spectrophotometer</a:t>
            </a:r>
          </a:p>
          <a:p>
            <a:r>
              <a:rPr lang="en-GB" sz="2000" dirty="0">
                <a:latin typeface="Symbol"/>
              </a:rPr>
              <a:t> </a:t>
            </a:r>
            <a:r>
              <a:rPr lang="en-GB" sz="2000" dirty="0">
                <a:latin typeface="Times New Roman"/>
              </a:rPr>
              <a:t>Oven</a:t>
            </a:r>
          </a:p>
          <a:p>
            <a:r>
              <a:rPr lang="en-GB" sz="2000" dirty="0">
                <a:latin typeface="Symbol"/>
              </a:rPr>
              <a:t> </a:t>
            </a:r>
            <a:r>
              <a:rPr lang="en-GB" sz="2000" dirty="0">
                <a:latin typeface="Times New Roman"/>
              </a:rPr>
              <a:t>Magnetic stirrer</a:t>
            </a:r>
          </a:p>
          <a:p>
            <a:r>
              <a:rPr lang="en-GB" dirty="0">
                <a:latin typeface="Symbol"/>
              </a:rPr>
              <a:t> </a:t>
            </a:r>
            <a:r>
              <a:rPr lang="en-GB" sz="2000" dirty="0">
                <a:latin typeface="Times New Roman"/>
              </a:rPr>
              <a:t>Vortex Mixer</a:t>
            </a:r>
          </a:p>
          <a:p>
            <a:r>
              <a:rPr lang="en-GB" sz="2400" b="1" dirty="0">
                <a:latin typeface="Times New Roman"/>
              </a:rPr>
              <a:t>3.5 Materials</a:t>
            </a:r>
          </a:p>
          <a:p>
            <a:r>
              <a:rPr lang="en-US" sz="2000" dirty="0">
                <a:latin typeface="Times New Roman"/>
              </a:rPr>
              <a:t>ELISA kit for detection of Multiple Sclerosis includes the following sera:-</a:t>
            </a:r>
          </a:p>
          <a:p>
            <a:r>
              <a:rPr lang="en-GB" sz="2000" dirty="0">
                <a:latin typeface="Courier New"/>
              </a:rPr>
              <a:t>o </a:t>
            </a:r>
            <a:r>
              <a:rPr lang="en-GB" sz="2000" dirty="0">
                <a:latin typeface="Times New Roman"/>
              </a:rPr>
              <a:t>Vitamin D</a:t>
            </a:r>
          </a:p>
          <a:p>
            <a:r>
              <a:rPr lang="en-GB" sz="2000" dirty="0">
                <a:latin typeface="Courier New"/>
              </a:rPr>
              <a:t>o </a:t>
            </a:r>
            <a:r>
              <a:rPr lang="en-GB" sz="2000" dirty="0">
                <a:latin typeface="Times New Roman"/>
              </a:rPr>
              <a:t>Vitamin D receptor</a:t>
            </a:r>
          </a:p>
          <a:p>
            <a:r>
              <a:rPr lang="en-GB" sz="2000" dirty="0">
                <a:latin typeface="Courier New"/>
              </a:rPr>
              <a:t>o </a:t>
            </a:r>
            <a:r>
              <a:rPr lang="en-GB" sz="2000" dirty="0">
                <a:latin typeface="Times New Roman"/>
              </a:rPr>
              <a:t>CYP2D6 enzyme</a:t>
            </a:r>
          </a:p>
          <a:p>
            <a:r>
              <a:rPr lang="en-GB" sz="2000" dirty="0">
                <a:latin typeface="Courier New"/>
              </a:rPr>
              <a:t>o </a:t>
            </a:r>
            <a:r>
              <a:rPr lang="en-GB" sz="2000" dirty="0">
                <a:latin typeface="Times New Roman"/>
              </a:rPr>
              <a:t>IFN-beta</a:t>
            </a:r>
            <a:endParaRPr lang="ar-IQ" sz="2000" dirty="0"/>
          </a:p>
        </p:txBody>
      </p:sp>
    </p:spTree>
    <p:extLst>
      <p:ext uri="{BB962C8B-B14F-4D97-AF65-F5344CB8AC3E}">
        <p14:creationId xmlns:p14="http://schemas.microsoft.com/office/powerpoint/2010/main" val="1981431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8226" y="0"/>
            <a:ext cx="7421217"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7572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1A2503A-CAF9-3C41-9E19-303497071473}" type="datetime1">
              <a:rPr lang="en-US" smtClean="0"/>
              <a:t>7/9/2021</a:t>
            </a:fld>
            <a:endParaRPr lang="en-US"/>
          </a:p>
        </p:txBody>
      </p:sp>
      <p:sp>
        <p:nvSpPr>
          <p:cNvPr id="5" name="Slide Number Placeholder 4"/>
          <p:cNvSpPr>
            <a:spLocks noGrp="1"/>
          </p:cNvSpPr>
          <p:nvPr>
            <p:ph type="sldNum" sz="quarter" idx="12"/>
          </p:nvPr>
        </p:nvSpPr>
        <p:spPr/>
        <p:txBody>
          <a:bodyPr/>
          <a:lstStyle/>
          <a:p>
            <a:fld id="{737A029D-E8BF-8845-BC51-215E5F3B0521}" type="slidenum">
              <a:rPr lang="en-US" smtClean="0"/>
              <a:t>25</a:t>
            </a:fld>
            <a:endParaRPr lang="en-US"/>
          </a:p>
        </p:txBody>
      </p:sp>
      <p:sp>
        <p:nvSpPr>
          <p:cNvPr id="2" name="Rectangle 1"/>
          <p:cNvSpPr/>
          <p:nvPr/>
        </p:nvSpPr>
        <p:spPr>
          <a:xfrm>
            <a:off x="172277" y="923115"/>
            <a:ext cx="9515061" cy="5016758"/>
          </a:xfrm>
          <a:prstGeom prst="rect">
            <a:avLst/>
          </a:prstGeom>
        </p:spPr>
        <p:txBody>
          <a:bodyPr wrap="square">
            <a:spAutoFit/>
          </a:bodyPr>
          <a:lstStyle/>
          <a:p>
            <a:pPr algn="just"/>
            <a:r>
              <a:rPr lang="en-GB" sz="2000" dirty="0">
                <a:latin typeface="Times New Roman"/>
              </a:rPr>
              <a:t>[1] J. </a:t>
            </a:r>
            <a:r>
              <a:rPr lang="en-GB" sz="2000" dirty="0" err="1">
                <a:latin typeface="Times New Roman"/>
              </a:rPr>
              <a:t>Feige</a:t>
            </a:r>
            <a:r>
              <a:rPr lang="en-GB" sz="2000" dirty="0">
                <a:latin typeface="Times New Roman"/>
              </a:rPr>
              <a:t>, T. Moser, L. </a:t>
            </a:r>
            <a:r>
              <a:rPr lang="en-GB" sz="2000" dirty="0" err="1">
                <a:latin typeface="Times New Roman"/>
              </a:rPr>
              <a:t>Bieler</a:t>
            </a:r>
            <a:r>
              <a:rPr lang="en-GB" sz="2000" dirty="0">
                <a:latin typeface="Times New Roman"/>
              </a:rPr>
              <a:t>, K. </a:t>
            </a:r>
            <a:r>
              <a:rPr lang="en-GB" sz="2000" dirty="0" err="1">
                <a:latin typeface="Times New Roman"/>
              </a:rPr>
              <a:t>Schwenker</a:t>
            </a:r>
            <a:r>
              <a:rPr lang="en-GB" sz="2000" dirty="0">
                <a:latin typeface="Times New Roman"/>
              </a:rPr>
              <a:t>, L. </a:t>
            </a:r>
            <a:r>
              <a:rPr lang="en-GB" sz="2000" dirty="0" err="1">
                <a:latin typeface="Times New Roman"/>
              </a:rPr>
              <a:t>Hauer</a:t>
            </a:r>
            <a:r>
              <a:rPr lang="en-GB" sz="2000" dirty="0">
                <a:latin typeface="Times New Roman"/>
              </a:rPr>
              <a:t>, and J. </a:t>
            </a:r>
            <a:r>
              <a:rPr lang="en-GB" sz="2000" dirty="0" err="1">
                <a:latin typeface="Times New Roman"/>
              </a:rPr>
              <a:t>Sellner</a:t>
            </a:r>
            <a:r>
              <a:rPr lang="en-GB" sz="2000" dirty="0">
                <a:latin typeface="Times New Roman"/>
              </a:rPr>
              <a:t>, “Vitamin D supplementation in multiple sclerosis: A critical analysis of potentials and threats,” </a:t>
            </a:r>
            <a:r>
              <a:rPr lang="en-GB" sz="2000" i="1" dirty="0">
                <a:latin typeface="Times New Roman"/>
              </a:rPr>
              <a:t>Nutrients</a:t>
            </a:r>
            <a:r>
              <a:rPr lang="en-GB" sz="2000" dirty="0">
                <a:latin typeface="Times New Roman"/>
              </a:rPr>
              <a:t>, vol. 12, no. 3, pp. 1–11, 2020, </a:t>
            </a:r>
            <a:r>
              <a:rPr lang="en-GB" sz="2000" dirty="0" err="1">
                <a:latin typeface="Times New Roman"/>
              </a:rPr>
              <a:t>doi</a:t>
            </a:r>
            <a:r>
              <a:rPr lang="en-GB" sz="2000" dirty="0">
                <a:latin typeface="Times New Roman"/>
              </a:rPr>
              <a:t>: 10.3390/nu12030783.</a:t>
            </a:r>
          </a:p>
          <a:p>
            <a:pPr algn="just"/>
            <a:r>
              <a:rPr lang="en-GB" sz="2000" dirty="0">
                <a:latin typeface="Times New Roman"/>
              </a:rPr>
              <a:t>[2] R. Dobson and G. </a:t>
            </a:r>
            <a:r>
              <a:rPr lang="en-GB" sz="2000" dirty="0" err="1">
                <a:latin typeface="Times New Roman"/>
              </a:rPr>
              <a:t>Giovannoni</a:t>
            </a:r>
            <a:r>
              <a:rPr lang="en-GB" sz="2000" dirty="0">
                <a:latin typeface="Times New Roman"/>
              </a:rPr>
              <a:t>, “Multiple sclerosis – a review,” </a:t>
            </a:r>
            <a:r>
              <a:rPr lang="en-GB" sz="2000" i="1" dirty="0">
                <a:latin typeface="Times New Roman"/>
              </a:rPr>
              <a:t>Eur. J. Neurol.</a:t>
            </a:r>
            <a:r>
              <a:rPr lang="en-GB" sz="2000" dirty="0">
                <a:latin typeface="Times New Roman"/>
              </a:rPr>
              <a:t>, vol. 26, no. 1, pp. 27–40, 2019, </a:t>
            </a:r>
            <a:r>
              <a:rPr lang="en-GB" sz="2000" dirty="0" err="1">
                <a:latin typeface="Times New Roman"/>
              </a:rPr>
              <a:t>doi</a:t>
            </a:r>
            <a:r>
              <a:rPr lang="en-GB" sz="2000" dirty="0">
                <a:latin typeface="Times New Roman"/>
              </a:rPr>
              <a:t>: 10.1111/ene.13819</a:t>
            </a:r>
            <a:r>
              <a:rPr lang="en-GB" sz="2000" dirty="0" smtClean="0">
                <a:latin typeface="Times New Roman"/>
              </a:rPr>
              <a:t>.</a:t>
            </a:r>
          </a:p>
          <a:p>
            <a:pPr algn="just"/>
            <a:r>
              <a:rPr lang="en-GB" sz="2000" dirty="0" smtClean="0">
                <a:latin typeface="Times New Roman"/>
              </a:rPr>
              <a:t>[3] </a:t>
            </a:r>
            <a:r>
              <a:rPr lang="en-GB" sz="2000" dirty="0">
                <a:latin typeface="Times New Roman"/>
              </a:rPr>
              <a:t>C. O. Thompson AJ, </a:t>
            </a:r>
            <a:r>
              <a:rPr lang="en-GB" sz="2000" dirty="0" err="1">
                <a:latin typeface="Times New Roman"/>
              </a:rPr>
              <a:t>Baranzini</a:t>
            </a:r>
            <a:r>
              <a:rPr lang="en-GB" sz="2000" dirty="0">
                <a:latin typeface="Times New Roman"/>
              </a:rPr>
              <a:t> SE, </a:t>
            </a:r>
            <a:r>
              <a:rPr lang="en-GB" sz="2000" dirty="0" err="1">
                <a:latin typeface="Times New Roman"/>
              </a:rPr>
              <a:t>Geurts</a:t>
            </a:r>
            <a:r>
              <a:rPr lang="en-GB" sz="2000" dirty="0">
                <a:latin typeface="Times New Roman"/>
              </a:rPr>
              <a:t> J, Hemmer B, “Multiple sclerosis.,” vol. 391(10130), pp. 1622–1636, 2018</a:t>
            </a:r>
            <a:r>
              <a:rPr lang="en-GB" sz="2000" dirty="0" smtClean="0">
                <a:latin typeface="Times New Roman"/>
              </a:rPr>
              <a:t>.</a:t>
            </a:r>
          </a:p>
          <a:p>
            <a:r>
              <a:rPr lang="en-GB" sz="2000" dirty="0" smtClean="0">
                <a:latin typeface="Times New Roman"/>
              </a:rPr>
              <a:t>[4] </a:t>
            </a:r>
            <a:r>
              <a:rPr lang="en-GB" sz="2000" dirty="0">
                <a:latin typeface="Times New Roman"/>
              </a:rPr>
              <a:t>A. </a:t>
            </a:r>
            <a:r>
              <a:rPr lang="en-GB" sz="2000" dirty="0" err="1">
                <a:latin typeface="Times New Roman"/>
              </a:rPr>
              <a:t>Khosravi</a:t>
            </a:r>
            <a:r>
              <a:rPr lang="en-GB" sz="2000" dirty="0">
                <a:latin typeface="Times New Roman"/>
              </a:rPr>
              <a:t>, B. </a:t>
            </a:r>
            <a:r>
              <a:rPr lang="en-GB" sz="2000" dirty="0" err="1">
                <a:latin typeface="Times New Roman"/>
              </a:rPr>
              <a:t>Javan</a:t>
            </a:r>
            <a:r>
              <a:rPr lang="en-GB" sz="2000" dirty="0">
                <a:latin typeface="Times New Roman"/>
              </a:rPr>
              <a:t>, M. A. </a:t>
            </a:r>
            <a:r>
              <a:rPr lang="en-GB" sz="2000" dirty="0" err="1">
                <a:latin typeface="Times New Roman"/>
              </a:rPr>
              <a:t>Tabatabaiefar</a:t>
            </a:r>
            <a:r>
              <a:rPr lang="en-GB" sz="2000" dirty="0">
                <a:latin typeface="Times New Roman"/>
              </a:rPr>
              <a:t>, H. </a:t>
            </a:r>
            <a:r>
              <a:rPr lang="en-GB" sz="2000" dirty="0" err="1">
                <a:latin typeface="Times New Roman"/>
              </a:rPr>
              <a:t>Ebadi</a:t>
            </a:r>
            <a:r>
              <a:rPr lang="en-GB" sz="2000" dirty="0">
                <a:latin typeface="Times New Roman"/>
              </a:rPr>
              <a:t>, D. </a:t>
            </a:r>
            <a:r>
              <a:rPr lang="en-GB" sz="2000" dirty="0" err="1">
                <a:latin typeface="Times New Roman"/>
              </a:rPr>
              <a:t>Fathi</a:t>
            </a:r>
            <a:r>
              <a:rPr lang="en-GB" sz="2000" dirty="0">
                <a:latin typeface="Times New Roman"/>
              </a:rPr>
              <a:t>, and M. </a:t>
            </a:r>
            <a:r>
              <a:rPr lang="en-GB" sz="2000" dirty="0" err="1">
                <a:latin typeface="Times New Roman"/>
              </a:rPr>
              <a:t>Shahbazi</a:t>
            </a:r>
            <a:r>
              <a:rPr lang="en-GB" sz="2000" dirty="0">
                <a:latin typeface="Times New Roman"/>
              </a:rPr>
              <a:t>, “Association of interleukin-1 gene cluster polymorphisms and haplotypes with multiple sclerosis in an Iranian population,” </a:t>
            </a:r>
            <a:r>
              <a:rPr lang="en-GB" sz="2000" i="1" dirty="0">
                <a:latin typeface="Times New Roman"/>
              </a:rPr>
              <a:t>J. </a:t>
            </a:r>
            <a:r>
              <a:rPr lang="en-GB" sz="2000" i="1" dirty="0" err="1">
                <a:latin typeface="Times New Roman"/>
              </a:rPr>
              <a:t>Neuroimmunol</a:t>
            </a:r>
            <a:r>
              <a:rPr lang="en-GB" sz="2000" i="1" dirty="0">
                <a:latin typeface="Times New Roman"/>
              </a:rPr>
              <a:t>.</a:t>
            </a:r>
            <a:r>
              <a:rPr lang="en-GB" sz="2000" dirty="0">
                <a:latin typeface="Times New Roman"/>
              </a:rPr>
              <a:t>, vol. 288, pp. 114–119, 2015.</a:t>
            </a:r>
          </a:p>
          <a:p>
            <a:r>
              <a:rPr lang="en-US" sz="2000" dirty="0" smtClean="0">
                <a:latin typeface="Times New Roman"/>
              </a:rPr>
              <a:t>[5] </a:t>
            </a:r>
            <a:r>
              <a:rPr lang="en-US" sz="2000" dirty="0">
                <a:latin typeface="Times New Roman"/>
              </a:rPr>
              <a:t>S. S. </a:t>
            </a:r>
            <a:r>
              <a:rPr lang="en-US" sz="2000" dirty="0" err="1">
                <a:latin typeface="Times New Roman"/>
              </a:rPr>
              <a:t>Balkhi</a:t>
            </a:r>
            <a:r>
              <a:rPr lang="en-US" sz="2000" dirty="0">
                <a:latin typeface="Times New Roman"/>
              </a:rPr>
              <a:t> and Z. </a:t>
            </a:r>
            <a:r>
              <a:rPr lang="en-US" sz="2000" dirty="0" err="1">
                <a:latin typeface="Times New Roman"/>
              </a:rPr>
              <a:t>Hojati</a:t>
            </a:r>
            <a:r>
              <a:rPr lang="en-US" sz="2000" dirty="0">
                <a:latin typeface="Times New Roman"/>
              </a:rPr>
              <a:t>, “The comparison between the mutated </a:t>
            </a:r>
            <a:r>
              <a:rPr lang="en-US" sz="2000" dirty="0" err="1">
                <a:latin typeface="Times New Roman"/>
              </a:rPr>
              <a:t>HuIFN</a:t>
            </a:r>
            <a:r>
              <a:rPr lang="en-US" sz="2000" dirty="0">
                <a:latin typeface="Times New Roman"/>
              </a:rPr>
              <a:t>-β 27-101 and the wild type interferon β: The comprehensive in silico study to evaluate the effect of mutations on IFN-β,” </a:t>
            </a:r>
            <a:r>
              <a:rPr lang="en-US" sz="2000" i="1" dirty="0">
                <a:latin typeface="Times New Roman"/>
              </a:rPr>
              <a:t>Adv. Pharm. Bull.</a:t>
            </a:r>
            <a:r>
              <a:rPr lang="en-US" sz="2000" dirty="0">
                <a:latin typeface="Times New Roman"/>
              </a:rPr>
              <a:t>, vol. 9, no. 4, pp. 640–648, 2019, </a:t>
            </a:r>
            <a:r>
              <a:rPr lang="en-US" sz="2000" dirty="0" err="1">
                <a:latin typeface="Times New Roman"/>
              </a:rPr>
              <a:t>doi</a:t>
            </a:r>
            <a:r>
              <a:rPr lang="en-US" sz="2000" dirty="0">
                <a:latin typeface="Times New Roman"/>
              </a:rPr>
              <a:t>: 10.15171/apb.2019.074</a:t>
            </a:r>
            <a:r>
              <a:rPr lang="en-US" sz="2000" dirty="0" smtClean="0">
                <a:latin typeface="Times New Roman"/>
              </a:rPr>
              <a:t>.</a:t>
            </a:r>
          </a:p>
          <a:p>
            <a:endParaRPr lang="en-US" sz="2000" dirty="0" smtClean="0">
              <a:latin typeface="Times New Roman"/>
            </a:endParaRPr>
          </a:p>
          <a:p>
            <a:endParaRPr lang="ar-IQ" sz="2000" dirty="0"/>
          </a:p>
        </p:txBody>
      </p:sp>
      <p:sp>
        <p:nvSpPr>
          <p:cNvPr id="6" name="Rectangle 5"/>
          <p:cNvSpPr/>
          <p:nvPr/>
        </p:nvSpPr>
        <p:spPr>
          <a:xfrm>
            <a:off x="172277" y="408369"/>
            <a:ext cx="1921552" cy="461665"/>
          </a:xfrm>
          <a:prstGeom prst="rect">
            <a:avLst/>
          </a:prstGeom>
          <a:solidFill>
            <a:schemeClr val="accent6"/>
          </a:solidFill>
        </p:spPr>
        <p:txBody>
          <a:bodyPr wrap="none">
            <a:spAutoFit/>
          </a:bodyPr>
          <a:lstStyle/>
          <a:p>
            <a:r>
              <a:rPr lang="en-GB" sz="2400" b="1" dirty="0">
                <a:latin typeface="Times New Roman"/>
              </a:rPr>
              <a:t>5. References</a:t>
            </a:r>
            <a:endParaRPr lang="ar-IQ" sz="2400" dirty="0"/>
          </a:p>
        </p:txBody>
      </p:sp>
      <p:sp>
        <p:nvSpPr>
          <p:cNvPr id="11" name="Rectangle 10"/>
          <p:cNvSpPr/>
          <p:nvPr/>
        </p:nvSpPr>
        <p:spPr>
          <a:xfrm>
            <a:off x="0" y="5333469"/>
            <a:ext cx="9905999" cy="1200329"/>
          </a:xfrm>
          <a:prstGeom prst="rect">
            <a:avLst/>
          </a:prstGeom>
        </p:spPr>
        <p:txBody>
          <a:bodyPr wrap="square">
            <a:spAutoFit/>
          </a:bodyPr>
          <a:lstStyle/>
          <a:p>
            <a:r>
              <a:rPr lang="en-US" dirty="0" smtClean="0">
                <a:latin typeface="Times New Roman"/>
              </a:rPr>
              <a:t>[</a:t>
            </a:r>
            <a:r>
              <a:rPr lang="en-US" dirty="0">
                <a:latin typeface="Times New Roman"/>
              </a:rPr>
              <a:t>6</a:t>
            </a:r>
            <a:r>
              <a:rPr lang="en-US" dirty="0" smtClean="0">
                <a:latin typeface="Times New Roman"/>
              </a:rPr>
              <a:t>] </a:t>
            </a:r>
            <a:r>
              <a:rPr lang="en-US" dirty="0">
                <a:latin typeface="Times New Roman"/>
              </a:rPr>
              <a:t>M. T. </a:t>
            </a:r>
            <a:r>
              <a:rPr lang="en-US" dirty="0" err="1">
                <a:latin typeface="Times New Roman"/>
              </a:rPr>
              <a:t>Wallin</a:t>
            </a:r>
            <a:r>
              <a:rPr lang="en-US" dirty="0">
                <a:latin typeface="Times New Roman"/>
              </a:rPr>
              <a:t> </a:t>
            </a:r>
            <a:r>
              <a:rPr lang="en-US" i="1" dirty="0">
                <a:latin typeface="Times New Roman"/>
              </a:rPr>
              <a:t>et al.</a:t>
            </a:r>
            <a:r>
              <a:rPr lang="en-US" dirty="0">
                <a:latin typeface="Times New Roman"/>
              </a:rPr>
              <a:t>, “The prevalence of MS in the United States: a population-based estimate using health claims data,” </a:t>
            </a:r>
            <a:r>
              <a:rPr lang="en-US" i="1" dirty="0">
                <a:latin typeface="Times New Roman"/>
              </a:rPr>
              <a:t>Neurology</a:t>
            </a:r>
            <a:r>
              <a:rPr lang="en-US" dirty="0">
                <a:latin typeface="Times New Roman"/>
              </a:rPr>
              <a:t>, vol. 92, no. 10, pp. e1029--e1040, 2019.</a:t>
            </a:r>
          </a:p>
          <a:p>
            <a:r>
              <a:rPr lang="en-US" dirty="0" smtClean="0">
                <a:latin typeface="Times New Roman"/>
              </a:rPr>
              <a:t>[</a:t>
            </a:r>
            <a:r>
              <a:rPr lang="en-US" dirty="0">
                <a:latin typeface="Times New Roman"/>
              </a:rPr>
              <a:t>7</a:t>
            </a:r>
            <a:r>
              <a:rPr lang="en-US" dirty="0" smtClean="0">
                <a:latin typeface="Times New Roman"/>
              </a:rPr>
              <a:t>] </a:t>
            </a:r>
            <a:r>
              <a:rPr lang="en-US" dirty="0">
                <a:latin typeface="Times New Roman"/>
              </a:rPr>
              <a:t>G. Macaron and D. </a:t>
            </a:r>
            <a:r>
              <a:rPr lang="en-US" dirty="0" err="1">
                <a:latin typeface="Times New Roman"/>
              </a:rPr>
              <a:t>Ontaneda</a:t>
            </a:r>
            <a:r>
              <a:rPr lang="en-US" dirty="0">
                <a:latin typeface="Times New Roman"/>
              </a:rPr>
              <a:t>, “Diagnosis and Management of Progressive</a:t>
            </a:r>
          </a:p>
          <a:p>
            <a:r>
              <a:rPr lang="en-GB" dirty="0">
                <a:latin typeface="Times New Roman"/>
              </a:rPr>
              <a:t>Multiple Sclerosis,” </a:t>
            </a:r>
            <a:r>
              <a:rPr lang="en-GB" i="1" dirty="0">
                <a:latin typeface="Times New Roman"/>
              </a:rPr>
              <a:t>Biomedicines</a:t>
            </a:r>
            <a:r>
              <a:rPr lang="en-GB" dirty="0">
                <a:latin typeface="Times New Roman"/>
              </a:rPr>
              <a:t>, vol. 7, no. 3, p. 56, 2019, </a:t>
            </a:r>
            <a:r>
              <a:rPr lang="en-GB" dirty="0" err="1">
                <a:latin typeface="Times New Roman"/>
              </a:rPr>
              <a:t>doi</a:t>
            </a:r>
            <a:r>
              <a:rPr lang="en-GB" dirty="0">
                <a:latin typeface="Times New Roman"/>
              </a:rPr>
              <a:t>: 10.3390/biomedicines7030056.</a:t>
            </a:r>
            <a:endParaRPr lang="ar-IQ" dirty="0"/>
          </a:p>
        </p:txBody>
      </p:sp>
    </p:spTree>
    <p:extLst>
      <p:ext uri="{BB962C8B-B14F-4D97-AF65-F5344CB8AC3E}">
        <p14:creationId xmlns:p14="http://schemas.microsoft.com/office/powerpoint/2010/main" val="513747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890" y="761497"/>
            <a:ext cx="9616109" cy="2585323"/>
          </a:xfrm>
          <a:prstGeom prst="rect">
            <a:avLst/>
          </a:prstGeom>
        </p:spPr>
        <p:txBody>
          <a:bodyPr wrap="square">
            <a:spAutoFit/>
          </a:bodyPr>
          <a:lstStyle/>
          <a:p>
            <a:r>
              <a:rPr lang="en-GB" dirty="0" smtClean="0">
                <a:latin typeface="Times New Roman"/>
              </a:rPr>
              <a:t>[</a:t>
            </a:r>
            <a:r>
              <a:rPr lang="en-GB" dirty="0">
                <a:latin typeface="Times New Roman"/>
              </a:rPr>
              <a:t>8</a:t>
            </a:r>
            <a:r>
              <a:rPr lang="en-GB" dirty="0" smtClean="0">
                <a:latin typeface="Times New Roman"/>
              </a:rPr>
              <a:t>] </a:t>
            </a:r>
            <a:r>
              <a:rPr lang="en-GB" dirty="0">
                <a:latin typeface="Times New Roman"/>
              </a:rPr>
              <a:t>M. </a:t>
            </a:r>
            <a:r>
              <a:rPr lang="en-GB" dirty="0" err="1">
                <a:latin typeface="Times New Roman"/>
              </a:rPr>
              <a:t>Tintore</a:t>
            </a:r>
            <a:r>
              <a:rPr lang="en-GB" dirty="0">
                <a:latin typeface="Times New Roman"/>
              </a:rPr>
              <a:t>, A. Vidal-</a:t>
            </a:r>
            <a:r>
              <a:rPr lang="en-GB" dirty="0" err="1">
                <a:latin typeface="Times New Roman"/>
              </a:rPr>
              <a:t>Jordana</a:t>
            </a:r>
            <a:r>
              <a:rPr lang="en-GB" dirty="0">
                <a:latin typeface="Times New Roman"/>
              </a:rPr>
              <a:t>, and J. </a:t>
            </a:r>
            <a:r>
              <a:rPr lang="en-GB" dirty="0" err="1">
                <a:latin typeface="Times New Roman"/>
              </a:rPr>
              <a:t>Sastre-Garriga</a:t>
            </a:r>
            <a:r>
              <a:rPr lang="en-GB" dirty="0">
                <a:latin typeface="Times New Roman"/>
              </a:rPr>
              <a:t>, “Treatment of multiple sclerosis—success from bench to bedside,” </a:t>
            </a:r>
            <a:r>
              <a:rPr lang="en-GB" i="1" dirty="0">
                <a:latin typeface="Times New Roman"/>
              </a:rPr>
              <a:t>Nat. Rev. Neurol.</a:t>
            </a:r>
            <a:r>
              <a:rPr lang="en-GB" dirty="0">
                <a:latin typeface="Times New Roman"/>
              </a:rPr>
              <a:t>, vol. 15, no. 1, pp. 53–58, 2019</a:t>
            </a:r>
            <a:r>
              <a:rPr lang="en-GB" dirty="0" smtClean="0">
                <a:latin typeface="Times New Roman"/>
              </a:rPr>
              <a:t>.</a:t>
            </a:r>
          </a:p>
          <a:p>
            <a:r>
              <a:rPr lang="en-US" dirty="0" smtClean="0">
                <a:latin typeface="Times New Roman"/>
              </a:rPr>
              <a:t>[</a:t>
            </a:r>
            <a:r>
              <a:rPr lang="en-US" dirty="0">
                <a:latin typeface="Times New Roman"/>
              </a:rPr>
              <a:t>9</a:t>
            </a:r>
            <a:r>
              <a:rPr lang="en-US" dirty="0" smtClean="0">
                <a:latin typeface="Times New Roman"/>
              </a:rPr>
              <a:t>] </a:t>
            </a:r>
            <a:r>
              <a:rPr lang="en-US" dirty="0">
                <a:latin typeface="Times New Roman"/>
              </a:rPr>
              <a:t>J. Smolders, Ø. </a:t>
            </a:r>
            <a:r>
              <a:rPr lang="en-US" dirty="0" err="1">
                <a:latin typeface="Times New Roman"/>
              </a:rPr>
              <a:t>Torkildsen</a:t>
            </a:r>
            <a:r>
              <a:rPr lang="en-US" dirty="0">
                <a:latin typeface="Times New Roman"/>
              </a:rPr>
              <a:t>, W. </a:t>
            </a:r>
            <a:r>
              <a:rPr lang="en-US" dirty="0" err="1">
                <a:latin typeface="Times New Roman"/>
              </a:rPr>
              <a:t>Camu</a:t>
            </a:r>
            <a:r>
              <a:rPr lang="en-US" dirty="0">
                <a:latin typeface="Times New Roman"/>
              </a:rPr>
              <a:t>, and T. </a:t>
            </a:r>
            <a:r>
              <a:rPr lang="en-US" dirty="0" err="1">
                <a:latin typeface="Times New Roman"/>
              </a:rPr>
              <a:t>Holmøy</a:t>
            </a:r>
            <a:r>
              <a:rPr lang="en-US" dirty="0">
                <a:latin typeface="Times New Roman"/>
              </a:rPr>
              <a:t>, “An update on vitamin d and disease activity in Multiple sclerosis,” </a:t>
            </a:r>
            <a:r>
              <a:rPr lang="en-US" i="1" dirty="0">
                <a:latin typeface="Times New Roman"/>
              </a:rPr>
              <a:t>CNS Drugs</a:t>
            </a:r>
            <a:r>
              <a:rPr lang="en-US" dirty="0">
                <a:latin typeface="Times New Roman"/>
              </a:rPr>
              <a:t>, pp. 1–13, 2019</a:t>
            </a:r>
            <a:r>
              <a:rPr lang="en-US" dirty="0" smtClean="0">
                <a:latin typeface="Times New Roman"/>
              </a:rPr>
              <a:t>.</a:t>
            </a:r>
          </a:p>
          <a:p>
            <a:r>
              <a:rPr lang="en-US" dirty="0" smtClean="0">
                <a:latin typeface="Times New Roman"/>
              </a:rPr>
              <a:t>[10] </a:t>
            </a:r>
            <a:r>
              <a:rPr lang="en-US" dirty="0" smtClean="0">
                <a:solidFill>
                  <a:prstClr val="black"/>
                </a:solidFill>
                <a:latin typeface="Times New Roman" pitchFamily="18" charset="0"/>
                <a:ea typeface="Calibri" pitchFamily="34" charset="0"/>
                <a:cs typeface="Times New Roman" pitchFamily="18" charset="0"/>
              </a:rPr>
              <a:t> </a:t>
            </a:r>
            <a:r>
              <a:rPr lang="en-US" dirty="0" err="1">
                <a:solidFill>
                  <a:prstClr val="black"/>
                </a:solidFill>
                <a:latin typeface="Calibri" pitchFamily="34" charset="0"/>
                <a:ea typeface="Times New Roman" pitchFamily="18" charset="0"/>
                <a:cs typeface="Arial" pitchFamily="34" charset="0"/>
              </a:rPr>
              <a:t>Matías-Guíu</a:t>
            </a:r>
            <a:r>
              <a:rPr lang="en-US" dirty="0">
                <a:solidFill>
                  <a:prstClr val="black"/>
                </a:solidFill>
                <a:latin typeface="Calibri" pitchFamily="34" charset="0"/>
                <a:ea typeface="Times New Roman" pitchFamily="18" charset="0"/>
                <a:cs typeface="Arial" pitchFamily="34" charset="0"/>
              </a:rPr>
              <a:t> J, </a:t>
            </a:r>
            <a:r>
              <a:rPr lang="en-US" dirty="0" err="1">
                <a:solidFill>
                  <a:prstClr val="black"/>
                </a:solidFill>
                <a:latin typeface="Calibri" pitchFamily="34" charset="0"/>
                <a:ea typeface="Times New Roman" pitchFamily="18" charset="0"/>
                <a:cs typeface="Arial" pitchFamily="34" charset="0"/>
              </a:rPr>
              <a:t>Oreja</a:t>
            </a:r>
            <a:r>
              <a:rPr lang="en-US" dirty="0">
                <a:solidFill>
                  <a:prstClr val="black"/>
                </a:solidFill>
                <a:latin typeface="Calibri" pitchFamily="34" charset="0"/>
                <a:ea typeface="Times New Roman" pitchFamily="18" charset="0"/>
                <a:cs typeface="Arial" pitchFamily="34" charset="0"/>
              </a:rPr>
              <a:t>-Guevara C, Matias-</a:t>
            </a:r>
            <a:r>
              <a:rPr lang="en-US" dirty="0" err="1">
                <a:solidFill>
                  <a:prstClr val="black"/>
                </a:solidFill>
                <a:latin typeface="Calibri" pitchFamily="34" charset="0"/>
                <a:ea typeface="Times New Roman" pitchFamily="18" charset="0"/>
                <a:cs typeface="Arial" pitchFamily="34" charset="0"/>
              </a:rPr>
              <a:t>Guiu</a:t>
            </a:r>
            <a:r>
              <a:rPr lang="en-US" dirty="0">
                <a:solidFill>
                  <a:prstClr val="black"/>
                </a:solidFill>
                <a:latin typeface="Calibri" pitchFamily="34" charset="0"/>
                <a:ea typeface="Times New Roman" pitchFamily="18" charset="0"/>
                <a:cs typeface="Arial" pitchFamily="34" charset="0"/>
              </a:rPr>
              <a:t> JA, Gomez-</a:t>
            </a:r>
            <a:r>
              <a:rPr lang="en-US" dirty="0" err="1">
                <a:solidFill>
                  <a:prstClr val="black"/>
                </a:solidFill>
                <a:latin typeface="Calibri" pitchFamily="34" charset="0"/>
                <a:ea typeface="Times New Roman" pitchFamily="18" charset="0"/>
                <a:cs typeface="Arial" pitchFamily="34" charset="0"/>
              </a:rPr>
              <a:t>Pinedo</a:t>
            </a:r>
            <a:r>
              <a:rPr lang="en-US" dirty="0">
                <a:solidFill>
                  <a:prstClr val="black"/>
                </a:solidFill>
                <a:latin typeface="Calibri" pitchFamily="34" charset="0"/>
                <a:ea typeface="Times New Roman" pitchFamily="18" charset="0"/>
                <a:cs typeface="Arial" pitchFamily="34" charset="0"/>
              </a:rPr>
              <a:t> U. </a:t>
            </a:r>
            <a:r>
              <a:rPr lang="en-US" dirty="0" err="1">
                <a:solidFill>
                  <a:prstClr val="black"/>
                </a:solidFill>
                <a:latin typeface="Calibri" pitchFamily="34" charset="0"/>
                <a:ea typeface="Times New Roman" pitchFamily="18" charset="0"/>
                <a:cs typeface="Arial" pitchFamily="34" charset="0"/>
              </a:rPr>
              <a:t>Vitamina</a:t>
            </a:r>
            <a:r>
              <a:rPr lang="en-US" dirty="0">
                <a:solidFill>
                  <a:prstClr val="black"/>
                </a:solidFill>
                <a:latin typeface="Calibri" pitchFamily="34" charset="0"/>
                <a:ea typeface="Times New Roman" pitchFamily="18" charset="0"/>
                <a:cs typeface="Arial" pitchFamily="34" charset="0"/>
              </a:rPr>
              <a:t> D y </a:t>
            </a:r>
            <a:r>
              <a:rPr lang="en-US" dirty="0" err="1">
                <a:solidFill>
                  <a:prstClr val="black"/>
                </a:solidFill>
                <a:latin typeface="Calibri" pitchFamily="34" charset="0"/>
                <a:ea typeface="Times New Roman" pitchFamily="18" charset="0"/>
                <a:cs typeface="Arial" pitchFamily="34" charset="0"/>
              </a:rPr>
              <a:t>remielinización</a:t>
            </a:r>
            <a:r>
              <a:rPr lang="en-US" dirty="0">
                <a:solidFill>
                  <a:prstClr val="black"/>
                </a:solidFill>
                <a:latin typeface="Calibri" pitchFamily="34" charset="0"/>
                <a:ea typeface="Times New Roman" pitchFamily="18" charset="0"/>
                <a:cs typeface="Arial" pitchFamily="34" charset="0"/>
              </a:rPr>
              <a:t> </a:t>
            </a:r>
            <a:r>
              <a:rPr lang="en-US" dirty="0" err="1">
                <a:solidFill>
                  <a:prstClr val="black"/>
                </a:solidFill>
                <a:latin typeface="Calibri" pitchFamily="34" charset="0"/>
                <a:ea typeface="Times New Roman" pitchFamily="18" charset="0"/>
                <a:cs typeface="Arial" pitchFamily="34" charset="0"/>
              </a:rPr>
              <a:t>en</a:t>
            </a:r>
            <a:r>
              <a:rPr lang="en-US" dirty="0">
                <a:solidFill>
                  <a:prstClr val="black"/>
                </a:solidFill>
                <a:latin typeface="Calibri" pitchFamily="34" charset="0"/>
                <a:ea typeface="Times New Roman" pitchFamily="18" charset="0"/>
                <a:cs typeface="Arial" pitchFamily="34" charset="0"/>
              </a:rPr>
              <a:t> </a:t>
            </a:r>
            <a:r>
              <a:rPr lang="en-US" dirty="0" err="1">
                <a:solidFill>
                  <a:prstClr val="black"/>
                </a:solidFill>
                <a:latin typeface="Calibri" pitchFamily="34" charset="0"/>
                <a:ea typeface="Times New Roman" pitchFamily="18" charset="0"/>
                <a:cs typeface="Arial" pitchFamily="34" charset="0"/>
              </a:rPr>
              <a:t>laesclerosis</a:t>
            </a:r>
            <a:r>
              <a:rPr lang="en-US" dirty="0">
                <a:solidFill>
                  <a:prstClr val="black"/>
                </a:solidFill>
                <a:latin typeface="Calibri" pitchFamily="34" charset="0"/>
                <a:ea typeface="Times New Roman" pitchFamily="18" charset="0"/>
                <a:cs typeface="Arial" pitchFamily="34" charset="0"/>
              </a:rPr>
              <a:t> </a:t>
            </a:r>
            <a:r>
              <a:rPr lang="en-US" dirty="0" err="1">
                <a:solidFill>
                  <a:prstClr val="black"/>
                </a:solidFill>
                <a:latin typeface="Calibri" pitchFamily="34" charset="0"/>
                <a:ea typeface="Times New Roman" pitchFamily="18" charset="0"/>
                <a:cs typeface="Arial" pitchFamily="34" charset="0"/>
              </a:rPr>
              <a:t>múltiple</a:t>
            </a:r>
            <a:r>
              <a:rPr lang="en-US" dirty="0">
                <a:solidFill>
                  <a:prstClr val="black"/>
                </a:solidFill>
                <a:latin typeface="Calibri" pitchFamily="34" charset="0"/>
                <a:ea typeface="Times New Roman" pitchFamily="18" charset="0"/>
                <a:cs typeface="Arial" pitchFamily="34" charset="0"/>
              </a:rPr>
              <a:t>. </a:t>
            </a:r>
            <a:r>
              <a:rPr lang="en-US" dirty="0" err="1">
                <a:solidFill>
                  <a:prstClr val="black"/>
                </a:solidFill>
                <a:latin typeface="Calibri" pitchFamily="34" charset="0"/>
                <a:ea typeface="Times New Roman" pitchFamily="18" charset="0"/>
                <a:cs typeface="Arial" pitchFamily="34" charset="0"/>
              </a:rPr>
              <a:t>Neurología</a:t>
            </a:r>
            <a:r>
              <a:rPr lang="en-US" dirty="0">
                <a:solidFill>
                  <a:prstClr val="black"/>
                </a:solidFill>
                <a:latin typeface="Calibri" pitchFamily="34" charset="0"/>
                <a:ea typeface="Times New Roman" pitchFamily="18" charset="0"/>
                <a:cs typeface="Arial" pitchFamily="34" charset="0"/>
              </a:rPr>
              <a:t>. 2018;33:177—186</a:t>
            </a:r>
            <a:r>
              <a:rPr lang="en-US" dirty="0" smtClean="0">
                <a:solidFill>
                  <a:prstClr val="black"/>
                </a:solidFill>
                <a:latin typeface="Calibri" pitchFamily="34" charset="0"/>
                <a:ea typeface="Times New Roman" pitchFamily="18" charset="0"/>
                <a:cs typeface="Arial" pitchFamily="34" charset="0"/>
              </a:rPr>
              <a:t>.</a:t>
            </a:r>
          </a:p>
          <a:p>
            <a:r>
              <a:rPr lang="en-GB" dirty="0" smtClean="0">
                <a:solidFill>
                  <a:srgbClr val="000000"/>
                </a:solidFill>
                <a:latin typeface="Calibri"/>
              </a:rPr>
              <a:t>[1</a:t>
            </a:r>
            <a:r>
              <a:rPr lang="en-GB" dirty="0">
                <a:solidFill>
                  <a:srgbClr val="000000"/>
                </a:solidFill>
                <a:latin typeface="Calibri"/>
              </a:rPr>
              <a:t>] P. A. Faye </a:t>
            </a:r>
            <a:r>
              <a:rPr lang="en-GB" i="1" dirty="0">
                <a:solidFill>
                  <a:srgbClr val="000000"/>
                </a:solidFill>
                <a:latin typeface="Calibri"/>
              </a:rPr>
              <a:t>et al.</a:t>
            </a:r>
            <a:r>
              <a:rPr lang="en-GB" dirty="0">
                <a:solidFill>
                  <a:srgbClr val="000000"/>
                </a:solidFill>
                <a:latin typeface="Calibri"/>
              </a:rPr>
              <a:t>, “Focus on 1,25-dihydroxyvitamin D3 in the peripheral nervous system,” </a:t>
            </a:r>
            <a:r>
              <a:rPr lang="en-GB" i="1" dirty="0">
                <a:solidFill>
                  <a:srgbClr val="000000"/>
                </a:solidFill>
                <a:latin typeface="Calibri"/>
              </a:rPr>
              <a:t>Front. </a:t>
            </a:r>
            <a:r>
              <a:rPr lang="en-GB" i="1" dirty="0" err="1">
                <a:solidFill>
                  <a:srgbClr val="000000"/>
                </a:solidFill>
                <a:latin typeface="Calibri"/>
              </a:rPr>
              <a:t>Neurosci</a:t>
            </a:r>
            <a:r>
              <a:rPr lang="en-GB" i="1" dirty="0">
                <a:solidFill>
                  <a:srgbClr val="000000"/>
                </a:solidFill>
                <a:latin typeface="Calibri"/>
              </a:rPr>
              <a:t>.</a:t>
            </a:r>
            <a:r>
              <a:rPr lang="en-GB" dirty="0">
                <a:solidFill>
                  <a:srgbClr val="000000"/>
                </a:solidFill>
                <a:latin typeface="Calibri"/>
              </a:rPr>
              <a:t>, vol. 13, no. APR, pp. 1–16, 2019, </a:t>
            </a:r>
            <a:r>
              <a:rPr lang="en-GB" dirty="0" err="1">
                <a:solidFill>
                  <a:srgbClr val="000000"/>
                </a:solidFill>
                <a:latin typeface="Calibri"/>
              </a:rPr>
              <a:t>doi</a:t>
            </a:r>
            <a:r>
              <a:rPr lang="en-GB" dirty="0">
                <a:solidFill>
                  <a:srgbClr val="000000"/>
                </a:solidFill>
                <a:latin typeface="Calibri"/>
              </a:rPr>
              <a:t>: 10.3389/fnins.2019.00348</a:t>
            </a:r>
            <a:r>
              <a:rPr lang="en-GB" dirty="0" smtClean="0">
                <a:solidFill>
                  <a:srgbClr val="000000"/>
                </a:solidFill>
                <a:latin typeface="Calibri"/>
              </a:rPr>
              <a:t>.</a:t>
            </a:r>
          </a:p>
          <a:p>
            <a:endParaRPr lang="ar-IQ" dirty="0"/>
          </a:p>
        </p:txBody>
      </p:sp>
      <p:sp>
        <p:nvSpPr>
          <p:cNvPr id="5" name="Rectangle 4"/>
          <p:cNvSpPr/>
          <p:nvPr/>
        </p:nvSpPr>
        <p:spPr>
          <a:xfrm>
            <a:off x="289889" y="3023654"/>
            <a:ext cx="9251675" cy="2308324"/>
          </a:xfrm>
          <a:prstGeom prst="rect">
            <a:avLst/>
          </a:prstGeom>
        </p:spPr>
        <p:txBody>
          <a:bodyPr wrap="square">
            <a:spAutoFit/>
          </a:bodyPr>
          <a:lstStyle/>
          <a:p>
            <a:pPr algn="just"/>
            <a:r>
              <a:rPr lang="en-US" dirty="0">
                <a:latin typeface="Times New Roman"/>
              </a:rPr>
              <a:t>[</a:t>
            </a:r>
            <a:r>
              <a:rPr lang="en-US" dirty="0" smtClean="0">
                <a:latin typeface="Times New Roman"/>
              </a:rPr>
              <a:t>12] </a:t>
            </a:r>
            <a:r>
              <a:rPr lang="en-US" dirty="0">
                <a:latin typeface="Times New Roman"/>
              </a:rPr>
              <a:t>D. </a:t>
            </a:r>
            <a:r>
              <a:rPr lang="en-US" dirty="0" err="1">
                <a:latin typeface="Times New Roman"/>
              </a:rPr>
              <a:t>Saccone</a:t>
            </a:r>
            <a:r>
              <a:rPr lang="en-US" dirty="0">
                <a:latin typeface="Times New Roman"/>
              </a:rPr>
              <a:t>, F. </a:t>
            </a:r>
            <a:r>
              <a:rPr lang="en-US" dirty="0" err="1">
                <a:latin typeface="Times New Roman"/>
              </a:rPr>
              <a:t>Asani</a:t>
            </a:r>
            <a:r>
              <a:rPr lang="en-US" dirty="0">
                <a:latin typeface="Times New Roman"/>
              </a:rPr>
              <a:t>, and L. </a:t>
            </a:r>
            <a:r>
              <a:rPr lang="en-US" dirty="0" err="1">
                <a:latin typeface="Times New Roman"/>
              </a:rPr>
              <a:t>Bornman</a:t>
            </a:r>
            <a:r>
              <a:rPr lang="en-US" dirty="0">
                <a:latin typeface="Times New Roman"/>
              </a:rPr>
              <a:t>, “Regulation of the vitamin D receptor gene by environment, genetics and epigenetics,” </a:t>
            </a:r>
            <a:r>
              <a:rPr lang="en-US" i="1" dirty="0">
                <a:latin typeface="Times New Roman"/>
              </a:rPr>
              <a:t>Gene</a:t>
            </a:r>
            <a:r>
              <a:rPr lang="en-US" dirty="0">
                <a:latin typeface="Times New Roman"/>
              </a:rPr>
              <a:t>, vol. 561, no. 2, pp. 171–180, 2015</a:t>
            </a:r>
            <a:r>
              <a:rPr lang="en-US" dirty="0" smtClean="0">
                <a:latin typeface="Times New Roman"/>
              </a:rPr>
              <a:t>.</a:t>
            </a:r>
          </a:p>
          <a:p>
            <a:pPr algn="just"/>
            <a:r>
              <a:rPr lang="en-GB" dirty="0">
                <a:latin typeface="Times New Roman"/>
              </a:rPr>
              <a:t>[</a:t>
            </a:r>
            <a:r>
              <a:rPr lang="en-GB" dirty="0" smtClean="0">
                <a:latin typeface="Times New Roman"/>
              </a:rPr>
              <a:t>13] </a:t>
            </a:r>
            <a:r>
              <a:rPr lang="en-GB" dirty="0">
                <a:latin typeface="Times New Roman"/>
              </a:rPr>
              <a:t>D. Imani, B. </a:t>
            </a:r>
            <a:r>
              <a:rPr lang="en-GB" dirty="0" err="1">
                <a:latin typeface="Times New Roman"/>
              </a:rPr>
              <a:t>Razi</a:t>
            </a:r>
            <a:r>
              <a:rPr lang="en-GB" dirty="0">
                <a:latin typeface="Times New Roman"/>
              </a:rPr>
              <a:t>, M. </a:t>
            </a:r>
            <a:r>
              <a:rPr lang="en-GB" dirty="0" err="1">
                <a:latin typeface="Times New Roman"/>
              </a:rPr>
              <a:t>Motallebnezhad</a:t>
            </a:r>
            <a:r>
              <a:rPr lang="en-GB" dirty="0">
                <a:latin typeface="Times New Roman"/>
              </a:rPr>
              <a:t>, and R. </a:t>
            </a:r>
            <a:r>
              <a:rPr lang="en-GB" dirty="0" err="1">
                <a:latin typeface="Times New Roman"/>
              </a:rPr>
              <a:t>Rezaei</a:t>
            </a:r>
            <a:r>
              <a:rPr lang="en-GB" dirty="0">
                <a:latin typeface="Times New Roman"/>
              </a:rPr>
              <a:t>, “Association between vitamin D receptor (VDR) polymorphisms and the risk of multiple sclerosis (MS): An updated meta-analysis,” </a:t>
            </a:r>
            <a:r>
              <a:rPr lang="en-GB" i="1" dirty="0">
                <a:latin typeface="Times New Roman"/>
              </a:rPr>
              <a:t>BMC Neurol.</a:t>
            </a:r>
            <a:r>
              <a:rPr lang="en-GB" dirty="0">
                <a:latin typeface="Times New Roman"/>
              </a:rPr>
              <a:t>, vol. 19, no. 1, pp. 1–17, 2019, </a:t>
            </a:r>
            <a:r>
              <a:rPr lang="en-GB" dirty="0" err="1">
                <a:latin typeface="Times New Roman"/>
              </a:rPr>
              <a:t>doi</a:t>
            </a:r>
            <a:r>
              <a:rPr lang="en-GB" dirty="0">
                <a:latin typeface="Times New Roman"/>
              </a:rPr>
              <a:t>: 10.1186/s12883-019-1577-y</a:t>
            </a:r>
            <a:r>
              <a:rPr lang="en-GB" dirty="0" smtClean="0">
                <a:latin typeface="Times New Roman"/>
              </a:rPr>
              <a:t>.</a:t>
            </a:r>
          </a:p>
          <a:p>
            <a:pPr algn="just"/>
            <a:r>
              <a:rPr lang="en-GB" dirty="0" smtClean="0">
                <a:latin typeface="Times New Roman"/>
              </a:rPr>
              <a:t>[14] </a:t>
            </a:r>
            <a:r>
              <a:rPr lang="en-GB" dirty="0">
                <a:latin typeface="Times New Roman"/>
              </a:rPr>
              <a:t>C. Taylor, I. Crosby, V. Yip, P. Maguire, M. </a:t>
            </a:r>
            <a:r>
              <a:rPr lang="en-GB" dirty="0" err="1">
                <a:latin typeface="Times New Roman"/>
              </a:rPr>
              <a:t>Pirmohamed</a:t>
            </a:r>
            <a:r>
              <a:rPr lang="en-GB" dirty="0">
                <a:latin typeface="Times New Roman"/>
              </a:rPr>
              <a:t>, and R. M. Turner, “A review of the important role of cyp2d6 in pharmacogenomics,” </a:t>
            </a:r>
            <a:r>
              <a:rPr lang="en-GB" i="1" dirty="0">
                <a:latin typeface="Times New Roman"/>
              </a:rPr>
              <a:t>Genes (Basel).</a:t>
            </a:r>
            <a:r>
              <a:rPr lang="en-GB" dirty="0">
                <a:latin typeface="Times New Roman"/>
              </a:rPr>
              <a:t>, vol. 11, no. 11, pp. 1–23, 2020, </a:t>
            </a:r>
            <a:r>
              <a:rPr lang="en-GB" dirty="0" err="1">
                <a:latin typeface="Times New Roman"/>
              </a:rPr>
              <a:t>doi</a:t>
            </a:r>
            <a:r>
              <a:rPr lang="en-GB" dirty="0">
                <a:latin typeface="Times New Roman"/>
              </a:rPr>
              <a:t>: 10.3390/genes11111295.</a:t>
            </a:r>
            <a:endParaRPr lang="ar-IQ" dirty="0"/>
          </a:p>
        </p:txBody>
      </p:sp>
    </p:spTree>
    <p:extLst>
      <p:ext uri="{BB962C8B-B14F-4D97-AF65-F5344CB8AC3E}">
        <p14:creationId xmlns:p14="http://schemas.microsoft.com/office/powerpoint/2010/main" val="516697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6396" y="247255"/>
            <a:ext cx="9423952" cy="3970318"/>
          </a:xfrm>
          <a:prstGeom prst="rect">
            <a:avLst/>
          </a:prstGeom>
        </p:spPr>
        <p:txBody>
          <a:bodyPr wrap="square">
            <a:spAutoFit/>
          </a:bodyPr>
          <a:lstStyle/>
          <a:p>
            <a:pPr algn="just"/>
            <a:r>
              <a:rPr lang="en-GB" dirty="0" smtClean="0">
                <a:latin typeface="Times New Roman"/>
              </a:rPr>
              <a:t>[15] </a:t>
            </a:r>
            <a:r>
              <a:rPr lang="en-GB" dirty="0">
                <a:latin typeface="Times New Roman"/>
              </a:rPr>
              <a:t>I. S. Williams, L. </a:t>
            </a:r>
            <a:r>
              <a:rPr lang="en-GB" dirty="0" err="1">
                <a:latin typeface="Times New Roman"/>
              </a:rPr>
              <a:t>Gatchie</a:t>
            </a:r>
            <a:r>
              <a:rPr lang="en-GB" dirty="0">
                <a:latin typeface="Times New Roman"/>
              </a:rPr>
              <a:t>, S. B. </a:t>
            </a:r>
            <a:r>
              <a:rPr lang="en-GB" dirty="0" err="1">
                <a:latin typeface="Times New Roman"/>
              </a:rPr>
              <a:t>Bharate</a:t>
            </a:r>
            <a:r>
              <a:rPr lang="en-GB" dirty="0">
                <a:latin typeface="Times New Roman"/>
              </a:rPr>
              <a:t>, and B. Chaudhuri, “Biotransformation, Using Recombinant CYP450-Expressing Baker’s Yeast Cells, Identifies a Novel CYP2D6. 10A122V Variant Which Is a Superior Metabolizer of Codeine to Morphine Than the Wild-Type Enzyme,” </a:t>
            </a:r>
            <a:r>
              <a:rPr lang="en-GB" i="1" dirty="0">
                <a:latin typeface="Times New Roman"/>
              </a:rPr>
              <a:t>ACS omega</a:t>
            </a:r>
            <a:r>
              <a:rPr lang="en-GB" dirty="0">
                <a:latin typeface="Times New Roman"/>
              </a:rPr>
              <a:t>, vol. 3, no. 8, pp. 8903–8912, 2018</a:t>
            </a:r>
            <a:r>
              <a:rPr lang="en-GB" dirty="0" smtClean="0">
                <a:latin typeface="Times New Roman"/>
              </a:rPr>
              <a:t>.</a:t>
            </a:r>
          </a:p>
          <a:p>
            <a:pPr algn="just"/>
            <a:r>
              <a:rPr lang="en-GB" dirty="0" smtClean="0">
                <a:latin typeface="Times New Roman"/>
              </a:rPr>
              <a:t>[16] </a:t>
            </a:r>
            <a:r>
              <a:rPr lang="en-GB" dirty="0">
                <a:latin typeface="Times New Roman"/>
              </a:rPr>
              <a:t>and A.-M. Y. Young </a:t>
            </a:r>
            <a:r>
              <a:rPr lang="en-GB" dirty="0" err="1">
                <a:latin typeface="Times New Roman"/>
              </a:rPr>
              <a:t>Hee</a:t>
            </a:r>
            <a:r>
              <a:rPr lang="en-GB" dirty="0">
                <a:latin typeface="Times New Roman"/>
              </a:rPr>
              <a:t> Choi, “</a:t>
            </a:r>
            <a:r>
              <a:rPr lang="ja-JP" altLang="en-US" dirty="0">
                <a:latin typeface="MS Gothic"/>
              </a:rPr>
              <a:t>乳鼠心肌提取 </a:t>
            </a:r>
            <a:r>
              <a:rPr lang="en-GB" dirty="0">
                <a:latin typeface="Times New Roman"/>
              </a:rPr>
              <a:t>HHS Public Access,” </a:t>
            </a:r>
            <a:r>
              <a:rPr lang="en-GB" i="1" dirty="0">
                <a:latin typeface="Times New Roman"/>
              </a:rPr>
              <a:t>Physiol. </a:t>
            </a:r>
            <a:r>
              <a:rPr lang="en-GB" i="1" dirty="0" err="1">
                <a:latin typeface="Times New Roman"/>
              </a:rPr>
              <a:t>Behav</a:t>
            </a:r>
            <a:r>
              <a:rPr lang="en-GB" i="1" dirty="0">
                <a:latin typeface="Times New Roman"/>
              </a:rPr>
              <a:t>.</a:t>
            </a:r>
            <a:r>
              <a:rPr lang="en-GB" dirty="0">
                <a:latin typeface="Times New Roman"/>
              </a:rPr>
              <a:t>, vol. 176, no. 3, pp. 139–148, 2019, </a:t>
            </a:r>
            <a:r>
              <a:rPr lang="en-GB" dirty="0" err="1">
                <a:latin typeface="Times New Roman"/>
              </a:rPr>
              <a:t>doi</a:t>
            </a:r>
            <a:r>
              <a:rPr lang="en-GB" dirty="0">
                <a:latin typeface="Times New Roman"/>
              </a:rPr>
              <a:t>: 10.1016/j.immuni.2019.03.025.Shared.</a:t>
            </a:r>
          </a:p>
          <a:p>
            <a:pPr algn="just"/>
            <a:r>
              <a:rPr lang="en-US" dirty="0" smtClean="0">
                <a:latin typeface="Times New Roman"/>
              </a:rPr>
              <a:t>[17] </a:t>
            </a:r>
            <a:r>
              <a:rPr lang="en-US" dirty="0">
                <a:latin typeface="Times New Roman"/>
              </a:rPr>
              <a:t>S. January, “Elsevier has created a COVID-19 resource </a:t>
            </a:r>
            <a:r>
              <a:rPr lang="en-US" dirty="0" err="1">
                <a:latin typeface="Times New Roman"/>
              </a:rPr>
              <a:t>centre</a:t>
            </a:r>
            <a:r>
              <a:rPr lang="en-US" dirty="0">
                <a:latin typeface="Times New Roman"/>
              </a:rPr>
              <a:t> with free information in English and Mandarin on the novel coronavirus COVID-19,” </a:t>
            </a:r>
            <a:r>
              <a:rPr lang="en-US" i="1" dirty="0">
                <a:latin typeface="Times New Roman"/>
              </a:rPr>
              <a:t>COVID-19 </a:t>
            </a:r>
            <a:r>
              <a:rPr lang="en-US" i="1" dirty="0" err="1">
                <a:latin typeface="Times New Roman"/>
              </a:rPr>
              <a:t>Resour</a:t>
            </a:r>
            <a:r>
              <a:rPr lang="en-US" i="1" dirty="0">
                <a:latin typeface="Times New Roman"/>
              </a:rPr>
              <a:t>. Cent. is hosted Elsevier Connect. company</a:t>
            </a:r>
            <a:r>
              <a:rPr lang="en-US" i="1" dirty="0">
                <a:latin typeface="Times New Roman,Italic"/>
              </a:rPr>
              <a:t>’</a:t>
            </a:r>
            <a:r>
              <a:rPr lang="en-US" i="1" dirty="0">
                <a:latin typeface="Times New Roman"/>
              </a:rPr>
              <a:t>s public news Inf.</a:t>
            </a:r>
            <a:r>
              <a:rPr lang="en-US" dirty="0">
                <a:latin typeface="Times New Roman"/>
              </a:rPr>
              <a:t>, 2020.</a:t>
            </a:r>
          </a:p>
          <a:p>
            <a:pPr algn="just"/>
            <a:r>
              <a:rPr lang="en-US" dirty="0" smtClean="0">
                <a:latin typeface="Times New Roman"/>
              </a:rPr>
              <a:t>[18] </a:t>
            </a:r>
            <a:r>
              <a:rPr lang="en-US" dirty="0">
                <a:latin typeface="Times New Roman"/>
              </a:rPr>
              <a:t>M. Rosaria, E. </a:t>
            </a:r>
            <a:r>
              <a:rPr lang="en-US" dirty="0" err="1">
                <a:latin typeface="Times New Roman"/>
              </a:rPr>
              <a:t>Uleri</a:t>
            </a:r>
            <a:r>
              <a:rPr lang="en-US" dirty="0">
                <a:latin typeface="Times New Roman"/>
              </a:rPr>
              <a:t>, C. </a:t>
            </a:r>
            <a:r>
              <a:rPr lang="en-US" dirty="0" err="1">
                <a:latin typeface="Times New Roman"/>
              </a:rPr>
              <a:t>Caglioti</a:t>
            </a:r>
            <a:r>
              <a:rPr lang="en-US" dirty="0">
                <a:latin typeface="Times New Roman"/>
              </a:rPr>
              <a:t>, and A. </a:t>
            </a:r>
            <a:r>
              <a:rPr lang="en-US" dirty="0" err="1">
                <a:latin typeface="Times New Roman"/>
              </a:rPr>
              <a:t>Dolei</a:t>
            </a:r>
            <a:r>
              <a:rPr lang="en-US" dirty="0">
                <a:latin typeface="Times New Roman"/>
              </a:rPr>
              <a:t>, “Since January 2020 Elsevier has created a COVID-19 resource </a:t>
            </a:r>
            <a:r>
              <a:rPr lang="en-US" dirty="0" err="1">
                <a:latin typeface="Times New Roman"/>
              </a:rPr>
              <a:t>centre</a:t>
            </a:r>
            <a:r>
              <a:rPr lang="en-US" dirty="0">
                <a:latin typeface="Times New Roman"/>
              </a:rPr>
              <a:t> with free information in English and Mandarin on the novel coronavirus COVID- 19 . The COVID-19 resource </a:t>
            </a:r>
            <a:r>
              <a:rPr lang="en-US" dirty="0" err="1">
                <a:latin typeface="Times New Roman"/>
              </a:rPr>
              <a:t>centre</a:t>
            </a:r>
            <a:r>
              <a:rPr lang="en-US" dirty="0">
                <a:latin typeface="Times New Roman"/>
              </a:rPr>
              <a:t> is hosted on Elsevier Connect , the company ’ s public news and information ,” no. January, 2020</a:t>
            </a:r>
            <a:r>
              <a:rPr lang="en-US" dirty="0" smtClean="0">
                <a:latin typeface="Times New Roman"/>
              </a:rPr>
              <a:t>.</a:t>
            </a:r>
          </a:p>
          <a:p>
            <a:endParaRPr lang="ar-IQ" dirty="0"/>
          </a:p>
        </p:txBody>
      </p:sp>
      <p:sp>
        <p:nvSpPr>
          <p:cNvPr id="5" name="Rectangle 4"/>
          <p:cNvSpPr/>
          <p:nvPr/>
        </p:nvSpPr>
        <p:spPr>
          <a:xfrm>
            <a:off x="316396" y="4044935"/>
            <a:ext cx="9251674" cy="1477328"/>
          </a:xfrm>
          <a:prstGeom prst="rect">
            <a:avLst/>
          </a:prstGeom>
        </p:spPr>
        <p:txBody>
          <a:bodyPr wrap="square">
            <a:spAutoFit/>
          </a:bodyPr>
          <a:lstStyle/>
          <a:p>
            <a:pPr algn="just"/>
            <a:r>
              <a:rPr lang="en-GB" dirty="0" smtClean="0">
                <a:latin typeface="Times New Roman"/>
              </a:rPr>
              <a:t>[19] </a:t>
            </a:r>
            <a:r>
              <a:rPr lang="en-GB" dirty="0">
                <a:latin typeface="Times New Roman"/>
              </a:rPr>
              <a:t>L. T. Curtis, C. G. England, M. Wu, J. </a:t>
            </a:r>
            <a:r>
              <a:rPr lang="en-GB" dirty="0" err="1">
                <a:latin typeface="Times New Roman"/>
              </a:rPr>
              <a:t>Lowengrub</a:t>
            </a:r>
            <a:r>
              <a:rPr lang="en-GB" dirty="0">
                <a:latin typeface="Times New Roman"/>
              </a:rPr>
              <a:t>, and H. B. </a:t>
            </a:r>
            <a:r>
              <a:rPr lang="en-GB" dirty="0" err="1">
                <a:latin typeface="Times New Roman"/>
              </a:rPr>
              <a:t>Frieboes</a:t>
            </a:r>
            <a:r>
              <a:rPr lang="en-GB" dirty="0">
                <a:latin typeface="Times New Roman"/>
              </a:rPr>
              <a:t>, “An interdisciplinary computational/experimental approach to Evaluate drug-loaded gold nanoparticle </a:t>
            </a:r>
            <a:r>
              <a:rPr lang="en-GB" dirty="0" err="1">
                <a:latin typeface="Times New Roman"/>
              </a:rPr>
              <a:t>tumor</a:t>
            </a:r>
            <a:r>
              <a:rPr lang="en-GB" dirty="0">
                <a:latin typeface="Times New Roman"/>
              </a:rPr>
              <a:t> cytotoxicity,” </a:t>
            </a:r>
            <a:r>
              <a:rPr lang="en-GB" i="1" dirty="0">
                <a:latin typeface="Times New Roman"/>
              </a:rPr>
              <a:t>Nanomedicine</a:t>
            </a:r>
            <a:r>
              <a:rPr lang="en-GB" dirty="0">
                <a:latin typeface="Times New Roman"/>
              </a:rPr>
              <a:t>, vol. 11, no. 3, pp. 197–216, 2016, </a:t>
            </a:r>
            <a:r>
              <a:rPr lang="en-GB" dirty="0" err="1">
                <a:latin typeface="Times New Roman"/>
              </a:rPr>
              <a:t>doi</a:t>
            </a:r>
            <a:r>
              <a:rPr lang="en-GB" dirty="0">
                <a:latin typeface="Times New Roman"/>
              </a:rPr>
              <a:t>: 10.2217/nnm.15.195.</a:t>
            </a:r>
          </a:p>
          <a:p>
            <a:pPr algn="just"/>
            <a:r>
              <a:rPr lang="en-US" dirty="0" smtClean="0">
                <a:latin typeface="Times New Roman"/>
              </a:rPr>
              <a:t>[20] </a:t>
            </a:r>
            <a:r>
              <a:rPr lang="en-US" dirty="0">
                <a:latin typeface="Times New Roman"/>
              </a:rPr>
              <a:t>H. N. </a:t>
            </a:r>
            <a:r>
              <a:rPr lang="en-US" dirty="0" err="1">
                <a:latin typeface="Times New Roman"/>
              </a:rPr>
              <a:t>Verma</a:t>
            </a:r>
            <a:r>
              <a:rPr lang="en-US" dirty="0">
                <a:latin typeface="Times New Roman"/>
              </a:rPr>
              <a:t>, P. Singh, and R. M. </a:t>
            </a:r>
            <a:r>
              <a:rPr lang="en-US" dirty="0" err="1">
                <a:latin typeface="Times New Roman"/>
              </a:rPr>
              <a:t>Chavan</a:t>
            </a:r>
            <a:r>
              <a:rPr lang="en-US" dirty="0">
                <a:latin typeface="Times New Roman"/>
              </a:rPr>
              <a:t>, “Gold nanoparticle: Synthesis and</a:t>
            </a:r>
          </a:p>
          <a:p>
            <a:pPr algn="just"/>
            <a:r>
              <a:rPr lang="en-US" dirty="0">
                <a:latin typeface="Times New Roman"/>
              </a:rPr>
              <a:t>characterization,” </a:t>
            </a:r>
            <a:r>
              <a:rPr lang="en-US" i="1" dirty="0">
                <a:latin typeface="Times New Roman"/>
              </a:rPr>
              <a:t>Vet. World</a:t>
            </a:r>
            <a:r>
              <a:rPr lang="en-US" dirty="0">
                <a:latin typeface="Times New Roman"/>
              </a:rPr>
              <a:t>, vol. 7, no. 2, pp. 72–77, 2014, </a:t>
            </a:r>
            <a:r>
              <a:rPr lang="en-US" dirty="0" err="1">
                <a:latin typeface="Times New Roman"/>
              </a:rPr>
              <a:t>doi</a:t>
            </a:r>
            <a:r>
              <a:rPr lang="en-US" dirty="0">
                <a:latin typeface="Times New Roman"/>
              </a:rPr>
              <a:t>: 10.14202/vetworld.2014.72-77.</a:t>
            </a:r>
            <a:endParaRPr lang="ar-IQ" dirty="0"/>
          </a:p>
        </p:txBody>
      </p:sp>
    </p:spTree>
    <p:extLst>
      <p:ext uri="{BB962C8B-B14F-4D97-AF65-F5344CB8AC3E}">
        <p14:creationId xmlns:p14="http://schemas.microsoft.com/office/powerpoint/2010/main" val="2334223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368" y="293836"/>
            <a:ext cx="9582979" cy="1047979"/>
          </a:xfrm>
          <a:prstGeom prst="rect">
            <a:avLst/>
          </a:prstGeom>
        </p:spPr>
        <p:txBody>
          <a:bodyPr wrap="square">
            <a:spAutoFit/>
          </a:bodyPr>
          <a:lstStyle/>
          <a:p>
            <a:pPr marL="406400" indent="-406400">
              <a:lnSpc>
                <a:spcPct val="115000"/>
              </a:lnSpc>
              <a:spcAft>
                <a:spcPts val="1000"/>
              </a:spcAft>
            </a:pPr>
            <a:r>
              <a:rPr lang="en-US" dirty="0" smtClean="0">
                <a:latin typeface="Calibri"/>
                <a:ea typeface="Calibri"/>
                <a:cs typeface="Calibri"/>
              </a:rPr>
              <a:t>[21] K</a:t>
            </a:r>
            <a:r>
              <a:rPr lang="en-US" dirty="0">
                <a:latin typeface="Calibri"/>
                <a:ea typeface="Calibri"/>
                <a:cs typeface="Calibri"/>
              </a:rPr>
              <a:t>. S. Siddiqi, A. </a:t>
            </a:r>
            <a:r>
              <a:rPr lang="en-US" dirty="0" err="1">
                <a:latin typeface="Calibri"/>
                <a:ea typeface="Calibri"/>
                <a:cs typeface="Calibri"/>
              </a:rPr>
              <a:t>Husen</a:t>
            </a:r>
            <a:r>
              <a:rPr lang="en-US" dirty="0">
                <a:latin typeface="Calibri"/>
                <a:ea typeface="Calibri"/>
                <a:cs typeface="Calibri"/>
              </a:rPr>
              <a:t>, and R. A. K. Rao, “A review on biosynthesis of silver nanoparticles and their biocidal properties,” </a:t>
            </a:r>
            <a:r>
              <a:rPr lang="en-US" i="1" dirty="0">
                <a:latin typeface="Calibri"/>
                <a:ea typeface="Calibri"/>
                <a:cs typeface="Calibri"/>
              </a:rPr>
              <a:t>J. </a:t>
            </a:r>
            <a:r>
              <a:rPr lang="en-US" i="1" dirty="0" err="1">
                <a:latin typeface="Calibri"/>
                <a:ea typeface="Calibri"/>
                <a:cs typeface="Calibri"/>
              </a:rPr>
              <a:t>Nanobiotechnology</a:t>
            </a:r>
            <a:r>
              <a:rPr lang="en-US" dirty="0">
                <a:latin typeface="Calibri"/>
                <a:ea typeface="Calibri"/>
                <a:cs typeface="Calibri"/>
              </a:rPr>
              <a:t>, vol. 16, no. 1, 2018, </a:t>
            </a:r>
            <a:r>
              <a:rPr lang="en-US" dirty="0" err="1">
                <a:latin typeface="Calibri"/>
                <a:ea typeface="Calibri"/>
                <a:cs typeface="Calibri"/>
              </a:rPr>
              <a:t>doi</a:t>
            </a:r>
            <a:r>
              <a:rPr lang="en-US" dirty="0">
                <a:latin typeface="Calibri"/>
                <a:ea typeface="Calibri"/>
                <a:cs typeface="Calibri"/>
              </a:rPr>
              <a:t>: 10.1186/s12951-018-0334-5.</a:t>
            </a:r>
            <a:endParaRPr lang="en-US" dirty="0">
              <a:effectLst/>
              <a:latin typeface="Calibri"/>
              <a:ea typeface="Calibri"/>
              <a:cs typeface="Arial"/>
            </a:endParaRPr>
          </a:p>
        </p:txBody>
      </p:sp>
    </p:spTree>
    <p:extLst>
      <p:ext uri="{BB962C8B-B14F-4D97-AF65-F5344CB8AC3E}">
        <p14:creationId xmlns:p14="http://schemas.microsoft.com/office/powerpoint/2010/main" val="1042576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5999" cy="5963478"/>
          </a:xfrm>
          <a:prstGeom prst="rect">
            <a:avLst/>
          </a:prstGeom>
          <a:noFill/>
          <a:ln>
            <a:noFill/>
          </a:ln>
        </p:spPr>
      </p:pic>
      <p:sp>
        <p:nvSpPr>
          <p:cNvPr id="3" name="Rectangle 2"/>
          <p:cNvSpPr/>
          <p:nvPr/>
        </p:nvSpPr>
        <p:spPr>
          <a:xfrm>
            <a:off x="2571257" y="5963478"/>
            <a:ext cx="4763484" cy="369332"/>
          </a:xfrm>
          <a:prstGeom prst="rect">
            <a:avLst/>
          </a:prstGeom>
        </p:spPr>
        <p:txBody>
          <a:bodyPr wrap="none">
            <a:spAutoFit/>
          </a:bodyPr>
          <a:lstStyle/>
          <a:p>
            <a:r>
              <a:rPr lang="en-US" dirty="0"/>
              <a:t>Figure 1: The Main Symptoms of Multiple </a:t>
            </a:r>
            <a:r>
              <a:rPr lang="en-US" dirty="0" smtClean="0"/>
              <a:t>[3]</a:t>
            </a:r>
            <a:endParaRPr lang="ar-IQ" dirty="0"/>
          </a:p>
        </p:txBody>
      </p:sp>
    </p:spTree>
    <p:extLst>
      <p:ext uri="{BB962C8B-B14F-4D97-AF65-F5344CB8AC3E}">
        <p14:creationId xmlns:p14="http://schemas.microsoft.com/office/powerpoint/2010/main" val="2738121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997147"/>
          </a:xfrm>
          <a:prstGeom prst="rect">
            <a:avLst/>
          </a:prstGeom>
          <a:noFill/>
          <a:ln>
            <a:noFill/>
          </a:ln>
        </p:spPr>
      </p:pic>
    </p:spTree>
    <p:extLst>
      <p:ext uri="{BB962C8B-B14F-4D97-AF65-F5344CB8AC3E}">
        <p14:creationId xmlns:p14="http://schemas.microsoft.com/office/powerpoint/2010/main" val="1149294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0017"/>
            <a:ext cx="9906000" cy="5327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266486"/>
            <a:ext cx="9906000" cy="1323439"/>
          </a:xfrm>
          <a:prstGeom prst="rect">
            <a:avLst/>
          </a:prstGeom>
        </p:spPr>
        <p:txBody>
          <a:bodyPr wrap="square">
            <a:spAutoFit/>
          </a:bodyPr>
          <a:lstStyle/>
          <a:p>
            <a:pPr algn="just"/>
            <a:r>
              <a:rPr lang="en-US" sz="2000" dirty="0"/>
              <a:t>The cause of MS is not known, strong evidence suggests genetic and environmental factors (infectious agents) are involved in the initiation of this disease, in particular vitamin D or ultraviolet B light (UVB) exposure, Epstein–Barr virus (EBV) infection, obesity and </a:t>
            </a:r>
            <a:r>
              <a:rPr lang="en-US" sz="2000" dirty="0" smtClean="0"/>
              <a:t>smoking.</a:t>
            </a:r>
            <a:endParaRPr lang="ar-IQ" sz="2000" dirty="0"/>
          </a:p>
        </p:txBody>
      </p:sp>
    </p:spTree>
    <p:extLst>
      <p:ext uri="{BB962C8B-B14F-4D97-AF65-F5344CB8AC3E}">
        <p14:creationId xmlns:p14="http://schemas.microsoft.com/office/powerpoint/2010/main" val="3159818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22032"/>
            <a:ext cx="9906000" cy="5355312"/>
          </a:xfrm>
          <a:prstGeom prst="rect">
            <a:avLst/>
          </a:prstGeom>
        </p:spPr>
        <p:txBody>
          <a:bodyPr wrap="square">
            <a:spAutoFit/>
          </a:bodyPr>
          <a:lstStyle/>
          <a:p>
            <a:r>
              <a:rPr lang="en-US" dirty="0" smtClean="0">
                <a:latin typeface="Times New Roman"/>
              </a:rPr>
              <a:t>Neurologists </a:t>
            </a:r>
            <a:r>
              <a:rPr lang="en-US" dirty="0">
                <a:latin typeface="Times New Roman"/>
              </a:rPr>
              <a:t>agree that patients may be grouped into four major categories based on the course of </a:t>
            </a:r>
            <a:r>
              <a:rPr lang="en-US" dirty="0" smtClean="0">
                <a:latin typeface="Times New Roman"/>
              </a:rPr>
              <a:t>disease [4][5].</a:t>
            </a:r>
          </a:p>
          <a:p>
            <a:r>
              <a:rPr lang="en-US" dirty="0" smtClean="0">
                <a:latin typeface="Times New Roman"/>
              </a:rPr>
              <a:t>.</a:t>
            </a:r>
            <a:endParaRPr lang="en-US" dirty="0">
              <a:latin typeface="Times New Roman"/>
            </a:endParaRPr>
          </a:p>
          <a:p>
            <a:pPr marL="285750" indent="-285750">
              <a:buFont typeface="Symbol" pitchFamily="18" charset="2"/>
              <a:buChar char="·"/>
            </a:pPr>
            <a:r>
              <a:rPr lang="en-US" dirty="0" smtClean="0">
                <a:latin typeface="Times New Roman"/>
              </a:rPr>
              <a:t>Relapsing–remitting </a:t>
            </a:r>
            <a:r>
              <a:rPr lang="en-US" dirty="0">
                <a:latin typeface="Times New Roman"/>
              </a:rPr>
              <a:t>MS (RRMS): the most common form, affecting about 85% of MS patients. It is marked by flare-ups (relapses or exacerbations) of symptoms followed by periods of remission, when symptoms improve or disappear</a:t>
            </a:r>
            <a:r>
              <a:rPr lang="en-US" dirty="0" smtClean="0">
                <a:latin typeface="Times New Roman"/>
              </a:rPr>
              <a:t>.</a:t>
            </a:r>
          </a:p>
          <a:p>
            <a:pPr marL="285750" indent="-285750">
              <a:buFont typeface="Symbol" pitchFamily="18" charset="2"/>
              <a:buChar char="·"/>
            </a:pPr>
            <a:endParaRPr lang="en-US" dirty="0">
              <a:latin typeface="Times New Roman"/>
            </a:endParaRPr>
          </a:p>
          <a:p>
            <a:pPr marL="285750" indent="-285750">
              <a:buFont typeface="Symbol" pitchFamily="18" charset="2"/>
              <a:buChar char="·"/>
            </a:pPr>
            <a:r>
              <a:rPr lang="en-US" dirty="0" smtClean="0">
                <a:latin typeface="Times New Roman"/>
              </a:rPr>
              <a:t>Secondary </a:t>
            </a:r>
            <a:r>
              <a:rPr lang="en-US" dirty="0">
                <a:latin typeface="Times New Roman"/>
              </a:rPr>
              <a:t>progressive MS (SPMS): may develop in some patients with relapsing–remitting disease. For many patients, treatment with disease-modifying agents helps delay such progression. The disease course continues to worsen with or without periods of remission or leveling off of symptom severity (plateaus</a:t>
            </a:r>
            <a:r>
              <a:rPr lang="en-US" dirty="0" smtClean="0">
                <a:latin typeface="Times New Roman"/>
              </a:rPr>
              <a:t>).</a:t>
            </a:r>
          </a:p>
          <a:p>
            <a:pPr marL="285750" indent="-285750">
              <a:buFont typeface="Symbol" pitchFamily="18" charset="2"/>
              <a:buChar char="·"/>
            </a:pPr>
            <a:endParaRPr lang="en-US" dirty="0">
              <a:latin typeface="Times New Roman"/>
            </a:endParaRPr>
          </a:p>
          <a:p>
            <a:pPr marL="285750" indent="-285750">
              <a:buFont typeface="Symbol" pitchFamily="18" charset="2"/>
              <a:buChar char="·"/>
            </a:pPr>
            <a:r>
              <a:rPr lang="en-US" dirty="0" smtClean="0">
                <a:latin typeface="Times New Roman"/>
              </a:rPr>
              <a:t>Primary </a:t>
            </a:r>
            <a:r>
              <a:rPr lang="en-US" dirty="0">
                <a:latin typeface="Times New Roman"/>
              </a:rPr>
              <a:t>progressive MS (PPMS): affects approximately 10% of MS patients. Symptoms continue to worsen gradually from the beginning. There are no relapses or remissions, but there may be occasional plateaus. This form of MS is more resistant to the drugs typically used to treat the disease</a:t>
            </a:r>
            <a:r>
              <a:rPr lang="en-US" dirty="0" smtClean="0">
                <a:latin typeface="Times New Roman"/>
              </a:rPr>
              <a:t>.</a:t>
            </a:r>
          </a:p>
          <a:p>
            <a:pPr marL="285750" indent="-285750">
              <a:buFont typeface="Symbol" pitchFamily="18" charset="2"/>
              <a:buChar char="·"/>
            </a:pPr>
            <a:endParaRPr lang="en-US" dirty="0">
              <a:latin typeface="Times New Roman"/>
            </a:endParaRPr>
          </a:p>
          <a:p>
            <a:r>
              <a:rPr lang="en-US" dirty="0">
                <a:latin typeface="Symbol"/>
              </a:rPr>
              <a:t> </a:t>
            </a:r>
            <a:r>
              <a:rPr lang="en-US" dirty="0">
                <a:latin typeface="Times New Roman"/>
              </a:rPr>
              <a:t>Progressive-relapsing MS (PRMS): a rare form, affecting fewer than 5% of patients. It is progressive from the start, with intermittent flare-ups of worsening symptoms along the way. There are no periods of remission.</a:t>
            </a:r>
            <a:endParaRPr lang="ar-IQ" dirty="0"/>
          </a:p>
        </p:txBody>
      </p:sp>
      <p:sp>
        <p:nvSpPr>
          <p:cNvPr id="5" name="Rectangle 4"/>
          <p:cNvSpPr/>
          <p:nvPr/>
        </p:nvSpPr>
        <p:spPr>
          <a:xfrm>
            <a:off x="-1" y="228408"/>
            <a:ext cx="3371885" cy="461665"/>
          </a:xfrm>
          <a:prstGeom prst="rect">
            <a:avLst/>
          </a:prstGeom>
          <a:solidFill>
            <a:schemeClr val="accent6">
              <a:lumMod val="90000"/>
            </a:schemeClr>
          </a:solidFill>
        </p:spPr>
        <p:txBody>
          <a:bodyPr wrap="none">
            <a:spAutoFit/>
          </a:bodyPr>
          <a:lstStyle/>
          <a:p>
            <a:pPr lvl="0"/>
            <a:r>
              <a:rPr lang="en-GB" sz="2400" b="1" dirty="0" smtClean="0">
                <a:solidFill>
                  <a:srgbClr val="2F2B20"/>
                </a:solidFill>
                <a:latin typeface="Times New Roman"/>
              </a:rPr>
              <a:t>1.2 Pathology </a:t>
            </a:r>
            <a:r>
              <a:rPr lang="en-GB" sz="2400" b="1" dirty="0">
                <a:solidFill>
                  <a:srgbClr val="2F2B20"/>
                </a:solidFill>
                <a:latin typeface="Times New Roman"/>
              </a:rPr>
              <a:t>and Types</a:t>
            </a:r>
          </a:p>
        </p:txBody>
      </p:sp>
    </p:spTree>
    <p:extLst>
      <p:ext uri="{BB962C8B-B14F-4D97-AF65-F5344CB8AC3E}">
        <p14:creationId xmlns:p14="http://schemas.microsoft.com/office/powerpoint/2010/main" val="4063962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74509"/>
            <a:ext cx="9906000" cy="1754326"/>
          </a:xfrm>
          <a:prstGeom prst="rect">
            <a:avLst/>
          </a:prstGeom>
        </p:spPr>
        <p:txBody>
          <a:bodyPr wrap="square">
            <a:spAutoFit/>
          </a:bodyPr>
          <a:lstStyle/>
          <a:p>
            <a:pPr algn="just"/>
            <a:r>
              <a:rPr lang="en-US" dirty="0" smtClean="0"/>
              <a:t>Multiple </a:t>
            </a:r>
            <a:r>
              <a:rPr lang="en-US" dirty="0"/>
              <a:t>sclerosis is typically diagnosed based on the presenting signs and symptoms, in combination with supporting medical imaging and laboratory testing [10]. It can be difficult to confirm, especially early on, since the signs and symptoms may be similar to those of other medical </a:t>
            </a:r>
            <a:r>
              <a:rPr lang="en-US" dirty="0" smtClean="0"/>
              <a:t>problems [6][7].</a:t>
            </a:r>
          </a:p>
          <a:p>
            <a:pPr algn="just"/>
            <a:endParaRPr lang="en-US" dirty="0" smtClean="0"/>
          </a:p>
          <a:p>
            <a:pPr algn="just"/>
            <a:r>
              <a:rPr lang="en-US" dirty="0"/>
              <a:t> </a:t>
            </a:r>
            <a:r>
              <a:rPr lang="en-US" dirty="0" smtClean="0"/>
              <a:t>MRI </a:t>
            </a:r>
            <a:r>
              <a:rPr lang="en-US" dirty="0"/>
              <a:t>which can reveal areas of MS (lesions) on your brain and spinal cord. </a:t>
            </a:r>
            <a:endParaRPr lang="ar-IQ" dirty="0"/>
          </a:p>
        </p:txBody>
      </p:sp>
      <p:sp>
        <p:nvSpPr>
          <p:cNvPr id="4" name="Rectangle 3"/>
          <p:cNvSpPr/>
          <p:nvPr/>
        </p:nvSpPr>
        <p:spPr>
          <a:xfrm>
            <a:off x="121982" y="474629"/>
            <a:ext cx="4216219" cy="400110"/>
          </a:xfrm>
          <a:prstGeom prst="rect">
            <a:avLst/>
          </a:prstGeom>
          <a:solidFill>
            <a:schemeClr val="accent6">
              <a:lumMod val="90000"/>
            </a:schemeClr>
          </a:solidFill>
        </p:spPr>
        <p:txBody>
          <a:bodyPr wrap="none">
            <a:spAutoFit/>
          </a:bodyPr>
          <a:lstStyle/>
          <a:p>
            <a:pPr lvl="0"/>
            <a:r>
              <a:rPr lang="en-US" sz="2000" b="1" dirty="0">
                <a:solidFill>
                  <a:srgbClr val="2F2B20"/>
                </a:solidFill>
              </a:rPr>
              <a:t>1.3 Diagnosis of Multiple sclerosis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899975"/>
            <a:ext cx="5300871" cy="3481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096" y="2873619"/>
            <a:ext cx="4750904"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7020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21237"/>
            <a:ext cx="9881152" cy="1200329"/>
          </a:xfrm>
          <a:prstGeom prst="rect">
            <a:avLst/>
          </a:prstGeom>
        </p:spPr>
        <p:txBody>
          <a:bodyPr wrap="square">
            <a:spAutoFit/>
          </a:bodyPr>
          <a:lstStyle/>
          <a:p>
            <a:r>
              <a:rPr lang="en-US" dirty="0" smtClean="0">
                <a:latin typeface="Times New Roman"/>
              </a:rPr>
              <a:t>There </a:t>
            </a:r>
            <a:r>
              <a:rPr lang="en-US" dirty="0">
                <a:latin typeface="Times New Roman"/>
              </a:rPr>
              <a:t>is no cure for multiple sclerosis. Treatment typically focuses on speeding recovery from attacks, slowing the progression of the disease and managing MS symptoms. Some people have such mild symptoms that no treatment is necessary. Figuer.2 shows the time line developments in the treatment of multiple </a:t>
            </a:r>
            <a:r>
              <a:rPr lang="en-US" dirty="0" smtClean="0">
                <a:latin typeface="Times New Roman"/>
              </a:rPr>
              <a:t>sclerosis [8].</a:t>
            </a:r>
            <a:endParaRPr lang="ar-IQ"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21566"/>
            <a:ext cx="9906000" cy="4909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3299" y="321127"/>
            <a:ext cx="1708096" cy="400110"/>
          </a:xfrm>
          <a:prstGeom prst="rect">
            <a:avLst/>
          </a:prstGeom>
          <a:solidFill>
            <a:schemeClr val="accent6">
              <a:lumMod val="90000"/>
            </a:schemeClr>
          </a:solidFill>
        </p:spPr>
        <p:txBody>
          <a:bodyPr wrap="none">
            <a:spAutoFit/>
          </a:bodyPr>
          <a:lstStyle/>
          <a:p>
            <a:pPr lvl="0"/>
            <a:r>
              <a:rPr lang="en-GB" sz="2000" b="1" dirty="0">
                <a:solidFill>
                  <a:srgbClr val="2F2B20"/>
                </a:solidFill>
                <a:latin typeface="Times New Roman"/>
              </a:rPr>
              <a:t>1.4 Treatment</a:t>
            </a:r>
          </a:p>
        </p:txBody>
      </p:sp>
    </p:spTree>
    <p:extLst>
      <p:ext uri="{BB962C8B-B14F-4D97-AF65-F5344CB8AC3E}">
        <p14:creationId xmlns:p14="http://schemas.microsoft.com/office/powerpoint/2010/main" val="3656253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6374"/>
            <a:ext cx="4953000" cy="461665"/>
          </a:xfrm>
          <a:prstGeom prst="rect">
            <a:avLst/>
          </a:prstGeom>
          <a:solidFill>
            <a:schemeClr val="accent6">
              <a:lumMod val="90000"/>
            </a:schemeClr>
          </a:solidFill>
        </p:spPr>
        <p:txBody>
          <a:bodyPr>
            <a:spAutoFit/>
          </a:bodyPr>
          <a:lstStyle/>
          <a:p>
            <a:r>
              <a:rPr lang="en-GB" sz="2400" b="1" dirty="0">
                <a:latin typeface="Times New Roman"/>
              </a:rPr>
              <a:t>1.5 Biochemical </a:t>
            </a:r>
            <a:r>
              <a:rPr lang="en-GB" sz="2400" b="1" dirty="0" smtClean="0">
                <a:latin typeface="Times New Roman"/>
              </a:rPr>
              <a:t>Markers</a:t>
            </a:r>
            <a:endParaRPr lang="en-GB" sz="2400" b="1" dirty="0">
              <a:latin typeface="Times New Roman"/>
            </a:endParaRPr>
          </a:p>
        </p:txBody>
      </p:sp>
      <p:sp>
        <p:nvSpPr>
          <p:cNvPr id="5" name="Rectangle 4"/>
          <p:cNvSpPr/>
          <p:nvPr/>
        </p:nvSpPr>
        <p:spPr>
          <a:xfrm>
            <a:off x="310714" y="815442"/>
            <a:ext cx="2165786" cy="461665"/>
          </a:xfrm>
          <a:prstGeom prst="rect">
            <a:avLst/>
          </a:prstGeom>
          <a:solidFill>
            <a:srgbClr val="92D050"/>
          </a:solidFill>
        </p:spPr>
        <p:txBody>
          <a:bodyPr wrap="none">
            <a:spAutoFit/>
          </a:bodyPr>
          <a:lstStyle/>
          <a:p>
            <a:pPr lvl="0"/>
            <a:r>
              <a:rPr lang="en-GB" sz="2400" b="1" dirty="0">
                <a:solidFill>
                  <a:prstClr val="black"/>
                </a:solidFill>
                <a:latin typeface="Times New Roman"/>
              </a:rPr>
              <a:t>1.5.1Vitamin D</a:t>
            </a:r>
            <a:endParaRPr lang="ar-IQ" sz="2400" dirty="0">
              <a:solidFill>
                <a:prstClr val="black"/>
              </a:solidFill>
            </a:endParaRPr>
          </a:p>
        </p:txBody>
      </p:sp>
      <p:sp>
        <p:nvSpPr>
          <p:cNvPr id="6" name="Rectangle 5"/>
          <p:cNvSpPr/>
          <p:nvPr/>
        </p:nvSpPr>
        <p:spPr>
          <a:xfrm>
            <a:off x="164939" y="1506212"/>
            <a:ext cx="9376625" cy="1938992"/>
          </a:xfrm>
          <a:prstGeom prst="rect">
            <a:avLst/>
          </a:prstGeom>
        </p:spPr>
        <p:txBody>
          <a:bodyPr wrap="square">
            <a:spAutoFit/>
          </a:bodyPr>
          <a:lstStyle/>
          <a:p>
            <a:pPr marL="342900" indent="-342900" algn="just">
              <a:buFont typeface="Arial" panose="020B0604020202020204" pitchFamily="34" charset="0"/>
              <a:buChar char="•"/>
            </a:pPr>
            <a:r>
              <a:rPr lang="en-US" sz="2400" dirty="0" smtClean="0"/>
              <a:t>Vitamin </a:t>
            </a:r>
            <a:r>
              <a:rPr lang="en-US" sz="2400" dirty="0"/>
              <a:t>D is a group of fat-soluble </a:t>
            </a:r>
            <a:r>
              <a:rPr lang="en-US" sz="2400" dirty="0" err="1"/>
              <a:t>secosteroids</a:t>
            </a:r>
            <a:r>
              <a:rPr lang="en-US" sz="2400" dirty="0"/>
              <a:t> responsible for increasing intestinal absorption of calcium, magnesium, and phosphate, and many other biological effects. In humans, the most important compounds in this group are vitamin D3 (also known as cholecalciferol) and vitamin D2 (</a:t>
            </a:r>
            <a:r>
              <a:rPr lang="en-US" sz="2400" dirty="0" err="1"/>
              <a:t>ergocalciferol</a:t>
            </a:r>
            <a:r>
              <a:rPr lang="en-US" sz="2400" dirty="0" smtClean="0"/>
              <a:t>) [9].</a:t>
            </a:r>
            <a:endParaRPr lang="ar-IQ" sz="2400" dirty="0"/>
          </a:p>
        </p:txBody>
      </p:sp>
      <p:sp>
        <p:nvSpPr>
          <p:cNvPr id="7" name="Rectangle 6"/>
          <p:cNvSpPr/>
          <p:nvPr/>
        </p:nvSpPr>
        <p:spPr>
          <a:xfrm>
            <a:off x="310714" y="3656448"/>
            <a:ext cx="9111582" cy="830997"/>
          </a:xfrm>
          <a:prstGeom prst="rect">
            <a:avLst/>
          </a:prstGeom>
        </p:spPr>
        <p:txBody>
          <a:bodyPr wrap="square">
            <a:spAutoFit/>
          </a:bodyPr>
          <a:lstStyle/>
          <a:p>
            <a:pPr marL="342900" indent="-342900">
              <a:buFont typeface="Arial" panose="020B0604020202020204" pitchFamily="34" charset="0"/>
              <a:buChar char="•"/>
            </a:pPr>
            <a:r>
              <a:rPr lang="en-US" sz="2400" dirty="0"/>
              <a:t>Low concentration of vitamin D in blood circulation seems to have a significant role on MS </a:t>
            </a:r>
            <a:r>
              <a:rPr lang="en-US" sz="2400" dirty="0" smtClean="0"/>
              <a:t>pathogenesis.</a:t>
            </a:r>
            <a:endParaRPr lang="ar-IQ" sz="2400" dirty="0"/>
          </a:p>
        </p:txBody>
      </p:sp>
      <p:sp>
        <p:nvSpPr>
          <p:cNvPr id="8" name="Rectangle 7"/>
          <p:cNvSpPr/>
          <p:nvPr/>
        </p:nvSpPr>
        <p:spPr>
          <a:xfrm>
            <a:off x="164939" y="4549676"/>
            <a:ext cx="9596943" cy="1938992"/>
          </a:xfrm>
          <a:prstGeom prst="rect">
            <a:avLst/>
          </a:prstGeom>
        </p:spPr>
        <p:txBody>
          <a:bodyPr wrap="square">
            <a:spAutoFit/>
          </a:bodyPr>
          <a:lstStyle/>
          <a:p>
            <a:pPr marL="342900" indent="-342900">
              <a:buFont typeface="Arial" panose="020B0604020202020204" pitchFamily="34" charset="0"/>
              <a:buChar char="•"/>
            </a:pPr>
            <a:r>
              <a:rPr lang="en-US" sz="2400" dirty="0"/>
              <a:t>Vitamin D may be involved in myelination and </a:t>
            </a:r>
            <a:r>
              <a:rPr lang="en-US" sz="2400" dirty="0" err="1"/>
              <a:t>remyelination</a:t>
            </a:r>
            <a:r>
              <a:rPr lang="en-US" sz="2400" dirty="0"/>
              <a:t> at different levels.</a:t>
            </a:r>
          </a:p>
          <a:p>
            <a:pPr marL="342900" indent="-342900">
              <a:buFont typeface="Arial" panose="020B0604020202020204" pitchFamily="34" charset="0"/>
              <a:buChar char="•"/>
            </a:pPr>
            <a:r>
              <a:rPr lang="en-US" sz="2400" dirty="0" smtClean="0"/>
              <a:t>Myelination </a:t>
            </a:r>
            <a:r>
              <a:rPr lang="en-US" sz="2400" dirty="0"/>
              <a:t>is the process by which axons are wrapped in myelin. </a:t>
            </a:r>
            <a:r>
              <a:rPr lang="en-US" sz="2400" dirty="0" err="1"/>
              <a:t>Remyelination</a:t>
            </a:r>
            <a:r>
              <a:rPr lang="en-US" sz="2400" dirty="0"/>
              <a:t> of demyelinated lesions has been observed in the early stages of MS this is supported by neuroimaging </a:t>
            </a:r>
            <a:r>
              <a:rPr lang="en-US" sz="2400" dirty="0" smtClean="0"/>
              <a:t>findings [10]. </a:t>
            </a:r>
            <a:endParaRPr lang="ar-IQ" sz="2400" dirty="0"/>
          </a:p>
        </p:txBody>
      </p:sp>
    </p:spTree>
    <p:extLst>
      <p:ext uri="{BB962C8B-B14F-4D97-AF65-F5344CB8AC3E}">
        <p14:creationId xmlns:p14="http://schemas.microsoft.com/office/powerpoint/2010/main" val="3250464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25872</TotalTime>
  <Words>3042</Words>
  <Application>Microsoft Office PowerPoint</Application>
  <PresentationFormat>A4 Paper (210x297 mm)</PresentationFormat>
  <Paragraphs>152</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Maher</cp:lastModifiedBy>
  <cp:revision>113</cp:revision>
  <dcterms:created xsi:type="dcterms:W3CDTF">2020-05-25T13:49:13Z</dcterms:created>
  <dcterms:modified xsi:type="dcterms:W3CDTF">2021-07-09T12:34:41Z</dcterms:modified>
</cp:coreProperties>
</file>