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02" r:id="rId4"/>
  </p:sldMasterIdLst>
  <p:notesMasterIdLst>
    <p:notesMasterId r:id="rId17"/>
  </p:notesMasterIdLst>
  <p:sldIdLst>
    <p:sldId id="352" r:id="rId5"/>
    <p:sldId id="353" r:id="rId6"/>
    <p:sldId id="308" r:id="rId7"/>
    <p:sldId id="354" r:id="rId8"/>
    <p:sldId id="357" r:id="rId9"/>
    <p:sldId id="260" r:id="rId10"/>
    <p:sldId id="358" r:id="rId11"/>
    <p:sldId id="259" r:id="rId12"/>
    <p:sldId id="307" r:id="rId13"/>
    <p:sldId id="355" r:id="rId14"/>
    <p:sldId id="298" r:id="rId15"/>
    <p:sldId id="3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14-Jul-23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81A35D0-5305-47E8-9EBD-64FE83DE48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3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56CD19-1A7B-4C41-8020-0283FAD3E4B4}"/>
              </a:ext>
            </a:extLst>
          </p:cNvPr>
          <p:cNvGrpSpPr/>
          <p:nvPr userDrawn="1"/>
        </p:nvGrpSpPr>
        <p:grpSpPr>
          <a:xfrm>
            <a:off x="5252423" y="595072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32A90AA5-0E0C-48DD-A776-257B5CFEE1B4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908B522-2C73-41DC-BB38-BB4395A89E6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9F3F86-3DB9-4F69-9BC7-186C7489685E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99B000-2016-4DB8-865D-D12667639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1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7932080-0810-4B1D-908C-AF1EDCA12D4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3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Back</a:t>
            </a:r>
            <a:endParaRPr lang="ko-KR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6EAC36-EAC8-428A-A088-246A73CDFFB5}"/>
              </a:ext>
            </a:extLst>
          </p:cNvPr>
          <p:cNvSpPr/>
          <p:nvPr userDrawn="1"/>
        </p:nvSpPr>
        <p:spPr>
          <a:xfrm>
            <a:off x="1" y="368765"/>
            <a:ext cx="744014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CA9D98-43D2-483C-8B85-C6EAE758F58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26534" y="3299772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92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7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7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9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4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63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9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6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8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6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48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63567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80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90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3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721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51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76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C09FEA-BEF8-4290-8E46-D3D4252B272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9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97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630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70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5067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336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30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683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87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102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425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FB9F809-2459-41AE-8E9A-5701E3C709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41FFB62-7E97-444B-B877-C64CA73321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1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19541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77036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56CD19-1A7B-4C41-8020-0283FAD3E4B4}"/>
              </a:ext>
            </a:extLst>
          </p:cNvPr>
          <p:cNvGrpSpPr/>
          <p:nvPr userDrawn="1"/>
        </p:nvGrpSpPr>
        <p:grpSpPr>
          <a:xfrm>
            <a:off x="5252423" y="595072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32A90AA5-0E0C-48DD-A776-257B5CFEE1B4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908B522-2C73-41DC-BB38-BB4395A89E6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9F3F86-3DB9-4F69-9BC7-186C7489685E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99B000-2016-4DB8-865D-D12667639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1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60AD9-9756-4B66-9EBB-7670CA3B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1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9F99D2-20F2-49CE-B567-666279EF71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1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03183F-D592-443E-A44C-8CAFD2A32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14AEF368-EB11-4BFA-B36D-868509E93EA1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5F3A69-6335-49B7-AE58-11F5E62C00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E7E67B-99C8-473A-AA19-DCA1A7809AA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C255D5-494B-41AB-87CE-D124AE61362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2B773D-580D-4A55-B97E-4E7522B79BC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0F587-8D6E-4353-A567-055F0E52588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04754-2EC2-42E5-BEBB-27F8204D373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C6E0EA-28F9-4E75-BB94-DE9136C7A65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5440B8-9DD5-4059-B4BB-FCB416359FE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71B408FB-6B77-44DB-A084-E07E1B1F649E}"/>
              </a:ext>
            </a:extLst>
          </p:cNvPr>
          <p:cNvGrpSpPr/>
          <p:nvPr userDrawn="1"/>
        </p:nvGrpSpPr>
        <p:grpSpPr>
          <a:xfrm>
            <a:off x="7567839" y="2977448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5FF907-2BA5-4750-AF49-6675D80B93E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200168-CEB7-4559-9D17-6972BEF60B4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7EFF45-8C51-4430-921E-41637D6DAFB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9C9FE9-B415-4DE8-90DF-AB8935B21F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0AD8C-211C-4269-A904-EAFF93D0D8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2A065D-4AF7-49AD-8DB2-D7A9C187ACA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088B06-A28C-4D99-8F55-4F1F8A6CA5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301547-03B0-4628-9235-74B7C6B6D96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950B1937-B676-468D-9F90-95693E27F07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3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199ECFD9-5C29-4A47-943F-E7F2F9ADAA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61B070E-4A5E-4273-B131-A2C956551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72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102900-4B5E-431A-A43E-E819407A8838}" type="datetimeFigureOut">
              <a:rPr lang="en-US" smtClean="0"/>
              <a:pPr/>
              <a:t>14-Jul-23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2E5206-95D8-42CD-8A9A-BB7529836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831" y="784089"/>
            <a:ext cx="9726246" cy="842841"/>
          </a:xfrm>
        </p:spPr>
        <p:txBody>
          <a:bodyPr/>
          <a:lstStyle/>
          <a:p>
            <a:pPr algn="ctr"/>
            <a:r>
              <a:rPr lang="en-US" dirty="0" smtClean="0"/>
              <a:t>“The Dust storms”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124200"/>
            <a:ext cx="863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9354" y="1466850"/>
            <a:ext cx="10363200" cy="162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Dr.Taghreed</a:t>
            </a:r>
            <a:r>
              <a:rPr lang="en-US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</a:t>
            </a:r>
          </a:p>
          <a:p>
            <a:pPr algn="ctr"/>
            <a:r>
              <a:rPr lang="en-GB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Atmospheric </a:t>
            </a:r>
            <a:r>
              <a:rPr lang="en-GB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 department</a:t>
            </a:r>
          </a:p>
          <a:p>
            <a:pPr algn="ctr"/>
            <a:r>
              <a:rPr lang="en-GB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Collage of science</a:t>
            </a:r>
          </a:p>
          <a:p>
            <a:pPr algn="ctr"/>
            <a:r>
              <a:rPr lang="en-GB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GB" sz="2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GB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endParaRPr lang="en-US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to do in case of dust storm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86BE0-FCCA-4991-8EE0-CE5BE980CD38}"/>
              </a:ext>
            </a:extLst>
          </p:cNvPr>
          <p:cNvSpPr/>
          <p:nvPr/>
        </p:nvSpPr>
        <p:spPr>
          <a:xfrm>
            <a:off x="1120786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8E9F3D-2DBB-4DD1-A5DD-028C26F80FB4}"/>
              </a:ext>
            </a:extLst>
          </p:cNvPr>
          <p:cNvSpPr/>
          <p:nvPr/>
        </p:nvSpPr>
        <p:spPr>
          <a:xfrm>
            <a:off x="1365155" y="1838535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D7D8CD73-EFD8-4494-BE25-C325701B1322}"/>
              </a:ext>
            </a:extLst>
          </p:cNvPr>
          <p:cNvSpPr/>
          <p:nvPr/>
        </p:nvSpPr>
        <p:spPr>
          <a:xfrm rot="5400000">
            <a:off x="972811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3DF96C97-AFD6-4E33-BB08-51BAB16BFE57}"/>
              </a:ext>
            </a:extLst>
          </p:cNvPr>
          <p:cNvSpPr/>
          <p:nvPr/>
        </p:nvSpPr>
        <p:spPr>
          <a:xfrm>
            <a:off x="2461910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F1E30-2096-4CCF-95EC-32F9FE4AC5BC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CD4B716-A269-40D4-A9B1-796D7EE1A4AF}"/>
              </a:ext>
            </a:extLst>
          </p:cNvPr>
          <p:cNvSpPr/>
          <p:nvPr/>
        </p:nvSpPr>
        <p:spPr>
          <a:xfrm rot="10800000">
            <a:off x="10336032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98F8CA59-598E-47B5-86D3-60A51F00C4E6}"/>
              </a:ext>
            </a:extLst>
          </p:cNvPr>
          <p:cNvSpPr/>
          <p:nvPr/>
        </p:nvSpPr>
        <p:spPr>
          <a:xfrm rot="10800000">
            <a:off x="3532512" y="2955545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CBDB68AC-EDD4-45B6-A18C-336849B0A0C1}"/>
              </a:ext>
            </a:extLst>
          </p:cNvPr>
          <p:cNvSpPr/>
          <p:nvPr/>
        </p:nvSpPr>
        <p:spPr>
          <a:xfrm rot="16200000">
            <a:off x="10467344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D0C3921F-279E-4097-B21F-DF4FE57A4AAC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FAB87-FF3D-4B02-9762-8C0EB481F044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6ED09D2-CE69-420D-B735-4DAE23CC0B8D}"/>
              </a:ext>
            </a:extLst>
          </p:cNvPr>
          <p:cNvSpPr/>
          <p:nvPr/>
        </p:nvSpPr>
        <p:spPr>
          <a:xfrm>
            <a:off x="1120786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CB71B8-5ADE-4F24-937B-D9A4031B4697}"/>
              </a:ext>
            </a:extLst>
          </p:cNvPr>
          <p:cNvSpPr/>
          <p:nvPr/>
        </p:nvSpPr>
        <p:spPr>
          <a:xfrm>
            <a:off x="1365156" y="4080921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67F2F7D-144D-4E25-98D8-D99BE57134ED}"/>
              </a:ext>
            </a:extLst>
          </p:cNvPr>
          <p:cNvSpPr/>
          <p:nvPr/>
        </p:nvSpPr>
        <p:spPr>
          <a:xfrm rot="5400000">
            <a:off x="972811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770E3FD-AF7E-44E7-A664-1120D94CA89C}"/>
              </a:ext>
            </a:extLst>
          </p:cNvPr>
          <p:cNvSpPr/>
          <p:nvPr/>
        </p:nvSpPr>
        <p:spPr>
          <a:xfrm>
            <a:off x="2439228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9248E-924C-48D1-BB72-98FA2D83D732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83B1E8B-E95B-418A-9878-52D63F52A271}"/>
              </a:ext>
            </a:extLst>
          </p:cNvPr>
          <p:cNvSpPr/>
          <p:nvPr/>
        </p:nvSpPr>
        <p:spPr>
          <a:xfrm rot="10800000">
            <a:off x="10336032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A0E68286-AC38-4FDE-984D-9BA2ADCA391F}"/>
              </a:ext>
            </a:extLst>
          </p:cNvPr>
          <p:cNvSpPr/>
          <p:nvPr/>
        </p:nvSpPr>
        <p:spPr>
          <a:xfrm rot="10800000">
            <a:off x="3532512" y="5197931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50601461-3989-4C6F-B94D-5C8304B87D3C}"/>
              </a:ext>
            </a:extLst>
          </p:cNvPr>
          <p:cNvSpPr/>
          <p:nvPr/>
        </p:nvSpPr>
        <p:spPr>
          <a:xfrm rot="16200000">
            <a:off x="10467344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0566A05-A3EA-446F-983A-F575B53DFCF4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44451-C486-48AE-A4F5-8ADD3B3F749E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62BC09-5F5A-4058-AF2C-7195C418DC00}"/>
              </a:ext>
            </a:extLst>
          </p:cNvPr>
          <p:cNvSpPr txBox="1"/>
          <p:nvPr/>
        </p:nvSpPr>
        <p:spPr>
          <a:xfrm>
            <a:off x="2809730" y="3269242"/>
            <a:ext cx="657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Cover mouth and nose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11BCF7-9125-4C6B-8707-56834972E54D}"/>
              </a:ext>
            </a:extLst>
          </p:cNvPr>
          <p:cNvSpPr txBox="1"/>
          <p:nvPr/>
        </p:nvSpPr>
        <p:spPr>
          <a:xfrm>
            <a:off x="2798752" y="4329249"/>
            <a:ext cx="657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If driving  reduce speed  or pull over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84241-A6D9-49B7-819F-742F0885D6C8}"/>
              </a:ext>
            </a:extLst>
          </p:cNvPr>
          <p:cNvSpPr txBox="1"/>
          <p:nvPr/>
        </p:nvSpPr>
        <p:spPr>
          <a:xfrm>
            <a:off x="2821435" y="5419819"/>
            <a:ext cx="657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Lock all open areas in the house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D3B1F8-F1A3-4614-A35C-72411BBC0E87}"/>
              </a:ext>
            </a:extLst>
          </p:cNvPr>
          <p:cNvSpPr txBox="1"/>
          <p:nvPr/>
        </p:nvSpPr>
        <p:spPr>
          <a:xfrm>
            <a:off x="2798753" y="2039971"/>
            <a:ext cx="657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Stay indoors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5DD59-7C8A-46DD-B1E6-2CAEA9EF4A5C}"/>
              </a:ext>
            </a:extLst>
          </p:cNvPr>
          <p:cNvSpPr txBox="1"/>
          <p:nvPr/>
        </p:nvSpPr>
        <p:spPr>
          <a:xfrm>
            <a:off x="6435588" y="2314479"/>
            <a:ext cx="524524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 a few of the steps we can do to stop the dust storms :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4C746E-7303-4CBF-83CC-C95B2164D63A}"/>
              </a:ext>
            </a:extLst>
          </p:cNvPr>
          <p:cNvSpPr txBox="1"/>
          <p:nvPr/>
        </p:nvSpPr>
        <p:spPr>
          <a:xfrm>
            <a:off x="6435588" y="3390108"/>
            <a:ext cx="524524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Plant some trees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1502B3-2A76-4CAE-B2A7-172A3A0786DF}"/>
              </a:ext>
            </a:extLst>
          </p:cNvPr>
          <p:cNvSpPr txBox="1"/>
          <p:nvPr/>
        </p:nvSpPr>
        <p:spPr>
          <a:xfrm>
            <a:off x="6435588" y="4044066"/>
            <a:ext cx="524524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Invest in the deserts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EA2F00-4908-4EC3-94F3-6D5B0A8D144E}"/>
              </a:ext>
            </a:extLst>
          </p:cNvPr>
          <p:cNvSpPr txBox="1"/>
          <p:nvPr/>
        </p:nvSpPr>
        <p:spPr>
          <a:xfrm>
            <a:off x="6435588" y="4698024"/>
            <a:ext cx="524524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check your air conditioner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F94B9-0E85-463B-997C-0239C48CF05D}"/>
              </a:ext>
            </a:extLst>
          </p:cNvPr>
          <p:cNvSpPr txBox="1"/>
          <p:nvPr/>
        </p:nvSpPr>
        <p:spPr>
          <a:xfrm>
            <a:off x="6435588" y="5351982"/>
            <a:ext cx="524524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build more buildings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5" y="1903932"/>
            <a:ext cx="4638675" cy="393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4C1CEB6-1E77-4CF2-8415-463EB2DACC24}"/>
              </a:ext>
            </a:extLst>
          </p:cNvPr>
          <p:cNvSpPr/>
          <p:nvPr/>
        </p:nvSpPr>
        <p:spPr>
          <a:xfrm rot="16200000">
            <a:off x="8079524" y="93617"/>
            <a:ext cx="1554186" cy="667076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2EB2FFA-366F-4739-872E-86BD4CBE06D4}"/>
              </a:ext>
            </a:extLst>
          </p:cNvPr>
          <p:cNvGrpSpPr/>
          <p:nvPr/>
        </p:nvGrpSpPr>
        <p:grpSpPr>
          <a:xfrm>
            <a:off x="6973423" y="2792591"/>
            <a:ext cx="5080032" cy="1272821"/>
            <a:chOff x="6973423" y="3153528"/>
            <a:chExt cx="5080032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973454" y="3153528"/>
              <a:ext cx="508000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973423" y="4046693"/>
              <a:ext cx="507993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Any Questions?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9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already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43" y="2231265"/>
            <a:ext cx="8045003" cy="1889975"/>
          </a:xfrm>
        </p:spPr>
        <p:txBody>
          <a:bodyPr/>
          <a:lstStyle/>
          <a:p>
            <a:r>
              <a:rPr lang="en-US" sz="3600" dirty="0" smtClean="0"/>
              <a:t>What is “The dust”?  </a:t>
            </a:r>
          </a:p>
          <a:p>
            <a:r>
              <a:rPr lang="en-US" sz="3600" dirty="0" smtClean="0"/>
              <a:t>What is the storm?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118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r="20382"/>
          <a:stretch>
            <a:fillRect/>
          </a:stretch>
        </p:blipFill>
        <p:spPr>
          <a:xfrm>
            <a:off x="6096001" y="928688"/>
            <a:ext cx="5568463" cy="5000623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2" b="18412"/>
          <a:stretch>
            <a:fillRect/>
          </a:stretch>
        </p:blipFill>
        <p:spPr/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FF26AD37-BB59-4120-8A7F-A3DFF5E512B3}"/>
              </a:ext>
            </a:extLst>
          </p:cNvPr>
          <p:cNvSpPr/>
          <p:nvPr/>
        </p:nvSpPr>
        <p:spPr>
          <a:xfrm>
            <a:off x="6096001" y="928689"/>
            <a:ext cx="6096001" cy="5000622"/>
          </a:xfrm>
          <a:prstGeom prst="rect">
            <a:avLst/>
          </a:prstGeom>
          <a:gradFill flip="none" rotWithShape="1">
            <a:gsLst>
              <a:gs pos="47000">
                <a:srgbClr val="F5B721">
                  <a:alpha val="80000"/>
                </a:srgbClr>
              </a:gs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7F565-5107-4F8F-B6E8-95CB34168396}"/>
              </a:ext>
            </a:extLst>
          </p:cNvPr>
          <p:cNvSpPr txBox="1"/>
          <p:nvPr/>
        </p:nvSpPr>
        <p:spPr>
          <a:xfrm>
            <a:off x="6291979" y="1233079"/>
            <a:ext cx="4469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 smtClean="0">
                <a:cs typeface="Arial" pitchFamily="34" charset="0"/>
              </a:rPr>
              <a:t>What is DUST?</a:t>
            </a:r>
          </a:p>
          <a:p>
            <a:r>
              <a:rPr lang="en-GB" altLang="ko-KR" sz="2800" dirty="0" smtClean="0">
                <a:cs typeface="Arial" pitchFamily="34" charset="0"/>
              </a:rPr>
              <a:t>Dust is earth , pollen or any other matter in finely powdered particles that can be blown in the air</a:t>
            </a:r>
            <a:endParaRPr lang="en-US" altLang="ko-KR" sz="2800" dirty="0"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167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CD7F8-8AEC-49BA-AEBA-3DE9417BA4B7}"/>
              </a:ext>
            </a:extLst>
          </p:cNvPr>
          <p:cNvSpPr/>
          <p:nvPr/>
        </p:nvSpPr>
        <p:spPr>
          <a:xfrm>
            <a:off x="2819401" y="933450"/>
            <a:ext cx="8810624" cy="49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1841-BFE9-4CBC-8366-F2E6CE51E24E}"/>
              </a:ext>
            </a:extLst>
          </p:cNvPr>
          <p:cNvSpPr txBox="1"/>
          <p:nvPr/>
        </p:nvSpPr>
        <p:spPr>
          <a:xfrm>
            <a:off x="2819401" y="956060"/>
            <a:ext cx="45910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prstClr val="white"/>
                </a:solidFill>
                <a:cs typeface="Arial" pitchFamily="34" charset="0"/>
              </a:rPr>
              <a:t>the dust storm</a:t>
            </a:r>
            <a:endParaRPr lang="en-US" altLang="ko-KR" sz="4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1D47E-30DA-452C-9271-7713B81B9AA4}"/>
              </a:ext>
            </a:extLst>
          </p:cNvPr>
          <p:cNvSpPr txBox="1"/>
          <p:nvPr/>
        </p:nvSpPr>
        <p:spPr>
          <a:xfrm>
            <a:off x="2876550" y="1495485"/>
            <a:ext cx="4591049" cy="452431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2400" dirty="0"/>
              <a:t>A dust storm is a meteorological phenomenon </a:t>
            </a:r>
            <a:r>
              <a:rPr lang="en-US" sz="2400" dirty="0" smtClean="0"/>
              <a:t>when dust is raised from the ground by strong winds.</a:t>
            </a:r>
          </a:p>
          <a:p>
            <a:r>
              <a:rPr lang="en-US" sz="2400" dirty="0" smtClean="0"/>
              <a:t>Its common </a:t>
            </a:r>
            <a:r>
              <a:rPr lang="en-US" sz="2400" dirty="0"/>
              <a:t>on the great plains of </a:t>
            </a:r>
            <a:r>
              <a:rPr lang="en-US" sz="2400" dirty="0" smtClean="0"/>
              <a:t>Arabia, North </a:t>
            </a:r>
            <a:r>
              <a:rPr lang="en-US" sz="2400" dirty="0"/>
              <a:t>America, in the Gobi desert of </a:t>
            </a:r>
            <a:r>
              <a:rPr lang="en-US" sz="2400" dirty="0" err="1"/>
              <a:t>Mangolia</a:t>
            </a:r>
            <a:r>
              <a:rPr lang="en-US" sz="2400" dirty="0"/>
              <a:t>, the </a:t>
            </a:r>
            <a:r>
              <a:rPr lang="en-US" sz="2400" dirty="0" err="1"/>
              <a:t>Taklamakan</a:t>
            </a:r>
            <a:r>
              <a:rPr lang="en-US" sz="2400" dirty="0"/>
              <a:t> Desert of </a:t>
            </a:r>
            <a:r>
              <a:rPr lang="en-US" sz="2400" dirty="0" smtClean="0"/>
              <a:t>Northwest China</a:t>
            </a:r>
            <a:r>
              <a:rPr lang="en-US" sz="2400" dirty="0"/>
              <a:t>, the Sahara desert of North Africa, </a:t>
            </a:r>
            <a:r>
              <a:rPr lang="en-US" sz="2400" dirty="0" smtClean="0"/>
              <a:t>and other arid </a:t>
            </a:r>
            <a:r>
              <a:rPr lang="en-US" sz="2400" dirty="0"/>
              <a:t>and semi arid regions of the world.</a:t>
            </a:r>
            <a:endParaRPr lang="ko-KR" altLang="en-US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5D195-9819-4321-9BC1-45B4CE789D6A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rgbClr val="FFA246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rgbClr val="FFA246"/>
              </a:solidFill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6" b="18566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r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64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BB04226-5E44-4CBF-BFF9-BE21837F239B}"/>
              </a:ext>
            </a:extLst>
          </p:cNvPr>
          <p:cNvSpPr txBox="1">
            <a:spLocks/>
          </p:cNvSpPr>
          <p:nvPr/>
        </p:nvSpPr>
        <p:spPr>
          <a:xfrm>
            <a:off x="454614" y="1164132"/>
            <a:ext cx="4228515" cy="5236667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DE990-F736-4032-84C1-508AAA31933B}"/>
              </a:ext>
            </a:extLst>
          </p:cNvPr>
          <p:cNvSpPr txBox="1"/>
          <p:nvPr/>
        </p:nvSpPr>
        <p:spPr>
          <a:xfrm>
            <a:off x="454614" y="261123"/>
            <a:ext cx="49359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The dust storm definition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046" y="929672"/>
            <a:ext cx="5193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Generally, “a dust storm is defined to be a windstorm that sweeps clouds of dust across</a:t>
            </a:r>
          </a:p>
          <a:p>
            <a:r>
              <a:rPr lang="en-US" dirty="0"/>
              <a:t>an extensive area.” or “A windstorm that lifts up clouds of dust or sand especially in an</a:t>
            </a:r>
          </a:p>
          <a:p>
            <a:r>
              <a:rPr lang="en-US" dirty="0"/>
              <a:t>arid region</a:t>
            </a:r>
            <a:r>
              <a:rPr lang="en-US" dirty="0" smtClean="0"/>
              <a:t>”.</a:t>
            </a:r>
          </a:p>
          <a:p>
            <a:r>
              <a:rPr lang="en-US" dirty="0"/>
              <a:t>For meteorological purposes, however, such</a:t>
            </a:r>
          </a:p>
          <a:p>
            <a:r>
              <a:rPr lang="en-US" dirty="0"/>
              <a:t>a windstorm can only be reported as a dust</a:t>
            </a:r>
          </a:p>
          <a:p>
            <a:r>
              <a:rPr lang="en-US" dirty="0"/>
              <a:t>storm if wind speed becomes 22 </a:t>
            </a:r>
            <a:r>
              <a:rPr lang="en-US" dirty="0" smtClean="0"/>
              <a:t>knots (40.7km) or more </a:t>
            </a:r>
            <a:r>
              <a:rPr lang="en-US" dirty="0"/>
              <a:t>and surface visibility reduces to less</a:t>
            </a:r>
          </a:p>
          <a:p>
            <a:r>
              <a:rPr lang="en-US" dirty="0"/>
              <a:t>than one kilometer. For reporting of a dust</a:t>
            </a:r>
          </a:p>
          <a:p>
            <a:r>
              <a:rPr lang="en-US" dirty="0"/>
              <a:t>storm both of these conditions are to be</a:t>
            </a:r>
          </a:p>
          <a:p>
            <a:r>
              <a:rPr lang="en-US" dirty="0"/>
              <a:t>satisfied. If any one or both of the</a:t>
            </a:r>
          </a:p>
          <a:p>
            <a:r>
              <a:rPr lang="en-US" dirty="0"/>
              <a:t>conditions are not satisfied, than the</a:t>
            </a:r>
          </a:p>
          <a:p>
            <a:r>
              <a:rPr lang="en-US" dirty="0"/>
              <a:t>phenomenon may not be reported as a dust</a:t>
            </a:r>
          </a:p>
          <a:p>
            <a:r>
              <a:rPr lang="en-US" dirty="0"/>
              <a:t>storm. In that case, it may be reported as</a:t>
            </a:r>
          </a:p>
          <a:p>
            <a:r>
              <a:rPr lang="en-US" dirty="0"/>
              <a:t>blowing/drifting dust or sand / dust in</a:t>
            </a:r>
          </a:p>
          <a:p>
            <a:r>
              <a:rPr lang="en-US" dirty="0"/>
              <a:t>suspension and etc. depending upon the</a:t>
            </a:r>
          </a:p>
          <a:p>
            <a:r>
              <a:rPr lang="en-US" dirty="0"/>
              <a:t>prevailing weather conditions. Front of a</a:t>
            </a:r>
          </a:p>
          <a:p>
            <a:r>
              <a:rPr lang="en-US" dirty="0"/>
              <a:t>dust storm especially in case of a severe</a:t>
            </a:r>
          </a:p>
          <a:p>
            <a:r>
              <a:rPr lang="en-US" dirty="0"/>
              <a:t>storm may appear like a ‘wall of dust’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58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1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C51DB555-466A-46BF-B762-14D33A890283}"/>
              </a:ext>
            </a:extLst>
          </p:cNvPr>
          <p:cNvSpPr/>
          <p:nvPr/>
        </p:nvSpPr>
        <p:spPr>
          <a:xfrm>
            <a:off x="4916998" y="0"/>
            <a:ext cx="36375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A607AAC7-0642-4F5E-A581-1FDAD288C7F2}"/>
              </a:ext>
            </a:extLst>
          </p:cNvPr>
          <p:cNvSpPr/>
          <p:nvPr/>
        </p:nvSpPr>
        <p:spPr>
          <a:xfrm>
            <a:off x="667766" y="500594"/>
            <a:ext cx="3763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Factors</a:t>
            </a:r>
            <a:endParaRPr lang="ko-KR" altLang="en-US" sz="5400" dirty="0">
              <a:latin typeface="+mj-lt"/>
            </a:endParaRPr>
          </a:p>
        </p:txBody>
      </p:sp>
      <p:sp>
        <p:nvSpPr>
          <p:cNvPr id="12" name="직사각형 9">
            <a:extLst>
              <a:ext uri="{FF2B5EF4-FFF2-40B4-BE49-F238E27FC236}">
                <a16:creationId xmlns:a16="http://schemas.microsoft.com/office/drawing/2014/main" id="{121C921F-4622-47F2-951E-7F3F8F26D34F}"/>
              </a:ext>
            </a:extLst>
          </p:cNvPr>
          <p:cNvSpPr/>
          <p:nvPr/>
        </p:nvSpPr>
        <p:spPr>
          <a:xfrm>
            <a:off x="667765" y="2488069"/>
            <a:ext cx="3411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Temperature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Soil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Wind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r="10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C51DB555-466A-46BF-B762-14D33A890283}"/>
              </a:ext>
            </a:extLst>
          </p:cNvPr>
          <p:cNvSpPr/>
          <p:nvPr/>
        </p:nvSpPr>
        <p:spPr>
          <a:xfrm>
            <a:off x="4916998" y="0"/>
            <a:ext cx="36375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A607AAC7-0642-4F5E-A581-1FDAD288C7F2}"/>
              </a:ext>
            </a:extLst>
          </p:cNvPr>
          <p:cNvSpPr/>
          <p:nvPr/>
        </p:nvSpPr>
        <p:spPr>
          <a:xfrm>
            <a:off x="1007733" y="238984"/>
            <a:ext cx="626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cause of formation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2" name="직사각형 9">
            <a:extLst>
              <a:ext uri="{FF2B5EF4-FFF2-40B4-BE49-F238E27FC236}">
                <a16:creationId xmlns:a16="http://schemas.microsoft.com/office/drawing/2014/main" id="{121C921F-4622-47F2-951E-7F3F8F26D34F}"/>
              </a:ext>
            </a:extLst>
          </p:cNvPr>
          <p:cNvSpPr/>
          <p:nvPr/>
        </p:nvSpPr>
        <p:spPr>
          <a:xfrm>
            <a:off x="336171" y="1104747"/>
            <a:ext cx="8065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weather situations in favor of forming strong wind or severe wind, the source</a:t>
            </a:r>
          </a:p>
          <a:p>
            <a:r>
              <a:rPr lang="en-US" sz="2800" dirty="0"/>
              <a:t>distribution of sand &amp; dust and air unsteadiness condition are the major reasons of</a:t>
            </a:r>
          </a:p>
          <a:p>
            <a:r>
              <a:rPr lang="en-US" sz="2800" dirty="0"/>
              <a:t>forming dust storms or strong dust storms. Severe wind is the dynamical force of a dust</a:t>
            </a:r>
          </a:p>
          <a:p>
            <a:r>
              <a:rPr lang="en-US" sz="2800" dirty="0"/>
              <a:t>storm, while the source of sand and dust is the substance foundation of a dust storm.</a:t>
            </a:r>
          </a:p>
          <a:p>
            <a:r>
              <a:rPr lang="en-US" sz="2800" dirty="0"/>
              <a:t>Unsteady thermal conditions benefit to enhance wind power level and advance the</a:t>
            </a:r>
          </a:p>
          <a:p>
            <a:r>
              <a:rPr lang="en-US" sz="2800" dirty="0"/>
              <a:t>convection developing, which carry more dust and sand and blow them higher.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r="10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20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" y="96252"/>
            <a:ext cx="11983453" cy="661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 of the dust storm</a:t>
            </a:r>
            <a:endParaRPr lang="en-US" dirty="0"/>
          </a:p>
        </p:txBody>
      </p:sp>
      <p:grpSp>
        <p:nvGrpSpPr>
          <p:cNvPr id="126" name="Graphic 48">
            <a:extLst>
              <a:ext uri="{FF2B5EF4-FFF2-40B4-BE49-F238E27FC236}">
                <a16:creationId xmlns:a16="http://schemas.microsoft.com/office/drawing/2014/main" id="{1E660A00-80F0-4853-BFA4-D5F889F61083}"/>
              </a:ext>
            </a:extLst>
          </p:cNvPr>
          <p:cNvGrpSpPr/>
          <p:nvPr/>
        </p:nvGrpSpPr>
        <p:grpSpPr>
          <a:xfrm>
            <a:off x="229139" y="1625421"/>
            <a:ext cx="4821585" cy="4826766"/>
            <a:chOff x="2671225" y="-136"/>
            <a:chExt cx="6849572" cy="6856935"/>
          </a:xfrm>
        </p:grpSpPr>
        <p:sp>
          <p:nvSpPr>
            <p:cNvPr id="127" name="Freeform: Shape 75">
              <a:extLst>
                <a:ext uri="{FF2B5EF4-FFF2-40B4-BE49-F238E27FC236}">
                  <a16:creationId xmlns:a16="http://schemas.microsoft.com/office/drawing/2014/main" id="{C93C718C-058C-48DE-81E8-CF138AEDCE06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76">
              <a:extLst>
                <a:ext uri="{FF2B5EF4-FFF2-40B4-BE49-F238E27FC236}">
                  <a16:creationId xmlns:a16="http://schemas.microsoft.com/office/drawing/2014/main" id="{11F5D67D-DD52-4BB3-B7A2-21F177BA4E1D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7">
              <a:extLst>
                <a:ext uri="{FF2B5EF4-FFF2-40B4-BE49-F238E27FC236}">
                  <a16:creationId xmlns:a16="http://schemas.microsoft.com/office/drawing/2014/main" id="{C01E7D35-9108-4ADA-8120-99A1A4D6B468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78">
              <a:extLst>
                <a:ext uri="{FF2B5EF4-FFF2-40B4-BE49-F238E27FC236}">
                  <a16:creationId xmlns:a16="http://schemas.microsoft.com/office/drawing/2014/main" id="{4AA44659-4153-4865-A0E3-7F833E68B097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0">
              <a:extLst>
                <a:ext uri="{FF2B5EF4-FFF2-40B4-BE49-F238E27FC236}">
                  <a16:creationId xmlns:a16="http://schemas.microsoft.com/office/drawing/2014/main" id="{B10AD932-AAB7-4319-9E92-F9F19690E89A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8">
              <a:extLst>
                <a:ext uri="{FF2B5EF4-FFF2-40B4-BE49-F238E27FC236}">
                  <a16:creationId xmlns:a16="http://schemas.microsoft.com/office/drawing/2014/main" id="{948EE0F0-61EF-4C6D-8DCE-5F5E236CE692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90">
              <a:extLst>
                <a:ext uri="{FF2B5EF4-FFF2-40B4-BE49-F238E27FC236}">
                  <a16:creationId xmlns:a16="http://schemas.microsoft.com/office/drawing/2014/main" id="{2B0760A4-287A-4F97-B400-D519E0BBA414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98">
              <a:extLst>
                <a:ext uri="{FF2B5EF4-FFF2-40B4-BE49-F238E27FC236}">
                  <a16:creationId xmlns:a16="http://schemas.microsoft.com/office/drawing/2014/main" id="{80E880BC-2318-41F4-B3CB-C37B829518AE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99">
              <a:extLst>
                <a:ext uri="{FF2B5EF4-FFF2-40B4-BE49-F238E27FC236}">
                  <a16:creationId xmlns:a16="http://schemas.microsoft.com/office/drawing/2014/main" id="{89DE0D5A-C2E5-4F9A-9C69-76D314973ED6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0">
              <a:extLst>
                <a:ext uri="{FF2B5EF4-FFF2-40B4-BE49-F238E27FC236}">
                  <a16:creationId xmlns:a16="http://schemas.microsoft.com/office/drawing/2014/main" id="{E922D269-9D78-4B52-86EC-DD9BED336954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01">
              <a:extLst>
                <a:ext uri="{FF2B5EF4-FFF2-40B4-BE49-F238E27FC236}">
                  <a16:creationId xmlns:a16="http://schemas.microsoft.com/office/drawing/2014/main" id="{4EC0272B-BFDA-49F4-894C-604160F9211B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02">
              <a:extLst>
                <a:ext uri="{FF2B5EF4-FFF2-40B4-BE49-F238E27FC236}">
                  <a16:creationId xmlns:a16="http://schemas.microsoft.com/office/drawing/2014/main" id="{02701295-BCA9-42F9-B1D5-B190A1493088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03">
              <a:extLst>
                <a:ext uri="{FF2B5EF4-FFF2-40B4-BE49-F238E27FC236}">
                  <a16:creationId xmlns:a16="http://schemas.microsoft.com/office/drawing/2014/main" id="{3CAB280A-8DAB-4C5B-B7A5-6C617AEAF82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8F36E221-6119-44CA-826B-FC924F86DBA5}"/>
              </a:ext>
            </a:extLst>
          </p:cNvPr>
          <p:cNvGrpSpPr/>
          <p:nvPr/>
        </p:nvGrpSpPr>
        <p:grpSpPr>
          <a:xfrm>
            <a:off x="5218037" y="1604922"/>
            <a:ext cx="6267224" cy="4847265"/>
            <a:chOff x="5161743" y="2259295"/>
            <a:chExt cx="6267224" cy="1348883"/>
          </a:xfrm>
        </p:grpSpPr>
        <p:grpSp>
          <p:nvGrpSpPr>
            <p:cNvPr id="149" name="그룹 3">
              <a:extLst>
                <a:ext uri="{FF2B5EF4-FFF2-40B4-BE49-F238E27FC236}">
                  <a16:creationId xmlns:a16="http://schemas.microsoft.com/office/drawing/2014/main" id="{DE3A7008-F126-40ED-BAB2-BA5478A16F7F}"/>
                </a:ext>
              </a:extLst>
            </p:cNvPr>
            <p:cNvGrpSpPr/>
            <p:nvPr/>
          </p:nvGrpSpPr>
          <p:grpSpPr>
            <a:xfrm>
              <a:off x="5161743" y="2259295"/>
              <a:ext cx="6267224" cy="1348883"/>
              <a:chOff x="2810573" y="2121770"/>
              <a:chExt cx="8444221" cy="1162407"/>
            </a:xfrm>
          </p:grpSpPr>
          <p:sp>
            <p:nvSpPr>
              <p:cNvPr id="150" name="Rounded Rectangle 15">
                <a:extLst>
                  <a:ext uri="{FF2B5EF4-FFF2-40B4-BE49-F238E27FC236}">
                    <a16:creationId xmlns:a16="http://schemas.microsoft.com/office/drawing/2014/main" id="{57CD60F3-8A77-4EEA-80E2-52F011B806A4}"/>
                  </a:ext>
                </a:extLst>
              </p:cNvPr>
              <p:cNvSpPr/>
              <p:nvPr/>
            </p:nvSpPr>
            <p:spPr>
              <a:xfrm rot="120000">
                <a:off x="2810573" y="2351065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51" name="Rounded Rectangle 9">
                <a:extLst>
                  <a:ext uri="{FF2B5EF4-FFF2-40B4-BE49-F238E27FC236}">
                    <a16:creationId xmlns:a16="http://schemas.microsoft.com/office/drawing/2014/main" id="{4874788F-4A5D-479C-9C19-13E4E77B0AEE}"/>
                  </a:ext>
                </a:extLst>
              </p:cNvPr>
              <p:cNvSpPr/>
              <p:nvPr/>
            </p:nvSpPr>
            <p:spPr>
              <a:xfrm>
                <a:off x="2923902" y="2121770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554096E-F5A3-46AD-980E-B626292F376C}"/>
                </a:ext>
              </a:extLst>
            </p:cNvPr>
            <p:cNvSpPr txBox="1"/>
            <p:nvPr/>
          </p:nvSpPr>
          <p:spPr>
            <a:xfrm>
              <a:off x="5560218" y="2463615"/>
              <a:ext cx="5244440" cy="71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Reduce visibility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Erosion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Climate change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Soil Composition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Health:</a:t>
              </a:r>
            </a:p>
            <a:p>
              <a:pPr marL="171450" indent="-171450">
                <a:buFont typeface="Courier New" pitchFamily="49" charset="0"/>
                <a:buChar char="o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Allergies </a:t>
              </a:r>
            </a:p>
            <a:p>
              <a:pPr marL="171450" indent="-171450">
                <a:buFont typeface="Courier New" pitchFamily="49" charset="0"/>
                <a:buChar char="o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Intoxication </a:t>
              </a:r>
            </a:p>
            <a:p>
              <a:pPr marL="171450" indent="-171450">
                <a:buFont typeface="Courier New" pitchFamily="49" charset="0"/>
                <a:buChar char="o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Dry skin</a:t>
              </a:r>
            </a:p>
            <a:p>
              <a:pPr marL="171450" indent="-171450">
                <a:buFont typeface="Courier New" pitchFamily="49" charset="0"/>
                <a:buChar char="o"/>
              </a:pPr>
              <a:r>
                <a:rPr lang="en-GB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Breathing problems</a:t>
              </a:r>
            </a:p>
          </p:txBody>
        </p:sp>
        <p:sp>
          <p:nvSpPr>
            <p:cNvPr id="155" name="Oval 18">
              <a:extLst>
                <a:ext uri="{FF2B5EF4-FFF2-40B4-BE49-F238E27FC236}">
                  <a16:creationId xmlns:a16="http://schemas.microsoft.com/office/drawing/2014/main" id="{18784D6B-95DC-4FCA-8BC4-E88A4A61C4F4}"/>
                </a:ext>
              </a:extLst>
            </p:cNvPr>
            <p:cNvSpPr/>
            <p:nvPr/>
          </p:nvSpPr>
          <p:spPr>
            <a:xfrm>
              <a:off x="10999790" y="2990718"/>
              <a:ext cx="271913" cy="271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ntents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483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Calibri</vt:lpstr>
      <vt:lpstr>Courier New</vt:lpstr>
      <vt:lpstr>FZShuTi</vt:lpstr>
      <vt:lpstr>Times New Roman</vt:lpstr>
      <vt:lpstr>Wingdings</vt:lpstr>
      <vt:lpstr>Contents Slide Master</vt:lpstr>
      <vt:lpstr>Section Break Slide Master</vt:lpstr>
      <vt:lpstr>Clarity</vt:lpstr>
      <vt:lpstr>1_Contents Slide Master</vt:lpstr>
      <vt:lpstr>“The Dust storms”</vt:lpstr>
      <vt:lpstr>What do you already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toffee kan</cp:lastModifiedBy>
  <cp:revision>95</cp:revision>
  <dcterms:created xsi:type="dcterms:W3CDTF">2020-01-20T05:08:25Z</dcterms:created>
  <dcterms:modified xsi:type="dcterms:W3CDTF">2023-07-13T21:10:09Z</dcterms:modified>
</cp:coreProperties>
</file>