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56" r:id="rId3"/>
    <p:sldId id="288" r:id="rId4"/>
    <p:sldId id="257" r:id="rId5"/>
    <p:sldId id="275" r:id="rId6"/>
    <p:sldId id="260" r:id="rId7"/>
    <p:sldId id="258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4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70" r:id="rId27"/>
    <p:sldId id="276" r:id="rId28"/>
    <p:sldId id="277" r:id="rId29"/>
    <p:sldId id="271" r:id="rId30"/>
    <p:sldId id="272" r:id="rId31"/>
    <p:sldId id="27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6" autoAdjust="0"/>
    <p:restoredTop sz="94671" autoAdjust="0"/>
  </p:normalViewPr>
  <p:slideViewPr>
    <p:cSldViewPr>
      <p:cViewPr>
        <p:scale>
          <a:sx n="77" d="100"/>
          <a:sy n="77" d="100"/>
        </p:scale>
        <p:origin x="-318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52EF-F616-418E-98B1-2D290CB52017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FB5A-591A-45A6-8CD1-4CB7BEF90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019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52EF-F616-418E-98B1-2D290CB52017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FB5A-591A-45A6-8CD1-4CB7BEF90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25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52EF-F616-418E-98B1-2D290CB52017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FB5A-591A-45A6-8CD1-4CB7BEF90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697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52EF-F616-418E-98B1-2D290CB52017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FB5A-591A-45A6-8CD1-4CB7BEF90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817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52EF-F616-418E-98B1-2D290CB52017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FB5A-591A-45A6-8CD1-4CB7BEF90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493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52EF-F616-418E-98B1-2D290CB52017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FB5A-591A-45A6-8CD1-4CB7BEF90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282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52EF-F616-418E-98B1-2D290CB52017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FB5A-591A-45A6-8CD1-4CB7BEF90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757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52EF-F616-418E-98B1-2D290CB52017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FB5A-591A-45A6-8CD1-4CB7BEF90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893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52EF-F616-418E-98B1-2D290CB52017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FB5A-591A-45A6-8CD1-4CB7BEF90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523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52EF-F616-418E-98B1-2D290CB52017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FB5A-591A-45A6-8CD1-4CB7BEF90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387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52EF-F616-418E-98B1-2D290CB52017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FB5A-591A-45A6-8CD1-4CB7BEF90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686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552EF-F616-418E-98B1-2D290CB52017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DFB5A-591A-45A6-8CD1-4CB7BEF906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567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7" Type="http://schemas.openxmlformats.org/officeDocument/2006/relationships/image" Target="../media/image27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5C8C5F9-9208-2CB1-2056-9435F8694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1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404665"/>
            <a:ext cx="7918648" cy="86409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4- Traps</a:t>
            </a:r>
            <a:r>
              <a:rPr lang="en-US" dirty="0">
                <a:solidFill>
                  <a:srgbClr val="00B050"/>
                </a:solidFill>
              </a:rPr>
              <a:t/>
            </a:r>
            <a:br>
              <a:rPr lang="en-US" dirty="0">
                <a:solidFill>
                  <a:srgbClr val="00B05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A-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Baiting traps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9551" y="1772816"/>
            <a:ext cx="7232848" cy="4968552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7952" t="31807" r="43253" b="25060"/>
          <a:stretch/>
        </p:blipFill>
        <p:spPr bwMode="auto">
          <a:xfrm>
            <a:off x="683568" y="1916832"/>
            <a:ext cx="7344815" cy="43204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85111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1484784"/>
            <a:ext cx="5472608" cy="4154016"/>
          </a:xfrm>
        </p:spPr>
        <p:txBody>
          <a:bodyPr/>
          <a:lstStyle/>
          <a:p>
            <a:pPr lvl="0"/>
            <a:r>
              <a:rPr lang="en-US" b="1" dirty="0">
                <a:solidFill>
                  <a:srgbClr val="FF0000"/>
                </a:solidFill>
              </a:rPr>
              <a:t>B- light traps</a:t>
            </a:r>
            <a:endParaRPr lang="en-US" dirty="0">
              <a:solidFill>
                <a:srgbClr val="FF0000"/>
              </a:solidFill>
            </a:endParaRPr>
          </a:p>
          <a:p>
            <a:pPr algn="l"/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With light traps, advantage is taken of the attraction of many insects to a light source which increasingly active at night </a:t>
            </a:r>
          </a:p>
          <a:p>
            <a:pPr algn="l"/>
            <a:endParaRPr lang="ar-SA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pic>
        <p:nvPicPr>
          <p:cNvPr id="4" name="Picture 4" descr="http://entomology.unl.edu/ecb/lightr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7416" y="2348880"/>
            <a:ext cx="2762812" cy="3692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4290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620689"/>
            <a:ext cx="7846640" cy="576063"/>
          </a:xfrm>
        </p:spPr>
        <p:txBody>
          <a:bodyPr>
            <a:normAutofit fontScale="90000"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/>
            </a:r>
            <a:br>
              <a:rPr lang="ar-SA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C- Sticky traps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772816"/>
            <a:ext cx="5472608" cy="3865984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using in the collection of insects active at night and day, a sheet coated with an adhesive, and placed on the pillar to the desired height then, stud and identify the insects stuck</a:t>
            </a:r>
            <a:endParaRPr lang="ar-SA" dirty="0">
              <a:solidFill>
                <a:schemeClr val="tx1"/>
              </a:solidFill>
            </a:endParaRPr>
          </a:p>
          <a:p>
            <a:pPr algn="l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8319" t="38802" r="45931" b="31301"/>
          <a:stretch/>
        </p:blipFill>
        <p:spPr bwMode="auto">
          <a:xfrm>
            <a:off x="5724128" y="2420888"/>
            <a:ext cx="3240359" cy="30963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39796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76673"/>
            <a:ext cx="7774632" cy="1008111"/>
          </a:xfrm>
        </p:spPr>
        <p:txBody>
          <a:bodyPr>
            <a:normAutofit fontScale="90000"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/>
            </a:r>
            <a:br>
              <a:rPr lang="ar-SA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D- Water traps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132856"/>
            <a:ext cx="4176464" cy="3505944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using to collect many kinds of insects such as flies, which is a time painted from the inside in yellow or white to attract insects to it.</a:t>
            </a:r>
            <a:endParaRPr lang="ar-S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60847"/>
            <a:ext cx="4170634" cy="432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4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404665"/>
            <a:ext cx="7558608" cy="115212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E- Pitfall Traps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268760"/>
            <a:ext cx="5400600" cy="437004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This method is used in the compilation of terrestrial insects such as ants beetles. This traps are composed of glass container or plastics with a wide mouth jar and drown in a hole under the surface of the soil</a:t>
            </a:r>
            <a:endParaRPr lang="ar-S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GB" dirty="0"/>
          </a:p>
        </p:txBody>
      </p:sp>
      <p:pic>
        <p:nvPicPr>
          <p:cNvPr id="4" name="Content Placeholder 4" descr="G:\1432\Insect 311\7.gif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24128" y="1412776"/>
            <a:ext cx="2950096" cy="2016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73016"/>
            <a:ext cx="3563888" cy="316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3656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/>
            </a:r>
            <a:br>
              <a:rPr lang="ar-SA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killing insect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18" y="1117645"/>
            <a:ext cx="8229600" cy="4525963"/>
          </a:xfrm>
        </p:spPr>
        <p:txBody>
          <a:bodyPr/>
          <a:lstStyle/>
          <a:p>
            <a:r>
              <a:rPr lang="en-US" dirty="0"/>
              <a:t>After collecting living insects, put in jars. </a:t>
            </a:r>
          </a:p>
          <a:p>
            <a:r>
              <a:rPr lang="en-US" dirty="0"/>
              <a:t>These bottles have different sizes and tight lid, chemicals are added to kill insects.</a:t>
            </a:r>
          </a:p>
          <a:p>
            <a:r>
              <a:rPr lang="en-US" dirty="0"/>
              <a:t>The most important chemicals used to kill insects chloroform and ethyl acetate.</a:t>
            </a:r>
          </a:p>
          <a:p>
            <a:endParaRPr lang="en-GB" dirty="0"/>
          </a:p>
        </p:txBody>
      </p:sp>
      <p:pic>
        <p:nvPicPr>
          <p:cNvPr id="5" name="Picture 4" descr="part2fig3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4005064"/>
            <a:ext cx="3113859" cy="2304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1028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003232" cy="64807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Preservation insect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764705"/>
            <a:ext cx="8291264" cy="3789039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sz="3300" b="1" dirty="0">
                <a:solidFill>
                  <a:srgbClr val="F88628"/>
                </a:solidFill>
              </a:rPr>
              <a:t>Dry preservation</a:t>
            </a:r>
            <a:r>
              <a:rPr lang="en-US" sz="3300" b="1" dirty="0"/>
              <a:t>:</a:t>
            </a:r>
            <a:endParaRPr lang="en-US" sz="3300" dirty="0"/>
          </a:p>
          <a:p>
            <a:pPr>
              <a:buNone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used with insect have a hard outer cover to dry in good condition.  Then kept Samples in special boxes made ​​of wood with tightly closed</a:t>
            </a:r>
            <a:r>
              <a:rPr lang="ar-SA" sz="3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labeled. </a:t>
            </a:r>
          </a:p>
          <a:p>
            <a:pPr>
              <a:lnSpc>
                <a:spcPct val="110000"/>
              </a:lnSpc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Avoid placing specimens collected at different times or places in the same container The process of pinning the insect immediately after killing and before the dry stick a pin vertically in the thorax, so that leaves about 4 / 1 pin along the top body</a:t>
            </a:r>
            <a:endParaRPr lang="ar-SA" sz="3000" dirty="0">
              <a:latin typeface="Times New Roman" pitchFamily="18" charset="0"/>
              <a:cs typeface="Times New Roman" pitchFamily="18" charset="0"/>
            </a:endParaRP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4361755"/>
            <a:ext cx="4893940" cy="2304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5737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5" descr="http://www.cals.ncsu.edu/course/ent425/pinning3a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210" y="3356992"/>
            <a:ext cx="1682115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صورة 4" descr="http://www.cals.ncsu.edu/course/ent425/pinning2a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0325" y="3158872"/>
            <a:ext cx="2214880" cy="254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master\Desktop\photo_2023-02-24_23-03-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355" y="548680"/>
            <a:ext cx="2401085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aster\Desktop\photo_2023-02-24_23-03-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863" y="548680"/>
            <a:ext cx="2786697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master\Desktop\photo_2023-02-24_23-03-5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289731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800" y="2972045"/>
            <a:ext cx="4497887" cy="283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261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3930" y="476672"/>
            <a:ext cx="7772400" cy="1470025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Insect Pin Positioning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89" y="2060848"/>
            <a:ext cx="7101683" cy="410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4822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1"/>
            <a:ext cx="7642938" cy="489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282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5130" y="1320990"/>
            <a:ext cx="7772400" cy="3312368"/>
          </a:xfrm>
        </p:spPr>
        <p:txBody>
          <a:bodyPr>
            <a:normAutofit fontScale="90000"/>
          </a:bodyPr>
          <a:lstStyle/>
          <a:p>
            <a:r>
              <a:rPr lang="ar-IQ" b="1" dirty="0">
                <a:solidFill>
                  <a:srgbClr val="FF0000"/>
                </a:solidFill>
              </a:rPr>
              <a:t>جمع وتصبير الحشرات بأستخدام أهم الوسائل المعتمدة عالميا في المتاحف </a:t>
            </a:r>
            <a:r>
              <a:rPr lang="ar-IQ" dirty="0">
                <a:solidFill>
                  <a:srgbClr val="FF0000"/>
                </a:solidFill>
              </a:rPr>
              <a:t/>
            </a:r>
            <a:br>
              <a:rPr lang="ar-IQ" dirty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Methods of </a:t>
            </a:r>
            <a:r>
              <a:rPr lang="en-GB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Collecting </a:t>
            </a:r>
            <a:r>
              <a:rPr lang="en-GB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GB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preservation</a:t>
            </a:r>
            <a:r>
              <a:rPr lang="en-GB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insects </a:t>
            </a:r>
            <a:r>
              <a:rPr lang="en-GB" sz="40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GB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using the most important methods </a:t>
            </a:r>
            <a:r>
              <a:rPr lang="en-GB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approved in </a:t>
            </a:r>
            <a:r>
              <a:rPr lang="en-GB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museums</a:t>
            </a:r>
          </a:p>
        </p:txBody>
      </p:sp>
      <p:pic>
        <p:nvPicPr>
          <p:cNvPr id="1026" name="Picture 2" descr="C:\Users\master\Desktop\download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1334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ster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31490"/>
            <a:ext cx="120015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46249" y="5310746"/>
            <a:ext cx="74501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IQ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أ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ar-IQ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د معن عبد العزيز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ar-IQ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ا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ar-IQ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م 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ar-IQ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د نسرين نوري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ar-IQ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م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ar-IQ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زيد ناجي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3274600" y="4848058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Presented by</a:t>
            </a:r>
          </a:p>
        </p:txBody>
      </p:sp>
    </p:spTree>
    <p:extLst>
      <p:ext uri="{BB962C8B-B14F-4D97-AF65-F5344CB8AC3E}">
        <p14:creationId xmlns:p14="http://schemas.microsoft.com/office/powerpoint/2010/main" val="158417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4" descr="http://www.biologyjunction.com/images/pin11.jpg"/>
          <p:cNvPicPr/>
          <p:nvPr/>
        </p:nvPicPr>
        <p:blipFill rotWithShape="1">
          <a:blip r:embed="rId2" cstate="print"/>
          <a:srcRect b="11289"/>
          <a:stretch/>
        </p:blipFill>
        <p:spPr bwMode="auto">
          <a:xfrm>
            <a:off x="1403648" y="980728"/>
            <a:ext cx="6336704" cy="394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9583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Wing Spreading Board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21777"/>
            <a:ext cx="5123384" cy="384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80401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08031"/>
            <a:ext cx="6142434" cy="5619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420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5904655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Good Specimen Needs Data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800" dirty="0">
                <a:latin typeface="Times New Roman" pitchFamily="18" charset="0"/>
                <a:cs typeface="Times New Roman" pitchFamily="18" charset="0"/>
              </a:rPr>
            </a:b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Upper label: Gives collection location of specimen </a:t>
            </a:r>
            <a:br>
              <a:rPr lang="en-GB" sz="2800" dirty="0">
                <a:latin typeface="Times New Roman" pitchFamily="18" charset="0"/>
                <a:cs typeface="Times New Roman" pitchFamily="18" charset="0"/>
              </a:rPr>
            </a:b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•State and County</a:t>
            </a:r>
            <a:br>
              <a:rPr lang="en-GB" sz="2800" dirty="0">
                <a:latin typeface="Times New Roman" pitchFamily="18" charset="0"/>
                <a:cs typeface="Times New Roman" pitchFamily="18" charset="0"/>
              </a:rPr>
            </a:b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•Nearest town, road or other easily identifiable</a:t>
            </a:r>
            <a:r>
              <a:rPr lang="ar-IQ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feature (GPS if available)</a:t>
            </a:r>
            <a:br>
              <a:rPr lang="en-GB" sz="2800" dirty="0">
                <a:latin typeface="Times New Roman" pitchFamily="18" charset="0"/>
                <a:cs typeface="Times New Roman" pitchFamily="18" charset="0"/>
              </a:rPr>
            </a:b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•Date collected (5 Dec.1980 or XII-5-1980)</a:t>
            </a:r>
            <a:br>
              <a:rPr lang="en-GB" sz="2800" dirty="0">
                <a:latin typeface="Times New Roman" pitchFamily="18" charset="0"/>
                <a:cs typeface="Times New Roman" pitchFamily="18" charset="0"/>
              </a:rPr>
            </a:b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•Collector’s name</a:t>
            </a:r>
            <a:br>
              <a:rPr lang="en-GB" sz="2800" dirty="0">
                <a:latin typeface="Times New Roman" pitchFamily="18" charset="0"/>
                <a:cs typeface="Times New Roman" pitchFamily="18" charset="0"/>
              </a:rPr>
            </a:b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800" dirty="0">
                <a:latin typeface="Times New Roman" pitchFamily="18" charset="0"/>
                <a:cs typeface="Times New Roman" pitchFamily="18" charset="0"/>
              </a:rPr>
            </a:b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(An additional label may note how the specimen was collected (</a:t>
            </a:r>
            <a:r>
              <a:rPr lang="en-GB" sz="2800" i="1" dirty="0">
                <a:latin typeface="Times New Roman" pitchFamily="18" charset="0"/>
                <a:cs typeface="Times New Roman" pitchFamily="18" charset="0"/>
              </a:rPr>
              <a:t>i.e.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in, on, under), host data)</a:t>
            </a:r>
            <a:br>
              <a:rPr lang="en-GB" sz="2800" dirty="0">
                <a:latin typeface="Times New Roman" pitchFamily="18" charset="0"/>
                <a:cs typeface="Times New Roman" pitchFamily="18" charset="0"/>
              </a:rPr>
            </a:b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Lower label: Scientific name</a:t>
            </a:r>
          </a:p>
        </p:txBody>
      </p:sp>
    </p:spTree>
    <p:extLst>
      <p:ext uri="{BB962C8B-B14F-4D97-AF65-F5344CB8AC3E}">
        <p14:creationId xmlns:p14="http://schemas.microsoft.com/office/powerpoint/2010/main" val="2971868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858" y="548680"/>
            <a:ext cx="4962908" cy="511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2585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Packaging Insects for Shipment</a:t>
            </a:r>
          </a:p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•Send samples frozen, chilled, or stored in alcohol (postal regulations are significant for items shipped in flammable fluids)</a:t>
            </a:r>
          </a:p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•Special packaging for dried/pinned specimens</a:t>
            </a:r>
          </a:p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•Send  specimens of various life stages</a:t>
            </a: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1057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US" b="1" u="sng" dirty="0">
                <a:solidFill>
                  <a:srgbClr val="F88628"/>
                </a:solidFill>
              </a:rPr>
              <a:t>Liquid Preservation</a:t>
            </a:r>
            <a:endParaRPr lang="en-US" dirty="0">
              <a:solidFill>
                <a:srgbClr val="F88628"/>
              </a:solidFill>
            </a:endParaRPr>
          </a:p>
          <a:p>
            <a:pPr>
              <a:buNone/>
            </a:pPr>
            <a:r>
              <a:rPr lang="en-US" dirty="0"/>
              <a:t>used to save the insects that are difficult to maintain dry, or the insect collected by light traps in large numbers.</a:t>
            </a:r>
            <a:br>
              <a:rPr lang="en-US" dirty="0"/>
            </a:br>
            <a:endParaRPr lang="en-US" dirty="0"/>
          </a:p>
          <a:p>
            <a:endParaRPr lang="en-GB" dirty="0"/>
          </a:p>
        </p:txBody>
      </p:sp>
      <p:pic>
        <p:nvPicPr>
          <p:cNvPr id="4" name="Picture 2" descr="C:\Users\master\Desktop\download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404" y="3861048"/>
            <a:ext cx="357088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3831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aster\Desktop\download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756" y="4077072"/>
            <a:ext cx="4163420" cy="241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692696"/>
            <a:ext cx="8013576" cy="345638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b="1" u="sng" dirty="0">
                <a:solidFill>
                  <a:schemeClr val="accent1">
                    <a:lumMod val="50000"/>
                  </a:schemeClr>
                </a:solidFill>
              </a:rPr>
              <a:t>Save by microscopic slides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/>
              <a:t> used in the maintenance of very small insects which are placed in a liquid then carry on slides Such as fleas, aphid</a:t>
            </a:r>
            <a:r>
              <a:rPr lang="ar-SA" dirty="0"/>
              <a:t>  </a:t>
            </a:r>
            <a:endParaRPr lang="en-US" dirty="0"/>
          </a:p>
          <a:p>
            <a:r>
              <a:rPr lang="en-US" dirty="0"/>
              <a:t>Most species have soft bodies</a:t>
            </a:r>
          </a:p>
          <a:p>
            <a:r>
              <a:rPr lang="en-US" dirty="0"/>
              <a:t>save some parts of the body such as insect legs, antennae, wings and mouth parts</a:t>
            </a:r>
            <a:endParaRPr lang="ar-SA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36438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0417" t="28704" r="31944" b="18750"/>
          <a:stretch/>
        </p:blipFill>
        <p:spPr bwMode="auto">
          <a:xfrm>
            <a:off x="1763688" y="1268760"/>
            <a:ext cx="5621878" cy="38438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020173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ste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34" y="315542"/>
            <a:ext cx="6296246" cy="629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14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620688"/>
            <a:ext cx="7772400" cy="59766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Locating Insects</a:t>
            </a:r>
            <a:br>
              <a:rPr lang="en-GB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dirty="0"/>
              <a:t>•</a:t>
            </a:r>
            <a:r>
              <a:rPr lang="en-GB" sz="4000" dirty="0">
                <a:latin typeface="Times New Roman" pitchFamily="18" charset="0"/>
                <a:cs typeface="Times New Roman" pitchFamily="18" charset="0"/>
              </a:rPr>
              <a:t>on plants (leaves, flowers, bark)</a:t>
            </a:r>
            <a:br>
              <a:rPr lang="en-GB" sz="4000" dirty="0">
                <a:latin typeface="Times New Roman" pitchFamily="18" charset="0"/>
                <a:cs typeface="Times New Roman" pitchFamily="18" charset="0"/>
              </a:rPr>
            </a:br>
            <a:r>
              <a:rPr lang="en-GB" sz="4000" dirty="0">
                <a:latin typeface="Times New Roman" pitchFamily="18" charset="0"/>
                <a:cs typeface="Times New Roman" pitchFamily="18" charset="0"/>
              </a:rPr>
              <a:t>•in decaying matter</a:t>
            </a:r>
            <a:br>
              <a:rPr lang="en-GB" sz="4000" dirty="0">
                <a:latin typeface="Times New Roman" pitchFamily="18" charset="0"/>
                <a:cs typeface="Times New Roman" pitchFamily="18" charset="0"/>
              </a:rPr>
            </a:br>
            <a:r>
              <a:rPr lang="en-GB" sz="4000" dirty="0">
                <a:latin typeface="Times New Roman" pitchFamily="18" charset="0"/>
                <a:cs typeface="Times New Roman" pitchFamily="18" charset="0"/>
              </a:rPr>
              <a:t>•under rocks, leaf litter</a:t>
            </a:r>
            <a:br>
              <a:rPr lang="en-GB" sz="4000" dirty="0">
                <a:latin typeface="Times New Roman" pitchFamily="18" charset="0"/>
                <a:cs typeface="Times New Roman" pitchFamily="18" charset="0"/>
              </a:rPr>
            </a:br>
            <a:r>
              <a:rPr lang="en-GB" sz="4000" dirty="0">
                <a:latin typeface="Times New Roman" pitchFamily="18" charset="0"/>
                <a:cs typeface="Times New Roman" pitchFamily="18" charset="0"/>
              </a:rPr>
              <a:t>•in homes, garages, sheds</a:t>
            </a:r>
            <a:br>
              <a:rPr lang="en-GB" sz="4000" dirty="0">
                <a:latin typeface="Times New Roman" pitchFamily="18" charset="0"/>
                <a:cs typeface="Times New Roman" pitchFamily="18" charset="0"/>
              </a:rPr>
            </a:br>
            <a:r>
              <a:rPr lang="en-GB" sz="4000" dirty="0">
                <a:latin typeface="Times New Roman" pitchFamily="18" charset="0"/>
                <a:cs typeface="Times New Roman" pitchFamily="18" charset="0"/>
              </a:rPr>
              <a:t>•in food or clothing</a:t>
            </a:r>
            <a:br>
              <a:rPr lang="en-GB" sz="4000" dirty="0">
                <a:latin typeface="Times New Roman" pitchFamily="18" charset="0"/>
                <a:cs typeface="Times New Roman" pitchFamily="18" charset="0"/>
              </a:rPr>
            </a:br>
            <a:r>
              <a:rPr lang="en-GB" sz="4000" dirty="0">
                <a:latin typeface="Times New Roman" pitchFamily="18" charset="0"/>
                <a:cs typeface="Times New Roman" pitchFamily="18" charset="0"/>
              </a:rPr>
              <a:t>•in/on water</a:t>
            </a:r>
            <a:br>
              <a:rPr lang="en-GB" sz="4000" dirty="0">
                <a:latin typeface="Times New Roman" pitchFamily="18" charset="0"/>
                <a:cs typeface="Times New Roman" pitchFamily="18" charset="0"/>
              </a:rPr>
            </a:br>
            <a:r>
              <a:rPr lang="en-GB" sz="4000" dirty="0">
                <a:latin typeface="Times New Roman" pitchFamily="18" charset="0"/>
                <a:cs typeface="Times New Roman" pitchFamily="18" charset="0"/>
              </a:rPr>
              <a:t>•on animals </a:t>
            </a:r>
            <a:br>
              <a:rPr lang="en-GB" sz="4000" dirty="0">
                <a:latin typeface="Times New Roman" pitchFamily="18" charset="0"/>
                <a:cs typeface="Times New Roman" pitchFamily="18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212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aster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44" y="505839"/>
            <a:ext cx="3227511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aster\Desktop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342" y="620689"/>
            <a:ext cx="4014905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3581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 descr="Ask-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05759" y="270106"/>
            <a:ext cx="6634593" cy="5098025"/>
          </a:xfrm>
        </p:spPr>
      </p:pic>
    </p:spTree>
    <p:extLst>
      <p:ext uri="{BB962C8B-B14F-4D97-AF65-F5344CB8AC3E}">
        <p14:creationId xmlns:p14="http://schemas.microsoft.com/office/powerpoint/2010/main" val="1930423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16633"/>
            <a:ext cx="7630616" cy="115212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ndalus" pitchFamily="18" charset="-78"/>
                <a:cs typeface="Andalus" pitchFamily="18" charset="-78"/>
              </a:rPr>
              <a:t>Goals of sample collection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/>
            </a:r>
            <a:br>
              <a:rPr lang="en-US" dirty="0">
                <a:latin typeface="Andalus" pitchFamily="18" charset="-78"/>
                <a:cs typeface="Andalus" pitchFamily="18" charset="-78"/>
              </a:rPr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52736"/>
            <a:ext cx="8172400" cy="4586064"/>
          </a:xfrm>
        </p:spPr>
        <p:txBody>
          <a:bodyPr>
            <a:normAutofit/>
          </a:bodyPr>
          <a:lstStyle/>
          <a:p>
            <a:pPr marL="457200" lvl="0" indent="-457200" algn="l">
              <a:buFont typeface="Wingdings" pitchFamily="2" charset="2"/>
              <a:buChar char="ü"/>
            </a:pPr>
            <a:r>
              <a:rPr lang="en-US" dirty="0">
                <a:solidFill>
                  <a:schemeClr val="tx1"/>
                </a:solidFill>
                <a:cs typeface="+mj-cs"/>
              </a:rPr>
              <a:t>As a hobby</a:t>
            </a:r>
            <a:r>
              <a:rPr lang="ar-SA" dirty="0">
                <a:solidFill>
                  <a:schemeClr val="tx1"/>
                </a:solidFill>
                <a:cs typeface="+mj-cs"/>
              </a:rPr>
              <a:t>. </a:t>
            </a:r>
            <a:endParaRPr lang="en-US" dirty="0">
              <a:solidFill>
                <a:schemeClr val="tx1"/>
              </a:solidFill>
              <a:cs typeface="+mj-cs"/>
            </a:endParaRPr>
          </a:p>
          <a:p>
            <a:pPr marL="457200" lvl="0" indent="-457200" algn="l">
              <a:buFont typeface="Wingdings" pitchFamily="2" charset="2"/>
              <a:buChar char="ü"/>
            </a:pPr>
            <a:r>
              <a:rPr lang="en-US" dirty="0">
                <a:solidFill>
                  <a:schemeClr val="tx1"/>
                </a:solidFill>
                <a:cs typeface="+mj-cs"/>
              </a:rPr>
              <a:t>Measure biodiversity. </a:t>
            </a:r>
          </a:p>
          <a:p>
            <a:pPr marL="457200" lvl="0" indent="-457200" algn="l">
              <a:buFont typeface="Wingdings" pitchFamily="2" charset="2"/>
              <a:buChar char="ü"/>
            </a:pPr>
            <a:r>
              <a:rPr lang="en-US" dirty="0">
                <a:solidFill>
                  <a:schemeClr val="tx1"/>
                </a:solidFill>
                <a:cs typeface="+mj-cs"/>
              </a:rPr>
              <a:t>Detect changes in water quality</a:t>
            </a:r>
            <a:r>
              <a:rPr lang="ar-SA" dirty="0">
                <a:solidFill>
                  <a:schemeClr val="tx1"/>
                </a:solidFill>
                <a:cs typeface="+mj-cs"/>
              </a:rPr>
              <a:t>. </a:t>
            </a:r>
            <a:endParaRPr lang="en-US" dirty="0">
              <a:solidFill>
                <a:schemeClr val="tx1"/>
              </a:solidFill>
              <a:cs typeface="+mj-cs"/>
            </a:endParaRPr>
          </a:p>
          <a:p>
            <a:pPr marL="457200" lvl="0" indent="-457200" algn="l">
              <a:buFont typeface="Wingdings" pitchFamily="2" charset="2"/>
              <a:buChar char="ü"/>
            </a:pPr>
            <a:r>
              <a:rPr lang="en-US" dirty="0">
                <a:solidFill>
                  <a:schemeClr val="tx1"/>
                </a:solidFill>
                <a:cs typeface="+mj-cs"/>
              </a:rPr>
              <a:t>Acquire material for biological, physiological, ecological and molecular studies. </a:t>
            </a:r>
          </a:p>
          <a:p>
            <a:pPr algn="l"/>
            <a:r>
              <a:rPr lang="en-US" dirty="0">
                <a:solidFill>
                  <a:schemeClr val="tx1"/>
                </a:solidFill>
                <a:cs typeface="+mj-cs"/>
              </a:rPr>
              <a:t>Because of the incredible diversity of insects, we must select an appropriate tool and an appropriate way for collection.</a:t>
            </a:r>
            <a:endParaRPr lang="ar-SA" dirty="0">
              <a:solidFill>
                <a:schemeClr val="tx1"/>
              </a:solidFill>
              <a:cs typeface="+mj-cs"/>
            </a:endParaRPr>
          </a:p>
          <a:p>
            <a:endParaRPr lang="en-GB" dirty="0"/>
          </a:p>
        </p:txBody>
      </p:sp>
      <p:pic>
        <p:nvPicPr>
          <p:cNvPr id="4" name="Picture 2" descr="http://3.bp.blogspot.com/_tpzJtMaDjnc/SM1fl7RUBnI/AAAAAAAAAjI/2Gcp9ZGBStY/s400/Picture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980728"/>
            <a:ext cx="2015504" cy="1964327"/>
          </a:xfrm>
          <a:prstGeom prst="rect">
            <a:avLst/>
          </a:prstGeom>
          <a:noFill/>
        </p:spPr>
      </p:pic>
      <p:pic>
        <p:nvPicPr>
          <p:cNvPr id="1026" name="Picture 2" descr="C:\Users\master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391025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33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11560" y="620689"/>
            <a:ext cx="7772400" cy="136815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50"/>
                </a:solidFill>
              </a:rPr>
              <a:t/>
            </a:r>
            <a:br>
              <a:rPr lang="en-US" dirty="0">
                <a:solidFill>
                  <a:srgbClr val="00B050"/>
                </a:solidFill>
              </a:rPr>
            </a:br>
            <a:r>
              <a:rPr lang="en-US" dirty="0">
                <a:solidFill>
                  <a:srgbClr val="00B050"/>
                </a:solidFill>
              </a:rPr>
              <a:t/>
            </a:r>
            <a:br>
              <a:rPr lang="en-US" dirty="0">
                <a:solidFill>
                  <a:srgbClr val="00B050"/>
                </a:solidFill>
              </a:rPr>
            </a:br>
            <a:r>
              <a:rPr lang="en-US" dirty="0">
                <a:solidFill>
                  <a:srgbClr val="00B050"/>
                </a:solidFill>
              </a:rPr>
              <a:t>Equipment and Collecting Methods</a:t>
            </a:r>
            <a:r>
              <a:rPr lang="en-US" sz="3200" dirty="0">
                <a:solidFill>
                  <a:srgbClr val="00B050"/>
                </a:solidFill>
              </a:rPr>
              <a:t/>
            </a:r>
            <a:br>
              <a:rPr lang="en-US" sz="3200" dirty="0">
                <a:solidFill>
                  <a:srgbClr val="00B050"/>
                </a:solidFill>
              </a:rPr>
            </a:br>
            <a:r>
              <a:rPr lang="en-US" dirty="0">
                <a:solidFill>
                  <a:srgbClr val="00B050"/>
                </a:solidFill>
              </a:rPr>
              <a:t>    </a:t>
            </a:r>
            <a:r>
              <a:rPr lang="en-US" sz="3600" dirty="0">
                <a:solidFill>
                  <a:srgbClr val="00B050"/>
                </a:solidFill>
              </a:rPr>
              <a:t/>
            </a:r>
            <a:br>
              <a:rPr lang="en-US" sz="3600" dirty="0">
                <a:solidFill>
                  <a:srgbClr val="00B050"/>
                </a:solidFill>
              </a:rPr>
            </a:b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type="subTitle" idx="1"/>
          </p:nvPr>
        </p:nvSpPr>
        <p:spPr>
          <a:xfrm>
            <a:off x="755576" y="2060848"/>
            <a:ext cx="7016824" cy="3577952"/>
          </a:xfrm>
        </p:spPr>
        <p:txBody>
          <a:bodyPr>
            <a:noAutofit/>
          </a:bodyPr>
          <a:lstStyle/>
          <a:p>
            <a:pPr lvl="1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Equipment or appropriate tool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Forceps, Vials containing alcohol or other preservatives 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Killing jars, Small boxes for storing specimens after their removal from killing jars. 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aspirators.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Notebook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strong knife, hand lens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small, fine brush for picking up minute specimens. </a:t>
            </a:r>
          </a:p>
          <a:p>
            <a:pPr algn="l"/>
            <a:endPara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50241" t="43856" r="26988" b="33734"/>
          <a:stretch/>
        </p:blipFill>
        <p:spPr bwMode="auto">
          <a:xfrm>
            <a:off x="6660232" y="3717032"/>
            <a:ext cx="2483768" cy="30243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3008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/>
            </a:r>
            <a:br>
              <a:rPr lang="en-US" b="1" dirty="0">
                <a:solidFill>
                  <a:srgbClr val="00B050"/>
                </a:solidFill>
              </a:rPr>
            </a:br>
            <a:r>
              <a:rPr lang="en-US" b="1" dirty="0">
                <a:solidFill>
                  <a:srgbClr val="00B050"/>
                </a:solidFill>
              </a:rPr>
              <a:t>Method or appropriate way: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6896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1-picking up insects by hand</a:t>
            </a:r>
            <a:endParaRPr lang="en-US" sz="36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/>
              <a:t>   This method is simple and sometimes effective, with large terrestrial insects, Such as cockroaches where they are picked by hand and put it in a bottle</a:t>
            </a:r>
            <a:r>
              <a:rPr lang="ar-SA" dirty="0"/>
              <a:t>.</a:t>
            </a:r>
            <a:br>
              <a:rPr lang="ar-SA" dirty="0"/>
            </a:br>
            <a:endParaRPr lang="en-US" dirty="0"/>
          </a:p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1746" t="42650" r="47230" b="27470"/>
          <a:stretch/>
        </p:blipFill>
        <p:spPr bwMode="auto">
          <a:xfrm>
            <a:off x="4583824" y="4198648"/>
            <a:ext cx="2952329" cy="16894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l="11567" t="30121" r="46506" b="30120"/>
          <a:stretch/>
        </p:blipFill>
        <p:spPr bwMode="auto">
          <a:xfrm>
            <a:off x="1293330" y="4293096"/>
            <a:ext cx="2918629" cy="17876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9524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88641"/>
            <a:ext cx="8134672" cy="79208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2-Collecting Nets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993849"/>
            <a:ext cx="7448872" cy="40100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Collecting nets come in three basic forms: </a:t>
            </a:r>
          </a:p>
          <a:p>
            <a:pPr algn="l"/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Aerial nets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is designed especially for collecting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butterflies and other flying insects. Both the bag and handle are relatively lightweight</a:t>
            </a:r>
            <a:r>
              <a:rPr lang="ar-SA" dirty="0"/>
              <a:t/>
            </a:r>
            <a:br>
              <a:rPr lang="ar-SA" dirty="0"/>
            </a:br>
            <a:endParaRPr lang="en-US" dirty="0"/>
          </a:p>
          <a:p>
            <a:pPr algn="l"/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Aquatic nets </a:t>
            </a:r>
            <a:b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are used for gathering insects from</a:t>
            </a:r>
            <a:endParaRPr lang="ar-IQ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 water</a:t>
            </a:r>
            <a:r>
              <a:rPr lang="en-US" dirty="0"/>
              <a:t>.</a:t>
            </a:r>
          </a:p>
          <a:p>
            <a:pPr algn="l"/>
            <a:endParaRPr lang="ar-SA" dirty="0"/>
          </a:p>
          <a:p>
            <a:endParaRPr lang="en-GB" dirty="0"/>
          </a:p>
        </p:txBody>
      </p:sp>
      <p:pic>
        <p:nvPicPr>
          <p:cNvPr id="4" name="Picture 3" descr="ari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1432368"/>
            <a:ext cx="1835696" cy="22811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/>
          <p:nvPr/>
        </p:nvPicPr>
        <p:blipFill rotWithShape="1">
          <a:blip r:embed="rId3"/>
          <a:srcRect l="8494" t="40723" r="44337" b="30603"/>
          <a:stretch/>
        </p:blipFill>
        <p:spPr bwMode="auto">
          <a:xfrm>
            <a:off x="6372200" y="4437112"/>
            <a:ext cx="2486025" cy="2160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69896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052737"/>
            <a:ext cx="7990656" cy="648071"/>
          </a:xfrm>
        </p:spPr>
        <p:txBody>
          <a:bodyPr>
            <a:normAutofit fontScale="90000"/>
          </a:bodyPr>
          <a:lstStyle/>
          <a:p>
            <a:pPr algn="l"/>
            <a:r>
              <a:rPr lang="ar-IQ" sz="4000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ar-IQ" sz="4000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ar-IQ" sz="4000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ar-IQ" sz="4000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Sweeping Nets:</a:t>
            </a:r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Made of thick fabric </a:t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used in the compilation of most types of insects on crops such as wheat and clover ring, potatoes, herbs and grasses. </a:t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endParaRPr lang="en-GB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t2.gstatic.com/images?q=tbn:ANd9GcSM36mXBrXJ-pSOKbL6iYjgWImUzrLUILUx4RY0q5Sskn2d-r3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573016"/>
            <a:ext cx="1828800" cy="24955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/>
          <p:nvPr/>
        </p:nvPicPr>
        <p:blipFill rotWithShape="1">
          <a:blip r:embed="rId3"/>
          <a:srcRect l="19337" t="29398" r="56085" b="26988"/>
          <a:stretch/>
        </p:blipFill>
        <p:spPr bwMode="auto">
          <a:xfrm>
            <a:off x="4716016" y="2996952"/>
            <a:ext cx="2952328" cy="23851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59522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260649"/>
            <a:ext cx="8350696" cy="100811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3- aspirator</a:t>
            </a:r>
            <a:r>
              <a:rPr lang="en-US" dirty="0">
                <a:solidFill>
                  <a:srgbClr val="FFC000"/>
                </a:solidFill>
              </a:rPr>
              <a:t/>
            </a:r>
            <a:br>
              <a:rPr lang="en-US" dirty="0">
                <a:solidFill>
                  <a:srgbClr val="FFC000"/>
                </a:solidFill>
              </a:rPr>
            </a:b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836712"/>
            <a:ext cx="7232848" cy="480208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is effective device for collecting small insects. The following materials are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8855" t="43133" r="43072" b="27470"/>
          <a:stretch/>
        </p:blipFill>
        <p:spPr bwMode="auto">
          <a:xfrm>
            <a:off x="1835696" y="2847974"/>
            <a:ext cx="5400600" cy="27412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33348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571</Words>
  <Application>Microsoft Office PowerPoint</Application>
  <PresentationFormat>On-screen Show (4:3)</PresentationFormat>
  <Paragraphs>60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جمع وتصبير الحشرات بأستخدام أهم الوسائل المعتمدة عالميا في المتاحف  Methods of Collecting and preservation insects by using the most important methods approved in museums</vt:lpstr>
      <vt:lpstr>Locating Insects •on plants (leaves, flowers, bark) •in decaying matter •under rocks, leaf litter •in homes, garages, sheds •in food or clothing •in/on water •on animals  </vt:lpstr>
      <vt:lpstr>Goals of sample collection </vt:lpstr>
      <vt:lpstr>  Equipment and Collecting Methods      </vt:lpstr>
      <vt:lpstr> Method or appropriate way: </vt:lpstr>
      <vt:lpstr>2-Collecting Nets</vt:lpstr>
      <vt:lpstr>  Sweeping Nets: Made of thick fabric  used in the compilation of most types of insects on crops such as wheat and clover ring, potatoes, herbs and grasses.  </vt:lpstr>
      <vt:lpstr>3- aspirator </vt:lpstr>
      <vt:lpstr>4- Traps A- Baiting traps</vt:lpstr>
      <vt:lpstr>PowerPoint Presentation</vt:lpstr>
      <vt:lpstr> C- Sticky traps </vt:lpstr>
      <vt:lpstr> D- Water traps </vt:lpstr>
      <vt:lpstr>E- Pitfall Traps</vt:lpstr>
      <vt:lpstr> killing insect </vt:lpstr>
      <vt:lpstr>Preservation insect </vt:lpstr>
      <vt:lpstr>PowerPoint Presentation</vt:lpstr>
      <vt:lpstr>Insect Pin Positioning</vt:lpstr>
      <vt:lpstr>PowerPoint Presentation</vt:lpstr>
      <vt:lpstr>PowerPoint Presentation</vt:lpstr>
      <vt:lpstr>Wing Spreading Board</vt:lpstr>
      <vt:lpstr>PowerPoint Presentation</vt:lpstr>
      <vt:lpstr>A Good Specimen Needs Data Upper label: Gives collection location of specimen  •State and County •Nearest town, road or other easily identifiable feature (GPS if available) •Date collected (5 Dec.1980 or XII-5-1980) •Collector’s name  (An additional label may note how the specimen was collected (i.e.in, on, under), host data) Lower label: Scientific name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Al-Qaisar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master</dc:creator>
  <cp:lastModifiedBy>master</cp:lastModifiedBy>
  <cp:revision>35</cp:revision>
  <dcterms:created xsi:type="dcterms:W3CDTF">2023-02-13T16:41:30Z</dcterms:created>
  <dcterms:modified xsi:type="dcterms:W3CDTF">2023-10-23T16:21:47Z</dcterms:modified>
</cp:coreProperties>
</file>