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Default Extension="wdp" ContentType="image/vnd.ms-photo"/>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handoutMasterIdLst>
    <p:handoutMasterId r:id="rId15"/>
  </p:handoutMasterIdLst>
  <p:sldIdLst>
    <p:sldId id="270" r:id="rId2"/>
    <p:sldId id="273" r:id="rId3"/>
    <p:sldId id="313" r:id="rId4"/>
    <p:sldId id="314" r:id="rId5"/>
    <p:sldId id="312" r:id="rId6"/>
    <p:sldId id="310" r:id="rId7"/>
    <p:sldId id="315" r:id="rId8"/>
    <p:sldId id="316" r:id="rId9"/>
    <p:sldId id="317" r:id="rId10"/>
    <p:sldId id="318" r:id="rId11"/>
    <p:sldId id="274" r:id="rId12"/>
    <p:sldId id="319"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C4B1156A-380E-4F78-BDF5-A606A8083BF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6719" autoAdjust="0"/>
    <p:restoredTop sz="93529" autoAdjust="0"/>
  </p:normalViewPr>
  <p:slideViewPr>
    <p:cSldViewPr snapToGrid="0">
      <p:cViewPr>
        <p:scale>
          <a:sx n="75" d="100"/>
          <a:sy n="75" d="100"/>
        </p:scale>
        <p:origin x="-468" y="-5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showGuides="1">
      <p:cViewPr varScale="1">
        <p:scale>
          <a:sx n="69" d="100"/>
          <a:sy n="69" d="100"/>
        </p:scale>
        <p:origin x="2784" y="78"/>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63D5444-F62C-42C3-A75A-D9DBA807730F}" type="datetimeFigureOut">
              <a:rPr lang="en-US" smtClean="0"/>
              <a:pPr/>
              <a:t>11/8/2023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4A4F617-7A30-41D4-AB86-5D833C98E18B}" type="slidenum">
              <a:rPr lang="en-US" smtClean="0"/>
              <a:pPr/>
              <a:t>‹#›</a:t>
            </a:fld>
            <a:endParaRPr lang="en-US"/>
          </a:p>
        </p:txBody>
      </p:sp>
    </p:spTree>
    <p:extLst>
      <p:ext uri="{BB962C8B-B14F-4D97-AF65-F5344CB8AC3E}">
        <p14:creationId xmlns:p14="http://schemas.microsoft.com/office/powerpoint/2010/main" xmlns="" val="9946248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CAA1FA-7B6A-47D2-8D61-F225D71B51FF}" type="datetimeFigureOut">
              <a:rPr lang="en-US" smtClean="0"/>
              <a:pPr/>
              <a:t>11/8/2023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9A179D-2D27-49E2-B022-8EDDA2EFE682}" type="slidenum">
              <a:rPr lang="en-US" smtClean="0"/>
              <a:pPr/>
              <a:t>‹#›</a:t>
            </a:fld>
            <a:endParaRPr lang="en-US"/>
          </a:p>
        </p:txBody>
      </p:sp>
    </p:spTree>
    <p:extLst>
      <p:ext uri="{BB962C8B-B14F-4D97-AF65-F5344CB8AC3E}">
        <p14:creationId xmlns:p14="http://schemas.microsoft.com/office/powerpoint/2010/main" xmlns="" val="1174603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Freeform 11"/>
          <p:cNvSpPr>
            <a:spLocks noChangeArrowheads="1"/>
          </p:cNvSpPr>
          <p:nvPr/>
        </p:nvSpPr>
        <p:spPr bwMode="white">
          <a:xfrm>
            <a:off x="8429022" y="0"/>
            <a:ext cx="3762978" cy="6858000"/>
          </a:xfrm>
          <a:custGeom>
            <a:avLst/>
            <a:gdLst>
              <a:gd name="connsiteX0" fmla="*/ 0 w 3762978"/>
              <a:gd name="connsiteY0" fmla="*/ 0 h 6858000"/>
              <a:gd name="connsiteX1" fmla="*/ 3762978 w 3762978"/>
              <a:gd name="connsiteY1" fmla="*/ 0 h 6858000"/>
              <a:gd name="connsiteX2" fmla="*/ 3762978 w 3762978"/>
              <a:gd name="connsiteY2" fmla="*/ 6858000 h 6858000"/>
              <a:gd name="connsiteX3" fmla="*/ 338667 w 3762978"/>
              <a:gd name="connsiteY3" fmla="*/ 6858000 h 6858000"/>
              <a:gd name="connsiteX4" fmla="*/ 1189567 w 3762978"/>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62978" h="6858000">
                <a:moveTo>
                  <a:pt x="0" y="0"/>
                </a:moveTo>
                <a:lnTo>
                  <a:pt x="3762978" y="0"/>
                </a:lnTo>
                <a:lnTo>
                  <a:pt x="3762978" y="6858000"/>
                </a:lnTo>
                <a:lnTo>
                  <a:pt x="338667" y="6858000"/>
                </a:lnTo>
                <a:lnTo>
                  <a:pt x="1189567"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noAutofit/>
          </a:bodyPr>
          <a:lstStyle/>
          <a:p>
            <a:endParaRPr lang="en-US" sz="1800"/>
          </a:p>
        </p:txBody>
      </p:sp>
      <p:sp>
        <p:nvSpPr>
          <p:cNvPr id="7" name="Freeform 6"/>
          <p:cNvSpPr>
            <a:spLocks/>
          </p:cNvSpPr>
          <p:nvPr/>
        </p:nvSpPr>
        <p:spPr bwMode="auto">
          <a:xfrm>
            <a:off x="8145385"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p:spPr>
        <p:txBody>
          <a:bodyPr vert="horz" wrap="square" lIns="91440" tIns="45720" rIns="91440" bIns="45720" numCol="1" anchor="t" anchorCtr="0" compatLnSpc="1">
            <a:prstTxWarp prst="textNoShape">
              <a:avLst/>
            </a:prstTxWarp>
          </a:bodyPr>
          <a:lstStyle/>
          <a:p>
            <a:pPr lvl="0"/>
            <a:endParaRPr lang="en-US" sz="1800"/>
          </a:p>
        </p:txBody>
      </p:sp>
      <p:sp>
        <p:nvSpPr>
          <p:cNvPr id="8" name="Freeform 7"/>
          <p:cNvSpPr>
            <a:spLocks/>
          </p:cNvSpPr>
          <p:nvPr/>
        </p:nvSpPr>
        <p:spPr bwMode="auto">
          <a:xfrm>
            <a:off x="7950653"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0" y="1873584"/>
            <a:ext cx="6400800" cy="2560320"/>
          </a:xfrm>
        </p:spPr>
        <p:txBody>
          <a:bodyPr anchor="b">
            <a:normAutofit/>
          </a:bodyPr>
          <a:lstStyle>
            <a:lvl1pPr algn="l">
              <a:defRPr sz="4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95400" y="4572000"/>
            <a:ext cx="6400800" cy="1600200"/>
          </a:xfrm>
        </p:spPr>
        <p:txBody>
          <a:bodyPr/>
          <a:lstStyle>
            <a:lvl1pPr marL="0" indent="0" algn="l">
              <a:spcBef>
                <a:spcPts val="12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xmlns="" val="51258597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nchor="b"/>
          <a:lstStyle>
            <a:lvl1pPr>
              <a:defRPr sz="3200"/>
            </a:lvl1pPr>
          </a:lstStyle>
          <a:p>
            <a:r>
              <a:rPr lang="en-US" smtClean="0"/>
              <a:t>Click to edit Master title style</a:t>
            </a:r>
            <a:endParaRPr lang="en-US"/>
          </a:p>
        </p:txBody>
      </p:sp>
      <p:sp>
        <p:nvSpPr>
          <p:cNvPr id="3" name="Picture Placeholder 2" descr="An empty placeholder to add an image. Click on the placeholder and select the image that you wish to add"/>
          <p:cNvSpPr>
            <a:spLocks noGrp="1"/>
          </p:cNvSpPr>
          <p:nvPr>
            <p:ph type="pic" idx="1"/>
          </p:nvPr>
        </p:nvSpPr>
        <p:spPr>
          <a:xfrm>
            <a:off x="4724400" y="1828801"/>
            <a:ext cx="6172200" cy="4343400"/>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A79A3335-6331-4872-A8B7-ECD55539F4D0}" type="datetimeFigureOut">
              <a:rPr lang="en-US" smtClean="0"/>
              <a:pPr/>
              <a:t>11/8/2023</a:t>
            </a:fld>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pPr/>
              <a:t>‹#›</a:t>
            </a:fld>
            <a:endParaRPr lang="en-US"/>
          </a:p>
        </p:txBody>
      </p:sp>
    </p:spTree>
    <p:extLst>
      <p:ext uri="{BB962C8B-B14F-4D97-AF65-F5344CB8AC3E}">
        <p14:creationId xmlns:p14="http://schemas.microsoft.com/office/powerpoint/2010/main" xmlns="" val="10675900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Two Pictures with Captions">
    <p:spTree>
      <p:nvGrpSpPr>
        <p:cNvPr id="1" name=""/>
        <p:cNvGrpSpPr/>
        <p:nvPr/>
      </p:nvGrpSpPr>
      <p:grpSpPr>
        <a:xfrm>
          <a:off x="0" y="0"/>
          <a:ext cx="0" cy="0"/>
          <a:chOff x="0" y="0"/>
          <a:chExt cx="0" cy="0"/>
        </a:xfrm>
      </p:grpSpPr>
      <p:sp>
        <p:nvSpPr>
          <p:cNvPr id="9" name="Rectangle 8"/>
          <p:cNvSpPr/>
          <p:nvPr/>
        </p:nvSpPr>
        <p:spPr bwMode="invGray">
          <a:xfrm>
            <a:off x="1295400"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bwMode="invGray">
          <a:xfrm>
            <a:off x="6324599"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295400"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6324599"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1295400" y="255134"/>
            <a:ext cx="9601200" cy="1036850"/>
          </a:xfrm>
        </p:spPr>
        <p:txBody>
          <a:bodyPr anchor="b"/>
          <a:lstStyle>
            <a:lvl1pPr>
              <a:defRPr sz="3200"/>
            </a:lvl1pPr>
          </a:lstStyle>
          <a:p>
            <a:r>
              <a:rPr lang="en-US" smtClean="0"/>
              <a:t>Click to edit Master title style</a:t>
            </a:r>
            <a:endParaRPr lang="en-US"/>
          </a:p>
        </p:txBody>
      </p:sp>
      <p:sp>
        <p:nvSpPr>
          <p:cNvPr id="3" name="Picture Placeholder 2" descr="An empty placeholder to add an image. Click on the placeholder and select the image that you wish to add"/>
          <p:cNvSpPr>
            <a:spLocks noGrp="1"/>
          </p:cNvSpPr>
          <p:nvPr>
            <p:ph type="pic" idx="1"/>
          </p:nvPr>
        </p:nvSpPr>
        <p:spPr>
          <a:xfrm>
            <a:off x="1298448"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bwMode="invGray">
          <a:xfrm>
            <a:off x="1371273"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8" name="Picture Placeholder 2" descr="An empty placeholder to add an image. Click on the placeholder and select the image that you wish to add"/>
          <p:cNvSpPr>
            <a:spLocks noGrp="1"/>
          </p:cNvSpPr>
          <p:nvPr>
            <p:ph type="pic" idx="13"/>
          </p:nvPr>
        </p:nvSpPr>
        <p:spPr>
          <a:xfrm>
            <a:off x="63246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3" name="Text Placeholder 3"/>
          <p:cNvSpPr>
            <a:spLocks noGrp="1"/>
          </p:cNvSpPr>
          <p:nvPr>
            <p:ph type="body" sz="half" idx="14"/>
          </p:nvPr>
        </p:nvSpPr>
        <p:spPr bwMode="invGray">
          <a:xfrm>
            <a:off x="6412954"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A79A3335-6331-4872-A8B7-ECD55539F4D0}" type="datetimeFigureOut">
              <a:rPr lang="en-US" smtClean="0"/>
              <a:pPr/>
              <a:t>11/8/2023</a:t>
            </a:fld>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pPr/>
              <a:t>‹#›</a:t>
            </a:fld>
            <a:endParaRPr lang="en-US"/>
          </a:p>
        </p:txBody>
      </p:sp>
    </p:spTree>
    <p:extLst>
      <p:ext uri="{BB962C8B-B14F-4D97-AF65-F5344CB8AC3E}">
        <p14:creationId xmlns:p14="http://schemas.microsoft.com/office/powerpoint/2010/main" xmlns="" val="394401045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A79A3335-6331-4872-A8B7-ECD55539F4D0}" type="datetimeFigureOut">
              <a:rPr lang="en-US" smtClean="0"/>
              <a:pPr/>
              <a:t>11/8/2023</a:t>
            </a:fld>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pPr/>
              <a:t>‹#›</a:t>
            </a:fld>
            <a:endParaRPr lang="en-US"/>
          </a:p>
        </p:txBody>
      </p:sp>
    </p:spTree>
    <p:extLst>
      <p:ext uri="{BB962C8B-B14F-4D97-AF65-F5344CB8AC3E}">
        <p14:creationId xmlns:p14="http://schemas.microsoft.com/office/powerpoint/2010/main" xmlns="" val="109294537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white">
          <a:xfrm rot="5400000">
            <a:off x="7562850" y="2228850"/>
            <a:ext cx="6858000" cy="24003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5400000">
            <a:off x="6331230" y="3387909"/>
            <a:ext cx="6858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rot="5400000">
            <a:off x="6251613" y="3387909"/>
            <a:ext cx="6858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9871318" y="685800"/>
            <a:ext cx="1033272" cy="5486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5400" y="685800"/>
            <a:ext cx="7976754"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A79A3335-6331-4872-A8B7-ECD55539F4D0}" type="datetimeFigureOut">
              <a:rPr lang="en-US" smtClean="0"/>
              <a:pPr/>
              <a:t>11/8/2023</a:t>
            </a:fld>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A7F8E3F6-DE14-48B2-B2BC-6FABA9630FB8}" type="slidenum">
              <a:rPr lang="en-US" smtClean="0"/>
              <a:pPr/>
              <a:t>‹#›</a:t>
            </a:fld>
            <a:endParaRPr lang="en-US" dirty="0"/>
          </a:p>
        </p:txBody>
      </p:sp>
    </p:spTree>
    <p:extLst>
      <p:ext uri="{BB962C8B-B14F-4D97-AF65-F5344CB8AC3E}">
        <p14:creationId xmlns:p14="http://schemas.microsoft.com/office/powerpoint/2010/main" xmlns="" val="180411032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A79A3335-6331-4872-A8B7-ECD55539F4D0}" type="datetimeFigureOut">
              <a:rPr lang="en-US" smtClean="0"/>
              <a:pPr/>
              <a:t>11/8/2023</a:t>
            </a:fld>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pPr/>
              <a:t>‹#›</a:t>
            </a:fld>
            <a:endParaRPr lang="en-US"/>
          </a:p>
        </p:txBody>
      </p:sp>
    </p:spTree>
    <p:extLst>
      <p:ext uri="{BB962C8B-B14F-4D97-AF65-F5344CB8AC3E}">
        <p14:creationId xmlns:p14="http://schemas.microsoft.com/office/powerpoint/2010/main" xmlns="" val="259618231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10" name="Rectangle 5"/>
          <p:cNvSpPr>
            <a:spLocks noChangeArrowheads="1"/>
          </p:cNvSpPr>
          <p:nvPr/>
        </p:nvSpPr>
        <p:spPr bwMode="white">
          <a:xfrm>
            <a:off x="6540503" y="0"/>
            <a:ext cx="5651496"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11" name="Freeform 6"/>
          <p:cNvSpPr>
            <a:spLocks/>
          </p:cNvSpPr>
          <p:nvPr/>
        </p:nvSpPr>
        <p:spPr bwMode="auto">
          <a:xfrm>
            <a:off x="6256868"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2" name="Freeform 7"/>
          <p:cNvSpPr>
            <a:spLocks/>
          </p:cNvSpPr>
          <p:nvPr/>
        </p:nvSpPr>
        <p:spPr bwMode="auto">
          <a:xfrm>
            <a:off x="6062136"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1" y="1873584"/>
            <a:ext cx="5120640" cy="2560320"/>
          </a:xfrm>
        </p:spPr>
        <p:txBody>
          <a:bodyPr anchor="b">
            <a:normAutofit/>
          </a:bodyPr>
          <a:lstStyle>
            <a:lvl1pPr algn="l">
              <a:defRPr sz="4000">
                <a:solidFill>
                  <a:schemeClr val="tx1"/>
                </a:solidFill>
              </a:defRPr>
            </a:lvl1pPr>
          </a:lstStyle>
          <a:p>
            <a:r>
              <a:rPr lang="en-US" smtClean="0"/>
              <a:t>Click to edit Master title style</a:t>
            </a:r>
            <a:endParaRPr lang="en-US" dirty="0"/>
          </a:p>
        </p:txBody>
      </p:sp>
      <p:sp>
        <p:nvSpPr>
          <p:cNvPr id="15" name="Picture Placeholder 14" descr="An empty placeholder to add an image. Click on the placeholder and select the image that you wish to add"/>
          <p:cNvSpPr>
            <a:spLocks noGrp="1"/>
          </p:cNvSpPr>
          <p:nvPr>
            <p:ph type="pic" sz="quarter" idx="10"/>
          </p:nvPr>
        </p:nvSpPr>
        <p:spPr>
          <a:xfrm>
            <a:off x="6743703" y="0"/>
            <a:ext cx="5448297"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r>
              <a:rPr lang="en-US" smtClean="0"/>
              <a:t>Click icon to add picture</a:t>
            </a:r>
            <a:endParaRPr lang="en-US"/>
          </a:p>
        </p:txBody>
      </p:sp>
      <p:sp>
        <p:nvSpPr>
          <p:cNvPr id="3" name="Subtitle 2"/>
          <p:cNvSpPr>
            <a:spLocks noGrp="1"/>
          </p:cNvSpPr>
          <p:nvPr>
            <p:ph type="subTitle" idx="1"/>
          </p:nvPr>
        </p:nvSpPr>
        <p:spPr>
          <a:xfrm>
            <a:off x="1295401" y="4572000"/>
            <a:ext cx="5120640" cy="1600200"/>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xmlns="" val="240281340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5"/>
          <p:cNvSpPr>
            <a:spLocks noChangeArrowheads="1"/>
          </p:cNvSpPr>
          <p:nvPr/>
        </p:nvSpPr>
        <p:spPr bwMode="white">
          <a:xfrm>
            <a:off x="9622368" y="0"/>
            <a:ext cx="2569632" cy="6858000"/>
          </a:xfrm>
          <a:custGeom>
            <a:avLst/>
            <a:gdLst/>
            <a:ahLst/>
            <a:cxnLst/>
            <a:rect l="l" t="t" r="r" b="b"/>
            <a:pathLst>
              <a:path w="1927224" h="6858000">
                <a:moveTo>
                  <a:pt x="0" y="0"/>
                </a:moveTo>
                <a:lnTo>
                  <a:pt x="1927224" y="0"/>
                </a:lnTo>
                <a:lnTo>
                  <a:pt x="1927224"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8" name="Freeform 6"/>
          <p:cNvSpPr>
            <a:spLocks/>
          </p:cNvSpPr>
          <p:nvPr/>
        </p:nvSpPr>
        <p:spPr bwMode="auto">
          <a:xfrm>
            <a:off x="9237132"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9"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0"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title"/>
          </p:nvPr>
        </p:nvSpPr>
        <p:spPr>
          <a:xfrm>
            <a:off x="1295398" y="2914650"/>
            <a:ext cx="8046720" cy="1557338"/>
          </a:xfrm>
        </p:spPr>
        <p:txBody>
          <a:bodyPr anchor="b">
            <a:normAutofit/>
          </a:bodyPr>
          <a:lstStyle>
            <a:lvl1pPr>
              <a:defRPr sz="320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295398" y="4589463"/>
            <a:ext cx="8046718" cy="1011237"/>
          </a:xfrm>
        </p:spPr>
        <p:txBody>
          <a:bodyPr/>
          <a:lstStyle>
            <a:lvl1pPr marL="0" indent="0">
              <a:spcBef>
                <a:spcPts val="1200"/>
              </a:spcBef>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xmlns="" val="151964298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24600" y="1828799"/>
            <a:ext cx="4572000" cy="43434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A79A3335-6331-4872-A8B7-ECD55539F4D0}" type="datetimeFigureOut">
              <a:rPr lang="en-US" smtClean="0"/>
              <a:pPr/>
              <a:t>11/8/2023</a:t>
            </a:fld>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pPr/>
              <a:t>‹#›</a:t>
            </a:fld>
            <a:endParaRPr lang="en-US"/>
          </a:p>
        </p:txBody>
      </p:sp>
    </p:spTree>
    <p:extLst>
      <p:ext uri="{BB962C8B-B14F-4D97-AF65-F5344CB8AC3E}">
        <p14:creationId xmlns:p14="http://schemas.microsoft.com/office/powerpoint/2010/main" xmlns="" val="244820609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1295400" y="1828800"/>
            <a:ext cx="4572000" cy="850392"/>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95400" y="2705100"/>
            <a:ext cx="4572000" cy="3467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324600" y="1828800"/>
            <a:ext cx="4572000" cy="847725"/>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24600" y="2705100"/>
            <a:ext cx="4572000" cy="3467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A79A3335-6331-4872-A8B7-ECD55539F4D0}" type="datetimeFigureOut">
              <a:rPr lang="en-US" smtClean="0"/>
              <a:pPr/>
              <a:t>11/8/2023</a:t>
            </a:fld>
            <a:endParaRPr lang="en-US"/>
          </a:p>
        </p:txBody>
      </p:sp>
      <p:sp>
        <p:nvSpPr>
          <p:cNvPr id="9" name="Slide Number Placeholder 8"/>
          <p:cNvSpPr>
            <a:spLocks noGrp="1"/>
          </p:cNvSpPr>
          <p:nvPr>
            <p:ph type="sldNum" sz="quarter" idx="12"/>
          </p:nvPr>
        </p:nvSpPr>
        <p:spPr/>
        <p:txBody>
          <a:bodyPr/>
          <a:lstStyle/>
          <a:p>
            <a:fld id="{A7F8E3F6-DE14-48B2-B2BC-6FABA9630FB8}" type="slidenum">
              <a:rPr lang="en-US" smtClean="0"/>
              <a:pPr/>
              <a:t>‹#›</a:t>
            </a:fld>
            <a:endParaRPr lang="en-US"/>
          </a:p>
        </p:txBody>
      </p:sp>
    </p:spTree>
    <p:extLst>
      <p:ext uri="{BB962C8B-B14F-4D97-AF65-F5344CB8AC3E}">
        <p14:creationId xmlns:p14="http://schemas.microsoft.com/office/powerpoint/2010/main" xmlns="" val="260236030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A79A3335-6331-4872-A8B7-ECD55539F4D0}" type="datetimeFigureOut">
              <a:rPr lang="en-US" smtClean="0"/>
              <a:pPr/>
              <a:t>11/8/2023</a:t>
            </a:fld>
            <a:endParaRPr lang="en-US"/>
          </a:p>
        </p:txBody>
      </p:sp>
      <p:sp>
        <p:nvSpPr>
          <p:cNvPr id="5" name="Slide Number Placeholder 4"/>
          <p:cNvSpPr>
            <a:spLocks noGrp="1"/>
          </p:cNvSpPr>
          <p:nvPr>
            <p:ph type="sldNum" sz="quarter" idx="12"/>
          </p:nvPr>
        </p:nvSpPr>
        <p:spPr/>
        <p:txBody>
          <a:bodyPr/>
          <a:lstStyle/>
          <a:p>
            <a:fld id="{A7F8E3F6-DE14-48B2-B2BC-6FABA9630FB8}" type="slidenum">
              <a:rPr lang="en-US" smtClean="0"/>
              <a:pPr/>
              <a:t>‹#›</a:t>
            </a:fld>
            <a:endParaRPr lang="en-US"/>
          </a:p>
        </p:txBody>
      </p:sp>
    </p:spTree>
    <p:extLst>
      <p:ext uri="{BB962C8B-B14F-4D97-AF65-F5344CB8AC3E}">
        <p14:creationId xmlns:p14="http://schemas.microsoft.com/office/powerpoint/2010/main" xmlns="" val="339733702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fld id="{A79A3335-6331-4872-A8B7-ECD55539F4D0}" type="datetimeFigureOut">
              <a:rPr lang="en-US" smtClean="0"/>
              <a:pPr/>
              <a:t>11/8/2023</a:t>
            </a:fld>
            <a:endParaRPr lang="en-US"/>
          </a:p>
        </p:txBody>
      </p:sp>
      <p:sp>
        <p:nvSpPr>
          <p:cNvPr id="4" name="Slide Number Placeholder 3"/>
          <p:cNvSpPr>
            <a:spLocks noGrp="1"/>
          </p:cNvSpPr>
          <p:nvPr>
            <p:ph type="sldNum" sz="quarter" idx="12"/>
          </p:nvPr>
        </p:nvSpPr>
        <p:spPr/>
        <p:txBody>
          <a:bodyPr/>
          <a:lstStyle/>
          <a:p>
            <a:fld id="{A7F8E3F6-DE14-48B2-B2BC-6FABA9630FB8}" type="slidenum">
              <a:rPr lang="en-US" smtClean="0"/>
              <a:pPr/>
              <a:t>‹#›</a:t>
            </a:fld>
            <a:endParaRPr lang="en-US"/>
          </a:p>
        </p:txBody>
      </p:sp>
    </p:spTree>
    <p:extLst>
      <p:ext uri="{BB962C8B-B14F-4D97-AF65-F5344CB8AC3E}">
        <p14:creationId xmlns:p14="http://schemas.microsoft.com/office/powerpoint/2010/main" xmlns="" val="298363645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4728209" y="1828800"/>
            <a:ext cx="6126480" cy="4343400"/>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A79A3335-6331-4872-A8B7-ECD55539F4D0}" type="datetimeFigureOut">
              <a:rPr lang="en-US" smtClean="0"/>
              <a:pPr/>
              <a:t>11/8/2023</a:t>
            </a:fld>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pPr/>
              <a:t>‹#›</a:t>
            </a:fld>
            <a:endParaRPr lang="en-US"/>
          </a:p>
        </p:txBody>
      </p:sp>
    </p:spTree>
    <p:extLst>
      <p:ext uri="{BB962C8B-B14F-4D97-AF65-F5344CB8AC3E}">
        <p14:creationId xmlns:p14="http://schemas.microsoft.com/office/powerpoint/2010/main" xmlns="" val="25476386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userDrawn="1"/>
        </p:nvSpPr>
        <p:spPr bwMode="white">
          <a:xfrm>
            <a:off x="0" y="0"/>
            <a:ext cx="12192000" cy="1371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1371600"/>
            <a:ext cx="12192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43006"/>
            <a:ext cx="12192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295400" y="255134"/>
            <a:ext cx="9601200" cy="103685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95400" y="1828800"/>
            <a:ext cx="9601200"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1295399" y="6374999"/>
            <a:ext cx="6243203" cy="274320"/>
          </a:xfrm>
          <a:prstGeom prst="rect">
            <a:avLst/>
          </a:prstGeom>
        </p:spPr>
        <p:txBody>
          <a:bodyPr vert="horz" lIns="91440" tIns="45720" rIns="91440" bIns="45720" rtlCol="0" anchor="ctr"/>
          <a:lstStyle>
            <a:lvl1pPr algn="l">
              <a:defRPr sz="1100">
                <a:solidFill>
                  <a:schemeClr val="tx1"/>
                </a:solidFill>
              </a:defRPr>
            </a:lvl1pPr>
          </a:lstStyle>
          <a:p>
            <a:r>
              <a:rPr lang="en-US" dirty="0"/>
              <a:t>Add a footer</a:t>
            </a:r>
          </a:p>
        </p:txBody>
      </p:sp>
      <p:sp>
        <p:nvSpPr>
          <p:cNvPr id="4" name="Date Placeholder 3"/>
          <p:cNvSpPr>
            <a:spLocks noGrp="1"/>
          </p:cNvSpPr>
          <p:nvPr>
            <p:ph type="dt" sz="half" idx="2"/>
          </p:nvPr>
        </p:nvSpPr>
        <p:spPr>
          <a:xfrm>
            <a:off x="7791449" y="6374999"/>
            <a:ext cx="1480705" cy="274320"/>
          </a:xfrm>
          <a:prstGeom prst="rect">
            <a:avLst/>
          </a:prstGeom>
        </p:spPr>
        <p:txBody>
          <a:bodyPr vert="horz" lIns="91440" tIns="45720" rIns="91440" bIns="45720" rtlCol="0" anchor="ctr"/>
          <a:lstStyle>
            <a:lvl1pPr algn="r">
              <a:defRPr sz="1100">
                <a:solidFill>
                  <a:schemeClr val="tx1"/>
                </a:solidFill>
              </a:defRPr>
            </a:lvl1pPr>
          </a:lstStyle>
          <a:p>
            <a:fld id="{A79A3335-6331-4872-A8B7-ECD55539F4D0}" type="datetimeFigureOut">
              <a:rPr lang="en-US" smtClean="0"/>
              <a:pPr/>
              <a:t>11/8/2023</a:t>
            </a:fld>
            <a:endParaRPr lang="en-US"/>
          </a:p>
        </p:txBody>
      </p:sp>
      <p:sp>
        <p:nvSpPr>
          <p:cNvPr id="6" name="Slide Number Placeholder 5"/>
          <p:cNvSpPr>
            <a:spLocks noGrp="1"/>
          </p:cNvSpPr>
          <p:nvPr>
            <p:ph type="sldNum" sz="quarter" idx="4"/>
          </p:nvPr>
        </p:nvSpPr>
        <p:spPr>
          <a:xfrm>
            <a:off x="9525000" y="6374999"/>
            <a:ext cx="1371600" cy="274320"/>
          </a:xfrm>
          <a:prstGeom prst="rect">
            <a:avLst/>
          </a:prstGeom>
        </p:spPr>
        <p:txBody>
          <a:bodyPr vert="horz" lIns="91440" tIns="45720" rIns="91440" bIns="45720" rtlCol="0" anchor="ctr"/>
          <a:lstStyle>
            <a:lvl1pPr algn="r">
              <a:defRPr sz="1100">
                <a:solidFill>
                  <a:schemeClr val="tx1"/>
                </a:solidFill>
              </a:defRPr>
            </a:lvl1pPr>
          </a:lstStyle>
          <a:p>
            <a:fld id="{A7F8E3F6-DE14-48B2-B2BC-6FABA9630FB8}" type="slidenum">
              <a:rPr lang="en-US" smtClean="0"/>
              <a:pPr/>
              <a:t>‹#›</a:t>
            </a:fld>
            <a:endParaRPr lang="en-US"/>
          </a:p>
        </p:txBody>
      </p:sp>
    </p:spTree>
    <p:extLst>
      <p:ext uri="{BB962C8B-B14F-4D97-AF65-F5344CB8AC3E}">
        <p14:creationId xmlns:p14="http://schemas.microsoft.com/office/powerpoint/2010/main" xmlns="" val="259473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61" r:id="rId11"/>
    <p:sldLayoutId id="2147483658" r:id="rId12"/>
    <p:sldLayoutId id="2147483659" r:id="rId13"/>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xStyles>
    <p:titleStyle>
      <a:lvl1pPr algn="l" defTabSz="914400" rtl="0" eaLnBrk="1" latinLnBrk="0" hangingPunct="1">
        <a:lnSpc>
          <a:spcPct val="90000"/>
        </a:lnSpc>
        <a:spcBef>
          <a:spcPct val="0"/>
        </a:spcBef>
        <a:buNone/>
        <a:defRPr sz="3200" kern="1200">
          <a:solidFill>
            <a:schemeClr val="bg1"/>
          </a:solidFill>
          <a:latin typeface="+mj-lt"/>
          <a:ea typeface="+mj-ea"/>
          <a:cs typeface="+mj-cs"/>
        </a:defRPr>
      </a:lvl1pPr>
    </p:titleStyle>
    <p:body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2160" userDrawn="1">
          <p15:clr>
            <a:srgbClr val="F26B43"/>
          </p15:clr>
        </p15:guide>
        <p15:guide id="7"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828941"/>
            <a:ext cx="6475862" cy="2374368"/>
          </a:xfrm>
        </p:spPr>
        <p:txBody>
          <a:bodyPr>
            <a:noAutofit/>
          </a:bodyPr>
          <a:lstStyle/>
          <a:p>
            <a:pPr algn="ctr">
              <a:lnSpc>
                <a:spcPct val="150000"/>
              </a:lnSpc>
            </a:pPr>
            <a:r>
              <a:rPr lang="en-GB" sz="3200" dirty="0" smtClean="0">
                <a:solidFill>
                  <a:schemeClr val="accent2">
                    <a:lumMod val="75000"/>
                  </a:schemeClr>
                </a:solidFill>
                <a:latin typeface="Times New Roman" pitchFamily="18" charset="0"/>
                <a:cs typeface="Times New Roman" pitchFamily="18" charset="0"/>
              </a:rPr>
              <a:t>Thyroid gland and disorders</a:t>
            </a:r>
            <a:endParaRPr lang="en-US" sz="3200" dirty="0">
              <a:solidFill>
                <a:schemeClr val="accent2">
                  <a:lumMod val="75000"/>
                </a:schemeClr>
              </a:solidFill>
              <a:latin typeface="Times New Roman" pitchFamily="18" charset="0"/>
              <a:cs typeface="Times New Roman" pitchFamily="18" charset="0"/>
            </a:endParaRPr>
          </a:p>
        </p:txBody>
      </p:sp>
      <p:pic>
        <p:nvPicPr>
          <p:cNvPr id="7" name="Picture Placeholder 6"/>
          <p:cNvPicPr>
            <a:picLocks noGrp="1" noChangeAspect="1"/>
          </p:cNvPicPr>
          <p:nvPr>
            <p:ph type="pic" sz="quarter" idx="10"/>
          </p:nvPr>
        </p:nvPicPr>
        <p:blipFill rotWithShape="1">
          <a:blip r:embed="rId2">
            <a:extLst>
              <a:ext uri="{28A0092B-C50C-407E-A947-70E740481C1C}">
                <a14:useLocalDpi xmlns:a14="http://schemas.microsoft.com/office/drawing/2010/main" xmlns="" val="0"/>
              </a:ext>
            </a:extLst>
          </a:blip>
          <a:srcRect l="18222" t="12762" r="37616"/>
          <a:stretch/>
        </p:blipFill>
        <p:spPr>
          <a:xfrm>
            <a:off x="6743703" y="0"/>
            <a:ext cx="5448298" cy="6875585"/>
          </a:xfrm>
        </p:spPr>
      </p:pic>
      <p:sp>
        <p:nvSpPr>
          <p:cNvPr id="3" name="Rectangle 2"/>
          <p:cNvSpPr/>
          <p:nvPr/>
        </p:nvSpPr>
        <p:spPr>
          <a:xfrm>
            <a:off x="189931" y="3429000"/>
            <a:ext cx="6096000" cy="1754326"/>
          </a:xfrm>
          <a:prstGeom prst="rect">
            <a:avLst/>
          </a:prstGeom>
        </p:spPr>
        <p:txBody>
          <a:bodyPr>
            <a:spAutoFit/>
          </a:bodyPr>
          <a:lstStyle/>
          <a:p>
            <a:pPr algn="ctr">
              <a:lnSpc>
                <a:spcPct val="150000"/>
              </a:lnSpc>
            </a:pPr>
            <a:r>
              <a:rPr lang="en-US" sz="2400" b="1" dirty="0">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By</a:t>
            </a:r>
            <a:endParaRPr lang="en-US" sz="2400" dirty="0">
              <a:solidFill>
                <a:schemeClr val="accent1">
                  <a:lumMod val="50000"/>
                </a:schemeClr>
              </a:solidFill>
              <a:latin typeface="Times New Roman" panose="02020603050405020304" pitchFamily="18" charset="0"/>
              <a:ea typeface="Calibri" panose="020F0502020204030204" pitchFamily="34" charset="0"/>
            </a:endParaRPr>
          </a:p>
          <a:p>
            <a:pPr algn="ctr">
              <a:lnSpc>
                <a:spcPct val="150000"/>
              </a:lnSpc>
            </a:pPr>
            <a:r>
              <a:rPr lang="en-US" sz="2400" b="1" dirty="0">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Aisha </a:t>
            </a:r>
            <a:r>
              <a:rPr lang="en-US" sz="2400" b="1" dirty="0" err="1">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Abd</a:t>
            </a:r>
            <a:r>
              <a:rPr lang="en-US" sz="2400" b="1" dirty="0">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 Al-Fatah </a:t>
            </a:r>
            <a:r>
              <a:rPr lang="en-US" sz="2400" b="1" dirty="0" err="1">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Essa</a:t>
            </a:r>
            <a:endParaRPr lang="en-US" sz="2400" dirty="0">
              <a:solidFill>
                <a:schemeClr val="accent1">
                  <a:lumMod val="50000"/>
                </a:schemeClr>
              </a:solidFill>
              <a:latin typeface="Times New Roman" panose="02020603050405020304" pitchFamily="18" charset="0"/>
              <a:ea typeface="Calibri" panose="020F0502020204030204" pitchFamily="34" charset="0"/>
            </a:endParaRPr>
          </a:p>
          <a:p>
            <a:pPr algn="ctr">
              <a:lnSpc>
                <a:spcPct val="150000"/>
              </a:lnSpc>
            </a:pPr>
            <a:r>
              <a:rPr lang="en-US" sz="2400" b="1" dirty="0">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solidFill>
                <a:schemeClr val="accent1">
                  <a:lumMod val="50000"/>
                </a:schemeClr>
              </a:solidFill>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xmlns="" val="4134591664"/>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698500"/>
            <a:ext cx="6096000" cy="3108543"/>
          </a:xfrm>
          <a:prstGeom prst="rect">
            <a:avLst/>
          </a:prstGeom>
        </p:spPr>
        <p:txBody>
          <a:bodyPr wrap="square">
            <a:spAutoFit/>
          </a:bodyPr>
          <a:lstStyle/>
          <a:p>
            <a:pPr>
              <a:buFont typeface="Arial" pitchFamily="34" charset="0"/>
              <a:buChar char="•"/>
            </a:pPr>
            <a:r>
              <a:rPr lang="en-US" sz="2800" dirty="0" smtClean="0"/>
              <a:t>Imbalance in production of thyroid hormones start from disorder of the thyroid gland itself, the hypothalamus, which normalize the pituitary gland by TRH or the pituitary gland, which produced TSH (Surks,2004). </a:t>
            </a:r>
            <a:endParaRPr lang="en-US" sz="2800"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ight Arrow 6"/>
          <p:cNvSpPr/>
          <p:nvPr/>
        </p:nvSpPr>
        <p:spPr>
          <a:xfrm rot="4061374">
            <a:off x="6781526" y="1980694"/>
            <a:ext cx="2128253" cy="1066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rot="6997121">
            <a:off x="4033097" y="2051280"/>
            <a:ext cx="2057004" cy="1066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3733800" y="182563"/>
            <a:ext cx="5593080" cy="16916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2"/>
                </a:solidFill>
                <a:latin typeface="Times New Roman" pitchFamily="18" charset="0"/>
                <a:cs typeface="Times New Roman" pitchFamily="18" charset="0"/>
              </a:rPr>
              <a:t>Thyroid disorders</a:t>
            </a:r>
            <a:endParaRPr lang="en-US" sz="3600" b="1" dirty="0"/>
          </a:p>
        </p:txBody>
      </p:sp>
      <p:sp>
        <p:nvSpPr>
          <p:cNvPr id="10" name="Rounded Rectangle 9"/>
          <p:cNvSpPr/>
          <p:nvPr/>
        </p:nvSpPr>
        <p:spPr>
          <a:xfrm>
            <a:off x="553926" y="3701052"/>
            <a:ext cx="5694474" cy="2821667"/>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lvl="0" algn="ctr"/>
            <a:r>
              <a:rPr lang="en-US" sz="3200" dirty="0">
                <a:solidFill>
                  <a:srgbClr val="000000"/>
                </a:solidFill>
                <a:latin typeface="Times New Roman" pitchFamily="18" charset="0"/>
                <a:cs typeface="Times New Roman" pitchFamily="18" charset="0"/>
              </a:rPr>
              <a:t>Hyperthyroidism which is the situation that occurs due to extreme production of thyroid hormones by the thyroid gland.</a:t>
            </a:r>
          </a:p>
          <a:p>
            <a:pPr algn="ctr"/>
            <a:endParaRPr lang="en-US" sz="3200" dirty="0"/>
          </a:p>
        </p:txBody>
      </p:sp>
      <p:sp>
        <p:nvSpPr>
          <p:cNvPr id="11" name="Rounded Rectangle 10"/>
          <p:cNvSpPr/>
          <p:nvPr/>
        </p:nvSpPr>
        <p:spPr>
          <a:xfrm>
            <a:off x="6389398" y="3701053"/>
            <a:ext cx="5619722" cy="28216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3200" dirty="0" smtClean="0">
              <a:solidFill>
                <a:schemeClr val="tx2"/>
              </a:solidFill>
              <a:latin typeface="Times New Roman" pitchFamily="18" charset="0"/>
              <a:cs typeface="Times New Roman" pitchFamily="18" charset="0"/>
            </a:endParaRPr>
          </a:p>
          <a:p>
            <a:pPr lvl="0" algn="ctr"/>
            <a:r>
              <a:rPr lang="en-US" sz="3200" dirty="0" smtClean="0">
                <a:solidFill>
                  <a:schemeClr val="tx2"/>
                </a:solidFill>
                <a:latin typeface="Times New Roman" pitchFamily="18" charset="0"/>
                <a:cs typeface="Times New Roman" pitchFamily="18" charset="0"/>
              </a:rPr>
              <a:t>Hypothyroidism </a:t>
            </a:r>
            <a:r>
              <a:rPr lang="en-US" sz="3200" dirty="0">
                <a:solidFill>
                  <a:schemeClr val="tx2"/>
                </a:solidFill>
                <a:latin typeface="Times New Roman" pitchFamily="18" charset="0"/>
                <a:cs typeface="Times New Roman" pitchFamily="18" charset="0"/>
              </a:rPr>
              <a:t>is a condition resulting from deficiency in thyroid hormones discharge and action.</a:t>
            </a:r>
          </a:p>
          <a:p>
            <a:pPr algn="ctr"/>
            <a:endParaRPr lang="en-US" sz="2800" dirty="0"/>
          </a:p>
        </p:txBody>
      </p:sp>
    </p:spTree>
    <p:extLst>
      <p:ext uri="{BB962C8B-B14F-4D97-AF65-F5344CB8AC3E}">
        <p14:creationId xmlns:p14="http://schemas.microsoft.com/office/powerpoint/2010/main" xmlns="" val="29128184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90900" y="2616200"/>
            <a:ext cx="5359400" cy="707886"/>
          </a:xfrm>
          <a:prstGeom prst="rect">
            <a:avLst/>
          </a:prstGeom>
          <a:noFill/>
        </p:spPr>
        <p:txBody>
          <a:bodyPr wrap="square" rtlCol="0">
            <a:spAutoFit/>
          </a:bodyPr>
          <a:lstStyle/>
          <a:p>
            <a:pPr algn="ctr"/>
            <a:r>
              <a:rPr lang="en-GB" sz="4000" dirty="0" smtClean="0">
                <a:solidFill>
                  <a:schemeClr val="accent2"/>
                </a:solidFill>
              </a:rPr>
              <a:t>Thank you</a:t>
            </a:r>
            <a:endParaRPr lang="en-US" sz="4000" dirty="0">
              <a:solidFill>
                <a:schemeClr val="accent2"/>
              </a:solidFill>
            </a:endParaRP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067118"/>
            <a:ext cx="8747759" cy="5790882"/>
          </a:xfrm>
        </p:spPr>
        <p:txBody>
          <a:bodyPr>
            <a:noAutofit/>
          </a:bodyPr>
          <a:lstStyle/>
          <a:p>
            <a:pPr algn="just">
              <a:lnSpc>
                <a:spcPct val="150000"/>
              </a:lnSpc>
            </a:pPr>
            <a:r>
              <a:rPr lang="en-US" sz="3200" dirty="0" smtClean="0">
                <a:solidFill>
                  <a:schemeClr val="tx2"/>
                </a:solidFill>
                <a:latin typeface="Times New Roman" pitchFamily="18" charset="0"/>
                <a:cs typeface="Times New Roman" pitchFamily="18" charset="0"/>
              </a:rPr>
              <a:t>Thyroid </a:t>
            </a:r>
            <a:r>
              <a:rPr lang="en-US" sz="3200" dirty="0">
                <a:solidFill>
                  <a:schemeClr val="tx2"/>
                </a:solidFill>
                <a:latin typeface="Times New Roman" pitchFamily="18" charset="0"/>
                <a:cs typeface="Times New Roman" pitchFamily="18" charset="0"/>
              </a:rPr>
              <a:t>gland is one of the largest organs in the </a:t>
            </a:r>
            <a:r>
              <a:rPr lang="en-US" sz="3200" dirty="0" smtClean="0">
                <a:solidFill>
                  <a:schemeClr val="tx2"/>
                </a:solidFill>
                <a:latin typeface="Times New Roman" pitchFamily="18" charset="0"/>
                <a:cs typeface="Times New Roman" pitchFamily="18" charset="0"/>
              </a:rPr>
              <a:t>body</a:t>
            </a:r>
            <a:r>
              <a:rPr lang="en-US" sz="3200" dirty="0" smtClean="0"/>
              <a:t> </a:t>
            </a:r>
            <a:r>
              <a:rPr lang="en-US" sz="3200" dirty="0" smtClean="0"/>
              <a:t>.</a:t>
            </a:r>
            <a:endParaRPr lang="en-US" sz="3200" dirty="0" smtClean="0"/>
          </a:p>
          <a:p>
            <a:pPr algn="just">
              <a:lnSpc>
                <a:spcPct val="150000"/>
              </a:lnSpc>
            </a:pPr>
            <a:r>
              <a:rPr lang="en-US" sz="3200" dirty="0" smtClean="0"/>
              <a:t>formed from a midline </a:t>
            </a:r>
            <a:r>
              <a:rPr lang="en-US" sz="3200" dirty="0" err="1" smtClean="0"/>
              <a:t>anlage</a:t>
            </a:r>
            <a:r>
              <a:rPr lang="en-US" sz="3200" dirty="0" smtClean="0"/>
              <a:t> in the pharyngeal floor consisting of foregut endoderm cells that are committed to a thyroid fate (</a:t>
            </a:r>
            <a:r>
              <a:rPr lang="en-US" sz="3200" dirty="0" err="1" smtClean="0"/>
              <a:t>Rousset</a:t>
            </a:r>
            <a:r>
              <a:rPr lang="en-US" sz="3200" dirty="0" smtClean="0"/>
              <a:t> </a:t>
            </a:r>
            <a:r>
              <a:rPr lang="en-US" sz="3200" i="1" dirty="0" smtClean="0"/>
              <a:t>et al</a:t>
            </a:r>
            <a:r>
              <a:rPr lang="en-US" sz="3200" dirty="0" smtClean="0"/>
              <a:t>., 2015). </a:t>
            </a:r>
            <a:endParaRPr lang="en-US" sz="3200" dirty="0">
              <a:latin typeface="Times New Roman" pitchFamily="18" charset="0"/>
              <a:cs typeface="Times New Roman" pitchFamily="18" charset="0"/>
            </a:endParaRPr>
          </a:p>
          <a:p>
            <a:pPr algn="just">
              <a:lnSpc>
                <a:spcPct val="150000"/>
              </a:lnSpc>
              <a:buNone/>
            </a:pPr>
            <a:endParaRPr lang="en-US" sz="3200" dirty="0">
              <a:latin typeface="Times New Roman" pitchFamily="18" charset="0"/>
              <a:cs typeface="Times New Roman" pitchFamily="18" charset="0"/>
            </a:endParaRPr>
          </a:p>
          <a:p>
            <a:pPr algn="just">
              <a:lnSpc>
                <a:spcPct val="150000"/>
              </a:lnSpc>
            </a:pPr>
            <a:endParaRPr lang="en-US" sz="3200" dirty="0">
              <a:latin typeface="Times New Roman" pitchFamily="18" charset="0"/>
              <a:cs typeface="Times New Roman" pitchFamily="18" charset="0"/>
            </a:endParaRPr>
          </a:p>
        </p:txBody>
      </p:sp>
      <p:pic>
        <p:nvPicPr>
          <p:cNvPr id="4" name="Picture 3"/>
          <p:cNvPicPr>
            <a:picLocks noChangeAspect="1"/>
          </p:cNvPicPr>
          <p:nvPr/>
        </p:nvPicPr>
        <p:blipFill>
          <a:blip r:embed="rId2">
            <a:extLst>
              <a:ext uri="{BEBA8EAE-BF5A-486C-A8C5-ECC9F3942E4B}">
                <a14:imgProps xmlns:a14="http://schemas.microsoft.com/office/drawing/2010/main" xmlns="">
                  <a14:imgLayer r:embed="rId3">
                    <a14:imgEffect>
                      <a14:sharpenSoften amount="50000"/>
                    </a14:imgEffect>
                    <a14:imgEffect>
                      <a14:saturation sat="400000"/>
                    </a14:imgEffect>
                    <a14:imgEffect>
                      <a14:brightnessContrast contrast="20000"/>
                    </a14:imgEffect>
                  </a14:imgLayer>
                </a14:imgProps>
              </a:ext>
              <a:ext uri="{28A0092B-C50C-407E-A947-70E740481C1C}">
                <a14:useLocalDpi xmlns:a14="http://schemas.microsoft.com/office/drawing/2010/main" xmlns="" val="0"/>
              </a:ext>
            </a:extLst>
          </a:blip>
          <a:stretch>
            <a:fillRect/>
          </a:stretch>
        </p:blipFill>
        <p:spPr>
          <a:xfrm>
            <a:off x="9067800" y="838200"/>
            <a:ext cx="3124200" cy="6019800"/>
          </a:xfrm>
          <a:prstGeom prst="rect">
            <a:avLst/>
          </a:prstGeom>
          <a:effectLst>
            <a:glow rad="63500">
              <a:schemeClr val="accent2">
                <a:satMod val="175000"/>
                <a:alpha val="40000"/>
              </a:schemeClr>
            </a:glow>
          </a:effectLst>
        </p:spPr>
      </p:pic>
      <p:sp>
        <p:nvSpPr>
          <p:cNvPr id="8" name="Rectangle 7"/>
          <p:cNvSpPr/>
          <p:nvPr/>
        </p:nvSpPr>
        <p:spPr>
          <a:xfrm>
            <a:off x="0" y="-121920"/>
            <a:ext cx="12192000" cy="960120"/>
          </a:xfrm>
          <a:prstGeom prst="rect">
            <a:avLst/>
          </a:prstGeom>
        </p:spPr>
        <p:style>
          <a:lnRef idx="3">
            <a:schemeClr val="lt1"/>
          </a:lnRef>
          <a:fillRef idx="1">
            <a:schemeClr val="dk1"/>
          </a:fillRef>
          <a:effectRef idx="1">
            <a:schemeClr val="dk1"/>
          </a:effectRef>
          <a:fontRef idx="minor">
            <a:schemeClr val="lt1"/>
          </a:fontRef>
        </p:style>
        <p:txBody>
          <a:bodyPr rtlCol="0" anchor="ctr"/>
          <a:lstStyle/>
          <a:p>
            <a:pPr algn="ctr"/>
            <a:endParaRPr lang="en-US" b="1" dirty="0">
              <a:solidFill>
                <a:schemeClr val="bg1"/>
              </a:solidFill>
            </a:endParaRPr>
          </a:p>
        </p:txBody>
      </p:sp>
    </p:spTree>
    <p:extLst>
      <p:ext uri="{BB962C8B-B14F-4D97-AF65-F5344CB8AC3E}">
        <p14:creationId xmlns:p14="http://schemas.microsoft.com/office/powerpoint/2010/main" xmlns="" val="188187513"/>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46200" y="482600"/>
            <a:ext cx="7797800" cy="5909310"/>
          </a:xfrm>
          <a:prstGeom prst="rect">
            <a:avLst/>
          </a:prstGeom>
        </p:spPr>
        <p:txBody>
          <a:bodyPr wrap="square">
            <a:spAutoFit/>
          </a:bodyPr>
          <a:lstStyle/>
          <a:p>
            <a:pPr algn="just">
              <a:lnSpc>
                <a:spcPct val="150000"/>
              </a:lnSpc>
              <a:buFont typeface="Arial" pitchFamily="34" charset="0"/>
              <a:buChar char="•"/>
            </a:pPr>
            <a:r>
              <a:rPr lang="en-US" sz="2800" dirty="0" smtClean="0"/>
              <a:t>The thyroid gland is a butterfly-shaped organ and is composed of two cone-like lobes or wings, </a:t>
            </a:r>
            <a:r>
              <a:rPr lang="en-US" sz="2800" dirty="0" err="1" smtClean="0"/>
              <a:t>lobus</a:t>
            </a:r>
            <a:r>
              <a:rPr lang="en-US" sz="2800" dirty="0" smtClean="0"/>
              <a:t> </a:t>
            </a:r>
            <a:r>
              <a:rPr lang="en-US" sz="2800" dirty="0" err="1" smtClean="0"/>
              <a:t>dexter</a:t>
            </a:r>
            <a:r>
              <a:rPr lang="en-US" sz="2800" dirty="0" smtClean="0"/>
              <a:t> (right lobe) and </a:t>
            </a:r>
            <a:r>
              <a:rPr lang="en-US" sz="2800" dirty="0" err="1" smtClean="0"/>
              <a:t>lobus</a:t>
            </a:r>
            <a:r>
              <a:rPr lang="en-US" sz="2800" dirty="0" smtClean="0"/>
              <a:t> sinister (left lobe), connected via the isthmus (</a:t>
            </a:r>
            <a:r>
              <a:rPr lang="en-US" sz="2800" dirty="0" err="1" smtClean="0"/>
              <a:t>Yalçin</a:t>
            </a:r>
            <a:r>
              <a:rPr lang="en-US" sz="2800" dirty="0" smtClean="0"/>
              <a:t> and </a:t>
            </a:r>
            <a:r>
              <a:rPr lang="en-US" sz="2800" dirty="0" err="1" smtClean="0"/>
              <a:t>Ozan</a:t>
            </a:r>
            <a:r>
              <a:rPr lang="en-US" sz="2800" dirty="0" smtClean="0"/>
              <a:t>, 2006</a:t>
            </a:r>
            <a:r>
              <a:rPr lang="en-US" sz="2800" dirty="0" smtClean="0"/>
              <a:t>).</a:t>
            </a:r>
          </a:p>
          <a:p>
            <a:pPr algn="just">
              <a:lnSpc>
                <a:spcPct val="150000"/>
              </a:lnSpc>
              <a:buFont typeface="Arial" pitchFamily="34" charset="0"/>
              <a:buChar char="•"/>
            </a:pPr>
            <a:r>
              <a:rPr lang="en-US" sz="2800" dirty="0" smtClean="0"/>
              <a:t>Thyroid gland is encircled by fibrous sheath. It is consists of follicles lined by </a:t>
            </a:r>
            <a:r>
              <a:rPr lang="en-US" sz="2800" dirty="0" err="1" smtClean="0"/>
              <a:t>cuboidal</a:t>
            </a:r>
            <a:r>
              <a:rPr lang="en-US" sz="2800" dirty="0" smtClean="0"/>
              <a:t> epithelial cells.</a:t>
            </a:r>
            <a:endParaRPr lang="en-US" sz="2800" dirty="0" smtClean="0"/>
          </a:p>
          <a:p>
            <a:pPr algn="just">
              <a:lnSpc>
                <a:spcPct val="150000"/>
              </a:lnSpc>
              <a:buFont typeface="Arial" pitchFamily="34" charset="0"/>
              <a:buChar char="•"/>
            </a:pPr>
            <a:endParaRPr lang="en-US" sz="2800" dirty="0">
              <a:solidFill>
                <a:schemeClr val="tx2"/>
              </a:solidFill>
              <a:latin typeface="Times New Roman" pitchFamily="18" charset="0"/>
              <a:cs typeface="Times New Roman" pitchFamily="18" charset="0"/>
            </a:endParaRP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49400" y="495300"/>
            <a:ext cx="7594600" cy="6340197"/>
          </a:xfrm>
          <a:prstGeom prst="rect">
            <a:avLst/>
          </a:prstGeom>
        </p:spPr>
        <p:txBody>
          <a:bodyPr wrap="square">
            <a:spAutoFit/>
          </a:bodyPr>
          <a:lstStyle/>
          <a:p>
            <a:pPr>
              <a:buFont typeface="Arial" pitchFamily="34" charset="0"/>
              <a:buChar char="•"/>
            </a:pPr>
            <a:r>
              <a:rPr lang="en-US" sz="2800" dirty="0" smtClean="0"/>
              <a:t>These cells are enclosed by a jelly- like iodine- containing material named colloid which involves the stores of thyroid hormones (Sandra, 2001</a:t>
            </a:r>
            <a:r>
              <a:rPr lang="en-US" sz="2800" dirty="0" smtClean="0"/>
              <a:t>).</a:t>
            </a:r>
          </a:p>
          <a:p>
            <a:pPr algn="just">
              <a:lnSpc>
                <a:spcPct val="150000"/>
              </a:lnSpc>
              <a:buFont typeface="Arial" pitchFamily="34" charset="0"/>
              <a:buChar char="•"/>
            </a:pPr>
            <a:r>
              <a:rPr lang="en-US" sz="2800" dirty="0" smtClean="0">
                <a:latin typeface="Times New Roman" pitchFamily="18" charset="0"/>
                <a:cs typeface="Times New Roman" pitchFamily="18" charset="0"/>
              </a:rPr>
              <a:t>The function of thyroid glands is production of  thyroid hormones known as </a:t>
            </a:r>
            <a:r>
              <a:rPr lang="en-US" sz="2800" dirty="0" err="1" smtClean="0">
                <a:latin typeface="Times New Roman" pitchFamily="18" charset="0"/>
                <a:cs typeface="Times New Roman" pitchFamily="18" charset="0"/>
              </a:rPr>
              <a:t>triiodothyronine</a:t>
            </a:r>
            <a:r>
              <a:rPr lang="en-US" sz="2800" dirty="0" smtClean="0">
                <a:latin typeface="Times New Roman" pitchFamily="18" charset="0"/>
                <a:cs typeface="Times New Roman" pitchFamily="18" charset="0"/>
              </a:rPr>
              <a:t> (T3) and thyroxin (T4)</a:t>
            </a:r>
            <a:r>
              <a:rPr lang="en-US" sz="2800" dirty="0" smtClean="0"/>
              <a:t> (</a:t>
            </a:r>
            <a:r>
              <a:rPr lang="en-US" sz="2800" i="1" dirty="0" smtClean="0"/>
              <a:t>Irizarry, 2014</a:t>
            </a:r>
            <a:r>
              <a:rPr lang="en-US" sz="2800" dirty="0" smtClean="0"/>
              <a:t>).</a:t>
            </a:r>
          </a:p>
          <a:p>
            <a:pPr>
              <a:buFont typeface="Arial" pitchFamily="34" charset="0"/>
              <a:buChar char="•"/>
            </a:pPr>
            <a:r>
              <a:rPr lang="en-US" sz="2800" dirty="0" smtClean="0"/>
              <a:t>The body metabolism, blood pressure, heart </a:t>
            </a:r>
          </a:p>
          <a:p>
            <a:r>
              <a:rPr lang="en-US" sz="2800" dirty="0" smtClean="0"/>
              <a:t>rate, and temperature of the body are controlled by thyroid hormones (</a:t>
            </a:r>
            <a:r>
              <a:rPr lang="en-US" sz="2800" dirty="0" err="1" smtClean="0"/>
              <a:t>Huether</a:t>
            </a:r>
            <a:r>
              <a:rPr lang="en-US" sz="2800" dirty="0" smtClean="0"/>
              <a:t>, 2007).</a:t>
            </a:r>
            <a:endParaRPr lang="en-US" sz="2800" dirty="0" smtClean="0">
              <a:latin typeface="Times New Roman" pitchFamily="18" charset="0"/>
              <a:cs typeface="Times New Roman" pitchFamily="18" charset="0"/>
            </a:endParaRPr>
          </a:p>
          <a:p>
            <a:pPr>
              <a:buFont typeface="Arial" pitchFamily="34" charset="0"/>
              <a:buChar char="•"/>
            </a:pPr>
            <a:endParaRPr lang="en-US" sz="2800" dirty="0" smtClean="0"/>
          </a:p>
          <a:p>
            <a:pPr>
              <a:buFont typeface="Arial" pitchFamily="34" charset="0"/>
              <a:buChar char="•"/>
            </a:pPr>
            <a:endParaRPr lang="en-US" sz="2800"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92200" y="406401"/>
            <a:ext cx="10426700" cy="6986528"/>
          </a:xfrm>
          <a:prstGeom prst="rect">
            <a:avLst/>
          </a:prstGeom>
        </p:spPr>
        <p:txBody>
          <a:bodyPr wrap="square">
            <a:spAutoFit/>
          </a:bodyPr>
          <a:lstStyle/>
          <a:p>
            <a:pPr algn="just">
              <a:lnSpc>
                <a:spcPct val="150000"/>
              </a:lnSpc>
              <a:buFont typeface="Arial" pitchFamily="34" charset="0"/>
              <a:buChar char="•"/>
            </a:pPr>
            <a:r>
              <a:rPr lang="en-US" sz="2800" dirty="0" smtClean="0">
                <a:latin typeface="Times New Roman" pitchFamily="18" charset="0"/>
                <a:cs typeface="Times New Roman" pitchFamily="18" charset="0"/>
              </a:rPr>
              <a:t>Thyroid </a:t>
            </a:r>
            <a:r>
              <a:rPr lang="en-US" sz="2800" dirty="0" smtClean="0">
                <a:latin typeface="Times New Roman" pitchFamily="18" charset="0"/>
                <a:cs typeface="Times New Roman" pitchFamily="18" charset="0"/>
              </a:rPr>
              <a:t>stimulating hormone (TSH) is encouraged release and production of thyroid hormones</a:t>
            </a:r>
            <a:r>
              <a:rPr lang="en-US" sz="2800" dirty="0" smtClean="0">
                <a:latin typeface="Times New Roman" pitchFamily="18" charset="0"/>
                <a:cs typeface="Times New Roman" pitchFamily="18" charset="0"/>
              </a:rPr>
              <a:t>.</a:t>
            </a:r>
            <a:r>
              <a:rPr lang="en-US" sz="2800" dirty="0" smtClean="0"/>
              <a:t> Thyroid hormones are important for the regulation of membrane transport, cellular metabolism, and normal development of tissues cell structure (Cheng </a:t>
            </a:r>
            <a:r>
              <a:rPr lang="en-US" sz="2800" i="1" dirty="0" smtClean="0"/>
              <a:t>et al.,</a:t>
            </a:r>
            <a:r>
              <a:rPr lang="en-US" sz="2800" dirty="0" smtClean="0"/>
              <a:t> 2010). </a:t>
            </a:r>
            <a:endParaRPr lang="en-US" sz="2800" dirty="0" smtClean="0"/>
          </a:p>
          <a:p>
            <a:pPr algn="just">
              <a:lnSpc>
                <a:spcPct val="150000"/>
              </a:lnSpc>
              <a:buFont typeface="Arial" pitchFamily="34" charset="0"/>
              <a:buChar char="•"/>
            </a:pPr>
            <a:r>
              <a:rPr lang="en-US" sz="2800" dirty="0" smtClean="0"/>
              <a:t>Thyroid gland is essential for normal growth and maturation of skeletal system (</a:t>
            </a:r>
            <a:r>
              <a:rPr lang="en-US" sz="2800" dirty="0" err="1" smtClean="0"/>
              <a:t>Mariani</a:t>
            </a:r>
            <a:r>
              <a:rPr lang="en-US" sz="2800" dirty="0" smtClean="0"/>
              <a:t> and </a:t>
            </a:r>
            <a:r>
              <a:rPr lang="en-US" sz="2800" dirty="0" err="1" smtClean="0"/>
              <a:t>Berens</a:t>
            </a:r>
            <a:r>
              <a:rPr lang="en-US" sz="2800" dirty="0" smtClean="0"/>
              <a:t>, 2012). Other functions of thyroid gland are differentiation, control of oxygen consumption and the basal metabolic rate (</a:t>
            </a:r>
            <a:r>
              <a:rPr lang="gd-GB" sz="2800" dirty="0" smtClean="0"/>
              <a:t>BMR</a:t>
            </a:r>
            <a:r>
              <a:rPr lang="en-US" sz="2800" dirty="0" smtClean="0"/>
              <a:t>) in the body (</a:t>
            </a:r>
            <a:r>
              <a:rPr lang="en-US" sz="2800" dirty="0" err="1" smtClean="0"/>
              <a:t>Mader</a:t>
            </a:r>
            <a:r>
              <a:rPr lang="en-US" sz="2800" dirty="0" smtClean="0"/>
              <a:t>, 2004). </a:t>
            </a:r>
          </a:p>
          <a:p>
            <a:pPr algn="just">
              <a:lnSpc>
                <a:spcPct val="150000"/>
              </a:lnSpc>
              <a:buFont typeface="Arial" pitchFamily="34" charset="0"/>
              <a:buChar char="•"/>
            </a:pPr>
            <a:endParaRPr lang="en-US" sz="2800" dirty="0" smtClean="0">
              <a:latin typeface="Times New Roman" pitchFamily="18" charset="0"/>
              <a:cs typeface="Times New Roman" pitchFamily="18" charset="0"/>
            </a:endParaRPr>
          </a:p>
          <a:p>
            <a:r>
              <a:rPr lang="en-US" sz="2800" dirty="0" smtClean="0"/>
              <a:t> </a:t>
            </a:r>
            <a:endParaRPr lang="en-US" sz="2800"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97000" y="330200"/>
            <a:ext cx="7747000" cy="5262979"/>
          </a:xfrm>
          <a:prstGeom prst="rect">
            <a:avLst/>
          </a:prstGeom>
        </p:spPr>
        <p:txBody>
          <a:bodyPr wrap="square">
            <a:spAutoFit/>
          </a:bodyPr>
          <a:lstStyle/>
          <a:p>
            <a:endParaRPr lang="en-US" sz="2800" dirty="0" smtClean="0"/>
          </a:p>
          <a:p>
            <a:pPr>
              <a:buFont typeface="Arial" pitchFamily="34" charset="0"/>
              <a:buChar char="•"/>
            </a:pPr>
            <a:r>
              <a:rPr lang="en-US" sz="2800" dirty="0" smtClean="0"/>
              <a:t>Thyroid gland is essential for normal growth and maturation of skeletal system (</a:t>
            </a:r>
            <a:r>
              <a:rPr lang="en-US" sz="2800" dirty="0" err="1" smtClean="0"/>
              <a:t>Mariani</a:t>
            </a:r>
            <a:r>
              <a:rPr lang="en-US" sz="2800" dirty="0" smtClean="0"/>
              <a:t> and </a:t>
            </a:r>
            <a:r>
              <a:rPr lang="en-US" sz="2800" dirty="0" err="1" smtClean="0"/>
              <a:t>Berens</a:t>
            </a:r>
            <a:r>
              <a:rPr lang="en-US" sz="2800" dirty="0" smtClean="0"/>
              <a:t>, 2012). Other functions of thyroid gland are differentiation, control of oxygen consumption and the basal metabolic rate (</a:t>
            </a:r>
            <a:r>
              <a:rPr lang="gd-GB" sz="2800" dirty="0" smtClean="0"/>
              <a:t>BMR</a:t>
            </a:r>
            <a:r>
              <a:rPr lang="en-US" sz="2800" dirty="0" smtClean="0"/>
              <a:t>) in the body (</a:t>
            </a:r>
            <a:r>
              <a:rPr lang="en-US" sz="2800" dirty="0" err="1" smtClean="0"/>
              <a:t>Mader</a:t>
            </a:r>
            <a:r>
              <a:rPr lang="en-US" sz="2800" dirty="0" smtClean="0"/>
              <a:t>, 2004). </a:t>
            </a:r>
          </a:p>
          <a:p>
            <a:pPr>
              <a:buFont typeface="Arial" pitchFamily="34" charset="0"/>
              <a:buChar char="•"/>
            </a:pPr>
            <a:r>
              <a:rPr lang="en-US" sz="2800" smtClean="0"/>
              <a:t>Imbalance in production of thyroid hormones start from disorder of the thyroid gland itself, the hypothalamus, which normalize the pituitary gland by TRH or the pituitary gland, which produced TSH (Surks,2004). </a:t>
            </a:r>
            <a:endParaRPr lang="en-US" sz="2800"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38300" y="330200"/>
            <a:ext cx="7505700" cy="4401205"/>
          </a:xfrm>
          <a:prstGeom prst="rect">
            <a:avLst/>
          </a:prstGeom>
        </p:spPr>
        <p:txBody>
          <a:bodyPr wrap="square">
            <a:spAutoFit/>
          </a:bodyPr>
          <a:lstStyle/>
          <a:p>
            <a:r>
              <a:rPr lang="en-US" sz="2800" dirty="0" smtClean="0"/>
              <a:t>Thyroxin is the major form of thyroid hormone in the blood which has a longer half-life than T3. The percentage of T4 to T3 released into the blood is approximately 2 to 1. T4 is converted to the active T3 (three to four times more potent than T4) within cells by </a:t>
            </a:r>
            <a:r>
              <a:rPr lang="en-US" sz="2800" dirty="0" err="1" smtClean="0"/>
              <a:t>deiodinases</a:t>
            </a:r>
            <a:r>
              <a:rPr lang="en-US" sz="2800" dirty="0" smtClean="0"/>
              <a:t> (</a:t>
            </a:r>
            <a:r>
              <a:rPr lang="en-US" sz="2800" dirty="0" err="1" smtClean="0"/>
              <a:t>Roshni</a:t>
            </a:r>
            <a:r>
              <a:rPr lang="en-US" sz="2800" dirty="0" smtClean="0"/>
              <a:t> </a:t>
            </a:r>
            <a:r>
              <a:rPr lang="en-US" sz="2800" i="1" dirty="0" smtClean="0"/>
              <a:t>et al</a:t>
            </a:r>
            <a:r>
              <a:rPr lang="en-US" sz="2800" dirty="0" smtClean="0"/>
              <a:t>., 2013). The T3 is more biologically active than T4 due to its higher affinity to thyroid receptor (</a:t>
            </a:r>
            <a:r>
              <a:rPr lang="en-US" sz="2800" dirty="0" err="1" smtClean="0"/>
              <a:t>Castanho</a:t>
            </a:r>
            <a:r>
              <a:rPr lang="en-US" sz="2800" dirty="0" smtClean="0"/>
              <a:t> and </a:t>
            </a:r>
            <a:r>
              <a:rPr lang="en-US" sz="2800" dirty="0" err="1" smtClean="0"/>
              <a:t>Poian</a:t>
            </a:r>
            <a:r>
              <a:rPr lang="en-US" sz="2800" dirty="0" smtClean="0"/>
              <a:t>, 2015</a:t>
            </a:r>
            <a:r>
              <a:rPr lang="en-US" sz="2800" dirty="0" smtClean="0"/>
              <a:t>).</a:t>
            </a:r>
            <a:endParaRPr lang="en-US" sz="2800"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89100" y="279400"/>
            <a:ext cx="7454900" cy="5262979"/>
          </a:xfrm>
          <a:prstGeom prst="rect">
            <a:avLst/>
          </a:prstGeom>
        </p:spPr>
        <p:txBody>
          <a:bodyPr wrap="square">
            <a:spAutoFit/>
          </a:bodyPr>
          <a:lstStyle/>
          <a:p>
            <a:r>
              <a:rPr lang="en-US" sz="2800" dirty="0" smtClean="0"/>
              <a:t>The major regulator of thyroid hormone is TRH (Fox, 2004).  Also, release and production of thyroid hormones is stimulated by TSH. Thyroid hormones reduce the synthesis of TSH maintaining an enough quantity of T4 and T3. Secretion of TSH is controlled by negative feedback of T4 and T3 on the hypothalamus and pituitary (Guyton and Hall, 2006</a:t>
            </a:r>
            <a:r>
              <a:rPr lang="en-US" sz="2800" dirty="0" smtClean="0"/>
              <a:t>).</a:t>
            </a:r>
          </a:p>
          <a:p>
            <a:r>
              <a:rPr lang="en-US" sz="2800" dirty="0" smtClean="0"/>
              <a:t> </a:t>
            </a:r>
            <a:endParaRPr lang="en-US" sz="2800" dirty="0" smtClean="0"/>
          </a:p>
          <a:p>
            <a:endParaRPr lang="en-GB" sz="2800" dirty="0" smtClean="0"/>
          </a:p>
          <a:p>
            <a:endParaRPr lang="en-US" sz="2800" dirty="0" smtClean="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15="http://schemas.microsoft.com/office/word/2012/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3727005" y="1865249"/>
            <a:ext cx="4737989" cy="3127502"/>
          </a:xfrm>
          <a:prstGeom prst="rect">
            <a:avLst/>
          </a:prstGeom>
          <a:noFill/>
          <a:ln w="28575">
            <a:solidFill>
              <a:schemeClr val="tx1">
                <a:lumMod val="100000"/>
                <a:lumOff val="0"/>
              </a:schemeClr>
            </a:solidFill>
            <a:miter lim="800000"/>
            <a:headEnd/>
            <a:tailEnd/>
          </a:ln>
        </p:spPr>
      </p:pic>
      <p:sp>
        <p:nvSpPr>
          <p:cNvPr id="3" name="TextBox 2"/>
          <p:cNvSpPr txBox="1"/>
          <p:nvPr/>
        </p:nvSpPr>
        <p:spPr>
          <a:xfrm>
            <a:off x="2654301" y="5473700"/>
            <a:ext cx="8420100" cy="923330"/>
          </a:xfrm>
          <a:prstGeom prst="rect">
            <a:avLst/>
          </a:prstGeom>
          <a:noFill/>
        </p:spPr>
        <p:txBody>
          <a:bodyPr wrap="square" rtlCol="0">
            <a:spAutoFit/>
          </a:bodyPr>
          <a:lstStyle/>
          <a:p>
            <a:r>
              <a:rPr lang="en-US" b="1" dirty="0" smtClean="0"/>
              <a:t>Figure (1-3): The mechanism of negative feedback loop of circulating </a:t>
            </a:r>
            <a:endParaRPr lang="en-US" dirty="0" smtClean="0"/>
          </a:p>
          <a:p>
            <a:r>
              <a:rPr lang="en-US" b="1" dirty="0" smtClean="0"/>
              <a:t>  thyroid hormone concentrations (</a:t>
            </a:r>
            <a:r>
              <a:rPr lang="en-US" b="1" dirty="0" err="1" smtClean="0"/>
              <a:t>Kansagra</a:t>
            </a:r>
            <a:r>
              <a:rPr lang="en-US" b="1" dirty="0" smtClean="0"/>
              <a:t> and Willis, 2010).</a:t>
            </a:r>
            <a:endParaRPr lang="en-US" dirty="0" smtClean="0"/>
          </a:p>
          <a:p>
            <a:endParaRPr lang="en-US"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Sales Direction 16X9">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Business direction presentation (widescreen).potx" id="{D17AB31B-F25B-45F4-B34E-C6982D129A29}" vid="{B63A7B92-8C2A-4E6A-9062-768A2448E61C}"/>
    </a:ext>
  </a:extLst>
</a:theme>
</file>

<file path=ppt/theme/theme2.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Business direction presentation (widescreen)(2)</Template>
  <TotalTime>173</TotalTime>
  <Words>601</Words>
  <Application>Microsoft Office PowerPoint</Application>
  <PresentationFormat>Custom</PresentationFormat>
  <Paragraphs>30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Sales Direction 16X9</vt:lpstr>
      <vt:lpstr>Thyroid gland and disorders</vt:lpstr>
      <vt:lpstr>Slide 2</vt:lpstr>
      <vt:lpstr>Slide 3</vt:lpstr>
      <vt:lpstr>Slide 4</vt:lpstr>
      <vt:lpstr>Slide 5</vt:lpstr>
      <vt:lpstr>Slide 6</vt:lpstr>
      <vt:lpstr>Slide 7</vt:lpstr>
      <vt:lpstr>Slide 8</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Evaluation of Calcium Regulating Hormones in a Sample of Patients with Thyroid Disorders</dc:title>
  <dc:creator>biologist dede</dc:creator>
  <cp:lastModifiedBy>ahmed</cp:lastModifiedBy>
  <cp:revision>21</cp:revision>
  <dcterms:created xsi:type="dcterms:W3CDTF">2018-05-30T00:12:39Z</dcterms:created>
  <dcterms:modified xsi:type="dcterms:W3CDTF">2023-11-08T09:16:20Z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