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91" r:id="rId3"/>
    <p:sldId id="268" r:id="rId4"/>
    <p:sldId id="265" r:id="rId5"/>
    <p:sldId id="277" r:id="rId6"/>
    <p:sldId id="282" r:id="rId7"/>
    <p:sldId id="278" r:id="rId8"/>
    <p:sldId id="287" r:id="rId9"/>
    <p:sldId id="292" r:id="rId10"/>
    <p:sldId id="293" r:id="rId11"/>
    <p:sldId id="294" r:id="rId12"/>
    <p:sldId id="295" r:id="rId13"/>
    <p:sldId id="258"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FFFF97"/>
    <a:srgbClr val="E5F3F7"/>
    <a:srgbClr val="F6F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54" autoAdjust="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42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86D40-FB1A-4CF6-AF37-7B959FCD6016}" type="datetimeFigureOut">
              <a:rPr lang="en-US" smtClean="0"/>
              <a:pPr/>
              <a:t>1/27/2024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5BB95-47C1-40F1-AFF4-31516CC38FD2}" type="slidenum">
              <a:rPr lang="en-US" smtClean="0"/>
              <a:pPr/>
              <a:t>‹#›</a:t>
            </a:fld>
            <a:endParaRPr lang="en-US"/>
          </a:p>
        </p:txBody>
      </p:sp>
    </p:spTree>
    <p:extLst>
      <p:ext uri="{BB962C8B-B14F-4D97-AF65-F5344CB8AC3E}">
        <p14:creationId xmlns:p14="http://schemas.microsoft.com/office/powerpoint/2010/main" val="138606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73256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5457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4579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BEA2C-D0BB-49FC-9972-A03F80C5933E}"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9275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BEA2C-D0BB-49FC-9972-A03F80C5933E}" type="datetimeFigureOut">
              <a:rPr lang="en-US" smtClean="0"/>
              <a:pPr/>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970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BEA2C-D0BB-49FC-9972-A03F80C5933E}"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01237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BEA2C-D0BB-49FC-9972-A03F80C5933E}" type="datetimeFigureOut">
              <a:rPr lang="en-US" smtClean="0"/>
              <a:pPr/>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42784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BEA2C-D0BB-49FC-9972-A03F80C5933E}" type="datetimeFigureOut">
              <a:rPr lang="en-US" smtClean="0"/>
              <a:pPr/>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93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BEA2C-D0BB-49FC-9972-A03F80C5933E}" type="datetimeFigureOut">
              <a:rPr lang="en-US" smtClean="0"/>
              <a:pPr/>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1958921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330031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BEA2C-D0BB-49FC-9972-A03F80C5933E}" type="datetimeFigureOut">
              <a:rPr lang="en-US" smtClean="0"/>
              <a:pPr/>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62AF0-1B83-4674-8F98-25E7A0C1C717}" type="slidenum">
              <a:rPr lang="en-US" smtClean="0"/>
              <a:pPr/>
              <a:t>‹#›</a:t>
            </a:fld>
            <a:endParaRPr lang="en-US"/>
          </a:p>
        </p:txBody>
      </p:sp>
    </p:spTree>
    <p:extLst>
      <p:ext uri="{BB962C8B-B14F-4D97-AF65-F5344CB8AC3E}">
        <p14:creationId xmlns:p14="http://schemas.microsoft.com/office/powerpoint/2010/main" val="65285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BEA2C-D0BB-49FC-9972-A03F80C5933E}" type="datetimeFigureOut">
              <a:rPr lang="en-US" smtClean="0"/>
              <a:pPr/>
              <a:t>1/27/2024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62AF0-1B83-4674-8F98-25E7A0C1C717}" type="slidenum">
              <a:rPr lang="en-US" smtClean="0"/>
              <a:pPr/>
              <a:t>‹#›</a:t>
            </a:fld>
            <a:endParaRPr lang="en-US"/>
          </a:p>
        </p:txBody>
      </p:sp>
    </p:spTree>
    <p:extLst>
      <p:ext uri="{BB962C8B-B14F-4D97-AF65-F5344CB8AC3E}">
        <p14:creationId xmlns:p14="http://schemas.microsoft.com/office/powerpoint/2010/main" val="4206401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cbi.nlm.nih.gov/pmc/articles/PMC31094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33376"/>
            <a:ext cx="3124200" cy="1142999"/>
          </a:xfrm>
        </p:spPr>
        <p:txBody>
          <a:bodyPr>
            <a:noAutofit/>
          </a:bodyPr>
          <a:lstStyle/>
          <a:p>
            <a:pPr algn="l"/>
            <a:r>
              <a:rPr lang="en-US" sz="7200" b="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Antibiotics </a:t>
            </a:r>
            <a:endParaRPr lang="en-US" sz="72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4" name="Picture 3" descr="antibiotica.jpg"/>
          <p:cNvPicPr>
            <a:picLocks noChangeAspect="1"/>
          </p:cNvPicPr>
          <p:nvPr/>
        </p:nvPicPr>
        <p:blipFill>
          <a:blip r:embed="rId2" cstate="print"/>
          <a:stretch>
            <a:fillRect/>
          </a:stretch>
        </p:blipFill>
        <p:spPr>
          <a:xfrm>
            <a:off x="348507" y="2286000"/>
            <a:ext cx="8374165" cy="4343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524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2</a:t>
            </a:r>
            <a:r>
              <a:rPr lang="en-US" sz="3600" u="sng" baseline="30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nd</a:t>
            </a:r>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Classifications</a:t>
            </a:r>
            <a:r>
              <a:rPr lang="en-US" sz="36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t>
            </a:r>
          </a:p>
        </p:txBody>
      </p:sp>
      <p:sp>
        <p:nvSpPr>
          <p:cNvPr id="5" name="Rectangle 4"/>
          <p:cNvSpPr/>
          <p:nvPr/>
        </p:nvSpPr>
        <p:spPr>
          <a:xfrm>
            <a:off x="228600" y="962085"/>
            <a:ext cx="8763000" cy="3477875"/>
          </a:xfrm>
          <a:prstGeom prst="rect">
            <a:avLst/>
          </a:prstGeom>
        </p:spPr>
        <p:txBody>
          <a:bodyPr wrap="square">
            <a:spAutoFit/>
          </a:bodyPr>
          <a:lstStyle/>
          <a:p>
            <a:pPr marL="342900" indent="-342900" algn="just">
              <a:buFont typeface="Wingdings" pitchFamily="2" charset="2"/>
              <a:buChar char="q"/>
            </a:pPr>
            <a:r>
              <a:rPr lang="en-US" sz="2000" dirty="0" smtClean="0">
                <a:solidFill>
                  <a:srgbClr val="FF0000"/>
                </a:solidFill>
              </a:rPr>
              <a:t> </a:t>
            </a:r>
            <a:r>
              <a:rPr lang="en-US" sz="2000" dirty="0" smtClean="0"/>
              <a:t>Antibiotics </a:t>
            </a:r>
            <a:r>
              <a:rPr lang="en-US" sz="2000" dirty="0"/>
              <a:t>are </a:t>
            </a:r>
            <a:r>
              <a:rPr lang="en-US" sz="2000" dirty="0" smtClean="0"/>
              <a:t>classified into three types depending </a:t>
            </a:r>
            <a:r>
              <a:rPr lang="en-US" sz="2000" dirty="0"/>
              <a:t>on </a:t>
            </a:r>
            <a:r>
              <a:rPr lang="en-US" sz="2000" dirty="0">
                <a:solidFill>
                  <a:srgbClr val="FF0000"/>
                </a:solidFill>
                <a:effectLst>
                  <a:outerShdw blurRad="38100" dist="38100" dir="2700000" algn="tl">
                    <a:srgbClr val="000000">
                      <a:alpha val="43137"/>
                    </a:srgbClr>
                  </a:outerShdw>
                </a:effectLst>
              </a:rPr>
              <a:t>the nature of antibiotics</a:t>
            </a:r>
            <a:r>
              <a:rPr lang="en-US" sz="2000" dirty="0" smtClean="0"/>
              <a:t>: </a:t>
            </a:r>
          </a:p>
          <a:p>
            <a:pPr algn="just"/>
            <a:endParaRPr lang="en-US" sz="2000" dirty="0">
              <a:effectLst>
                <a:outerShdw blurRad="38100" dist="38100" dir="2700000" algn="tl">
                  <a:srgbClr val="000000">
                    <a:alpha val="43137"/>
                  </a:srgbClr>
                </a:outerShdw>
              </a:effectLst>
            </a:endParaRPr>
          </a:p>
          <a:p>
            <a:pPr marL="457200" indent="-457200" algn="just">
              <a:buFont typeface="+mj-lt"/>
              <a:buAutoNum type="arabicPeriod"/>
            </a:pPr>
            <a:r>
              <a:rPr lang="en-US" sz="2000" dirty="0" smtClean="0"/>
              <a:t> </a:t>
            </a:r>
            <a:r>
              <a:rPr lang="en-US" sz="2000" dirty="0" smtClean="0">
                <a:effectLst>
                  <a:outerShdw blurRad="38100" dist="38100" dir="2700000" algn="tl">
                    <a:srgbClr val="000000">
                      <a:alpha val="43137"/>
                    </a:srgbClr>
                  </a:outerShdw>
                </a:effectLst>
              </a:rPr>
              <a:t>Natural </a:t>
            </a:r>
            <a:r>
              <a:rPr lang="en-US" sz="2000" dirty="0">
                <a:effectLst>
                  <a:outerShdw blurRad="38100" dist="38100" dir="2700000" algn="tl">
                    <a:srgbClr val="000000">
                      <a:alpha val="43137"/>
                    </a:srgbClr>
                  </a:outerShdw>
                </a:effectLst>
              </a:rPr>
              <a:t>antibiotics</a:t>
            </a:r>
            <a:r>
              <a:rPr lang="en-US" sz="2000" dirty="0"/>
              <a:t>: These antibiotics are </a:t>
            </a:r>
            <a:r>
              <a:rPr lang="en-US" sz="2000" dirty="0" smtClean="0"/>
              <a:t>totally produced and derived from microorganisms, like penicillin G.</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 </a:t>
            </a:r>
            <a:r>
              <a:rPr lang="en-US" sz="2000" dirty="0" smtClean="0">
                <a:effectLst>
                  <a:outerShdw blurRad="38100" dist="38100" dir="2700000" algn="tl">
                    <a:srgbClr val="000000">
                      <a:alpha val="43137"/>
                    </a:srgbClr>
                  </a:outerShdw>
                </a:effectLst>
              </a:rPr>
              <a:t>Semi-synthetic antibiotics</a:t>
            </a:r>
            <a:r>
              <a:rPr lang="en-US" sz="2000" dirty="0" smtClean="0"/>
              <a:t>: </a:t>
            </a:r>
            <a:r>
              <a:rPr lang="en-US" sz="2000" dirty="0"/>
              <a:t>These antibiotics are </a:t>
            </a:r>
            <a:r>
              <a:rPr lang="en-US" sz="2000" dirty="0" smtClean="0"/>
              <a:t>produced </a:t>
            </a:r>
            <a:r>
              <a:rPr lang="en-US" sz="2000" dirty="0"/>
              <a:t>and derived from </a:t>
            </a:r>
            <a:r>
              <a:rPr lang="en-US" sz="2000" dirty="0" smtClean="0"/>
              <a:t>microorganisms with chemical modified, like ampicillin.</a:t>
            </a:r>
          </a:p>
          <a:p>
            <a:pPr marL="457200" indent="-457200" algn="just">
              <a:buFont typeface="+mj-lt"/>
              <a:buAutoNum type="arabicPeriod"/>
            </a:pPr>
            <a:endParaRPr lang="en-US" sz="2000" dirty="0"/>
          </a:p>
          <a:p>
            <a:pPr marL="457200" indent="-457200" algn="just">
              <a:buFont typeface="+mj-lt"/>
              <a:buAutoNum type="arabicPeriod"/>
            </a:pPr>
            <a:r>
              <a:rPr lang="en-US" sz="2000" dirty="0" smtClean="0"/>
              <a:t> </a:t>
            </a:r>
            <a:r>
              <a:rPr lang="en-US" sz="2000" dirty="0" smtClean="0">
                <a:effectLst>
                  <a:outerShdw blurRad="38100" dist="38100" dir="2700000" algn="tl">
                    <a:srgbClr val="000000">
                      <a:alpha val="43137"/>
                    </a:srgbClr>
                  </a:outerShdw>
                </a:effectLst>
              </a:rPr>
              <a:t>Synthetic antibiotics</a:t>
            </a:r>
            <a:r>
              <a:rPr lang="en-US" sz="2000" dirty="0" smtClean="0"/>
              <a:t>: Made </a:t>
            </a:r>
            <a:r>
              <a:rPr lang="en-US" sz="2000" dirty="0"/>
              <a:t>completely in a laboratory based on the structure of the natural </a:t>
            </a:r>
            <a:r>
              <a:rPr lang="en-US" sz="2000" dirty="0" smtClean="0"/>
              <a:t>products </a:t>
            </a:r>
            <a:r>
              <a:rPr lang="en-US" sz="2000" dirty="0"/>
              <a:t>such as </a:t>
            </a:r>
            <a:r>
              <a:rPr lang="en-US" sz="2000" dirty="0" err="1"/>
              <a:t>cephalosporins</a:t>
            </a:r>
            <a:r>
              <a:rPr lang="en-US" sz="2000" dirty="0" smtClean="0"/>
              <a:t>. </a:t>
            </a:r>
          </a:p>
        </p:txBody>
      </p:sp>
    </p:spTree>
    <p:extLst>
      <p:ext uri="{BB962C8B-B14F-4D97-AF65-F5344CB8AC3E}">
        <p14:creationId xmlns:p14="http://schemas.microsoft.com/office/powerpoint/2010/main" val="1424868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524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3</a:t>
            </a:r>
            <a:r>
              <a:rPr lang="en-US" sz="3600" u="sng" baseline="30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rd</a:t>
            </a:r>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Classifications</a:t>
            </a:r>
            <a:r>
              <a:rPr lang="en-US" sz="36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t>
            </a:r>
          </a:p>
        </p:txBody>
      </p:sp>
      <p:sp>
        <p:nvSpPr>
          <p:cNvPr id="5" name="Rectangle 4"/>
          <p:cNvSpPr/>
          <p:nvPr/>
        </p:nvSpPr>
        <p:spPr>
          <a:xfrm>
            <a:off x="228600" y="838200"/>
            <a:ext cx="8763000" cy="2862322"/>
          </a:xfrm>
          <a:prstGeom prst="rect">
            <a:avLst/>
          </a:prstGeom>
        </p:spPr>
        <p:txBody>
          <a:bodyPr wrap="square">
            <a:spAutoFit/>
          </a:bodyPr>
          <a:lstStyle/>
          <a:p>
            <a:pPr marL="342900" indent="-342900" algn="just">
              <a:buFont typeface="Wingdings" pitchFamily="2" charset="2"/>
              <a:buChar char="q"/>
            </a:pPr>
            <a:r>
              <a:rPr lang="en-US" sz="2000" dirty="0" smtClean="0"/>
              <a:t>Antibiotics </a:t>
            </a:r>
            <a:r>
              <a:rPr lang="en-US" sz="2000" dirty="0"/>
              <a:t>are </a:t>
            </a:r>
            <a:r>
              <a:rPr lang="en-US" sz="2000" dirty="0" smtClean="0"/>
              <a:t>classified into two types depending </a:t>
            </a:r>
            <a:r>
              <a:rPr lang="en-US" sz="2000" dirty="0"/>
              <a:t>on </a:t>
            </a:r>
            <a:r>
              <a:rPr lang="en-US" sz="2000" dirty="0" smtClean="0">
                <a:solidFill>
                  <a:srgbClr val="FF0000"/>
                </a:solidFill>
              </a:rPr>
              <a:t>their actions</a:t>
            </a:r>
            <a:r>
              <a:rPr lang="en-US" sz="2000" dirty="0" smtClean="0"/>
              <a:t>: </a:t>
            </a:r>
            <a:endParaRPr lang="en-US" sz="2000" dirty="0"/>
          </a:p>
          <a:p>
            <a:pPr marL="457200" indent="-457200" algn="just">
              <a:buFont typeface="+mj-lt"/>
              <a:buAutoNum type="arabicPeriod"/>
            </a:pPr>
            <a:r>
              <a:rPr lang="en-US" sz="2000" dirty="0">
                <a:solidFill>
                  <a:srgbClr val="0070C0"/>
                </a:solidFill>
                <a:effectLst>
                  <a:outerShdw blurRad="38100" dist="38100" dir="2700000" algn="tl">
                    <a:srgbClr val="000000">
                      <a:alpha val="43137"/>
                    </a:srgbClr>
                  </a:outerShdw>
                </a:effectLst>
              </a:rPr>
              <a:t>Bactericidal </a:t>
            </a:r>
            <a:r>
              <a:rPr lang="en-US" sz="2000" dirty="0" smtClean="0">
                <a:solidFill>
                  <a:srgbClr val="0070C0"/>
                </a:solidFill>
                <a:effectLst>
                  <a:outerShdw blurRad="38100" dist="38100" dir="2700000" algn="tl">
                    <a:srgbClr val="000000">
                      <a:alpha val="43137"/>
                    </a:srgbClr>
                  </a:outerShdw>
                </a:effectLst>
              </a:rPr>
              <a:t>antibiotics</a:t>
            </a:r>
            <a:r>
              <a:rPr lang="en-US" sz="2000" dirty="0" smtClean="0"/>
              <a:t>: These antibiotics have the ability to kill microorganisms, Usually, endocarditis and meningitis are treated by bactericidal drugs, like </a:t>
            </a:r>
            <a:r>
              <a:rPr lang="en-US" sz="2000" dirty="0" err="1" smtClean="0"/>
              <a:t>penicillins</a:t>
            </a:r>
            <a:r>
              <a:rPr lang="en-US" sz="2000" dirty="0" smtClean="0"/>
              <a:t>. </a:t>
            </a:r>
          </a:p>
          <a:p>
            <a:pPr marL="457200" indent="-457200" algn="just">
              <a:buFont typeface="+mj-lt"/>
              <a:buAutoNum type="arabicPeriod"/>
            </a:pPr>
            <a:r>
              <a:rPr lang="en-US" sz="2000" dirty="0" smtClean="0">
                <a:solidFill>
                  <a:srgbClr val="0070C0"/>
                </a:solidFill>
                <a:effectLst>
                  <a:outerShdw blurRad="38100" dist="38100" dir="2700000" algn="tl">
                    <a:srgbClr val="000000">
                      <a:alpha val="43137"/>
                    </a:srgbClr>
                  </a:outerShdw>
                </a:effectLst>
              </a:rPr>
              <a:t>Bacteriostatic antibiotics</a:t>
            </a:r>
            <a:r>
              <a:rPr lang="en-US" sz="2000" dirty="0"/>
              <a:t>: are medications whose mechanism of action stalls bacterial cellular activity without directly causing bacterial </a:t>
            </a:r>
            <a:r>
              <a:rPr lang="en-US" sz="2000" dirty="0" smtClean="0"/>
              <a:t>death. The </a:t>
            </a:r>
            <a:r>
              <a:rPr lang="en-US" sz="2000" dirty="0"/>
              <a:t>mechanisms of action of these antimicrobials are broad, and they generally require patients' to have functional immune systems to function </a:t>
            </a:r>
            <a:r>
              <a:rPr lang="en-US" sz="2000" dirty="0" smtClean="0"/>
              <a:t>optimally, like macrolide.</a:t>
            </a:r>
            <a:endParaRPr lang="en-US" sz="2000" dirty="0"/>
          </a:p>
        </p:txBody>
      </p:sp>
      <p:sp>
        <p:nvSpPr>
          <p:cNvPr id="7" name="Rectangle 6"/>
          <p:cNvSpPr/>
          <p:nvPr/>
        </p:nvSpPr>
        <p:spPr>
          <a:xfrm>
            <a:off x="138545" y="5802086"/>
            <a:ext cx="8839200" cy="707886"/>
          </a:xfrm>
          <a:prstGeom prst="rect">
            <a:avLst/>
          </a:prstGeom>
          <a:solidFill>
            <a:srgbClr val="FFFF99"/>
          </a:solidFill>
        </p:spPr>
        <p:txBody>
          <a:bodyPr wrap="square">
            <a:spAutoFit/>
          </a:bodyPr>
          <a:lstStyle/>
          <a:p>
            <a:pPr algn="just">
              <a:buNone/>
            </a:pPr>
            <a:r>
              <a:rPr lang="en-US" sz="2000" dirty="0" smtClean="0"/>
              <a:t>The </a:t>
            </a:r>
            <a:r>
              <a:rPr lang="en-US" sz="2000" dirty="0"/>
              <a:t>minimum concentration of a drug that is needed to </a:t>
            </a:r>
            <a:r>
              <a:rPr lang="en-US" sz="2000" u="sng" dirty="0">
                <a:solidFill>
                  <a:srgbClr val="FF0000"/>
                </a:solidFill>
              </a:rPr>
              <a:t>kill</a:t>
            </a:r>
            <a:r>
              <a:rPr lang="en-US" sz="2000" dirty="0"/>
              <a:t> </a:t>
            </a:r>
            <a:r>
              <a:rPr lang="en-US" sz="2000" dirty="0" smtClean="0"/>
              <a:t>bacteria </a:t>
            </a:r>
            <a:r>
              <a:rPr lang="en-US" sz="2000" dirty="0"/>
              <a:t>is called the ‘minimum bactericidal concentration’ or </a:t>
            </a:r>
            <a:r>
              <a:rPr lang="en-US" sz="2000" dirty="0">
                <a:solidFill>
                  <a:srgbClr val="0070C0"/>
                </a:solidFill>
              </a:rPr>
              <a:t>MBC</a:t>
            </a:r>
            <a:r>
              <a:rPr lang="en-US" sz="2000" dirty="0"/>
              <a:t>.</a:t>
            </a:r>
          </a:p>
        </p:txBody>
      </p:sp>
      <p:sp>
        <p:nvSpPr>
          <p:cNvPr id="8" name="Rectangle 7"/>
          <p:cNvSpPr/>
          <p:nvPr/>
        </p:nvSpPr>
        <p:spPr>
          <a:xfrm>
            <a:off x="128649" y="4876800"/>
            <a:ext cx="8839200" cy="707886"/>
          </a:xfrm>
          <a:prstGeom prst="rect">
            <a:avLst/>
          </a:prstGeom>
          <a:solidFill>
            <a:schemeClr val="bg2">
              <a:lumMod val="90000"/>
            </a:schemeClr>
          </a:solidFill>
        </p:spPr>
        <p:txBody>
          <a:bodyPr wrap="square">
            <a:spAutoFit/>
          </a:bodyPr>
          <a:lstStyle/>
          <a:p>
            <a:pPr lvl="0" algn="just"/>
            <a:r>
              <a:rPr lang="en-US" sz="2000" dirty="0"/>
              <a:t>The minimum concentration of a drug that is needed to </a:t>
            </a:r>
            <a:r>
              <a:rPr lang="en-US" sz="2000" u="sng" dirty="0">
                <a:solidFill>
                  <a:srgbClr val="FF0000"/>
                </a:solidFill>
              </a:rPr>
              <a:t>inhibit</a:t>
            </a:r>
            <a:r>
              <a:rPr lang="en-US" sz="2000" dirty="0"/>
              <a:t> </a:t>
            </a:r>
            <a:r>
              <a:rPr lang="en-US" sz="2000" dirty="0" smtClean="0"/>
              <a:t>bacteria </a:t>
            </a:r>
            <a:r>
              <a:rPr lang="en-US" sz="2000" dirty="0"/>
              <a:t>is known as ‘minimum inhibitory concentration’ or </a:t>
            </a:r>
            <a:r>
              <a:rPr lang="en-US" sz="2000" dirty="0">
                <a:solidFill>
                  <a:srgbClr val="0070C0"/>
                </a:solidFill>
              </a:rPr>
              <a:t>MIC</a:t>
            </a:r>
            <a:r>
              <a:rPr lang="en-US" sz="2000" dirty="0"/>
              <a:t>.</a:t>
            </a:r>
          </a:p>
        </p:txBody>
      </p:sp>
      <p:sp>
        <p:nvSpPr>
          <p:cNvPr id="11" name="Rectangle 10"/>
          <p:cNvSpPr/>
          <p:nvPr/>
        </p:nvSpPr>
        <p:spPr>
          <a:xfrm>
            <a:off x="152400" y="3657600"/>
            <a:ext cx="8839200" cy="1015663"/>
          </a:xfrm>
          <a:prstGeom prst="rect">
            <a:avLst/>
          </a:prstGeom>
          <a:solidFill>
            <a:schemeClr val="accent5">
              <a:lumMod val="20000"/>
              <a:lumOff val="80000"/>
            </a:schemeClr>
          </a:solidFill>
        </p:spPr>
        <p:txBody>
          <a:bodyPr wrap="square">
            <a:spAutoFit/>
          </a:bodyPr>
          <a:lstStyle/>
          <a:p>
            <a:pPr lvl="0" algn="just"/>
            <a:r>
              <a:rPr lang="en-US" sz="2000" dirty="0">
                <a:solidFill>
                  <a:prstClr val="black"/>
                </a:solidFill>
              </a:rPr>
              <a:t>According to drug concentration, the activity may vary. For examples, if we use high concentrations of bacteriostatic agents, they may act as bactericidal, whereas low concentration of bactericidal agents may act as bacteriostatic.</a:t>
            </a:r>
          </a:p>
        </p:txBody>
      </p:sp>
    </p:spTree>
    <p:extLst>
      <p:ext uri="{BB962C8B-B14F-4D97-AF65-F5344CB8AC3E}">
        <p14:creationId xmlns:p14="http://schemas.microsoft.com/office/powerpoint/2010/main" val="885038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Untitled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13" y="3886200"/>
            <a:ext cx="7621587"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52400" y="1524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4</a:t>
            </a:r>
            <a:r>
              <a:rPr lang="en-US" sz="3600" u="sng" baseline="30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th</a:t>
            </a:r>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Classifications</a:t>
            </a:r>
            <a:r>
              <a:rPr lang="en-US" sz="36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t>
            </a:r>
          </a:p>
        </p:txBody>
      </p:sp>
      <p:sp>
        <p:nvSpPr>
          <p:cNvPr id="5" name="Rectangle 4"/>
          <p:cNvSpPr/>
          <p:nvPr/>
        </p:nvSpPr>
        <p:spPr>
          <a:xfrm>
            <a:off x="228600" y="791557"/>
            <a:ext cx="8763000" cy="3247043"/>
          </a:xfrm>
          <a:prstGeom prst="rect">
            <a:avLst/>
          </a:prstGeom>
        </p:spPr>
        <p:txBody>
          <a:bodyPr wrap="square">
            <a:spAutoFit/>
          </a:bodyPr>
          <a:lstStyle/>
          <a:p>
            <a:pPr marL="342900" indent="-342900" algn="just">
              <a:buFont typeface="Wingdings" pitchFamily="2" charset="2"/>
              <a:buChar char="q"/>
            </a:pPr>
            <a:r>
              <a:rPr lang="en-US" sz="2400" dirty="0" smtClean="0">
                <a:solidFill>
                  <a:srgbClr val="FF0000"/>
                </a:solidFill>
              </a:rPr>
              <a:t> </a:t>
            </a:r>
            <a:r>
              <a:rPr lang="en-US" sz="2400" dirty="0" smtClean="0"/>
              <a:t>Antibiotics </a:t>
            </a:r>
            <a:r>
              <a:rPr lang="en-US" sz="2400" dirty="0"/>
              <a:t>are </a:t>
            </a:r>
            <a:r>
              <a:rPr lang="en-US" sz="2400" dirty="0" smtClean="0"/>
              <a:t>classified into five types depending </a:t>
            </a:r>
            <a:r>
              <a:rPr lang="en-US" sz="2400" dirty="0"/>
              <a:t>on the </a:t>
            </a:r>
            <a:r>
              <a:rPr lang="en-US" sz="2400" dirty="0" smtClean="0">
                <a:solidFill>
                  <a:srgbClr val="FF0000"/>
                </a:solidFill>
                <a:effectLst>
                  <a:outerShdw blurRad="38100" dist="38100" dir="2700000" algn="tl">
                    <a:srgbClr val="000000">
                      <a:alpha val="43137"/>
                    </a:srgbClr>
                  </a:outerShdw>
                </a:effectLst>
              </a:rPr>
              <a:t>mode of action</a:t>
            </a:r>
            <a:r>
              <a:rPr lang="en-US" sz="2400" dirty="0" smtClean="0"/>
              <a:t> of antibiotics: </a:t>
            </a:r>
          </a:p>
          <a:p>
            <a:pPr algn="just"/>
            <a:endParaRPr lang="en-US" sz="1400" dirty="0">
              <a:effectLst>
                <a:outerShdw blurRad="38100" dist="38100" dir="2700000" algn="tl">
                  <a:srgbClr val="000000">
                    <a:alpha val="43137"/>
                  </a:srgbClr>
                </a:outerShdw>
              </a:effectLst>
            </a:endParaRPr>
          </a:p>
          <a:p>
            <a:pPr marL="457200" indent="-457200" algn="just">
              <a:buFont typeface="+mj-lt"/>
              <a:buAutoNum type="arabicPeriod"/>
            </a:pPr>
            <a:r>
              <a:rPr lang="en-US" sz="2400" dirty="0" smtClean="0"/>
              <a:t>Inhibit </a:t>
            </a:r>
            <a:r>
              <a:rPr lang="en-US" sz="2400" dirty="0">
                <a:solidFill>
                  <a:srgbClr val="00B0F0"/>
                </a:solidFill>
              </a:rPr>
              <a:t>cell wall </a:t>
            </a:r>
            <a:r>
              <a:rPr lang="en-US" sz="2400" dirty="0" smtClean="0"/>
              <a:t>synthesis.</a:t>
            </a:r>
          </a:p>
          <a:p>
            <a:pPr marL="457200" indent="-457200" algn="just">
              <a:buFont typeface="+mj-lt"/>
              <a:buAutoNum type="arabicPeriod"/>
            </a:pPr>
            <a:endParaRPr lang="en-US" sz="600" dirty="0" smtClean="0"/>
          </a:p>
          <a:p>
            <a:pPr marL="457200" indent="-457200" algn="just">
              <a:buFont typeface="+mj-lt"/>
              <a:buAutoNum type="arabicPeriod"/>
            </a:pPr>
            <a:r>
              <a:rPr lang="en-US" sz="2400" dirty="0"/>
              <a:t>Disrupt </a:t>
            </a:r>
            <a:r>
              <a:rPr lang="en-US" sz="2400" dirty="0" smtClean="0">
                <a:solidFill>
                  <a:srgbClr val="00B0F0"/>
                </a:solidFill>
              </a:rPr>
              <a:t>cell membrane </a:t>
            </a:r>
            <a:r>
              <a:rPr lang="en-US" sz="2400" dirty="0" smtClean="0"/>
              <a:t>function.</a:t>
            </a:r>
          </a:p>
          <a:p>
            <a:pPr marL="457200" indent="-457200" algn="just">
              <a:buFont typeface="+mj-lt"/>
              <a:buAutoNum type="arabicPeriod"/>
            </a:pPr>
            <a:endParaRPr lang="en-US" sz="600" dirty="0" smtClean="0"/>
          </a:p>
          <a:p>
            <a:pPr marL="457200" indent="-457200" algn="just">
              <a:buFont typeface="+mj-lt"/>
              <a:buAutoNum type="arabicPeriod"/>
            </a:pPr>
            <a:r>
              <a:rPr lang="en-US" sz="2400" dirty="0" smtClean="0"/>
              <a:t>Inhibit </a:t>
            </a:r>
            <a:r>
              <a:rPr lang="en-US" sz="2400" dirty="0">
                <a:solidFill>
                  <a:srgbClr val="00B0F0"/>
                </a:solidFill>
              </a:rPr>
              <a:t>protein</a:t>
            </a:r>
            <a:r>
              <a:rPr lang="en-US" sz="2400" dirty="0"/>
              <a:t> </a:t>
            </a:r>
            <a:r>
              <a:rPr lang="en-US" sz="2400" dirty="0" smtClean="0"/>
              <a:t>synthesis.</a:t>
            </a:r>
          </a:p>
          <a:p>
            <a:pPr marL="457200" indent="-457200" algn="just">
              <a:buFont typeface="+mj-lt"/>
              <a:buAutoNum type="arabicPeriod"/>
            </a:pPr>
            <a:endParaRPr lang="en-US" sz="600" dirty="0" smtClean="0"/>
          </a:p>
          <a:p>
            <a:pPr marL="457200" indent="-457200" algn="just">
              <a:buFont typeface="+mj-lt"/>
              <a:buAutoNum type="arabicPeriod"/>
            </a:pPr>
            <a:r>
              <a:rPr lang="en-US" sz="2400" dirty="0" smtClean="0"/>
              <a:t>Inhibit </a:t>
            </a:r>
            <a:r>
              <a:rPr lang="en-US" sz="2400" dirty="0">
                <a:solidFill>
                  <a:srgbClr val="00B0F0"/>
                </a:solidFill>
              </a:rPr>
              <a:t>nuclei acid </a:t>
            </a:r>
            <a:r>
              <a:rPr lang="en-US" sz="2400" dirty="0" smtClean="0"/>
              <a:t>synthesis.</a:t>
            </a:r>
          </a:p>
          <a:p>
            <a:pPr marL="457200" indent="-457200" algn="just">
              <a:buFont typeface="+mj-lt"/>
              <a:buAutoNum type="arabicPeriod"/>
            </a:pPr>
            <a:endParaRPr lang="en-US" sz="600" dirty="0" smtClean="0"/>
          </a:p>
          <a:p>
            <a:pPr marL="457200" indent="-457200" algn="just">
              <a:buFont typeface="+mj-lt"/>
              <a:buAutoNum type="arabicPeriod"/>
            </a:pPr>
            <a:r>
              <a:rPr lang="en-US" sz="2400" dirty="0" smtClean="0"/>
              <a:t>Inhibit </a:t>
            </a:r>
            <a:r>
              <a:rPr lang="en-US" sz="2400" dirty="0">
                <a:solidFill>
                  <a:srgbClr val="00B0F0"/>
                </a:solidFill>
              </a:rPr>
              <a:t>metabolic </a:t>
            </a:r>
            <a:r>
              <a:rPr lang="en-US" sz="2400" dirty="0" smtClean="0">
                <a:solidFill>
                  <a:srgbClr val="00B0F0"/>
                </a:solidFill>
              </a:rPr>
              <a:t>pathways</a:t>
            </a:r>
            <a:r>
              <a:rPr lang="en-US" sz="2400" dirty="0" smtClean="0"/>
              <a:t>.</a:t>
            </a:r>
          </a:p>
        </p:txBody>
      </p:sp>
    </p:spTree>
    <p:extLst>
      <p:ext uri="{BB962C8B-B14F-4D97-AF65-F5344CB8AC3E}">
        <p14:creationId xmlns:p14="http://schemas.microsoft.com/office/powerpoint/2010/main" val="1320448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105400"/>
          </a:xfrm>
        </p:spPr>
        <p:txBody>
          <a:bodyPr>
            <a:noAutofit/>
          </a:bodyPr>
          <a:lstStyle/>
          <a:p>
            <a:pPr marL="0" indent="0" algn="just">
              <a:buNone/>
            </a:pPr>
            <a:r>
              <a:rPr lang="en-US" sz="2000" dirty="0" smtClean="0">
                <a:effectLst>
                  <a:outerShdw blurRad="38100" dist="38100" dir="2700000" algn="tl">
                    <a:srgbClr val="000000">
                      <a:alpha val="43137"/>
                    </a:srgbClr>
                  </a:outerShdw>
                </a:effectLst>
              </a:rPr>
              <a:t>Physicians use either one or sometimes a combination of antibiotics when treating an infection and it depends on many factors such as:</a:t>
            </a:r>
          </a:p>
          <a:p>
            <a:pPr marL="457200" indent="-457200" algn="just">
              <a:buFont typeface="+mj-lt"/>
              <a:buAutoNum type="arabicPeriod"/>
            </a:pPr>
            <a:r>
              <a:rPr lang="en-US" sz="2000" dirty="0" smtClean="0"/>
              <a:t>Type of infection.</a:t>
            </a:r>
          </a:p>
          <a:p>
            <a:pPr marL="457200" indent="-457200" algn="just">
              <a:buFont typeface="+mj-lt"/>
              <a:buAutoNum type="arabicPeriod"/>
            </a:pPr>
            <a:r>
              <a:rPr lang="en-US" sz="2000" dirty="0" smtClean="0">
                <a:solidFill>
                  <a:srgbClr val="0070C0"/>
                </a:solidFill>
              </a:rPr>
              <a:t>Type of pathogenic agent.</a:t>
            </a:r>
          </a:p>
          <a:p>
            <a:pPr marL="457200" indent="-457200" algn="just">
              <a:buFont typeface="+mj-lt"/>
              <a:buAutoNum type="arabicPeriod"/>
            </a:pPr>
            <a:r>
              <a:rPr lang="en-US" sz="2000" dirty="0"/>
              <a:t>Spectrum of </a:t>
            </a:r>
            <a:r>
              <a:rPr lang="en-US" sz="2000" dirty="0" smtClean="0"/>
              <a:t>activity.</a:t>
            </a:r>
          </a:p>
          <a:p>
            <a:pPr marL="457200" indent="-457200" algn="just">
              <a:buFont typeface="+mj-lt"/>
              <a:buAutoNum type="arabicPeriod"/>
            </a:pPr>
            <a:r>
              <a:rPr lang="en-US" sz="2000" dirty="0" smtClean="0">
                <a:solidFill>
                  <a:srgbClr val="0070C0"/>
                </a:solidFill>
              </a:rPr>
              <a:t>Growth conditions. </a:t>
            </a:r>
          </a:p>
          <a:p>
            <a:pPr marL="457200" indent="-457200" algn="just">
              <a:buFont typeface="+mj-lt"/>
              <a:buAutoNum type="arabicPeriod"/>
            </a:pPr>
            <a:r>
              <a:rPr lang="en-US" sz="2000" dirty="0" smtClean="0"/>
              <a:t>Bacterial growth </a:t>
            </a:r>
            <a:r>
              <a:rPr lang="en-US" sz="2000" dirty="0"/>
              <a:t>density</a:t>
            </a:r>
            <a:r>
              <a:rPr lang="en-US" sz="2000" dirty="0" smtClean="0"/>
              <a:t>.</a:t>
            </a:r>
          </a:p>
          <a:p>
            <a:pPr marL="457200" indent="-457200" algn="just">
              <a:buFont typeface="+mj-lt"/>
              <a:buAutoNum type="arabicPeriod"/>
            </a:pPr>
            <a:r>
              <a:rPr lang="en-US" sz="2000" dirty="0" smtClean="0">
                <a:solidFill>
                  <a:srgbClr val="0070C0"/>
                </a:solidFill>
              </a:rPr>
              <a:t>Duration of infection. </a:t>
            </a:r>
          </a:p>
          <a:p>
            <a:pPr marL="457200" indent="-457200" algn="just">
              <a:buFont typeface="+mj-lt"/>
              <a:buAutoNum type="arabicPeriod"/>
            </a:pPr>
            <a:r>
              <a:rPr lang="en-US" sz="2000" dirty="0" smtClean="0"/>
              <a:t>Immunity state of patients. </a:t>
            </a:r>
          </a:p>
          <a:p>
            <a:pPr marL="457200" indent="-457200" algn="just">
              <a:buFont typeface="+mj-lt"/>
              <a:buAutoNum type="arabicPeriod"/>
            </a:pPr>
            <a:r>
              <a:rPr lang="en-US" sz="2000" dirty="0" smtClean="0">
                <a:solidFill>
                  <a:srgbClr val="0070C0"/>
                </a:solidFill>
              </a:rPr>
              <a:t>Cost. </a:t>
            </a:r>
          </a:p>
          <a:p>
            <a:pPr marL="0" indent="0" algn="just">
              <a:buNone/>
            </a:pPr>
            <a:endParaRPr lang="en-US" sz="2000" dirty="0">
              <a:solidFill>
                <a:srgbClr val="0070C0"/>
              </a:solidFill>
            </a:endParaRPr>
          </a:p>
          <a:p>
            <a:pPr marL="0" indent="0" algn="just">
              <a:buNone/>
            </a:pPr>
            <a:r>
              <a:rPr lang="en-US" sz="2000" dirty="0"/>
              <a:t>In some cases, one antibiotic can be bactericidal for one strain of bacteria and be bacteriostatic of a different strain. Therefore, all the aspects mentioned above should be clearly known before choosing an antibiotic.</a:t>
            </a:r>
          </a:p>
          <a:p>
            <a:pPr marL="0" indent="0" algn="just">
              <a:buNone/>
            </a:pPr>
            <a:endParaRPr lang="en-US" sz="2000" dirty="0" smtClean="0">
              <a:solidFill>
                <a:srgbClr val="0070C0"/>
              </a:solidFill>
            </a:endParaRPr>
          </a:p>
          <a:p>
            <a:pPr marL="0" indent="0" algn="just">
              <a:buNone/>
            </a:pPr>
            <a:endParaRPr lang="en-US" sz="2000" dirty="0"/>
          </a:p>
        </p:txBody>
      </p:sp>
      <p:sp>
        <p:nvSpPr>
          <p:cNvPr id="6" name="Rectangle 5"/>
          <p:cNvSpPr/>
          <p:nvPr/>
        </p:nvSpPr>
        <p:spPr>
          <a:xfrm>
            <a:off x="381000" y="304800"/>
            <a:ext cx="5626861" cy="646331"/>
          </a:xfrm>
          <a:prstGeom prst="rect">
            <a:avLst/>
          </a:prstGeom>
          <a:solidFill>
            <a:schemeClr val="bg1">
              <a:lumMod val="75000"/>
            </a:schemeClr>
          </a:solidFill>
          <a:ln>
            <a:solidFill>
              <a:schemeClr val="bg1">
                <a:lumMod val="65000"/>
              </a:schemeClr>
            </a:solidFill>
          </a:ln>
        </p:spPr>
        <p:txBody>
          <a:bodyPr wrap="none">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ea typeface="+mj-ea"/>
                <a:cs typeface="Arabic Typesetting" pitchFamily="66" charset="-78"/>
              </a:rPr>
              <a:t>Factors of choosing the right antibiotics…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686800" cy="4572000"/>
          </a:xfrm>
        </p:spPr>
        <p:txBody>
          <a:bodyPr>
            <a:normAutofit/>
          </a:bodyPr>
          <a:lstStyle/>
          <a:p>
            <a:pPr marL="514350" indent="-514350">
              <a:buFont typeface="+mj-lt"/>
              <a:buAutoNum type="arabicPeriod"/>
            </a:pPr>
            <a:r>
              <a:rPr lang="en-US" sz="2000" dirty="0" smtClean="0">
                <a:solidFill>
                  <a:srgbClr val="002060"/>
                </a:solidFill>
              </a:rPr>
              <a:t>Solubility in body fluids</a:t>
            </a:r>
          </a:p>
          <a:p>
            <a:pPr marL="514350" indent="-514350" algn="just">
              <a:buFont typeface="+mj-lt"/>
              <a:buAutoNum type="arabicPeriod"/>
            </a:pPr>
            <a:r>
              <a:rPr lang="en-US" sz="2000" dirty="0" smtClean="0">
                <a:solidFill>
                  <a:srgbClr val="002060"/>
                </a:solidFill>
              </a:rPr>
              <a:t>Selective toxicity against microbes </a:t>
            </a:r>
          </a:p>
          <a:p>
            <a:pPr marL="514350" indent="-514350" algn="just">
              <a:buFont typeface="+mj-lt"/>
              <a:buAutoNum type="arabicPeriod"/>
            </a:pPr>
            <a:r>
              <a:rPr lang="en-US" sz="2000" dirty="0" smtClean="0">
                <a:solidFill>
                  <a:srgbClr val="002060"/>
                </a:solidFill>
              </a:rPr>
              <a:t>Toxicity not easily altered (no food or drug interactions)</a:t>
            </a:r>
          </a:p>
          <a:p>
            <a:pPr marL="514350" indent="-514350">
              <a:buFont typeface="+mj-lt"/>
              <a:buAutoNum type="arabicPeriod"/>
            </a:pPr>
            <a:r>
              <a:rPr lang="en-US" sz="2000" dirty="0" smtClean="0">
                <a:solidFill>
                  <a:srgbClr val="002060"/>
                </a:solidFill>
              </a:rPr>
              <a:t>Non allergenic</a:t>
            </a:r>
          </a:p>
          <a:p>
            <a:pPr marL="514350" indent="-514350">
              <a:buFont typeface="+mj-lt"/>
              <a:buAutoNum type="arabicPeriod"/>
            </a:pPr>
            <a:r>
              <a:rPr lang="en-US" sz="2000" dirty="0" smtClean="0">
                <a:solidFill>
                  <a:srgbClr val="002060"/>
                </a:solidFill>
              </a:rPr>
              <a:t>Stability (should be degraded and excreted by the body slowly)</a:t>
            </a:r>
          </a:p>
          <a:p>
            <a:pPr marL="514350" indent="-514350">
              <a:buFont typeface="+mj-lt"/>
              <a:buAutoNum type="arabicPeriod"/>
            </a:pPr>
            <a:r>
              <a:rPr lang="en-US" sz="2000" dirty="0" smtClean="0">
                <a:solidFill>
                  <a:srgbClr val="002060"/>
                </a:solidFill>
              </a:rPr>
              <a:t>Resistance by microorganisms not easily acquired</a:t>
            </a:r>
          </a:p>
          <a:p>
            <a:pPr marL="514350" indent="-514350">
              <a:buFont typeface="+mj-lt"/>
              <a:buAutoNum type="arabicPeriod"/>
            </a:pPr>
            <a:r>
              <a:rPr lang="en-US" sz="2000" dirty="0" smtClean="0">
                <a:solidFill>
                  <a:srgbClr val="002060"/>
                </a:solidFill>
              </a:rPr>
              <a:t>Long shelf life.</a:t>
            </a:r>
          </a:p>
          <a:p>
            <a:pPr marL="514350" indent="-514350">
              <a:buFont typeface="+mj-lt"/>
              <a:buAutoNum type="arabicPeriod"/>
            </a:pPr>
            <a:r>
              <a:rPr lang="en-US" sz="2000" dirty="0" smtClean="0">
                <a:solidFill>
                  <a:srgbClr val="002060"/>
                </a:solidFill>
              </a:rPr>
              <a:t>Reasonable cost</a:t>
            </a:r>
          </a:p>
          <a:p>
            <a:pPr marL="514350" indent="-514350">
              <a:buFont typeface="+mj-lt"/>
              <a:buAutoNum type="arabicPeriod"/>
            </a:pPr>
            <a:r>
              <a:rPr lang="en-US" sz="2000" dirty="0" smtClean="0">
                <a:solidFill>
                  <a:srgbClr val="002060"/>
                </a:solidFill>
              </a:rPr>
              <a:t>Not evoke immune response </a:t>
            </a:r>
          </a:p>
          <a:p>
            <a:pPr marL="514350" indent="-514350">
              <a:buFont typeface="+mj-lt"/>
              <a:buAutoNum type="arabicPeriod"/>
            </a:pPr>
            <a:r>
              <a:rPr lang="en-US" sz="2000" dirty="0" smtClean="0">
                <a:solidFill>
                  <a:srgbClr val="002060"/>
                </a:solidFill>
              </a:rPr>
              <a:t>Reasonable side effects </a:t>
            </a:r>
          </a:p>
          <a:p>
            <a:pPr marL="514350" indent="-514350">
              <a:buFont typeface="+mj-lt"/>
              <a:buAutoNum type="arabicPeriod"/>
            </a:pPr>
            <a:endParaRPr lang="en-US" sz="2000" dirty="0" smtClean="0">
              <a:solidFill>
                <a:srgbClr val="002060"/>
              </a:solidFill>
            </a:endParaRPr>
          </a:p>
          <a:p>
            <a:pPr marL="514350" indent="-514350">
              <a:buFont typeface="+mj-lt"/>
              <a:buAutoNum type="arabicPeriod"/>
            </a:pPr>
            <a:endParaRPr lang="en-US" sz="2000" dirty="0">
              <a:solidFill>
                <a:srgbClr val="002060"/>
              </a:solidFill>
            </a:endParaRPr>
          </a:p>
        </p:txBody>
      </p:sp>
      <p:sp>
        <p:nvSpPr>
          <p:cNvPr id="4" name="Rectangle 3"/>
          <p:cNvSpPr/>
          <p:nvPr/>
        </p:nvSpPr>
        <p:spPr>
          <a:xfrm>
            <a:off x="381000" y="304800"/>
            <a:ext cx="7362913" cy="707886"/>
          </a:xfrm>
          <a:prstGeom prst="rect">
            <a:avLst/>
          </a:prstGeom>
          <a:solidFill>
            <a:srgbClr val="FFFF00"/>
          </a:solidFill>
          <a:ln>
            <a:solidFill>
              <a:srgbClr val="FF0000"/>
            </a:solidFill>
          </a:ln>
        </p:spPr>
        <p:txBody>
          <a:bodyPr wrap="none">
            <a:spAutoFit/>
          </a:bodyPr>
          <a:lstStyle/>
          <a:p>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rPr>
              <a:t>Characteristics of the ideal antimicrobial agents…</a:t>
            </a:r>
            <a:endParaRPr lang="en-US" sz="4000" dirty="0">
              <a:solidFill>
                <a:schemeClr val="accent1">
                  <a:lumMod val="75000"/>
                </a:schemeClr>
              </a:solidFill>
              <a:effectLst>
                <a:outerShdw blurRad="38100" dist="38100" dir="2700000" algn="tl">
                  <a:srgbClr val="000000">
                    <a:alpha val="43137"/>
                  </a:srgbClr>
                </a:outerShdw>
              </a:effectLst>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763000" cy="1536159"/>
          </a:xfrm>
          <a:solidFill>
            <a:schemeClr val="bg1"/>
          </a:solidFill>
        </p:spPr>
        <p:txBody>
          <a:bodyPr>
            <a:noAutofit/>
          </a:bodyPr>
          <a:lstStyle/>
          <a:p>
            <a:pPr marL="0" indent="0" algn="just">
              <a:buNone/>
            </a:pPr>
            <a:r>
              <a:rPr lang="en-US" sz="2400" dirty="0">
                <a:latin typeface="Times New Roman" pitchFamily="18" charset="0"/>
                <a:cs typeface="Times New Roman" pitchFamily="18" charset="0"/>
              </a:rPr>
              <a:t>Infections and diseases may be caused by different types of organisms (like bacteria, fungi, parasite &amp; viruses). The drug used to prevent the pathogenicity of microorganisms is called </a:t>
            </a:r>
            <a:r>
              <a:rPr lang="en-US" sz="2400" dirty="0">
                <a:solidFill>
                  <a:srgbClr val="0070C0"/>
                </a:solidFill>
                <a:latin typeface="Times New Roman" pitchFamily="18" charset="0"/>
                <a:cs typeface="Times New Roman" pitchFamily="18" charset="0"/>
              </a:rPr>
              <a:t>antimicrobial agent</a:t>
            </a:r>
            <a:r>
              <a:rPr lang="en-US" sz="2400" dirty="0" smtClean="0">
                <a:solidFill>
                  <a:srgbClr val="0070C0"/>
                </a:solidFill>
                <a:latin typeface="Times New Roman" pitchFamily="18" charset="0"/>
                <a:cs typeface="Times New Roman" pitchFamily="18" charset="0"/>
              </a:rPr>
              <a:t>.</a:t>
            </a:r>
            <a:endParaRPr lang="en-US" sz="2400" dirty="0">
              <a:solidFill>
                <a:srgbClr val="0070C0"/>
              </a:solidFill>
              <a:latin typeface="Times New Roman" pitchFamily="18" charset="0"/>
              <a:cs typeface="Times New Roman" pitchFamily="18" charset="0"/>
            </a:endParaRPr>
          </a:p>
        </p:txBody>
      </p:sp>
      <p:sp>
        <p:nvSpPr>
          <p:cNvPr id="5" name="Title 1"/>
          <p:cNvSpPr>
            <a:spLocks noGrp="1"/>
          </p:cNvSpPr>
          <p:nvPr>
            <p:ph type="title"/>
          </p:nvPr>
        </p:nvSpPr>
        <p:spPr>
          <a:xfrm>
            <a:off x="228600" y="152400"/>
            <a:ext cx="4381500" cy="609600"/>
          </a:xfrm>
          <a:solidFill>
            <a:srgbClr val="E5F3F7"/>
          </a:solidFill>
          <a:ln w="6350">
            <a:solidFill>
              <a:schemeClr val="bg1"/>
            </a:solidFill>
          </a:ln>
        </p:spPr>
        <p:style>
          <a:lnRef idx="2">
            <a:schemeClr val="accent4"/>
          </a:lnRef>
          <a:fillRef idx="1">
            <a:schemeClr val="lt1"/>
          </a:fillRef>
          <a:effectRef idx="0">
            <a:schemeClr val="accent4"/>
          </a:effectRef>
          <a:fontRef idx="minor">
            <a:schemeClr val="dk1"/>
          </a:fontRef>
        </p:style>
        <p:txBody>
          <a:bodyPr>
            <a:noAutofit/>
          </a:bodyPr>
          <a:lstStyle/>
          <a:p>
            <a:pPr algn="l"/>
            <a:r>
              <a:rPr lang="en-US" sz="4000" b="1" dirty="0" smtClean="0">
                <a:solidFill>
                  <a:schemeClr val="accent1">
                    <a:lumMod val="75000"/>
                  </a:schemeClr>
                </a:solidFill>
                <a:latin typeface="Arabic Typesetting" pitchFamily="66" charset="-78"/>
                <a:cs typeface="Arabic Typesetting" pitchFamily="66" charset="-78"/>
              </a:rPr>
              <a:t>Antimicrobials </a:t>
            </a:r>
            <a:r>
              <a:rPr lang="en-US" sz="4000" b="1" dirty="0" smtClean="0">
                <a:solidFill>
                  <a:srgbClr val="FF0000"/>
                </a:solidFill>
                <a:latin typeface="Arabic Typesetting" pitchFamily="66" charset="-78"/>
                <a:cs typeface="Arabic Typesetting" pitchFamily="66" charset="-78"/>
              </a:rPr>
              <a:t>&amp;</a:t>
            </a:r>
            <a:r>
              <a:rPr lang="en-US" sz="4000" b="1" dirty="0" smtClean="0">
                <a:solidFill>
                  <a:schemeClr val="accent1">
                    <a:lumMod val="75000"/>
                  </a:schemeClr>
                </a:solidFill>
                <a:latin typeface="Arabic Typesetting" pitchFamily="66" charset="-78"/>
                <a:cs typeface="Arabic Typesetting" pitchFamily="66" charset="-78"/>
              </a:rPr>
              <a:t> Antibiotics</a:t>
            </a:r>
            <a:endParaRPr lang="en-US" sz="4000" b="1" dirty="0">
              <a:solidFill>
                <a:schemeClr val="accent1">
                  <a:lumMod val="75000"/>
                </a:schemeClr>
              </a:solidFill>
              <a:latin typeface="Arabic Typesetting" pitchFamily="66" charset="-78"/>
              <a:cs typeface="Arabic Typesetting" pitchFamily="66" charset="-78"/>
            </a:endParaRPr>
          </a:p>
        </p:txBody>
      </p:sp>
      <p:sp>
        <p:nvSpPr>
          <p:cNvPr id="7" name="Rectangle 6"/>
          <p:cNvSpPr/>
          <p:nvPr/>
        </p:nvSpPr>
        <p:spPr>
          <a:xfrm>
            <a:off x="152400" y="2285998"/>
            <a:ext cx="8915400" cy="1015663"/>
          </a:xfrm>
          <a:prstGeom prst="rect">
            <a:avLst/>
          </a:prstGeom>
          <a:solidFill>
            <a:schemeClr val="bg1"/>
          </a:solidFill>
        </p:spPr>
        <p:txBody>
          <a:bodyPr vert="horz" lIns="91440" tIns="45720" rIns="91440" bIns="45720" rtlCol="0">
            <a:noAutofit/>
          </a:bodyPr>
          <a:lstStyle/>
          <a:p>
            <a:pPr algn="just">
              <a:spcBef>
                <a:spcPct val="20000"/>
              </a:spcBef>
              <a:buFont typeface="Arial" pitchFamily="34" charset="0"/>
              <a:buNone/>
            </a:pPr>
            <a:r>
              <a:rPr lang="en-US" sz="2400" dirty="0">
                <a:solidFill>
                  <a:srgbClr val="FF0000"/>
                </a:solidFill>
                <a:latin typeface="Times New Roman" pitchFamily="18" charset="0"/>
                <a:cs typeface="Times New Roman" pitchFamily="18" charset="0"/>
              </a:rPr>
              <a:t>Antimicrobial agent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any natural, semisynthetic or synthetic substance </a:t>
            </a: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the ability to </a:t>
            </a:r>
            <a:r>
              <a:rPr lang="en-US" sz="2400" dirty="0" smtClean="0">
                <a:latin typeface="Times New Roman" pitchFamily="18" charset="0"/>
                <a:cs typeface="Times New Roman" pitchFamily="18" charset="0"/>
              </a:rPr>
              <a:t>kill or </a:t>
            </a:r>
            <a:r>
              <a:rPr lang="en-US" sz="2400" dirty="0">
                <a:latin typeface="Times New Roman" pitchFamily="18" charset="0"/>
                <a:cs typeface="Times New Roman" pitchFamily="18" charset="0"/>
              </a:rPr>
              <a:t>inhibit growth of microorganisms with little or no damage to the host cells. </a:t>
            </a:r>
          </a:p>
        </p:txBody>
      </p:sp>
      <p:sp>
        <p:nvSpPr>
          <p:cNvPr id="10" name="Rectangle 9"/>
          <p:cNvSpPr/>
          <p:nvPr/>
        </p:nvSpPr>
        <p:spPr>
          <a:xfrm>
            <a:off x="152400" y="3581400"/>
            <a:ext cx="8839200" cy="1371600"/>
          </a:xfrm>
          <a:prstGeom prst="rect">
            <a:avLst/>
          </a:prstGeom>
          <a:solidFill>
            <a:schemeClr val="bg1"/>
          </a:solidFill>
        </p:spPr>
        <p:txBody>
          <a:bodyPr vert="horz" lIns="91440" tIns="45720" rIns="91440" bIns="45720" rtlCol="0">
            <a:noAutofit/>
          </a:bodyPr>
          <a:lstStyle/>
          <a:p>
            <a:pPr algn="just">
              <a:spcBef>
                <a:spcPct val="20000"/>
              </a:spcBef>
              <a:buFont typeface="Arial" pitchFamily="34" charset="0"/>
              <a:buNone/>
            </a:pPr>
            <a:r>
              <a:rPr lang="en-US" sz="2400" dirty="0" smtClean="0">
                <a:solidFill>
                  <a:srgbClr val="FF0000"/>
                </a:solidFill>
                <a:latin typeface="Times New Roman" pitchFamily="18" charset="0"/>
                <a:cs typeface="Times New Roman" pitchFamily="18" charset="0"/>
              </a:rPr>
              <a:t>Antibiotic</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latin typeface="Times New Roman" pitchFamily="18" charset="0"/>
                <a:cs typeface="Times New Roman" pitchFamily="18" charset="0"/>
              </a:rPr>
              <a:t>is a natural substance (</a:t>
            </a:r>
            <a:r>
              <a:rPr lang="en-US" sz="2400" dirty="0">
                <a:solidFill>
                  <a:srgbClr val="00B050"/>
                </a:solidFill>
                <a:latin typeface="Times New Roman" pitchFamily="18" charset="0"/>
                <a:cs typeface="Times New Roman" pitchFamily="18" charset="0"/>
              </a:rPr>
              <a:t>produced by living </a:t>
            </a:r>
            <a:r>
              <a:rPr lang="en-US" sz="2400" dirty="0" smtClean="0">
                <a:solidFill>
                  <a:srgbClr val="00B050"/>
                </a:solidFill>
                <a:latin typeface="Times New Roman" pitchFamily="18" charset="0"/>
                <a:cs typeface="Times New Roman" pitchFamily="18" charset="0"/>
              </a:rPr>
              <a:t>organisms</a:t>
            </a:r>
            <a:r>
              <a:rPr lang="en-US" sz="2400" dirty="0" smtClean="0">
                <a:latin typeface="Times New Roman" pitchFamily="18" charset="0"/>
                <a:cs typeface="Times New Roman" pitchFamily="18" charset="0"/>
              </a:rPr>
              <a:t>) has </a:t>
            </a:r>
            <a:r>
              <a:rPr lang="en-US" sz="2400" dirty="0">
                <a:latin typeface="Times New Roman" pitchFamily="18" charset="0"/>
                <a:cs typeface="Times New Roman" pitchFamily="18" charset="0"/>
              </a:rPr>
              <a:t>the ability to </a:t>
            </a:r>
            <a:r>
              <a:rPr lang="en-US" sz="2400" dirty="0" smtClean="0">
                <a:latin typeface="Times New Roman" pitchFamily="18" charset="0"/>
                <a:cs typeface="Times New Roman" pitchFamily="18" charset="0"/>
              </a:rPr>
              <a:t>kill or </a:t>
            </a:r>
            <a:r>
              <a:rPr lang="en-US" sz="2400" dirty="0">
                <a:latin typeface="Times New Roman" pitchFamily="18" charset="0"/>
                <a:cs typeface="Times New Roman" pitchFamily="18" charset="0"/>
              </a:rPr>
              <a:t>inhibit growth of microorganisms with little or no damage to the host cells. </a:t>
            </a:r>
          </a:p>
        </p:txBody>
      </p:sp>
      <p:sp>
        <p:nvSpPr>
          <p:cNvPr id="12" name="Round Diagonal Corner Rectangle 11"/>
          <p:cNvSpPr/>
          <p:nvPr/>
        </p:nvSpPr>
        <p:spPr>
          <a:xfrm rot="19788474">
            <a:off x="347405" y="5464314"/>
            <a:ext cx="1066800" cy="457200"/>
          </a:xfrm>
          <a:prstGeom prst="round2DiagRect">
            <a:avLst/>
          </a:prstGeom>
          <a:solidFill>
            <a:srgbClr val="FFFF00"/>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Hint…</a:t>
            </a:r>
            <a:endParaRPr lang="en-US" sz="2400" dirty="0">
              <a:solidFill>
                <a:srgbClr val="FF0000"/>
              </a:solidFill>
            </a:endParaRPr>
          </a:p>
        </p:txBody>
      </p:sp>
      <p:sp>
        <p:nvSpPr>
          <p:cNvPr id="13" name="Rectangle 12"/>
          <p:cNvSpPr/>
          <p:nvPr/>
        </p:nvSpPr>
        <p:spPr>
          <a:xfrm>
            <a:off x="1143000" y="5692914"/>
            <a:ext cx="4724400" cy="707886"/>
          </a:xfrm>
          <a:prstGeom prst="rect">
            <a:avLst/>
          </a:prstGeom>
        </p:spPr>
        <p:txBody>
          <a:bodyPr wrap="square">
            <a:spAutoFit/>
          </a:bodyPr>
          <a:lstStyle/>
          <a:p>
            <a:pPr algn="just"/>
            <a:r>
              <a:rPr lang="en-US" sz="2000" b="1" dirty="0">
                <a:solidFill>
                  <a:srgbClr val="FF0000"/>
                </a:solidFill>
                <a:latin typeface="Times New Roman" pitchFamily="18" charset="0"/>
                <a:cs typeface="Times New Roman" pitchFamily="18" charset="0"/>
              </a:rPr>
              <a:t>All the antibiotics are antimicrobials, but not all antimicrobials are antibiotics.</a:t>
            </a:r>
          </a:p>
        </p:txBody>
      </p:sp>
    </p:spTree>
    <p:extLst>
      <p:ext uri="{BB962C8B-B14F-4D97-AF65-F5344CB8AC3E}">
        <p14:creationId xmlns:p14="http://schemas.microsoft.com/office/powerpoint/2010/main" val="272913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2438400"/>
          </a:xfrm>
        </p:spPr>
        <p:txBody>
          <a:bodyPr>
            <a:normAutofit/>
          </a:bodyPr>
          <a:lstStyle/>
          <a:p>
            <a:pPr algn="just">
              <a:buClr>
                <a:srgbClr val="C00000"/>
              </a:buClr>
            </a:pPr>
            <a:r>
              <a:rPr lang="en-US" sz="2400" b="1" dirty="0" smtClean="0">
                <a:solidFill>
                  <a:schemeClr val="tx2">
                    <a:lumMod val="75000"/>
                  </a:schemeClr>
                </a:solidFill>
              </a:rPr>
              <a:t>Actinomycetes</a:t>
            </a:r>
            <a:r>
              <a:rPr lang="en-US" sz="2400" dirty="0" smtClean="0">
                <a:solidFill>
                  <a:schemeClr val="tx2">
                    <a:lumMod val="75000"/>
                  </a:schemeClr>
                </a:solidFill>
              </a:rPr>
              <a:t>: they produce around 60-70 % of total kinds of antibiotics ex: </a:t>
            </a:r>
            <a:r>
              <a:rPr lang="en-US" sz="2400" i="1" dirty="0" smtClean="0">
                <a:solidFill>
                  <a:srgbClr val="FF0000"/>
                </a:solidFill>
              </a:rPr>
              <a:t>Streptomyces spp</a:t>
            </a:r>
          </a:p>
          <a:p>
            <a:pPr marL="0" indent="0" algn="just">
              <a:buClr>
                <a:srgbClr val="C00000"/>
              </a:buClr>
              <a:buNone/>
            </a:pPr>
            <a:endParaRPr lang="en-US" sz="500" i="1" dirty="0" smtClean="0">
              <a:solidFill>
                <a:schemeClr val="tx2">
                  <a:lumMod val="75000"/>
                </a:schemeClr>
              </a:solidFill>
            </a:endParaRPr>
          </a:p>
          <a:p>
            <a:pPr algn="just">
              <a:buClr>
                <a:srgbClr val="C00000"/>
              </a:buClr>
            </a:pPr>
            <a:r>
              <a:rPr lang="en-US" sz="2400" b="1" dirty="0" smtClean="0">
                <a:solidFill>
                  <a:schemeClr val="tx2">
                    <a:lumMod val="75000"/>
                  </a:schemeClr>
                </a:solidFill>
              </a:rPr>
              <a:t>Fungi</a:t>
            </a:r>
            <a:r>
              <a:rPr lang="en-US" sz="2400" dirty="0" smtClean="0">
                <a:solidFill>
                  <a:schemeClr val="tx2">
                    <a:lumMod val="75000"/>
                  </a:schemeClr>
                </a:solidFill>
              </a:rPr>
              <a:t>: fungi produce around 20 % of antibiotics ex: </a:t>
            </a:r>
            <a:r>
              <a:rPr lang="en-US" sz="2400" i="1" dirty="0" err="1" smtClean="0">
                <a:solidFill>
                  <a:srgbClr val="FF0000"/>
                </a:solidFill>
              </a:rPr>
              <a:t>Penicillium</a:t>
            </a:r>
            <a:r>
              <a:rPr lang="en-US" sz="2400" i="1" dirty="0" smtClean="0">
                <a:solidFill>
                  <a:srgbClr val="FF0000"/>
                </a:solidFill>
              </a:rPr>
              <a:t> </a:t>
            </a:r>
            <a:r>
              <a:rPr lang="en-US" sz="2400" i="1" dirty="0" err="1" smtClean="0">
                <a:solidFill>
                  <a:srgbClr val="FF0000"/>
                </a:solidFill>
              </a:rPr>
              <a:t>spp</a:t>
            </a:r>
            <a:r>
              <a:rPr lang="en-US" sz="2400" dirty="0" smtClean="0">
                <a:solidFill>
                  <a:srgbClr val="FF0000"/>
                </a:solidFill>
              </a:rPr>
              <a:t> </a:t>
            </a:r>
          </a:p>
          <a:p>
            <a:pPr marL="0" indent="0" algn="just">
              <a:buClr>
                <a:srgbClr val="C00000"/>
              </a:buClr>
              <a:buNone/>
            </a:pPr>
            <a:endParaRPr lang="en-US" sz="500" dirty="0" smtClean="0">
              <a:solidFill>
                <a:schemeClr val="tx2">
                  <a:lumMod val="75000"/>
                </a:schemeClr>
              </a:solidFill>
            </a:endParaRPr>
          </a:p>
          <a:p>
            <a:pPr algn="just">
              <a:buClr>
                <a:srgbClr val="C00000"/>
              </a:buClr>
            </a:pPr>
            <a:r>
              <a:rPr lang="en-US" sz="2400" b="1" dirty="0" smtClean="0">
                <a:solidFill>
                  <a:schemeClr val="tx2">
                    <a:lumMod val="75000"/>
                  </a:schemeClr>
                </a:solidFill>
              </a:rPr>
              <a:t>Bacteria</a:t>
            </a:r>
            <a:r>
              <a:rPr lang="en-US" sz="2400" dirty="0" smtClean="0">
                <a:solidFill>
                  <a:schemeClr val="tx2">
                    <a:lumMod val="75000"/>
                  </a:schemeClr>
                </a:solidFill>
              </a:rPr>
              <a:t>: the bacteria produce around 10 % of different antibiotics  ex: </a:t>
            </a:r>
            <a:r>
              <a:rPr lang="en-US" sz="2400" i="1" dirty="0" smtClean="0">
                <a:solidFill>
                  <a:srgbClr val="FF0000"/>
                </a:solidFill>
              </a:rPr>
              <a:t>Bacillus spp</a:t>
            </a:r>
            <a:endParaRPr lang="en-US" sz="2400" i="1" dirty="0">
              <a:solidFill>
                <a:srgbClr val="FF0000"/>
              </a:solidFill>
            </a:endParaRPr>
          </a:p>
        </p:txBody>
      </p:sp>
      <p:sp>
        <p:nvSpPr>
          <p:cNvPr id="6" name="Title 1"/>
          <p:cNvSpPr txBox="1">
            <a:spLocks/>
          </p:cNvSpPr>
          <p:nvPr/>
        </p:nvSpPr>
        <p:spPr>
          <a:xfrm>
            <a:off x="152400" y="1524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40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producing</a:t>
            </a:r>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40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microorganisms</a:t>
            </a:r>
            <a:endParaRPr lang="en-US" sz="40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4099" name="Picture 3" descr="C:\Users\lenovo\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779658"/>
            <a:ext cx="5776913" cy="3807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715000"/>
          </a:xfrm>
        </p:spPr>
        <p:txBody>
          <a:bodyPr>
            <a:normAutofit/>
          </a:bodyPr>
          <a:lstStyle/>
          <a:p>
            <a:pPr algn="just"/>
            <a:r>
              <a:rPr lang="en-US" sz="2400" dirty="0" smtClean="0">
                <a:solidFill>
                  <a:srgbClr val="FF0000"/>
                </a:solidFill>
                <a:effectLst>
                  <a:outerShdw blurRad="38100" dist="38100" dir="2700000" algn="tl">
                    <a:srgbClr val="000000">
                      <a:alpha val="43137"/>
                    </a:srgbClr>
                  </a:outerShdw>
                </a:effectLst>
              </a:rPr>
              <a:t>Selective Toxicity: </a:t>
            </a:r>
            <a:r>
              <a:rPr lang="en-US" sz="2400" dirty="0">
                <a:solidFill>
                  <a:srgbClr val="0070C0"/>
                </a:solidFill>
              </a:rPr>
              <a:t>d</a:t>
            </a:r>
            <a:r>
              <a:rPr lang="en-US" sz="2400" dirty="0" smtClean="0">
                <a:solidFill>
                  <a:srgbClr val="0070C0"/>
                </a:solidFill>
              </a:rPr>
              <a:t>rug </a:t>
            </a:r>
            <a:r>
              <a:rPr lang="en-US" sz="2400" dirty="0">
                <a:solidFill>
                  <a:srgbClr val="0070C0"/>
                </a:solidFill>
              </a:rPr>
              <a:t>harms the microbe without causing significant damage to the host.  When searching for ways to treat disease, scientists look for differences between the human (or animal) host and the pathogen.  Ex.  </a:t>
            </a:r>
            <a:r>
              <a:rPr lang="en-US" sz="2400" dirty="0">
                <a:solidFill>
                  <a:srgbClr val="FF0000"/>
                </a:solidFill>
              </a:rPr>
              <a:t>Penicillin</a:t>
            </a:r>
            <a:r>
              <a:rPr lang="en-US" sz="2400" dirty="0">
                <a:solidFill>
                  <a:srgbClr val="0070C0"/>
                </a:solidFill>
              </a:rPr>
              <a:t> interferes with cell wall synthesis.  Animal cells have no cell walls, so penicillin is not toxic to animals. </a:t>
            </a:r>
            <a:endParaRPr lang="en-US" sz="2400" dirty="0" smtClean="0">
              <a:solidFill>
                <a:srgbClr val="0070C0"/>
              </a:solidFill>
            </a:endParaRPr>
          </a:p>
          <a:p>
            <a:pPr algn="just"/>
            <a:endParaRPr lang="en-US" sz="2400" dirty="0">
              <a:solidFill>
                <a:srgbClr val="0070C0"/>
              </a:solidFill>
            </a:endParaRPr>
          </a:p>
          <a:p>
            <a:pPr algn="just"/>
            <a:r>
              <a:rPr lang="en-US" sz="2400" dirty="0" smtClean="0">
                <a:solidFill>
                  <a:srgbClr val="FF0000"/>
                </a:solidFill>
                <a:effectLst>
                  <a:outerShdw blurRad="38100" dist="38100" dir="2700000" algn="tl">
                    <a:srgbClr val="000000">
                      <a:alpha val="43137"/>
                    </a:srgbClr>
                  </a:outerShdw>
                </a:effectLst>
              </a:rPr>
              <a:t>Spectrum </a:t>
            </a:r>
            <a:r>
              <a:rPr lang="en-US" sz="2400" dirty="0">
                <a:solidFill>
                  <a:srgbClr val="FF0000"/>
                </a:solidFill>
                <a:effectLst>
                  <a:outerShdw blurRad="38100" dist="38100" dir="2700000" algn="tl">
                    <a:srgbClr val="000000">
                      <a:alpha val="43137"/>
                    </a:srgbClr>
                  </a:outerShdw>
                </a:effectLst>
              </a:rPr>
              <a:t>of </a:t>
            </a:r>
            <a:r>
              <a:rPr lang="en-US" sz="2400" dirty="0" smtClean="0">
                <a:solidFill>
                  <a:srgbClr val="FF0000"/>
                </a:solidFill>
                <a:effectLst>
                  <a:outerShdw blurRad="38100" dist="38100" dir="2700000" algn="tl">
                    <a:srgbClr val="000000">
                      <a:alpha val="43137"/>
                    </a:srgbClr>
                  </a:outerShdw>
                </a:effectLst>
              </a:rPr>
              <a:t>Activity: </a:t>
            </a:r>
            <a:r>
              <a:rPr lang="en-US" sz="2400" dirty="0" smtClean="0">
                <a:solidFill>
                  <a:srgbClr val="0070C0"/>
                </a:solidFill>
              </a:rPr>
              <a:t>the </a:t>
            </a:r>
            <a:r>
              <a:rPr lang="en-US" sz="2400" dirty="0">
                <a:solidFill>
                  <a:srgbClr val="0070C0"/>
                </a:solidFill>
              </a:rPr>
              <a:t>range of different microbes against which an antimicrobial agent </a:t>
            </a:r>
            <a:r>
              <a:rPr lang="en-US" sz="2400" dirty="0" smtClean="0">
                <a:solidFill>
                  <a:srgbClr val="0070C0"/>
                </a:solidFill>
              </a:rPr>
              <a:t>acts.</a:t>
            </a:r>
            <a:r>
              <a:rPr lang="en-US" sz="2400" dirty="0">
                <a:solidFill>
                  <a:srgbClr val="0070C0"/>
                </a:solidFill>
              </a:rPr>
              <a:t> </a:t>
            </a:r>
            <a:r>
              <a:rPr lang="en-US" sz="2400" dirty="0" smtClean="0">
                <a:solidFill>
                  <a:srgbClr val="0070C0"/>
                </a:solidFill>
              </a:rPr>
              <a:t>Example</a:t>
            </a:r>
            <a:r>
              <a:rPr lang="en-US" sz="2400" dirty="0">
                <a:solidFill>
                  <a:srgbClr val="0070C0"/>
                </a:solidFill>
              </a:rPr>
              <a:t>: </a:t>
            </a:r>
            <a:r>
              <a:rPr lang="en-US" sz="2400" dirty="0">
                <a:solidFill>
                  <a:srgbClr val="00B050"/>
                </a:solidFill>
              </a:rPr>
              <a:t>A broad-spectrum antibiotic</a:t>
            </a:r>
            <a:r>
              <a:rPr lang="en-US" sz="2400" dirty="0">
                <a:solidFill>
                  <a:srgbClr val="0070C0"/>
                </a:solidFill>
              </a:rPr>
              <a:t> </a:t>
            </a:r>
            <a:r>
              <a:rPr lang="en-US" sz="2400" dirty="0" smtClean="0">
                <a:solidFill>
                  <a:srgbClr val="0070C0"/>
                </a:solidFill>
              </a:rPr>
              <a:t>are an </a:t>
            </a:r>
            <a:r>
              <a:rPr lang="en-US" sz="2400" dirty="0">
                <a:solidFill>
                  <a:srgbClr val="0070C0"/>
                </a:solidFill>
              </a:rPr>
              <a:t>antibiotic that </a:t>
            </a:r>
            <a:r>
              <a:rPr lang="en-US" sz="2400" dirty="0" smtClean="0">
                <a:solidFill>
                  <a:srgbClr val="0070C0"/>
                </a:solidFill>
              </a:rPr>
              <a:t>act </a:t>
            </a:r>
            <a:r>
              <a:rPr lang="en-US" sz="2400" dirty="0">
                <a:solidFill>
                  <a:srgbClr val="0070C0"/>
                </a:solidFill>
              </a:rPr>
              <a:t>on the two major bacterial groups, Gram-positive and Gram-negative </a:t>
            </a:r>
            <a:r>
              <a:rPr lang="en-US" sz="2400" dirty="0">
                <a:solidFill>
                  <a:srgbClr val="FF0000"/>
                </a:solidFill>
              </a:rPr>
              <a:t>vs.</a:t>
            </a:r>
            <a:r>
              <a:rPr lang="en-US" sz="2400" dirty="0">
                <a:solidFill>
                  <a:srgbClr val="0070C0"/>
                </a:solidFill>
              </a:rPr>
              <a:t> </a:t>
            </a:r>
            <a:r>
              <a:rPr lang="en-US" sz="2400" dirty="0">
                <a:solidFill>
                  <a:srgbClr val="00B050"/>
                </a:solidFill>
              </a:rPr>
              <a:t>narrow spectrum antibiotics</a:t>
            </a:r>
            <a:r>
              <a:rPr lang="en-US" sz="2400" dirty="0">
                <a:solidFill>
                  <a:srgbClr val="0070C0"/>
                </a:solidFill>
              </a:rPr>
              <a:t> which are active against a selected group of bacterial types. They can act on either Gram +</a:t>
            </a:r>
            <a:r>
              <a:rPr lang="en-US" sz="2400" dirty="0" err="1">
                <a:solidFill>
                  <a:srgbClr val="0070C0"/>
                </a:solidFill>
              </a:rPr>
              <a:t>ve</a:t>
            </a:r>
            <a:r>
              <a:rPr lang="en-US" sz="2400" dirty="0">
                <a:solidFill>
                  <a:srgbClr val="0070C0"/>
                </a:solidFill>
              </a:rPr>
              <a:t> or </a:t>
            </a:r>
            <a:r>
              <a:rPr lang="en-US" sz="2400" dirty="0" smtClean="0">
                <a:solidFill>
                  <a:srgbClr val="0070C0"/>
                </a:solidFill>
              </a:rPr>
              <a:t>Gram </a:t>
            </a:r>
            <a:r>
              <a:rPr lang="en-US" sz="2400" dirty="0">
                <a:solidFill>
                  <a:srgbClr val="0070C0"/>
                </a:solidFill>
              </a:rPr>
              <a:t>–</a:t>
            </a:r>
            <a:r>
              <a:rPr lang="en-US" sz="2400" dirty="0" err="1">
                <a:solidFill>
                  <a:srgbClr val="0070C0"/>
                </a:solidFill>
              </a:rPr>
              <a:t>ve</a:t>
            </a:r>
            <a:r>
              <a:rPr lang="en-US" sz="2400" dirty="0">
                <a:solidFill>
                  <a:srgbClr val="0070C0"/>
                </a:solidFill>
              </a:rPr>
              <a:t> but not both.</a:t>
            </a:r>
            <a:endParaRPr lang="en-US" sz="2400" dirty="0" smtClean="0">
              <a:solidFill>
                <a:srgbClr val="0070C0"/>
              </a:solidFill>
            </a:endParaRPr>
          </a:p>
          <a:p>
            <a:pPr algn="just"/>
            <a:endParaRPr lang="en-US" sz="24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1"/>
            <a:ext cx="8839200" cy="6248399"/>
          </a:xfrm>
        </p:spPr>
        <p:txBody>
          <a:bodyPr>
            <a:noAutofit/>
          </a:bodyPr>
          <a:lstStyle/>
          <a:p>
            <a:pPr algn="just">
              <a:buNone/>
            </a:pPr>
            <a:r>
              <a:rPr lang="en-US" sz="2000" dirty="0" smtClean="0">
                <a:solidFill>
                  <a:srgbClr val="002060"/>
                </a:solidFill>
              </a:rPr>
              <a:t>In </a:t>
            </a:r>
            <a:r>
              <a:rPr lang="en-US" sz="2000" dirty="0">
                <a:solidFill>
                  <a:srgbClr val="002060"/>
                </a:solidFill>
                <a:effectLst>
                  <a:outerShdw blurRad="38100" dist="38100" dir="2700000" algn="tl">
                    <a:srgbClr val="000000">
                      <a:alpha val="43137"/>
                    </a:srgbClr>
                  </a:outerShdw>
                </a:effectLst>
              </a:rPr>
              <a:t>1893</a:t>
            </a:r>
            <a:r>
              <a:rPr lang="en-US" sz="2000" dirty="0" smtClean="0">
                <a:solidFill>
                  <a:srgbClr val="002060"/>
                </a:solidFill>
              </a:rPr>
              <a:t>, </a:t>
            </a:r>
            <a:r>
              <a:rPr lang="en-US" sz="2000" dirty="0" err="1">
                <a:solidFill>
                  <a:srgbClr val="00B050"/>
                </a:solidFill>
              </a:rPr>
              <a:t>Bartolomeo</a:t>
            </a:r>
            <a:r>
              <a:rPr lang="en-US" sz="2000" dirty="0">
                <a:solidFill>
                  <a:srgbClr val="00B050"/>
                </a:solidFill>
              </a:rPr>
              <a:t> </a:t>
            </a:r>
            <a:r>
              <a:rPr lang="en-US" sz="2000" dirty="0" err="1" smtClean="0">
                <a:solidFill>
                  <a:srgbClr val="00B050"/>
                </a:solidFill>
              </a:rPr>
              <a:t>Gosio</a:t>
            </a:r>
            <a:r>
              <a:rPr lang="en-US" sz="2000" dirty="0" smtClean="0">
                <a:solidFill>
                  <a:srgbClr val="00B050"/>
                </a:solidFill>
              </a:rPr>
              <a:t> </a:t>
            </a:r>
            <a:r>
              <a:rPr lang="en-US" sz="2000" dirty="0" smtClean="0">
                <a:solidFill>
                  <a:srgbClr val="002060"/>
                </a:solidFill>
              </a:rPr>
              <a:t>discovered </a:t>
            </a:r>
            <a:r>
              <a:rPr lang="en-US" sz="2000" dirty="0" err="1">
                <a:solidFill>
                  <a:srgbClr val="002060"/>
                </a:solidFill>
              </a:rPr>
              <a:t>mycophenolic</a:t>
            </a:r>
            <a:r>
              <a:rPr lang="en-US" sz="2000" dirty="0">
                <a:solidFill>
                  <a:srgbClr val="002060"/>
                </a:solidFill>
              </a:rPr>
              <a:t> acid </a:t>
            </a:r>
            <a:r>
              <a:rPr lang="en-US" sz="2000" dirty="0" smtClean="0">
                <a:solidFill>
                  <a:srgbClr val="002060"/>
                </a:solidFill>
              </a:rPr>
              <a:t>as a first </a:t>
            </a:r>
            <a:r>
              <a:rPr lang="en-US" sz="2000" dirty="0">
                <a:solidFill>
                  <a:srgbClr val="002060"/>
                </a:solidFill>
              </a:rPr>
              <a:t>antibiotic </a:t>
            </a:r>
            <a:r>
              <a:rPr lang="en-US" sz="2000" dirty="0" smtClean="0">
                <a:solidFill>
                  <a:srgbClr val="002060"/>
                </a:solidFill>
              </a:rPr>
              <a:t>that was </a:t>
            </a:r>
            <a:r>
              <a:rPr lang="en-US" sz="2000" dirty="0">
                <a:solidFill>
                  <a:srgbClr val="002060"/>
                </a:solidFill>
              </a:rPr>
              <a:t>isolated from </a:t>
            </a:r>
            <a:r>
              <a:rPr lang="en-US" sz="2000" dirty="0" err="1">
                <a:solidFill>
                  <a:srgbClr val="002060"/>
                </a:solidFill>
              </a:rPr>
              <a:t>Penicillium</a:t>
            </a:r>
            <a:r>
              <a:rPr lang="en-US" sz="2000" dirty="0">
                <a:solidFill>
                  <a:srgbClr val="002060"/>
                </a:solidFill>
              </a:rPr>
              <a:t> </a:t>
            </a:r>
            <a:r>
              <a:rPr lang="en-US" sz="2000" dirty="0" err="1" smtClean="0">
                <a:solidFill>
                  <a:srgbClr val="002060"/>
                </a:solidFill>
              </a:rPr>
              <a:t>glaucum</a:t>
            </a:r>
            <a:r>
              <a:rPr lang="en-US" sz="2000" dirty="0">
                <a:solidFill>
                  <a:srgbClr val="002060"/>
                </a:solidFill>
              </a:rPr>
              <a:t>. </a:t>
            </a:r>
            <a:r>
              <a:rPr lang="en-US" sz="1600" dirty="0">
                <a:solidFill>
                  <a:srgbClr val="002060"/>
                </a:solidFill>
              </a:rPr>
              <a:t>(</a:t>
            </a:r>
            <a:r>
              <a:rPr lang="en-US" sz="1600" dirty="0" err="1">
                <a:solidFill>
                  <a:srgbClr val="002060"/>
                </a:solidFill>
              </a:rPr>
              <a:t>Mycophenolic</a:t>
            </a:r>
            <a:r>
              <a:rPr lang="en-US" sz="1600" dirty="0">
                <a:solidFill>
                  <a:srgbClr val="002060"/>
                </a:solidFill>
              </a:rPr>
              <a:t> acid was discovered by Italian medical scientist </a:t>
            </a:r>
            <a:r>
              <a:rPr lang="en-US" sz="1600" dirty="0" err="1">
                <a:solidFill>
                  <a:srgbClr val="002060"/>
                </a:solidFill>
              </a:rPr>
              <a:t>Bartolomeo</a:t>
            </a:r>
            <a:r>
              <a:rPr lang="en-US" sz="1600" dirty="0">
                <a:solidFill>
                  <a:srgbClr val="002060"/>
                </a:solidFill>
              </a:rPr>
              <a:t> </a:t>
            </a:r>
            <a:r>
              <a:rPr lang="en-US" sz="1600" dirty="0" err="1">
                <a:solidFill>
                  <a:srgbClr val="002060"/>
                </a:solidFill>
              </a:rPr>
              <a:t>Gosio</a:t>
            </a:r>
            <a:r>
              <a:rPr lang="en-US" sz="1600" dirty="0">
                <a:solidFill>
                  <a:srgbClr val="002060"/>
                </a:solidFill>
              </a:rPr>
              <a:t>. </a:t>
            </a:r>
            <a:r>
              <a:rPr lang="en-US" sz="1600" dirty="0" smtClean="0">
                <a:solidFill>
                  <a:srgbClr val="002060"/>
                </a:solidFill>
              </a:rPr>
              <a:t>He collected </a:t>
            </a:r>
            <a:r>
              <a:rPr lang="en-US" sz="1600" dirty="0">
                <a:solidFill>
                  <a:srgbClr val="002060"/>
                </a:solidFill>
              </a:rPr>
              <a:t>a fungus from spoiled corn and named it </a:t>
            </a:r>
            <a:r>
              <a:rPr lang="en-US" sz="1600" dirty="0" err="1">
                <a:solidFill>
                  <a:srgbClr val="002060"/>
                </a:solidFill>
              </a:rPr>
              <a:t>Penicillium</a:t>
            </a:r>
            <a:r>
              <a:rPr lang="en-US" sz="1600" dirty="0">
                <a:solidFill>
                  <a:srgbClr val="002060"/>
                </a:solidFill>
              </a:rPr>
              <a:t> </a:t>
            </a:r>
            <a:r>
              <a:rPr lang="en-US" sz="1600" dirty="0" err="1">
                <a:solidFill>
                  <a:srgbClr val="002060"/>
                </a:solidFill>
              </a:rPr>
              <a:t>glaucum</a:t>
            </a:r>
            <a:r>
              <a:rPr lang="en-US" sz="1600" dirty="0">
                <a:solidFill>
                  <a:srgbClr val="002060"/>
                </a:solidFill>
              </a:rPr>
              <a:t> (The species is now called P. </a:t>
            </a:r>
            <a:r>
              <a:rPr lang="en-US" sz="1600" dirty="0" err="1">
                <a:solidFill>
                  <a:srgbClr val="002060"/>
                </a:solidFill>
              </a:rPr>
              <a:t>brevicompactum</a:t>
            </a:r>
            <a:r>
              <a:rPr lang="en-US" sz="1600" dirty="0">
                <a:solidFill>
                  <a:srgbClr val="002060"/>
                </a:solidFill>
              </a:rPr>
              <a:t>). In 1893 he found that the fungus had antibacterial activity. In 1896 he isolated crystals of the compound, which he successfully demonstrated as the active antibacterial compound against the anthrax bacterium. This was the first antibiotic that was isolated in pure and crystalline form. But the discovery was forgotten</a:t>
            </a:r>
            <a:r>
              <a:rPr lang="en-US" sz="1600" dirty="0" smtClean="0">
                <a:solidFill>
                  <a:srgbClr val="002060"/>
                </a:solidFill>
              </a:rPr>
              <a:t>. It </a:t>
            </a:r>
            <a:r>
              <a:rPr lang="en-US" sz="1600" dirty="0">
                <a:solidFill>
                  <a:srgbClr val="002060"/>
                </a:solidFill>
              </a:rPr>
              <a:t>was rediscovered by two American scientists C.L. </a:t>
            </a:r>
            <a:r>
              <a:rPr lang="en-US" sz="1600" dirty="0" err="1">
                <a:solidFill>
                  <a:srgbClr val="002060"/>
                </a:solidFill>
              </a:rPr>
              <a:t>Alsberg</a:t>
            </a:r>
            <a:r>
              <a:rPr lang="en-US" sz="1600" dirty="0">
                <a:solidFill>
                  <a:srgbClr val="002060"/>
                </a:solidFill>
              </a:rPr>
              <a:t> and O.M. Black in 1912, and given the name </a:t>
            </a:r>
            <a:r>
              <a:rPr lang="en-US" sz="1600" dirty="0" err="1">
                <a:solidFill>
                  <a:srgbClr val="002060"/>
                </a:solidFill>
              </a:rPr>
              <a:t>mycophenolic</a:t>
            </a:r>
            <a:r>
              <a:rPr lang="en-US" sz="1600" dirty="0">
                <a:solidFill>
                  <a:srgbClr val="002060"/>
                </a:solidFill>
              </a:rPr>
              <a:t> acid. The compound was eventually demonstrated to have antiviral, </a:t>
            </a:r>
            <a:r>
              <a:rPr lang="en-US" sz="1600" dirty="0" smtClean="0">
                <a:solidFill>
                  <a:srgbClr val="002060"/>
                </a:solidFill>
              </a:rPr>
              <a:t>antifungal</a:t>
            </a:r>
            <a:r>
              <a:rPr lang="en-US" sz="1600" dirty="0">
                <a:solidFill>
                  <a:srgbClr val="002060"/>
                </a:solidFill>
              </a:rPr>
              <a:t> and</a:t>
            </a:r>
            <a:r>
              <a:rPr lang="en-US" sz="1600" dirty="0" smtClean="0">
                <a:solidFill>
                  <a:srgbClr val="002060"/>
                </a:solidFill>
              </a:rPr>
              <a:t> antibacterial activities</a:t>
            </a:r>
            <a:r>
              <a:rPr lang="en-US" sz="1600" dirty="0">
                <a:solidFill>
                  <a:srgbClr val="002060"/>
                </a:solidFill>
              </a:rPr>
              <a:t>. Although it is not </a:t>
            </a:r>
            <a:r>
              <a:rPr lang="en-US" sz="1600" dirty="0" err="1">
                <a:solidFill>
                  <a:srgbClr val="002060"/>
                </a:solidFill>
              </a:rPr>
              <a:t>commercialised</a:t>
            </a:r>
            <a:r>
              <a:rPr lang="en-US" sz="1600" dirty="0">
                <a:solidFill>
                  <a:srgbClr val="002060"/>
                </a:solidFill>
              </a:rPr>
              <a:t> as antibiotic due to its adverse effects, its modified </a:t>
            </a:r>
            <a:r>
              <a:rPr lang="en-US" sz="1600" dirty="0" smtClean="0">
                <a:solidFill>
                  <a:srgbClr val="002060"/>
                </a:solidFill>
              </a:rPr>
              <a:t>compound is </a:t>
            </a:r>
            <a:r>
              <a:rPr lang="en-US" sz="1600" dirty="0">
                <a:solidFill>
                  <a:srgbClr val="002060"/>
                </a:solidFill>
              </a:rPr>
              <a:t>an approved immunosuppressant drug in kidney, heart, and liver transplantations</a:t>
            </a:r>
            <a:r>
              <a:rPr lang="en-US" sz="1600" dirty="0" smtClean="0">
                <a:solidFill>
                  <a:srgbClr val="002060"/>
                </a:solidFill>
              </a:rPr>
              <a:t>.)</a:t>
            </a:r>
          </a:p>
          <a:p>
            <a:pPr algn="just">
              <a:buNone/>
            </a:pPr>
            <a:endParaRPr lang="en-US" sz="600" dirty="0" smtClean="0">
              <a:solidFill>
                <a:srgbClr val="002060"/>
              </a:solidFill>
            </a:endParaRPr>
          </a:p>
          <a:p>
            <a:pPr algn="just">
              <a:buNone/>
            </a:pPr>
            <a:r>
              <a:rPr lang="en-US" sz="2000" dirty="0">
                <a:solidFill>
                  <a:srgbClr val="002060"/>
                </a:solidFill>
              </a:rPr>
              <a:t>In </a:t>
            </a:r>
            <a:r>
              <a:rPr lang="en-US" sz="2000" dirty="0">
                <a:solidFill>
                  <a:srgbClr val="002060"/>
                </a:solidFill>
                <a:effectLst>
                  <a:outerShdw blurRad="38100" dist="38100" dir="2700000" algn="tl">
                    <a:srgbClr val="000000">
                      <a:alpha val="43137"/>
                    </a:srgbClr>
                  </a:outerShdw>
                </a:effectLst>
              </a:rPr>
              <a:t>1899</a:t>
            </a:r>
            <a:r>
              <a:rPr lang="en-US" sz="2000" dirty="0">
                <a:solidFill>
                  <a:srgbClr val="002060"/>
                </a:solidFill>
              </a:rPr>
              <a:t>, </a:t>
            </a:r>
            <a:r>
              <a:rPr lang="en-US" sz="2000" dirty="0" err="1">
                <a:solidFill>
                  <a:srgbClr val="FF0000"/>
                </a:solidFill>
              </a:rPr>
              <a:t>Pyocyanase</a:t>
            </a:r>
            <a:r>
              <a:rPr lang="en-US" sz="2000" dirty="0">
                <a:solidFill>
                  <a:srgbClr val="002060"/>
                </a:solidFill>
              </a:rPr>
              <a:t> which was prepared by </a:t>
            </a:r>
            <a:r>
              <a:rPr lang="en-US" sz="2000" dirty="0" err="1">
                <a:solidFill>
                  <a:srgbClr val="00B050"/>
                </a:solidFill>
              </a:rPr>
              <a:t>Emmerich</a:t>
            </a:r>
            <a:r>
              <a:rPr lang="en-US" sz="2000" dirty="0">
                <a:solidFill>
                  <a:srgbClr val="002060"/>
                </a:solidFill>
              </a:rPr>
              <a:t> &amp; </a:t>
            </a:r>
            <a:r>
              <a:rPr lang="en-US" sz="2000" dirty="0" err="1">
                <a:solidFill>
                  <a:srgbClr val="00B050"/>
                </a:solidFill>
              </a:rPr>
              <a:t>Löw</a:t>
            </a:r>
            <a:r>
              <a:rPr lang="en-US" sz="2000" dirty="0">
                <a:solidFill>
                  <a:srgbClr val="002060"/>
                </a:solidFill>
              </a:rPr>
              <a:t> from </a:t>
            </a:r>
            <a:r>
              <a:rPr lang="en-US" sz="2000" i="1" dirty="0">
                <a:solidFill>
                  <a:srgbClr val="002060"/>
                </a:solidFill>
              </a:rPr>
              <a:t>Pseudomonas</a:t>
            </a:r>
            <a:r>
              <a:rPr lang="en-US" sz="2000" dirty="0">
                <a:solidFill>
                  <a:srgbClr val="002060"/>
                </a:solidFill>
              </a:rPr>
              <a:t> </a:t>
            </a:r>
            <a:r>
              <a:rPr lang="en-US" sz="2000" i="1" dirty="0">
                <a:solidFill>
                  <a:srgbClr val="002060"/>
                </a:solidFill>
              </a:rPr>
              <a:t>aeruginosa</a:t>
            </a:r>
            <a:r>
              <a:rPr lang="en-US" sz="2000" dirty="0">
                <a:solidFill>
                  <a:srgbClr val="002060"/>
                </a:solidFill>
              </a:rPr>
              <a:t> </a:t>
            </a:r>
            <a:r>
              <a:rPr lang="en-US" sz="2000" dirty="0" smtClean="0">
                <a:solidFill>
                  <a:srgbClr val="002060"/>
                </a:solidFill>
              </a:rPr>
              <a:t> </a:t>
            </a:r>
            <a:r>
              <a:rPr lang="en-US" sz="2000" dirty="0">
                <a:solidFill>
                  <a:srgbClr val="002060"/>
                </a:solidFill>
              </a:rPr>
              <a:t>and was used in many hospitals.</a:t>
            </a:r>
          </a:p>
          <a:p>
            <a:pPr algn="just">
              <a:buNone/>
            </a:pPr>
            <a:endParaRPr lang="en-US" sz="600" dirty="0" smtClean="0">
              <a:solidFill>
                <a:srgbClr val="002060"/>
              </a:solidFill>
            </a:endParaRPr>
          </a:p>
          <a:p>
            <a:pPr algn="just">
              <a:buNone/>
            </a:pPr>
            <a:r>
              <a:rPr lang="en-US" sz="2000" dirty="0" smtClean="0">
                <a:solidFill>
                  <a:srgbClr val="002060"/>
                </a:solidFill>
              </a:rPr>
              <a:t>In </a:t>
            </a:r>
            <a:r>
              <a:rPr lang="en-US" sz="2000" dirty="0">
                <a:solidFill>
                  <a:srgbClr val="002060"/>
                </a:solidFill>
                <a:effectLst>
                  <a:outerShdw blurRad="38100" dist="38100" dir="2700000" algn="tl">
                    <a:srgbClr val="000000">
                      <a:alpha val="43137"/>
                    </a:srgbClr>
                  </a:outerShdw>
                </a:effectLst>
              </a:rPr>
              <a:t>1905</a:t>
            </a:r>
            <a:r>
              <a:rPr lang="en-US" sz="2000" dirty="0" smtClean="0">
                <a:solidFill>
                  <a:srgbClr val="002060"/>
                </a:solidFill>
              </a:rPr>
              <a:t>, </a:t>
            </a:r>
            <a:r>
              <a:rPr lang="en-US" sz="2000" dirty="0" smtClean="0">
                <a:solidFill>
                  <a:srgbClr val="00B050"/>
                </a:solidFill>
              </a:rPr>
              <a:t>Paul</a:t>
            </a:r>
            <a:r>
              <a:rPr lang="en-US" sz="2000" dirty="0" smtClean="0">
                <a:solidFill>
                  <a:srgbClr val="002060"/>
                </a:solidFill>
              </a:rPr>
              <a:t> </a:t>
            </a:r>
            <a:r>
              <a:rPr lang="en-US" sz="2000" dirty="0" smtClean="0">
                <a:solidFill>
                  <a:srgbClr val="00B050"/>
                </a:solidFill>
              </a:rPr>
              <a:t>Ehrlich</a:t>
            </a:r>
            <a:r>
              <a:rPr lang="en-US" sz="2000" dirty="0" smtClean="0">
                <a:solidFill>
                  <a:srgbClr val="002060"/>
                </a:solidFill>
              </a:rPr>
              <a:t>, </a:t>
            </a:r>
            <a:r>
              <a:rPr lang="en-US" sz="2000" dirty="0" smtClean="0">
                <a:solidFill>
                  <a:srgbClr val="00B050"/>
                </a:solidFill>
              </a:rPr>
              <a:t>Alfred </a:t>
            </a:r>
            <a:r>
              <a:rPr lang="en-US" sz="2000" dirty="0" err="1" smtClean="0">
                <a:solidFill>
                  <a:srgbClr val="00B050"/>
                </a:solidFill>
              </a:rPr>
              <a:t>Bertheim</a:t>
            </a:r>
            <a:r>
              <a:rPr lang="en-US" sz="2000" dirty="0">
                <a:solidFill>
                  <a:srgbClr val="002060"/>
                </a:solidFill>
              </a:rPr>
              <a:t>,</a:t>
            </a:r>
            <a:r>
              <a:rPr lang="en-US" sz="2000" dirty="0" smtClean="0">
                <a:solidFill>
                  <a:srgbClr val="00B050"/>
                </a:solidFill>
              </a:rPr>
              <a:t> </a:t>
            </a:r>
            <a:r>
              <a:rPr lang="en-US" sz="2000" dirty="0">
                <a:solidFill>
                  <a:srgbClr val="002060"/>
                </a:solidFill>
              </a:rPr>
              <a:t>and</a:t>
            </a:r>
            <a:r>
              <a:rPr lang="en-US" sz="2000" dirty="0" smtClean="0">
                <a:solidFill>
                  <a:srgbClr val="00B050"/>
                </a:solidFill>
              </a:rPr>
              <a:t> Sahachiro Hata</a:t>
            </a:r>
            <a:r>
              <a:rPr lang="en-US" sz="2000" dirty="0" smtClean="0">
                <a:solidFill>
                  <a:srgbClr val="002060"/>
                </a:solidFill>
              </a:rPr>
              <a:t>, they synthesized hundreds of </a:t>
            </a:r>
            <a:r>
              <a:rPr lang="en-US" sz="2000" dirty="0" err="1" smtClean="0">
                <a:solidFill>
                  <a:srgbClr val="002060"/>
                </a:solidFill>
              </a:rPr>
              <a:t>organo</a:t>
            </a:r>
            <a:r>
              <a:rPr lang="en-US" sz="2000" dirty="0" smtClean="0">
                <a:solidFill>
                  <a:srgbClr val="002060"/>
                </a:solidFill>
              </a:rPr>
              <a:t>-arsenic derivatives and tested them in syphilis-infected rabbits. </a:t>
            </a:r>
            <a:r>
              <a:rPr lang="en-US" sz="2000" dirty="0">
                <a:solidFill>
                  <a:srgbClr val="002060"/>
                </a:solidFill>
              </a:rPr>
              <a:t>In </a:t>
            </a:r>
            <a:r>
              <a:rPr lang="en-US" sz="2000" dirty="0">
                <a:solidFill>
                  <a:srgbClr val="002060"/>
                </a:solidFill>
                <a:effectLst>
                  <a:outerShdw blurRad="38100" dist="38100" dir="2700000" algn="tl">
                    <a:srgbClr val="000000">
                      <a:alpha val="43137"/>
                    </a:srgbClr>
                  </a:outerShdw>
                </a:effectLst>
              </a:rPr>
              <a:t>1909</a:t>
            </a:r>
            <a:r>
              <a:rPr lang="en-US" sz="2000" dirty="0">
                <a:solidFill>
                  <a:srgbClr val="002060"/>
                </a:solidFill>
              </a:rPr>
              <a:t>,</a:t>
            </a:r>
            <a:r>
              <a:rPr lang="en-US" sz="2000" dirty="0">
                <a:solidFill>
                  <a:srgbClr val="FF0000"/>
                </a:solidFill>
              </a:rPr>
              <a:t> </a:t>
            </a:r>
            <a:r>
              <a:rPr lang="en-US" sz="2000" dirty="0">
                <a:solidFill>
                  <a:srgbClr val="002060"/>
                </a:solidFill>
              </a:rPr>
              <a:t>they came across the sixth compound in the 600th series tested, they named </a:t>
            </a:r>
            <a:r>
              <a:rPr lang="en-US" sz="2000" dirty="0">
                <a:solidFill>
                  <a:srgbClr val="FF0000"/>
                </a:solidFill>
              </a:rPr>
              <a:t>606 </a:t>
            </a:r>
            <a:r>
              <a:rPr lang="en-US" sz="2000" dirty="0">
                <a:solidFill>
                  <a:srgbClr val="002060"/>
                </a:solidFill>
              </a:rPr>
              <a:t>or</a:t>
            </a:r>
            <a:r>
              <a:rPr lang="en-US" sz="2000" dirty="0">
                <a:solidFill>
                  <a:srgbClr val="FF0000"/>
                </a:solidFill>
              </a:rPr>
              <a:t> </a:t>
            </a:r>
            <a:r>
              <a:rPr lang="en-US" sz="2000" dirty="0" err="1">
                <a:solidFill>
                  <a:srgbClr val="FF0000"/>
                </a:solidFill>
              </a:rPr>
              <a:t>Salvarsan</a:t>
            </a:r>
            <a:r>
              <a:rPr lang="en-US" sz="2000" dirty="0">
                <a:solidFill>
                  <a:srgbClr val="002060"/>
                </a:solidFill>
              </a:rPr>
              <a:t>, which used to treat syphilis-infected rabbits (caused by </a:t>
            </a:r>
            <a:r>
              <a:rPr lang="en-US" sz="2000" i="1" dirty="0" err="1">
                <a:solidFill>
                  <a:srgbClr val="002060"/>
                </a:solidFill>
              </a:rPr>
              <a:t>Treponema</a:t>
            </a:r>
            <a:r>
              <a:rPr lang="en-US" sz="2000" i="1" dirty="0">
                <a:solidFill>
                  <a:srgbClr val="002060"/>
                </a:solidFill>
              </a:rPr>
              <a:t>  </a:t>
            </a:r>
            <a:r>
              <a:rPr lang="en-US" sz="2000" i="1" dirty="0" err="1">
                <a:solidFill>
                  <a:srgbClr val="002060"/>
                </a:solidFill>
              </a:rPr>
              <a:t>pallidium</a:t>
            </a:r>
            <a:r>
              <a:rPr lang="en-US" sz="2000" dirty="0">
                <a:solidFill>
                  <a:srgbClr val="002060"/>
                </a:solidFill>
              </a:rPr>
              <a:t>) and showed significant promise for the treatment of patients with this disease in limited trials on humans. </a:t>
            </a:r>
          </a:p>
          <a:p>
            <a:pPr algn="just">
              <a:buNone/>
            </a:pPr>
            <a:endParaRPr lang="en-US" sz="2000" dirty="0" smtClean="0">
              <a:solidFill>
                <a:srgbClr val="002060"/>
              </a:solidFill>
            </a:endParaRPr>
          </a:p>
          <a:p>
            <a:pPr algn="just">
              <a:buNone/>
            </a:pPr>
            <a:endParaRPr lang="en-US" sz="600" dirty="0">
              <a:solidFill>
                <a:srgbClr val="002060"/>
              </a:solidFill>
            </a:endParaRPr>
          </a:p>
        </p:txBody>
      </p:sp>
      <p:sp>
        <p:nvSpPr>
          <p:cNvPr id="5" name="Title 1"/>
          <p:cNvSpPr txBox="1">
            <a:spLocks/>
          </p:cNvSpPr>
          <p:nvPr/>
        </p:nvSpPr>
        <p:spPr>
          <a:xfrm>
            <a:off x="228600" y="228601"/>
            <a:ext cx="4800600" cy="380999"/>
          </a:xfrm>
          <a:prstGeom prst="rect">
            <a:avLst/>
          </a:prstGeom>
          <a:solidFill>
            <a:srgbClr val="FFFF6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36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History of antibiotics…</a:t>
            </a:r>
            <a:endParaRPr lang="en-US" sz="36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9" name="Rectangle 8"/>
          <p:cNvSpPr/>
          <p:nvPr/>
        </p:nvSpPr>
        <p:spPr>
          <a:xfrm>
            <a:off x="914400" y="6305490"/>
            <a:ext cx="7239000" cy="400110"/>
          </a:xfrm>
          <a:prstGeom prst="rect">
            <a:avLst/>
          </a:prstGeom>
        </p:spPr>
        <p:txBody>
          <a:bodyPr wrap="square">
            <a:spAutoFit/>
          </a:bodyPr>
          <a:lstStyle/>
          <a:p>
            <a:pPr algn="just"/>
            <a:r>
              <a:rPr lang="en-US" sz="2000" dirty="0" smtClean="0">
                <a:solidFill>
                  <a:srgbClr val="FF0000"/>
                </a:solidFill>
              </a:rPr>
              <a:t>.  </a:t>
            </a:r>
            <a:endParaRPr lang="en-US" sz="2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5181600"/>
          </a:xfrm>
        </p:spPr>
        <p:txBody>
          <a:bodyPr>
            <a:noAutofit/>
          </a:bodyPr>
          <a:lstStyle/>
          <a:p>
            <a:pPr marL="0" indent="0" algn="just">
              <a:buNone/>
            </a:pPr>
            <a:r>
              <a:rPr lang="en-US" sz="2400" dirty="0">
                <a:solidFill>
                  <a:srgbClr val="002060"/>
                </a:solidFill>
              </a:rPr>
              <a:t>In </a:t>
            </a:r>
            <a:r>
              <a:rPr lang="en-US" sz="2400" dirty="0">
                <a:solidFill>
                  <a:srgbClr val="002060"/>
                </a:solidFill>
                <a:effectLst>
                  <a:outerShdw blurRad="38100" dist="38100" dir="2700000" algn="tl">
                    <a:srgbClr val="000000">
                      <a:alpha val="43137"/>
                    </a:srgbClr>
                  </a:outerShdw>
                </a:effectLst>
              </a:rPr>
              <a:t>1910</a:t>
            </a:r>
            <a:r>
              <a:rPr lang="en-US" sz="2400" dirty="0">
                <a:solidFill>
                  <a:srgbClr val="002060"/>
                </a:solidFill>
              </a:rPr>
              <a:t>, </a:t>
            </a:r>
            <a:r>
              <a:rPr lang="en-US" sz="2400" dirty="0">
                <a:solidFill>
                  <a:srgbClr val="00B050"/>
                </a:solidFill>
              </a:rPr>
              <a:t>Ehrlich</a:t>
            </a:r>
            <a:r>
              <a:rPr lang="en-US" sz="2400" dirty="0">
                <a:solidFill>
                  <a:srgbClr val="002060"/>
                </a:solidFill>
              </a:rPr>
              <a:t> and </a:t>
            </a:r>
            <a:r>
              <a:rPr lang="en-US" sz="2400" dirty="0" err="1">
                <a:solidFill>
                  <a:srgbClr val="00B050"/>
                </a:solidFill>
              </a:rPr>
              <a:t>Hata</a:t>
            </a:r>
            <a:r>
              <a:rPr lang="en-US" sz="2400" dirty="0">
                <a:solidFill>
                  <a:srgbClr val="002060"/>
                </a:solidFill>
              </a:rPr>
              <a:t> named </a:t>
            </a:r>
            <a:r>
              <a:rPr lang="en-US" sz="2400" dirty="0">
                <a:solidFill>
                  <a:srgbClr val="FF0000"/>
                </a:solidFill>
              </a:rPr>
              <a:t>neosalvarsan </a:t>
            </a:r>
            <a:r>
              <a:rPr lang="en-US" sz="2400" dirty="0">
                <a:solidFill>
                  <a:srgbClr val="002060"/>
                </a:solidFill>
              </a:rPr>
              <a:t>as a new component against syphilis-infected, with more soluble and less toxic than Salvarsan</a:t>
            </a:r>
          </a:p>
          <a:p>
            <a:pPr marL="0" indent="0" algn="just">
              <a:buNone/>
            </a:pPr>
            <a:endParaRPr lang="en-US" sz="500" dirty="0" smtClean="0">
              <a:solidFill>
                <a:srgbClr val="002060"/>
              </a:solidFill>
            </a:endParaRPr>
          </a:p>
          <a:p>
            <a:pPr marL="0" indent="0" algn="just">
              <a:buNone/>
            </a:pPr>
            <a:r>
              <a:rPr lang="en-US" sz="2400" dirty="0">
                <a:solidFill>
                  <a:srgbClr val="002060"/>
                </a:solidFill>
              </a:rPr>
              <a:t>In </a:t>
            </a:r>
            <a:r>
              <a:rPr lang="en-US" sz="2400" dirty="0">
                <a:solidFill>
                  <a:srgbClr val="002060"/>
                </a:solidFill>
                <a:effectLst>
                  <a:outerShdw blurRad="38100" dist="38100" dir="2700000" algn="tl">
                    <a:srgbClr val="000000">
                      <a:alpha val="43137"/>
                    </a:srgbClr>
                  </a:outerShdw>
                </a:effectLst>
              </a:rPr>
              <a:t>1928</a:t>
            </a:r>
            <a:r>
              <a:rPr lang="en-US" sz="2400" dirty="0">
                <a:solidFill>
                  <a:srgbClr val="002060"/>
                </a:solidFill>
              </a:rPr>
              <a:t>, </a:t>
            </a:r>
            <a:r>
              <a:rPr lang="en-US" sz="2400" dirty="0">
                <a:solidFill>
                  <a:srgbClr val="00B050"/>
                </a:solidFill>
              </a:rPr>
              <a:t>Alexander Fleming </a:t>
            </a:r>
            <a:r>
              <a:rPr lang="en-US" sz="2400" dirty="0">
                <a:solidFill>
                  <a:srgbClr val="002060"/>
                </a:solidFill>
              </a:rPr>
              <a:t>discovered the first antibiotic, penicillin from </a:t>
            </a:r>
            <a:r>
              <a:rPr lang="en-US" sz="2400" i="1" dirty="0" err="1">
                <a:solidFill>
                  <a:srgbClr val="002060"/>
                </a:solidFill>
              </a:rPr>
              <a:t>Penicillium</a:t>
            </a:r>
            <a:r>
              <a:rPr lang="en-US" sz="2400" i="1" dirty="0">
                <a:solidFill>
                  <a:srgbClr val="002060"/>
                </a:solidFill>
              </a:rPr>
              <a:t> notatum. </a:t>
            </a:r>
            <a:r>
              <a:rPr lang="en-US" sz="2400" dirty="0">
                <a:solidFill>
                  <a:srgbClr val="002060"/>
                </a:solidFill>
              </a:rPr>
              <a:t>However, it took over a decade before penicillin was introduced as a treatment for bacterial infections</a:t>
            </a:r>
          </a:p>
          <a:p>
            <a:pPr marL="0" indent="0" algn="just">
              <a:buNone/>
            </a:pPr>
            <a:endParaRPr lang="en-US" sz="500" dirty="0">
              <a:solidFill>
                <a:srgbClr val="002060"/>
              </a:solidFill>
            </a:endParaRPr>
          </a:p>
          <a:p>
            <a:pPr marL="0" indent="0" algn="just">
              <a:buNone/>
            </a:pPr>
            <a:r>
              <a:rPr lang="en-US" sz="2400" dirty="0" smtClean="0">
                <a:solidFill>
                  <a:srgbClr val="002060"/>
                </a:solidFill>
              </a:rPr>
              <a:t>The </a:t>
            </a:r>
            <a:r>
              <a:rPr lang="en-US" sz="2400" dirty="0">
                <a:solidFill>
                  <a:srgbClr val="002060"/>
                </a:solidFill>
              </a:rPr>
              <a:t>period between </a:t>
            </a:r>
            <a:r>
              <a:rPr lang="en-US" sz="2400" dirty="0">
                <a:solidFill>
                  <a:srgbClr val="002060"/>
                </a:solidFill>
                <a:effectLst>
                  <a:outerShdw blurRad="38100" dist="38100" dir="2700000" algn="tl">
                    <a:srgbClr val="000000">
                      <a:alpha val="43137"/>
                    </a:srgbClr>
                  </a:outerShdw>
                </a:effectLst>
              </a:rPr>
              <a:t>1950</a:t>
            </a:r>
            <a:r>
              <a:rPr lang="en-US" sz="2400" dirty="0">
                <a:solidFill>
                  <a:srgbClr val="FF0000"/>
                </a:solidFill>
                <a:effectLst>
                  <a:outerShdw blurRad="38100" dist="38100" dir="2700000" algn="tl">
                    <a:srgbClr val="000000">
                      <a:alpha val="43137"/>
                    </a:srgbClr>
                  </a:outerShdw>
                </a:effectLst>
              </a:rPr>
              <a:t>s</a:t>
            </a:r>
            <a:r>
              <a:rPr lang="en-US" sz="2400" dirty="0">
                <a:solidFill>
                  <a:srgbClr val="002060"/>
                </a:solidFill>
              </a:rPr>
              <a:t> and </a:t>
            </a:r>
            <a:r>
              <a:rPr lang="en-US" sz="2400" dirty="0">
                <a:solidFill>
                  <a:srgbClr val="002060"/>
                </a:solidFill>
                <a:effectLst>
                  <a:outerShdw blurRad="38100" dist="38100" dir="2700000" algn="tl">
                    <a:srgbClr val="000000">
                      <a:alpha val="43137"/>
                    </a:srgbClr>
                  </a:outerShdw>
                </a:effectLst>
              </a:rPr>
              <a:t>1970</a:t>
            </a:r>
            <a:r>
              <a:rPr lang="en-US" sz="2400" dirty="0">
                <a:solidFill>
                  <a:srgbClr val="FF0000"/>
                </a:solidFill>
                <a:effectLst>
                  <a:outerShdw blurRad="38100" dist="38100" dir="2700000" algn="tl">
                    <a:srgbClr val="000000">
                      <a:alpha val="43137"/>
                    </a:srgbClr>
                  </a:outerShdw>
                </a:effectLst>
              </a:rPr>
              <a:t>s</a:t>
            </a:r>
            <a:r>
              <a:rPr lang="en-US" sz="2400" dirty="0">
                <a:solidFill>
                  <a:srgbClr val="002060"/>
                </a:solidFill>
              </a:rPr>
              <a:t> was indeed the </a:t>
            </a:r>
            <a:r>
              <a:rPr lang="en-US" sz="2400" dirty="0">
                <a:solidFill>
                  <a:srgbClr val="00B0F0"/>
                </a:solidFill>
              </a:rPr>
              <a:t>golden era </a:t>
            </a:r>
            <a:r>
              <a:rPr lang="en-US" sz="2400" dirty="0">
                <a:solidFill>
                  <a:srgbClr val="002060"/>
                </a:solidFill>
              </a:rPr>
              <a:t>of discovery of novel antibiotics classes, with no new classes discovered since then. </a:t>
            </a:r>
          </a:p>
          <a:p>
            <a:pPr marL="0" indent="0" algn="just">
              <a:buNone/>
            </a:pPr>
            <a:endParaRPr lang="en-US" sz="500" dirty="0">
              <a:solidFill>
                <a:srgbClr val="002060"/>
              </a:solidFill>
            </a:endParaRPr>
          </a:p>
          <a:p>
            <a:pPr marL="0" indent="0" algn="just">
              <a:buNone/>
            </a:pPr>
            <a:r>
              <a:rPr lang="en-US" sz="2400" dirty="0">
                <a:solidFill>
                  <a:srgbClr val="002060"/>
                </a:solidFill>
              </a:rPr>
              <a:t>Therefore, with the </a:t>
            </a:r>
            <a:r>
              <a:rPr lang="en-US" sz="2400" dirty="0">
                <a:solidFill>
                  <a:srgbClr val="FF0000"/>
                </a:solidFill>
              </a:rPr>
              <a:t>decreasing</a:t>
            </a:r>
            <a:r>
              <a:rPr lang="en-US" sz="2400" dirty="0">
                <a:solidFill>
                  <a:srgbClr val="002060"/>
                </a:solidFill>
              </a:rPr>
              <a:t> of the discovery rate, the main approach was dealing with </a:t>
            </a:r>
            <a:r>
              <a:rPr lang="en-US" sz="2400" dirty="0">
                <a:solidFill>
                  <a:srgbClr val="FF0000"/>
                </a:solidFill>
              </a:rPr>
              <a:t>modifying</a:t>
            </a:r>
            <a:r>
              <a:rPr lang="en-US" sz="2400" dirty="0">
                <a:solidFill>
                  <a:srgbClr val="002060"/>
                </a:solidFill>
              </a:rPr>
              <a:t> the existing antibiotics to control of the resistance against the discovered antibiotics</a:t>
            </a:r>
            <a:r>
              <a:rPr lang="en-US" sz="2400" dirty="0" smtClean="0">
                <a:solidFill>
                  <a:srgbClr val="002060"/>
                </a:solidFill>
              </a:rPr>
              <a:t>.</a:t>
            </a:r>
            <a:endParaRPr lang="en-US" sz="2400" dirty="0">
              <a:solidFill>
                <a:srgbClr val="002060"/>
              </a:solidFill>
            </a:endParaRPr>
          </a:p>
        </p:txBody>
      </p:sp>
      <p:sp>
        <p:nvSpPr>
          <p:cNvPr id="5" name="Title 1"/>
          <p:cNvSpPr txBox="1">
            <a:spLocks/>
          </p:cNvSpPr>
          <p:nvPr/>
        </p:nvSpPr>
        <p:spPr>
          <a:xfrm>
            <a:off x="228600" y="228600"/>
            <a:ext cx="4800600" cy="715963"/>
          </a:xfrm>
          <a:prstGeom prst="rect">
            <a:avLst/>
          </a:prstGeom>
          <a:solidFill>
            <a:srgbClr val="FFFF66"/>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4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History of antibiotics…</a:t>
            </a:r>
            <a:endParaRPr lang="en-US" sz="40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1676399"/>
          </a:xfrm>
        </p:spPr>
        <p:txBody>
          <a:bodyPr>
            <a:normAutofit fontScale="85000" lnSpcReduction="10000"/>
          </a:bodyPr>
          <a:lstStyle/>
          <a:p>
            <a:pPr marL="0" indent="0" algn="just">
              <a:buNone/>
            </a:pPr>
            <a:r>
              <a:rPr lang="en-US" sz="2400" dirty="0">
                <a:solidFill>
                  <a:srgbClr val="002060"/>
                </a:solidFill>
              </a:rPr>
              <a:t>During the earlier days of antibiotics research, </a:t>
            </a:r>
            <a:r>
              <a:rPr lang="en-US" sz="2400" dirty="0" smtClean="0">
                <a:solidFill>
                  <a:srgbClr val="002060"/>
                </a:solidFill>
              </a:rPr>
              <a:t>a </a:t>
            </a:r>
            <a:r>
              <a:rPr lang="en-US" sz="2400" dirty="0">
                <a:solidFill>
                  <a:srgbClr val="002060"/>
                </a:solidFill>
              </a:rPr>
              <a:t>group of </a:t>
            </a:r>
            <a:r>
              <a:rPr lang="en-US" sz="2400" dirty="0" smtClean="0">
                <a:solidFill>
                  <a:srgbClr val="002060"/>
                </a:solidFill>
              </a:rPr>
              <a:t>researchers discovered sulfa </a:t>
            </a:r>
            <a:r>
              <a:rPr lang="en-US" sz="2400" dirty="0">
                <a:solidFill>
                  <a:srgbClr val="002060"/>
                </a:solidFill>
              </a:rPr>
              <a:t>drugs, namely </a:t>
            </a:r>
            <a:r>
              <a:rPr lang="en-US" sz="2400" dirty="0" smtClean="0">
                <a:solidFill>
                  <a:srgbClr val="002060"/>
                </a:solidFill>
              </a:rPr>
              <a:t>(</a:t>
            </a:r>
            <a:r>
              <a:rPr lang="en-US" sz="2400" dirty="0" err="1" smtClean="0">
                <a:solidFill>
                  <a:srgbClr val="FF0000"/>
                </a:solidFill>
              </a:rPr>
              <a:t>Prontosil</a:t>
            </a:r>
            <a:r>
              <a:rPr lang="en-US" sz="2400" dirty="0" smtClean="0">
                <a:solidFill>
                  <a:srgbClr val="002060"/>
                </a:solidFill>
              </a:rPr>
              <a:t>),</a:t>
            </a:r>
            <a:r>
              <a:rPr lang="en-US" sz="2400" dirty="0"/>
              <a:t> which was synthesized by </a:t>
            </a:r>
            <a:r>
              <a:rPr lang="en-US" sz="2400" dirty="0">
                <a:solidFill>
                  <a:srgbClr val="C00000"/>
                </a:solidFill>
              </a:rPr>
              <a:t>Josef </a:t>
            </a:r>
            <a:r>
              <a:rPr lang="en-US" sz="2400" dirty="0" err="1">
                <a:solidFill>
                  <a:srgbClr val="C00000"/>
                </a:solidFill>
              </a:rPr>
              <a:t>Klarer</a:t>
            </a:r>
            <a:r>
              <a:rPr lang="en-US" sz="2400" dirty="0">
                <a:solidFill>
                  <a:srgbClr val="C00000"/>
                </a:solidFill>
              </a:rPr>
              <a:t> </a:t>
            </a:r>
            <a:r>
              <a:rPr lang="en-US" sz="2400" dirty="0"/>
              <a:t>and </a:t>
            </a:r>
            <a:r>
              <a:rPr lang="en-US" sz="2400" dirty="0">
                <a:solidFill>
                  <a:srgbClr val="C00000"/>
                </a:solidFill>
              </a:rPr>
              <a:t>Fritz </a:t>
            </a:r>
            <a:r>
              <a:rPr lang="en-US" sz="2400" dirty="0" err="1">
                <a:solidFill>
                  <a:srgbClr val="C00000"/>
                </a:solidFill>
              </a:rPr>
              <a:t>Mietzsch</a:t>
            </a:r>
            <a:r>
              <a:rPr lang="en-US" sz="2400" dirty="0">
                <a:solidFill>
                  <a:srgbClr val="C00000"/>
                </a:solidFill>
              </a:rPr>
              <a:t> </a:t>
            </a:r>
            <a:r>
              <a:rPr lang="en-US" sz="2400" dirty="0"/>
              <a:t>and tested </a:t>
            </a:r>
            <a:r>
              <a:rPr lang="en-US" sz="2400" dirty="0">
                <a:solidFill>
                  <a:srgbClr val="7030A0"/>
                </a:solidFill>
              </a:rPr>
              <a:t>by Gerhard </a:t>
            </a:r>
            <a:r>
              <a:rPr lang="en-US" sz="2400" dirty="0" smtClean="0">
                <a:solidFill>
                  <a:srgbClr val="7030A0"/>
                </a:solidFill>
              </a:rPr>
              <a:t>Domagk </a:t>
            </a:r>
            <a:r>
              <a:rPr lang="en-US" sz="2400" dirty="0" smtClean="0"/>
              <a:t>(</a:t>
            </a:r>
            <a:r>
              <a:rPr lang="en-US" sz="2400" dirty="0" smtClean="0">
                <a:hlinkClick r:id="rId2"/>
              </a:rPr>
              <a:t>1935</a:t>
            </a:r>
            <a:r>
              <a:rPr lang="en-US" sz="2400" dirty="0" smtClean="0"/>
              <a:t>) for </a:t>
            </a:r>
            <a:r>
              <a:rPr lang="en-US" sz="2400" dirty="0"/>
              <a:t>antibacterial activity in a number of </a:t>
            </a:r>
            <a:r>
              <a:rPr lang="en-US" sz="2400" dirty="0" smtClean="0"/>
              <a:t>diseases,</a:t>
            </a:r>
            <a:r>
              <a:rPr lang="en-US" sz="2400" dirty="0"/>
              <a:t> </a:t>
            </a:r>
            <a:r>
              <a:rPr lang="en-US" sz="2400" dirty="0" smtClean="0">
                <a:solidFill>
                  <a:srgbClr val="002060"/>
                </a:solidFill>
              </a:rPr>
              <a:t>which </a:t>
            </a:r>
            <a:r>
              <a:rPr lang="en-US" sz="2400" dirty="0">
                <a:solidFill>
                  <a:srgbClr val="002060"/>
                </a:solidFill>
              </a:rPr>
              <a:t>was </a:t>
            </a:r>
            <a:r>
              <a:rPr lang="en-US" sz="2400" dirty="0" smtClean="0">
                <a:solidFill>
                  <a:srgbClr val="002060"/>
                </a:solidFill>
              </a:rPr>
              <a:t>used to treat </a:t>
            </a:r>
            <a:r>
              <a:rPr lang="en-US" sz="2400" i="1" dirty="0" smtClean="0">
                <a:solidFill>
                  <a:srgbClr val="FF0000"/>
                </a:solidFill>
              </a:rPr>
              <a:t>Streptococcus pyogenes, </a:t>
            </a:r>
            <a:r>
              <a:rPr lang="en-US" sz="2400" dirty="0">
                <a:solidFill>
                  <a:srgbClr val="002060"/>
                </a:solidFill>
              </a:rPr>
              <a:t>and the active part of </a:t>
            </a:r>
            <a:r>
              <a:rPr lang="en-US" sz="2400" dirty="0">
                <a:solidFill>
                  <a:srgbClr val="C00000"/>
                </a:solidFill>
              </a:rPr>
              <a:t>Prontosil</a:t>
            </a:r>
            <a:r>
              <a:rPr lang="en-US" sz="2400" dirty="0">
                <a:solidFill>
                  <a:srgbClr val="002060"/>
                </a:solidFill>
              </a:rPr>
              <a:t> is </a:t>
            </a:r>
            <a:r>
              <a:rPr lang="en-US" sz="2400" dirty="0">
                <a:solidFill>
                  <a:srgbClr val="00B050"/>
                </a:solidFill>
              </a:rPr>
              <a:t>sulfanilamide</a:t>
            </a:r>
            <a:r>
              <a:rPr lang="en-US" sz="2400" dirty="0" smtClean="0">
                <a:solidFill>
                  <a:srgbClr val="002060"/>
                </a:solidFill>
              </a:rPr>
              <a:t>. </a:t>
            </a:r>
          </a:p>
        </p:txBody>
      </p:sp>
      <p:sp>
        <p:nvSpPr>
          <p:cNvPr id="4" name="Title 1"/>
          <p:cNvSpPr txBox="1">
            <a:spLocks/>
          </p:cNvSpPr>
          <p:nvPr/>
        </p:nvSpPr>
        <p:spPr>
          <a:xfrm>
            <a:off x="364490" y="250030"/>
            <a:ext cx="4055110" cy="715963"/>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40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Sulfa drug (</a:t>
            </a:r>
            <a:r>
              <a:rPr lang="en-US" sz="32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Sulphanoamide</a:t>
            </a:r>
            <a:r>
              <a:rPr lang="en-US" sz="40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a:t>
            </a:r>
            <a:endParaRPr lang="en-US" sz="40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6" name="Rectangle 5"/>
          <p:cNvSpPr/>
          <p:nvPr/>
        </p:nvSpPr>
        <p:spPr>
          <a:xfrm>
            <a:off x="364490" y="3343364"/>
            <a:ext cx="8493760" cy="1200329"/>
          </a:xfrm>
          <a:prstGeom prst="rect">
            <a:avLst/>
          </a:prstGeom>
        </p:spPr>
        <p:txBody>
          <a:bodyPr wrap="square">
            <a:spAutoFit/>
          </a:bodyPr>
          <a:lstStyle/>
          <a:p>
            <a:pPr algn="just">
              <a:buNone/>
            </a:pPr>
            <a:r>
              <a:rPr lang="en-US" sz="2400" dirty="0" smtClean="0">
                <a:solidFill>
                  <a:srgbClr val="002060"/>
                </a:solidFill>
              </a:rPr>
              <a:t>Two </a:t>
            </a:r>
            <a:r>
              <a:rPr lang="en-US" sz="2400" dirty="0">
                <a:solidFill>
                  <a:srgbClr val="002060"/>
                </a:solidFill>
              </a:rPr>
              <a:t>other classes of synthetic antibiotics successful in clinical use are the </a:t>
            </a:r>
            <a:r>
              <a:rPr lang="en-US" sz="2400" dirty="0">
                <a:solidFill>
                  <a:srgbClr val="00B050"/>
                </a:solidFill>
              </a:rPr>
              <a:t>quinolones</a:t>
            </a:r>
            <a:r>
              <a:rPr lang="en-US" sz="2400" dirty="0">
                <a:solidFill>
                  <a:srgbClr val="002060"/>
                </a:solidFill>
              </a:rPr>
              <a:t>, such as </a:t>
            </a:r>
            <a:r>
              <a:rPr lang="en-US" sz="2400" dirty="0">
                <a:solidFill>
                  <a:srgbClr val="FF0000"/>
                </a:solidFill>
              </a:rPr>
              <a:t>ciprofloxacin</a:t>
            </a:r>
            <a:r>
              <a:rPr lang="en-US" sz="2400" dirty="0">
                <a:solidFill>
                  <a:srgbClr val="002060"/>
                </a:solidFill>
              </a:rPr>
              <a:t>, and </a:t>
            </a:r>
            <a:r>
              <a:rPr lang="en-US" sz="2400" dirty="0">
                <a:solidFill>
                  <a:srgbClr val="00B050"/>
                </a:solidFill>
              </a:rPr>
              <a:t>oxazolidinones</a:t>
            </a:r>
            <a:r>
              <a:rPr lang="en-US" sz="2400" dirty="0">
                <a:solidFill>
                  <a:srgbClr val="002060"/>
                </a:solidFill>
              </a:rPr>
              <a:t>, such as </a:t>
            </a:r>
            <a:r>
              <a:rPr lang="en-US" sz="2400" dirty="0" smtClean="0">
                <a:solidFill>
                  <a:srgbClr val="FF0000"/>
                </a:solidFill>
              </a:rPr>
              <a:t>linezolid</a:t>
            </a:r>
            <a:r>
              <a:rPr lang="en-US" sz="2400" dirty="0">
                <a:solidFill>
                  <a:srgbClr val="00206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a:solidFill>
            <a:schemeClr val="bg1"/>
          </a:solidFill>
        </p:spPr>
        <p:txBody>
          <a:bodyPr>
            <a:normAutofit fontScale="90000"/>
          </a:bodyPr>
          <a:lstStyle/>
          <a:p>
            <a:pPr algn="l"/>
            <a:r>
              <a:rPr lang="en-US" sz="53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S</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elman </a:t>
            </a:r>
            <a:r>
              <a:rPr lang="en-US" sz="5300"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W</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aksman: the </a:t>
            </a:r>
            <a:r>
              <a:rPr lang="en-US" sz="53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father </a:t>
            </a:r>
            <a:r>
              <a:rPr lang="en-US" sz="53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 </a:t>
            </a:r>
            <a:r>
              <a:rPr lang="en-US" sz="53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a:t>
            </a:r>
            <a:endParaRPr lang="en-US" dirty="0"/>
          </a:p>
        </p:txBody>
      </p:sp>
      <p:sp>
        <p:nvSpPr>
          <p:cNvPr id="3" name="Content Placeholder 2"/>
          <p:cNvSpPr>
            <a:spLocks noGrp="1"/>
          </p:cNvSpPr>
          <p:nvPr>
            <p:ph idx="1"/>
          </p:nvPr>
        </p:nvSpPr>
        <p:spPr>
          <a:xfrm>
            <a:off x="533400" y="838200"/>
            <a:ext cx="8305800" cy="3200400"/>
          </a:xfrm>
        </p:spPr>
        <p:txBody>
          <a:bodyPr>
            <a:noAutofit/>
          </a:bodyPr>
          <a:lstStyle/>
          <a:p>
            <a:pPr algn="just"/>
            <a:r>
              <a:rPr lang="en-US" sz="2400" dirty="0" smtClean="0"/>
              <a:t>The microbiologist who discovered streptomycin, </a:t>
            </a:r>
            <a:r>
              <a:rPr lang="en-US" sz="2400" dirty="0"/>
              <a:t>He was the first to use the word </a:t>
            </a:r>
            <a:r>
              <a:rPr lang="en-US" sz="2400" dirty="0" smtClean="0"/>
              <a:t>"</a:t>
            </a:r>
            <a:r>
              <a:rPr lang="en-US" sz="2400" dirty="0" smtClean="0">
                <a:solidFill>
                  <a:srgbClr val="FF0000"/>
                </a:solidFill>
              </a:rPr>
              <a:t>antibiotic</a:t>
            </a:r>
            <a:r>
              <a:rPr lang="en-US" sz="2400" dirty="0" smtClean="0"/>
              <a:t>" in the medical sense in 1943. </a:t>
            </a:r>
          </a:p>
          <a:p>
            <a:pPr algn="just"/>
            <a:endParaRPr lang="en-US" sz="800" dirty="0" smtClean="0"/>
          </a:p>
          <a:p>
            <a:pPr algn="just"/>
            <a:r>
              <a:rPr lang="en-US" sz="2400" dirty="0" smtClean="0"/>
              <a:t>In 2005 he was awarded the Nobel Prize for his discovery of "streptomycin," the first antibiotic active against tuberculosis." </a:t>
            </a:r>
          </a:p>
          <a:p>
            <a:pPr algn="just"/>
            <a:endParaRPr lang="en-US" sz="800" dirty="0"/>
          </a:p>
          <a:p>
            <a:pPr algn="just"/>
            <a:r>
              <a:rPr lang="en-US" sz="2400" dirty="0" smtClean="0"/>
              <a:t>In </a:t>
            </a:r>
            <a:r>
              <a:rPr lang="en-US" sz="2400" dirty="0"/>
              <a:t>1952 Selman </a:t>
            </a:r>
            <a:r>
              <a:rPr lang="en-US" sz="2400" dirty="0" smtClean="0"/>
              <a:t>Waksman did isolate more than fifteen antibiotics, including </a:t>
            </a:r>
            <a:r>
              <a:rPr lang="en-US" sz="2400" dirty="0" smtClean="0">
                <a:solidFill>
                  <a:srgbClr val="FF0000"/>
                </a:solidFill>
              </a:rPr>
              <a:t>streptomycin</a:t>
            </a:r>
            <a:r>
              <a:rPr lang="en-US" sz="2400" dirty="0" smtClean="0"/>
              <a:t>, which was the first effective treatment for </a:t>
            </a:r>
            <a:r>
              <a:rPr lang="en-US" sz="2400" dirty="0" smtClean="0">
                <a:solidFill>
                  <a:srgbClr val="00B0F0"/>
                </a:solidFill>
              </a:rPr>
              <a:t>tuberculosis</a:t>
            </a:r>
            <a:r>
              <a:rPr lang="en-US" sz="2400" dirty="0" smtClean="0"/>
              <a:t>. </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550" y="3924300"/>
            <a:ext cx="4286250" cy="28575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76200"/>
            <a:ext cx="8229600" cy="7159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1</a:t>
            </a:r>
            <a:r>
              <a:rPr lang="en-US" sz="3600" u="sng" baseline="300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st</a:t>
            </a:r>
            <a:r>
              <a:rPr lang="en-US" sz="3600" u="sng"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Classifications</a:t>
            </a:r>
            <a:r>
              <a:rPr lang="en-US" sz="3600" dirty="0" smtClean="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of</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 </a:t>
            </a:r>
            <a:r>
              <a:rPr lang="en-US" sz="3600" u="sng"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Antibiotics</a:t>
            </a:r>
            <a:r>
              <a:rPr lang="en-US" sz="3600" dirty="0">
                <a:solidFill>
                  <a:schemeClr val="accent1">
                    <a:lumMod val="75000"/>
                  </a:schemeClr>
                </a:solidFill>
                <a:effectLst>
                  <a:outerShdw blurRad="38100" dist="38100" dir="2700000" algn="tl">
                    <a:srgbClr val="000000">
                      <a:alpha val="43137"/>
                    </a:srgbClr>
                  </a:outerShdw>
                </a:effectLst>
                <a:latin typeface="Arabic Typesetting" pitchFamily="66" charset="-78"/>
                <a:cs typeface="Arabic Typesetting" pitchFamily="66" charset="-78"/>
              </a:rPr>
              <a:t>…</a:t>
            </a:r>
          </a:p>
        </p:txBody>
      </p:sp>
      <p:sp>
        <p:nvSpPr>
          <p:cNvPr id="6" name="Rectangle 5"/>
          <p:cNvSpPr/>
          <p:nvPr/>
        </p:nvSpPr>
        <p:spPr>
          <a:xfrm>
            <a:off x="228600" y="762000"/>
            <a:ext cx="8763000" cy="2554545"/>
          </a:xfrm>
          <a:prstGeom prst="rect">
            <a:avLst/>
          </a:prstGeom>
        </p:spPr>
        <p:txBody>
          <a:bodyPr wrap="square">
            <a:spAutoFit/>
          </a:bodyPr>
          <a:lstStyle/>
          <a:p>
            <a:pPr marL="342900" indent="-342900" algn="just">
              <a:buFont typeface="Wingdings" pitchFamily="2" charset="2"/>
              <a:buChar char="q"/>
            </a:pPr>
            <a:r>
              <a:rPr lang="en-US" sz="2000" dirty="0" smtClean="0">
                <a:solidFill>
                  <a:srgbClr val="FF0000"/>
                </a:solidFill>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Antibiotics </a:t>
            </a:r>
            <a:r>
              <a:rPr lang="en-US" sz="2000" dirty="0">
                <a:effectLst>
                  <a:outerShdw blurRad="38100" dist="38100" dir="2700000" algn="tl">
                    <a:srgbClr val="000000">
                      <a:alpha val="43137"/>
                    </a:srgbClr>
                  </a:outerShdw>
                </a:effectLst>
              </a:rPr>
              <a:t>are </a:t>
            </a:r>
            <a:r>
              <a:rPr lang="en-US" sz="2000" dirty="0" smtClean="0">
                <a:effectLst>
                  <a:outerShdw blurRad="38100" dist="38100" dir="2700000" algn="tl">
                    <a:srgbClr val="000000">
                      <a:alpha val="43137"/>
                    </a:srgbClr>
                  </a:outerShdw>
                </a:effectLst>
              </a:rPr>
              <a:t>classified </a:t>
            </a:r>
            <a:r>
              <a:rPr lang="en-US" sz="2000" dirty="0">
                <a:effectLst>
                  <a:outerShdw blurRad="38100" dist="38100" dir="2700000" algn="tl">
                    <a:srgbClr val="000000">
                      <a:alpha val="43137"/>
                    </a:srgbClr>
                  </a:outerShdw>
                </a:effectLst>
              </a:rPr>
              <a:t>into </a:t>
            </a:r>
            <a:r>
              <a:rPr lang="en-US" sz="2000" dirty="0" smtClean="0">
                <a:effectLst>
                  <a:outerShdw blurRad="38100" dist="38100" dir="2700000" algn="tl">
                    <a:srgbClr val="000000">
                      <a:alpha val="43137"/>
                    </a:srgbClr>
                  </a:outerShdw>
                </a:effectLst>
              </a:rPr>
              <a:t>two types depending </a:t>
            </a:r>
            <a:r>
              <a:rPr lang="en-US" sz="2000" dirty="0">
                <a:effectLst>
                  <a:outerShdw blurRad="38100" dist="38100" dir="2700000" algn="tl">
                    <a:srgbClr val="000000">
                      <a:alpha val="43137"/>
                    </a:srgbClr>
                  </a:outerShdw>
                </a:effectLst>
              </a:rPr>
              <a:t>on the </a:t>
            </a:r>
            <a:r>
              <a:rPr lang="en-US" sz="2000" dirty="0">
                <a:solidFill>
                  <a:srgbClr val="FF0000"/>
                </a:solidFill>
                <a:effectLst>
                  <a:outerShdw blurRad="38100" dist="38100" dir="2700000" algn="tl">
                    <a:srgbClr val="000000">
                      <a:alpha val="43137"/>
                    </a:srgbClr>
                  </a:outerShdw>
                </a:effectLst>
              </a:rPr>
              <a:t>spectrum of </a:t>
            </a:r>
            <a:r>
              <a:rPr lang="en-US" sz="2000" dirty="0" smtClean="0">
                <a:solidFill>
                  <a:srgbClr val="FF0000"/>
                </a:solidFill>
                <a:effectLst>
                  <a:outerShdw blurRad="38100" dist="38100" dir="2700000" algn="tl">
                    <a:srgbClr val="000000">
                      <a:alpha val="43137"/>
                    </a:srgbClr>
                  </a:outerShdw>
                </a:effectLst>
              </a:rPr>
              <a:t>action: </a:t>
            </a:r>
          </a:p>
          <a:p>
            <a:pPr marL="342900" indent="-342900" algn="just">
              <a:buFont typeface="Wingdings" pitchFamily="2" charset="2"/>
              <a:buChar char="q"/>
            </a:pPr>
            <a:endParaRPr lang="en-US" sz="2000" dirty="0">
              <a:solidFill>
                <a:srgbClr val="FF0000"/>
              </a:solidFill>
            </a:endParaRPr>
          </a:p>
          <a:p>
            <a:pPr marL="457200" indent="-457200" algn="just">
              <a:buFont typeface="+mj-lt"/>
              <a:buAutoNum type="arabicPeriod"/>
            </a:pPr>
            <a:r>
              <a:rPr lang="en-US" sz="2000" dirty="0" smtClean="0">
                <a:effectLst>
                  <a:outerShdw blurRad="38100" dist="38100" dir="2700000" algn="tl">
                    <a:srgbClr val="000000">
                      <a:alpha val="43137"/>
                    </a:srgbClr>
                  </a:outerShdw>
                </a:effectLst>
              </a:rPr>
              <a:t>Broad-spectrum </a:t>
            </a:r>
            <a:r>
              <a:rPr lang="en-US" sz="2000" dirty="0">
                <a:effectLst>
                  <a:outerShdw blurRad="38100" dist="38100" dir="2700000" algn="tl">
                    <a:srgbClr val="000000">
                      <a:alpha val="43137"/>
                    </a:srgbClr>
                  </a:outerShdw>
                </a:effectLst>
              </a:rPr>
              <a:t>antibiotics</a:t>
            </a:r>
            <a:r>
              <a:rPr lang="en-US" sz="2000" dirty="0"/>
              <a:t>: These antibiotics are widely used to kill or inhibit </a:t>
            </a:r>
            <a:r>
              <a:rPr lang="en-US" sz="2000" dirty="0" smtClean="0">
                <a:solidFill>
                  <a:srgbClr val="FF0000"/>
                </a:solidFill>
              </a:rPr>
              <a:t>both</a:t>
            </a:r>
            <a:r>
              <a:rPr lang="en-US" sz="2000" dirty="0" smtClean="0"/>
              <a:t> gram-positive </a:t>
            </a:r>
            <a:r>
              <a:rPr lang="en-US" sz="2000" dirty="0"/>
              <a:t>and </a:t>
            </a:r>
            <a:r>
              <a:rPr lang="en-US" sz="2000" dirty="0" smtClean="0"/>
              <a:t>gram-negative bacteria, like </a:t>
            </a:r>
            <a:r>
              <a:rPr lang="en-US" sz="2000" dirty="0" err="1" smtClean="0">
                <a:solidFill>
                  <a:srgbClr val="FF0000"/>
                </a:solidFill>
              </a:rPr>
              <a:t>Imipenem</a:t>
            </a:r>
            <a:r>
              <a:rPr lang="en-US" sz="2000" dirty="0" smtClean="0"/>
              <a:t>.</a:t>
            </a:r>
          </a:p>
          <a:p>
            <a:pPr marL="457200" indent="-457200" algn="just">
              <a:buFont typeface="+mj-lt"/>
              <a:buAutoNum type="arabicPeriod"/>
            </a:pPr>
            <a:endParaRPr lang="en-US" sz="2000" dirty="0"/>
          </a:p>
          <a:p>
            <a:pPr marL="457200" indent="-457200" algn="just">
              <a:buFont typeface="+mj-lt"/>
              <a:buAutoNum type="arabicPeriod"/>
            </a:pPr>
            <a:r>
              <a:rPr lang="en-US" sz="2000" dirty="0">
                <a:effectLst>
                  <a:outerShdw blurRad="38100" dist="38100" dir="2700000" algn="tl">
                    <a:srgbClr val="000000">
                      <a:alpha val="43137"/>
                    </a:srgbClr>
                  </a:outerShdw>
                </a:effectLst>
              </a:rPr>
              <a:t>Narrow spectrum antibiotics</a:t>
            </a:r>
            <a:r>
              <a:rPr lang="en-US" sz="2000" dirty="0"/>
              <a:t>: These antibiotics are </a:t>
            </a:r>
            <a:r>
              <a:rPr lang="en-US" sz="2000" dirty="0" smtClean="0"/>
              <a:t>effective </a:t>
            </a:r>
            <a:r>
              <a:rPr lang="en-US" sz="2000" dirty="0"/>
              <a:t>against specific groups of </a:t>
            </a:r>
            <a:r>
              <a:rPr lang="en-US" sz="2000" dirty="0" smtClean="0"/>
              <a:t>bacteria, like </a:t>
            </a:r>
            <a:r>
              <a:rPr lang="en-US" sz="2000" dirty="0"/>
              <a:t>Penicillin </a:t>
            </a:r>
            <a:r>
              <a:rPr lang="en-US" sz="2000" dirty="0" smtClean="0"/>
              <a:t>G</a:t>
            </a:r>
          </a:p>
          <a:p>
            <a:pPr algn="just"/>
            <a:endParaRPr lang="en-US" sz="2000" dirty="0"/>
          </a:p>
        </p:txBody>
      </p:sp>
      <p:pic>
        <p:nvPicPr>
          <p:cNvPr id="3074" name="Picture 2" descr="C:\Users\lenovo\Desktop\Untitled.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238625" y="4657725"/>
            <a:ext cx="4600575"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314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5140</TotalTime>
  <Words>982</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Antibiotics </vt:lpstr>
      <vt:lpstr>Antimicrobials &amp; Antibiotics</vt:lpstr>
      <vt:lpstr>PowerPoint Presentation</vt:lpstr>
      <vt:lpstr>PowerPoint Presentation</vt:lpstr>
      <vt:lpstr>PowerPoint Presentation</vt:lpstr>
      <vt:lpstr>PowerPoint Presentation</vt:lpstr>
      <vt:lpstr>PowerPoint Presentation</vt:lpstr>
      <vt:lpstr>Selman Waksman: the father of antibiotic</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lecture in Antibiotics   Dr. Sawsan Sajid AL-Jubori</dc:title>
  <dc:creator>Dr Sawsan</dc:creator>
  <cp:lastModifiedBy>saad</cp:lastModifiedBy>
  <cp:revision>132</cp:revision>
  <dcterms:created xsi:type="dcterms:W3CDTF">2016-02-21T19:15:20Z</dcterms:created>
  <dcterms:modified xsi:type="dcterms:W3CDTF">2024-01-27T21:07:49Z</dcterms:modified>
</cp:coreProperties>
</file>