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8" r:id="rId2"/>
    <p:sldId id="256" r:id="rId3"/>
    <p:sldId id="257" r:id="rId4"/>
    <p:sldId id="259" r:id="rId5"/>
    <p:sldId id="260" r:id="rId6"/>
    <p:sldId id="261" r:id="rId7"/>
    <p:sldId id="262" r:id="rId8"/>
    <p:sldId id="263" r:id="rId9"/>
    <p:sldId id="296" r:id="rId10"/>
    <p:sldId id="264" r:id="rId11"/>
    <p:sldId id="265" r:id="rId12"/>
    <p:sldId id="266" r:id="rId13"/>
    <p:sldId id="271" r:id="rId14"/>
    <p:sldId id="29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409" autoAdjust="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3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67AE7E-2837-4788-BD81-D83EC350046A}" type="datetimeFigureOut">
              <a:rPr lang="en-US" smtClean="0"/>
              <a:pPr/>
              <a:t>9/24/2024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5B863-1223-4B17-953D-7A89D25757EE}" type="slidenum">
              <a:rPr lang="en-US" smtClean="0"/>
              <a:pPr/>
              <a:t>‹#›</a:t>
            </a:fld>
            <a:endParaRPr lang="en-US"/>
          </a:p>
        </p:txBody>
      </p:sp>
    </p:spTree>
    <p:extLst>
      <p:ext uri="{BB962C8B-B14F-4D97-AF65-F5344CB8AC3E}">
        <p14:creationId xmlns="" xmlns:p14="http://schemas.microsoft.com/office/powerpoint/2010/main" val="2727829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45B863-1223-4B17-953D-7A89D25757EE}" type="slidenum">
              <a:rPr lang="en-US" smtClean="0"/>
              <a:pPr/>
              <a:t>5</a:t>
            </a:fld>
            <a:endParaRPr lang="en-US"/>
          </a:p>
        </p:txBody>
      </p:sp>
    </p:spTree>
    <p:extLst>
      <p:ext uri="{BB962C8B-B14F-4D97-AF65-F5344CB8AC3E}">
        <p14:creationId xmlns="" xmlns:p14="http://schemas.microsoft.com/office/powerpoint/2010/main" val="1930286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259554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33460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306452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D96FF3-BE00-4344-BBB8-05B4256D0F42}" type="slidenum">
              <a:rPr lang="en-US"/>
              <a:pPr/>
              <a:t>‹#›</a:t>
            </a:fld>
            <a:endParaRPr lang="en-US"/>
          </a:p>
        </p:txBody>
      </p:sp>
    </p:spTree>
    <p:extLst>
      <p:ext uri="{BB962C8B-B14F-4D97-AF65-F5344CB8AC3E}">
        <p14:creationId xmlns="" xmlns:p14="http://schemas.microsoft.com/office/powerpoint/2010/main" val="275900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A4C666-7E93-4A6D-BD76-06A7E0BBDF6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183256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A4C666-7E93-4A6D-BD76-06A7E0BBDF69}" type="datetimeFigureOut">
              <a:rPr lang="en-US" smtClean="0"/>
              <a:pPr/>
              <a:t>9/24/2024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306979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A4C666-7E93-4A6D-BD76-06A7E0BBDF6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407882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A4C666-7E93-4A6D-BD76-06A7E0BBDF69}" type="datetimeFigureOut">
              <a:rPr lang="en-US" smtClean="0"/>
              <a:pPr/>
              <a:t>9/24/2024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349809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4C666-7E93-4A6D-BD76-06A7E0BBDF69}" type="datetimeFigureOut">
              <a:rPr lang="en-US" smtClean="0"/>
              <a:pPr/>
              <a:t>9/24/2024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2327453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4C666-7E93-4A6D-BD76-06A7E0BBDF69}" type="datetimeFigureOut">
              <a:rPr lang="en-US" smtClean="0"/>
              <a:pPr/>
              <a:t>9/24/2024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51944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24756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A4C666-7E93-4A6D-BD76-06A7E0BBDF69}" type="datetimeFigureOut">
              <a:rPr lang="en-US" smtClean="0"/>
              <a:pPr/>
              <a:t>9/24/2024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149185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4C666-7E93-4A6D-BD76-06A7E0BBDF69}" type="datetimeFigureOut">
              <a:rPr lang="en-US" smtClean="0"/>
              <a:pPr/>
              <a:t>9/24/2024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6D72E-C2E6-4633-BFAF-E16FF2E7D091}" type="slidenum">
              <a:rPr lang="en-US" smtClean="0"/>
              <a:pPr/>
              <a:t>‹#›</a:t>
            </a:fld>
            <a:endParaRPr lang="en-US"/>
          </a:p>
        </p:txBody>
      </p:sp>
    </p:spTree>
    <p:extLst>
      <p:ext uri="{BB962C8B-B14F-4D97-AF65-F5344CB8AC3E}">
        <p14:creationId xmlns="" xmlns:p14="http://schemas.microsoft.com/office/powerpoint/2010/main" val="34118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5</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smtClean="0">
                <a:solidFill>
                  <a:schemeClr val="tx1"/>
                </a:solidFill>
                <a:latin typeface="Times New Roman" panose="02020603050405020304" pitchFamily="18" charset="0"/>
                <a:cs typeface="Times New Roman" panose="02020603050405020304" pitchFamily="18" charset="0"/>
              </a:rPr>
              <a:t>2024-2025</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smtClean="0">
                <a:solidFill>
                  <a:schemeClr val="tx1"/>
                </a:solidFill>
                <a:latin typeface="Times New Roman" panose="02020603050405020304" pitchFamily="18" charset="0"/>
                <a:cs typeface="Times New Roman" panose="02020603050405020304" pitchFamily="18" charset="0"/>
              </a:rPr>
              <a:t>hussain</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abodi</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 xmlns:p14="http://schemas.microsoft.com/office/powerpoint/2010/main" val="1091630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ChangeArrowheads="1"/>
          </p:cNvSpPr>
          <p:nvPr/>
        </p:nvSpPr>
        <p:spPr bwMode="auto">
          <a:xfrm>
            <a:off x="5022850" y="217835"/>
            <a:ext cx="3816350" cy="60016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As the open wave moves eastward, central pressures continue to decrease, and the winds blow more vigorously.  The faster-moving cold front constantly inches closer to the warm front, squeezing the  warm sector into a smaller area.  Eventually the cold front overtakes the warm front and the system becomes occluded.  </a:t>
            </a:r>
            <a:r>
              <a:rPr lang="en-US" sz="2400" u="sng" dirty="0">
                <a:latin typeface="Times New Roman" pitchFamily="18" charset="0"/>
                <a:cs typeface="Times New Roman" pitchFamily="18" charset="0"/>
              </a:rPr>
              <a:t>The storm is usually most intense at this time</a:t>
            </a:r>
            <a:r>
              <a:rPr lang="en-US" sz="2400" dirty="0">
                <a:latin typeface="Times New Roman" pitchFamily="18" charset="0"/>
                <a:cs typeface="Times New Roman" pitchFamily="18" charset="0"/>
              </a:rPr>
              <a:t>, with clouds and </a:t>
            </a:r>
            <a:r>
              <a:rPr lang="en-US" sz="2400" dirty="0" err="1" smtClean="0">
                <a:latin typeface="Times New Roman" pitchFamily="18" charset="0"/>
                <a:cs typeface="Times New Roman" pitchFamily="18" charset="0"/>
              </a:rPr>
              <a:t>precipetation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covering a large area.</a:t>
            </a:r>
          </a:p>
        </p:txBody>
      </p:sp>
      <p:pic>
        <p:nvPicPr>
          <p:cNvPr id="32775" name="Picture 7" descr="13-01e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6800" y="1524000"/>
            <a:ext cx="3651250" cy="3962400"/>
          </a:xfrm>
          <a:prstGeom prst="rect">
            <a:avLst/>
          </a:prstGeom>
          <a:noFill/>
          <a:extLst>
            <a:ext uri="{909E8E84-426E-40DD-AFC4-6F175D3DCCD1}">
              <a14:hiddenFill xmlns="" xmlns:a14="http://schemas.microsoft.com/office/drawing/2010/main">
                <a:solidFill>
                  <a:srgbClr val="FFFFFF"/>
                </a:solidFill>
              </a14:hiddenFill>
            </a:ext>
          </a:extLst>
        </p:spPr>
      </p:pic>
      <p:sp>
        <p:nvSpPr>
          <p:cNvPr id="32777" name="Text Box 9"/>
          <p:cNvSpPr txBox="1">
            <a:spLocks noChangeArrowheads="1"/>
          </p:cNvSpPr>
          <p:nvPr/>
        </p:nvSpPr>
        <p:spPr bwMode="auto">
          <a:xfrm>
            <a:off x="3870325" y="0"/>
            <a:ext cx="140615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Five</a:t>
            </a:r>
          </a:p>
        </p:txBody>
      </p:sp>
    </p:spTree>
    <p:extLst>
      <p:ext uri="{BB962C8B-B14F-4D97-AF65-F5344CB8AC3E}">
        <p14:creationId xmlns="" xmlns:p14="http://schemas.microsoft.com/office/powerpoint/2010/main" val="1998383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sz="half" idx="1"/>
          </p:nvPr>
        </p:nvSpPr>
        <p:spPr>
          <a:xfrm>
            <a:off x="457200" y="990600"/>
            <a:ext cx="4038600" cy="5562600"/>
          </a:xfrm>
        </p:spPr>
        <p:txBody>
          <a:bodyPr>
            <a:noAutofit/>
          </a:bodyPr>
          <a:lstStyle/>
          <a:p>
            <a:pPr algn="just">
              <a:lnSpc>
                <a:spcPct val="90000"/>
              </a:lnSpc>
            </a:pPr>
            <a:r>
              <a:rPr lang="en-US" sz="2400" dirty="0">
                <a:latin typeface="Times New Roman" pitchFamily="18" charset="0"/>
                <a:cs typeface="Times New Roman" pitchFamily="18" charset="0"/>
              </a:rPr>
              <a:t>The intense storm from step five gradually dissipates, because cold air now lies on both sides of the cyclone.  Without the supply of energy provided by the rising warm, moist air, the old </a:t>
            </a:r>
            <a:r>
              <a:rPr lang="en-US" sz="2400" dirty="0" smtClean="0">
                <a:latin typeface="Times New Roman" pitchFamily="18" charset="0"/>
                <a:cs typeface="Times New Roman" pitchFamily="18" charset="0"/>
              </a:rPr>
              <a:t>storm </a:t>
            </a:r>
            <a:r>
              <a:rPr lang="en-US" sz="2400" dirty="0">
                <a:latin typeface="Times New Roman" pitchFamily="18" charset="0"/>
                <a:cs typeface="Times New Roman" pitchFamily="18" charset="0"/>
              </a:rPr>
              <a:t>system dies out and gradually disappears.  Occasionally, however a new wave will form on the westward end of the trailing cold front.</a:t>
            </a:r>
          </a:p>
          <a:p>
            <a:pPr algn="just">
              <a:lnSpc>
                <a:spcPct val="90000"/>
              </a:lnSpc>
            </a:pPr>
            <a:r>
              <a:rPr lang="en-US" sz="2400" b="1" i="1" dirty="0">
                <a:latin typeface="Times New Roman" pitchFamily="18" charset="0"/>
                <a:cs typeface="Times New Roman" pitchFamily="18" charset="0"/>
              </a:rPr>
              <a:t>The entire life cycle of a wave cyclone can last from a few days to over a week</a:t>
            </a:r>
            <a:r>
              <a:rPr lang="en-US" sz="2400" dirty="0">
                <a:latin typeface="Times New Roman" pitchFamily="18" charset="0"/>
                <a:cs typeface="Times New Roman" pitchFamily="18" charset="0"/>
              </a:rPr>
              <a:t>.</a:t>
            </a:r>
          </a:p>
        </p:txBody>
      </p:sp>
      <p:pic>
        <p:nvPicPr>
          <p:cNvPr id="94215" name="Picture 7" descr="13-01fB"/>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a:xfrm>
            <a:off x="4872038" y="1600200"/>
            <a:ext cx="3590925" cy="45259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4216" name="Text Box 8"/>
          <p:cNvSpPr txBox="1">
            <a:spLocks noChangeArrowheads="1"/>
          </p:cNvSpPr>
          <p:nvPr/>
        </p:nvSpPr>
        <p:spPr bwMode="auto">
          <a:xfrm>
            <a:off x="3870325" y="417513"/>
            <a:ext cx="1343638" cy="492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600" b="1" dirty="0">
                <a:latin typeface="Times New Roman" pitchFamily="18" charset="0"/>
                <a:cs typeface="Times New Roman" pitchFamily="18" charset="0"/>
              </a:rPr>
              <a:t>Step Six</a:t>
            </a:r>
          </a:p>
        </p:txBody>
      </p:sp>
    </p:spTree>
    <p:extLst>
      <p:ext uri="{BB962C8B-B14F-4D97-AF65-F5344CB8AC3E}">
        <p14:creationId xmlns="" xmlns:p14="http://schemas.microsoft.com/office/powerpoint/2010/main" val="2507008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13-02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9200" y="1143000"/>
            <a:ext cx="7019925" cy="5715000"/>
          </a:xfrm>
          <a:prstGeom prst="rect">
            <a:avLst/>
          </a:prstGeom>
          <a:noFill/>
          <a:extLst>
            <a:ext uri="{909E8E84-426E-40DD-AFC4-6F175D3DCCD1}">
              <a14:hiddenFill xmlns="" xmlns:a14="http://schemas.microsoft.com/office/drawing/2010/main">
                <a:solidFill>
                  <a:srgbClr val="FFFFFF"/>
                </a:solidFill>
              </a14:hiddenFill>
            </a:ext>
          </a:extLst>
        </p:spPr>
      </p:pic>
      <p:sp>
        <p:nvSpPr>
          <p:cNvPr id="33798" name="Rectangle 6"/>
          <p:cNvSpPr>
            <a:spLocks noChangeArrowheads="1"/>
          </p:cNvSpPr>
          <p:nvPr/>
        </p:nvSpPr>
        <p:spPr bwMode="auto">
          <a:xfrm>
            <a:off x="369458" y="83403"/>
            <a:ext cx="831734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dirty="0">
                <a:latin typeface="Times New Roman" pitchFamily="18" charset="0"/>
                <a:cs typeface="Times New Roman" pitchFamily="18" charset="0"/>
              </a:rPr>
              <a:t>A series of wave cyclones (a "family" of cyclones) forming along </a:t>
            </a: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polar front </a:t>
            </a:r>
          </a:p>
        </p:txBody>
      </p:sp>
    </p:spTree>
    <p:extLst>
      <p:ext uri="{BB962C8B-B14F-4D97-AF65-F5344CB8AC3E}">
        <p14:creationId xmlns="" xmlns:p14="http://schemas.microsoft.com/office/powerpoint/2010/main" val="58801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838200"/>
          </a:xfrm>
        </p:spPr>
        <p:txBody>
          <a:bodyPr>
            <a:normAutofit/>
          </a:bodyPr>
          <a:lstStyle/>
          <a:p>
            <a:r>
              <a:rPr lang="en-US" sz="2800" b="1" dirty="0">
                <a:latin typeface="Times New Roman" pitchFamily="18" charset="0"/>
                <a:cs typeface="Times New Roman" pitchFamily="18" charset="0"/>
              </a:rPr>
              <a:t>Developing Mid-Latitude Cyclones and Anticyclones</a:t>
            </a:r>
          </a:p>
        </p:txBody>
      </p:sp>
      <p:sp>
        <p:nvSpPr>
          <p:cNvPr id="99331" name="Rectangle 3"/>
          <p:cNvSpPr>
            <a:spLocks noGrp="1" noChangeArrowheads="1"/>
          </p:cNvSpPr>
          <p:nvPr>
            <p:ph type="body" idx="1"/>
          </p:nvPr>
        </p:nvSpPr>
        <p:spPr>
          <a:xfrm>
            <a:off x="0" y="2209800"/>
            <a:ext cx="9144000" cy="4114800"/>
          </a:xfrm>
        </p:spPr>
        <p:txBody>
          <a:bodyPr/>
          <a:lstStyle/>
          <a:p>
            <a:r>
              <a:rPr lang="en-US" sz="2400" dirty="0" smtClean="0">
                <a:latin typeface="Times New Roman" pitchFamily="18" charset="0"/>
                <a:cs typeface="Times New Roman" pitchFamily="18" charset="0"/>
              </a:rPr>
              <a:t>Developing </a:t>
            </a:r>
            <a:r>
              <a:rPr lang="en-US" sz="2400" dirty="0">
                <a:latin typeface="Times New Roman" pitchFamily="18" charset="0"/>
                <a:cs typeface="Times New Roman" pitchFamily="18" charset="0"/>
              </a:rPr>
              <a:t>surface storm systems are </a:t>
            </a:r>
            <a:r>
              <a:rPr lang="en-US" sz="2400" b="1" dirty="0">
                <a:latin typeface="Times New Roman" pitchFamily="18" charset="0"/>
                <a:cs typeface="Times New Roman" pitchFamily="18" charset="0"/>
              </a:rPr>
              <a:t>deep lows</a:t>
            </a:r>
            <a:r>
              <a:rPr lang="en-US" sz="2400" dirty="0">
                <a:latin typeface="Times New Roman" pitchFamily="18" charset="0"/>
                <a:cs typeface="Times New Roman" pitchFamily="18" charset="0"/>
              </a:rPr>
              <a:t> that usually intensify with </a:t>
            </a:r>
            <a:r>
              <a:rPr lang="en-US" sz="2400" dirty="0" smtClean="0">
                <a:latin typeface="Times New Roman" pitchFamily="18" charset="0"/>
                <a:cs typeface="Times New Roman" pitchFamily="18" charset="0"/>
              </a:rPr>
              <a:t>height. Therefore</a:t>
            </a:r>
            <a:r>
              <a:rPr lang="en-US" sz="2400" dirty="0">
                <a:latin typeface="Times New Roman" pitchFamily="18" charset="0"/>
                <a:cs typeface="Times New Roman" pitchFamily="18" charset="0"/>
              </a:rPr>
              <a:t>, a surface low pressure area will appear on an upper level chart as either a </a:t>
            </a:r>
            <a:r>
              <a:rPr lang="en-US" sz="2400" b="1" dirty="0">
                <a:latin typeface="Times New Roman" pitchFamily="18" charset="0"/>
                <a:cs typeface="Times New Roman" pitchFamily="18" charset="0"/>
              </a:rPr>
              <a:t>closed low </a:t>
            </a:r>
            <a:r>
              <a:rPr lang="en-US" sz="2400" dirty="0">
                <a:latin typeface="Times New Roman" pitchFamily="18" charset="0"/>
                <a:cs typeface="Times New Roman" pitchFamily="18" charset="0"/>
              </a:rPr>
              <a:t>or a </a:t>
            </a:r>
            <a:r>
              <a:rPr lang="en-US" sz="2400" b="1" dirty="0">
                <a:latin typeface="Times New Roman" pitchFamily="18" charset="0"/>
                <a:cs typeface="Times New Roman" pitchFamily="18" charset="0"/>
              </a:rPr>
              <a:t>trough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 name="Rectangle 1"/>
          <p:cNvSpPr/>
          <p:nvPr/>
        </p:nvSpPr>
        <p:spPr>
          <a:xfrm>
            <a:off x="0" y="932581"/>
            <a:ext cx="8839200" cy="892552"/>
          </a:xfrm>
          <a:prstGeom prst="rect">
            <a:avLst/>
          </a:prstGeom>
        </p:spPr>
        <p:txBody>
          <a:bodyPr wrap="square">
            <a:spAutoFit/>
          </a:bodyPr>
          <a:lstStyle/>
          <a:p>
            <a:pPr marL="457200" indent="-457200">
              <a:buFont typeface="Arial" panose="020B0604020202020204" pitchFamily="34" charset="0"/>
              <a:buChar char="•"/>
            </a:pPr>
            <a:r>
              <a:rPr lang="en-US" sz="2600" dirty="0">
                <a:latin typeface="Times New Roman" pitchFamily="18" charset="0"/>
                <a:cs typeface="Times New Roman" pitchFamily="18" charset="0"/>
              </a:rPr>
              <a:t>Mid-latitude cyclones are "deep" pressure systems extending from the surface to </a:t>
            </a:r>
            <a:r>
              <a:rPr lang="en-US" sz="2600" dirty="0" err="1">
                <a:latin typeface="Times New Roman" pitchFamily="18" charset="0"/>
                <a:cs typeface="Times New Roman" pitchFamily="18" charset="0"/>
              </a:rPr>
              <a:t>tropopause</a:t>
            </a:r>
            <a:r>
              <a:rPr lang="en-US" sz="2600" dirty="0">
                <a:latin typeface="Times New Roman" pitchFamily="18" charset="0"/>
                <a:cs typeface="Times New Roman" pitchFamily="18" charset="0"/>
              </a:rPr>
              <a:t> level</a:t>
            </a:r>
          </a:p>
        </p:txBody>
      </p:sp>
    </p:spTree>
    <p:extLst>
      <p:ext uri="{BB962C8B-B14F-4D97-AF65-F5344CB8AC3E}">
        <p14:creationId xmlns="" xmlns:p14="http://schemas.microsoft.com/office/powerpoint/2010/main" val="1953576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www.atmos.illinois.edu/~snodgrss/Midlatitude_cyclone_files/image01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457200"/>
            <a:ext cx="8496100" cy="58007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59769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cyclone-derives-its-powers-from-a-calm-center---so-does-a-person-quote-1"/>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5106"/>
          <a:stretch/>
        </p:blipFill>
        <p:spPr bwMode="auto">
          <a:xfrm>
            <a:off x="685800" y="838200"/>
            <a:ext cx="7651337" cy="4953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187624" y="303039"/>
            <a:ext cx="6480720" cy="477054"/>
          </a:xfrm>
          <a:prstGeom prst="rect">
            <a:avLst/>
          </a:prstGeom>
          <a:noFill/>
        </p:spPr>
        <p:txBody>
          <a:bodyPr wrap="square" rtlCol="0">
            <a:spAutoFit/>
          </a:bodyPr>
          <a:lstStyle/>
          <a:p>
            <a:pPr algn="ctr"/>
            <a:r>
              <a:rPr lang="en-US" sz="2500" b="1" dirty="0" smtClean="0">
                <a:latin typeface="Andalus" pitchFamily="18" charset="-78"/>
                <a:cs typeface="Andalus" pitchFamily="18" charset="-78"/>
              </a:rPr>
              <a:t>Welcome Students In The Sixth Lecture </a:t>
            </a:r>
            <a:r>
              <a:rPr lang="en-US" sz="2500" b="1" dirty="0" smtClean="0">
                <a:latin typeface="Andalus" pitchFamily="18" charset="-78"/>
                <a:cs typeface="Andalus" pitchFamily="18" charset="-78"/>
                <a:sym typeface="Wingdings" pitchFamily="2" charset="2"/>
              </a:rPr>
              <a:t></a:t>
            </a:r>
            <a:endParaRPr lang="en-US" sz="2500" b="1" dirty="0">
              <a:latin typeface="Andalus" pitchFamily="18" charset="-78"/>
              <a:cs typeface="Andalus" pitchFamily="18" charset="-78"/>
            </a:endParaRPr>
          </a:p>
        </p:txBody>
      </p:sp>
    </p:spTree>
    <p:extLst>
      <p:ext uri="{BB962C8B-B14F-4D97-AF65-F5344CB8AC3E}">
        <p14:creationId xmlns="" xmlns:p14="http://schemas.microsoft.com/office/powerpoint/2010/main" val="3162759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latin typeface="Times New Roman" pitchFamily="18" charset="0"/>
                <a:cs typeface="Times New Roman" pitchFamily="18" charset="0"/>
              </a:rPr>
              <a:t>Polar Front Theory</a:t>
            </a:r>
          </a:p>
        </p:txBody>
      </p:sp>
      <p:sp>
        <p:nvSpPr>
          <p:cNvPr id="92163" name="Rectangle 3"/>
          <p:cNvSpPr>
            <a:spLocks noGrp="1" noChangeArrowheads="1"/>
          </p:cNvSpPr>
          <p:nvPr>
            <p:ph type="body" idx="1"/>
          </p:nvPr>
        </p:nvSpPr>
        <p:spPr>
          <a:xfrm>
            <a:off x="0" y="1600200"/>
            <a:ext cx="9144000" cy="4525963"/>
          </a:xfrm>
        </p:spPr>
        <p:txBody>
          <a:bodyPr>
            <a:normAutofit/>
          </a:bodyPr>
          <a:lstStyle/>
          <a:p>
            <a:pPr>
              <a:lnSpc>
                <a:spcPct val="80000"/>
              </a:lnSpc>
            </a:pPr>
            <a:r>
              <a:rPr lang="en-US" sz="2400" dirty="0">
                <a:latin typeface="Times New Roman" pitchFamily="18" charset="0"/>
                <a:cs typeface="Times New Roman" pitchFamily="18" charset="0"/>
              </a:rPr>
              <a:t>Developed by Norwegian scientists (</a:t>
            </a:r>
            <a:r>
              <a:rPr lang="en-US" sz="2400" dirty="0" err="1">
                <a:latin typeface="Times New Roman" pitchFamily="18" charset="0"/>
                <a:cs typeface="Times New Roman" pitchFamily="18" charset="0"/>
              </a:rPr>
              <a:t>Bjerknes</a:t>
            </a:r>
            <a:r>
              <a:rPr lang="en-US" sz="2400" dirty="0">
                <a:latin typeface="Times New Roman" pitchFamily="18" charset="0"/>
                <a:cs typeface="Times New Roman" pitchFamily="18" charset="0"/>
              </a:rPr>
              <a:t>, Solberg, Bergeron)</a:t>
            </a:r>
          </a:p>
          <a:p>
            <a:pPr>
              <a:lnSpc>
                <a:spcPct val="80000"/>
              </a:lnSpc>
            </a:pPr>
            <a:r>
              <a:rPr lang="en-US" sz="2400" dirty="0">
                <a:latin typeface="Times New Roman" pitchFamily="18" charset="0"/>
                <a:cs typeface="Times New Roman" pitchFamily="18" charset="0"/>
              </a:rPr>
              <a:t>Published shortly after WW I</a:t>
            </a:r>
          </a:p>
          <a:p>
            <a:pPr>
              <a:lnSpc>
                <a:spcPct val="80000"/>
              </a:lnSpc>
            </a:pPr>
            <a:r>
              <a:rPr lang="en-US" sz="2400" dirty="0">
                <a:latin typeface="Times New Roman" pitchFamily="18" charset="0"/>
                <a:cs typeface="Times New Roman" pitchFamily="18" charset="0"/>
              </a:rPr>
              <a:t>Polar front theory of a developing </a:t>
            </a:r>
            <a:r>
              <a:rPr lang="en-US" sz="2400" b="1" dirty="0">
                <a:latin typeface="Times New Roman" pitchFamily="18" charset="0"/>
                <a:cs typeface="Times New Roman" pitchFamily="18" charset="0"/>
              </a:rPr>
              <a:t>wave cyclone</a:t>
            </a:r>
          </a:p>
          <a:p>
            <a:pPr>
              <a:lnSpc>
                <a:spcPct val="80000"/>
              </a:lnSpc>
            </a:pPr>
            <a:r>
              <a:rPr lang="en-US" sz="2400" dirty="0">
                <a:latin typeface="Times New Roman" pitchFamily="18" charset="0"/>
                <a:cs typeface="Times New Roman" pitchFamily="18" charset="0"/>
              </a:rPr>
              <a:t>Working model of how a </a:t>
            </a:r>
            <a:r>
              <a:rPr lang="en-US" sz="2400" b="1" dirty="0">
                <a:latin typeface="Times New Roman" pitchFamily="18" charset="0"/>
                <a:cs typeface="Times New Roman" pitchFamily="18" charset="0"/>
              </a:rPr>
              <a:t>mid-latitude cyclone </a:t>
            </a:r>
            <a:r>
              <a:rPr lang="en-US" sz="2400" dirty="0">
                <a:latin typeface="Times New Roman" pitchFamily="18" charset="0"/>
                <a:cs typeface="Times New Roman" pitchFamily="18" charset="0"/>
              </a:rPr>
              <a:t>progresses through stages of birth, growth, decay.</a:t>
            </a:r>
          </a:p>
          <a:p>
            <a:pPr>
              <a:lnSpc>
                <a:spcPct val="80000"/>
              </a:lnSpc>
            </a:pPr>
            <a:r>
              <a:rPr lang="en-US" sz="2400" dirty="0">
                <a:latin typeface="Times New Roman" pitchFamily="18" charset="0"/>
                <a:cs typeface="Times New Roman" pitchFamily="18" charset="0"/>
              </a:rPr>
              <a:t>Today the work has been modified to serve as a convenient way to describe the structure and weather associated with migratory storm systems.</a:t>
            </a:r>
          </a:p>
        </p:txBody>
      </p:sp>
    </p:spTree>
    <p:extLst>
      <p:ext uri="{BB962C8B-B14F-4D97-AF65-F5344CB8AC3E}">
        <p14:creationId xmlns="" xmlns:p14="http://schemas.microsoft.com/office/powerpoint/2010/main" val="1368599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13-01a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533400"/>
            <a:ext cx="2363788"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27654" name="Rectangle 6"/>
          <p:cNvSpPr>
            <a:spLocks noChangeArrowheads="1"/>
          </p:cNvSpPr>
          <p:nvPr/>
        </p:nvSpPr>
        <p:spPr bwMode="auto">
          <a:xfrm>
            <a:off x="6553200" y="3187700"/>
            <a:ext cx="1676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7655" name="Picture 7" descr="13-01bB"/>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71800" y="838200"/>
            <a:ext cx="3124200" cy="2019300"/>
          </a:xfrm>
          <a:prstGeom prst="rect">
            <a:avLst/>
          </a:prstGeom>
          <a:noFill/>
          <a:extLst>
            <a:ext uri="{909E8E84-426E-40DD-AFC4-6F175D3DCCD1}">
              <a14:hiddenFill xmlns="" xmlns:a14="http://schemas.microsoft.com/office/drawing/2010/main">
                <a:solidFill>
                  <a:srgbClr val="FFFFFF"/>
                </a:solidFill>
              </a14:hiddenFill>
            </a:ext>
          </a:extLst>
        </p:spPr>
      </p:pic>
      <p:pic>
        <p:nvPicPr>
          <p:cNvPr id="27656" name="Picture 8" descr="13-01cB"/>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48400" y="685800"/>
            <a:ext cx="2667000" cy="2270125"/>
          </a:xfrm>
          <a:prstGeom prst="rect">
            <a:avLst/>
          </a:prstGeom>
          <a:noFill/>
          <a:extLst>
            <a:ext uri="{909E8E84-426E-40DD-AFC4-6F175D3DCCD1}">
              <a14:hiddenFill xmlns="" xmlns:a14="http://schemas.microsoft.com/office/drawing/2010/main">
                <a:solidFill>
                  <a:srgbClr val="FFFFFF"/>
                </a:solidFill>
              </a14:hiddenFill>
            </a:ext>
          </a:extLst>
        </p:spPr>
      </p:pic>
      <p:pic>
        <p:nvPicPr>
          <p:cNvPr id="27657" name="Picture 9" descr="13-01dB"/>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 y="3657600"/>
            <a:ext cx="2438400" cy="2352675"/>
          </a:xfrm>
          <a:prstGeom prst="rect">
            <a:avLst/>
          </a:prstGeom>
          <a:noFill/>
          <a:extLst>
            <a:ext uri="{909E8E84-426E-40DD-AFC4-6F175D3DCCD1}">
              <a14:hiddenFill xmlns="" xmlns:a14="http://schemas.microsoft.com/office/drawing/2010/main">
                <a:solidFill>
                  <a:srgbClr val="FFFFFF"/>
                </a:solidFill>
              </a14:hiddenFill>
            </a:ext>
          </a:extLst>
        </p:spPr>
      </p:pic>
      <p:pic>
        <p:nvPicPr>
          <p:cNvPr id="27658" name="Picture 10" descr="13-01eB"/>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81400" y="3733800"/>
            <a:ext cx="2141538" cy="2324100"/>
          </a:xfrm>
          <a:prstGeom prst="rect">
            <a:avLst/>
          </a:prstGeom>
          <a:noFill/>
          <a:extLst>
            <a:ext uri="{909E8E84-426E-40DD-AFC4-6F175D3DCCD1}">
              <a14:hiddenFill xmlns="" xmlns:a14="http://schemas.microsoft.com/office/drawing/2010/main">
                <a:solidFill>
                  <a:srgbClr val="FFFFFF"/>
                </a:solidFill>
              </a14:hiddenFill>
            </a:ext>
          </a:extLst>
        </p:spPr>
      </p:pic>
      <p:pic>
        <p:nvPicPr>
          <p:cNvPr id="27659" name="Picture 11" descr="13-01fB"/>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477000" y="3505200"/>
            <a:ext cx="2055813" cy="2590800"/>
          </a:xfrm>
          <a:prstGeom prst="rect">
            <a:avLst/>
          </a:prstGeom>
          <a:noFill/>
          <a:extLst>
            <a:ext uri="{909E8E84-426E-40DD-AFC4-6F175D3DCCD1}">
              <a14:hiddenFill xmlns="" xmlns:a14="http://schemas.microsoft.com/office/drawing/2010/main">
                <a:solidFill>
                  <a:srgbClr val="FFFFFF"/>
                </a:solidFill>
              </a14:hiddenFill>
            </a:ext>
          </a:extLst>
        </p:spPr>
      </p:pic>
      <p:sp>
        <p:nvSpPr>
          <p:cNvPr id="27660" name="Text Box 12"/>
          <p:cNvSpPr txBox="1">
            <a:spLocks noChangeArrowheads="1"/>
          </p:cNvSpPr>
          <p:nvPr/>
        </p:nvSpPr>
        <p:spPr bwMode="auto">
          <a:xfrm>
            <a:off x="1355725" y="3008313"/>
            <a:ext cx="4635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27661" name="Text Box 13"/>
          <p:cNvSpPr txBox="1">
            <a:spLocks noChangeArrowheads="1"/>
          </p:cNvSpPr>
          <p:nvPr/>
        </p:nvSpPr>
        <p:spPr bwMode="auto">
          <a:xfrm>
            <a:off x="4191000" y="2895600"/>
            <a:ext cx="463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(b)</a:t>
            </a:r>
          </a:p>
        </p:txBody>
      </p:sp>
      <p:sp>
        <p:nvSpPr>
          <p:cNvPr id="27662" name="Text Box 14"/>
          <p:cNvSpPr txBox="1">
            <a:spLocks noChangeArrowheads="1"/>
          </p:cNvSpPr>
          <p:nvPr/>
        </p:nvSpPr>
        <p:spPr bwMode="auto">
          <a:xfrm>
            <a:off x="7391400" y="2971800"/>
            <a:ext cx="450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(c)</a:t>
            </a:r>
          </a:p>
        </p:txBody>
      </p:sp>
      <p:sp>
        <p:nvSpPr>
          <p:cNvPr id="27663" name="Text Box 15"/>
          <p:cNvSpPr txBox="1">
            <a:spLocks noChangeArrowheads="1"/>
          </p:cNvSpPr>
          <p:nvPr/>
        </p:nvSpPr>
        <p:spPr bwMode="auto">
          <a:xfrm>
            <a:off x="1295400" y="6096000"/>
            <a:ext cx="463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(d)</a:t>
            </a:r>
          </a:p>
        </p:txBody>
      </p:sp>
      <p:sp>
        <p:nvSpPr>
          <p:cNvPr id="27664" name="Text Box 16"/>
          <p:cNvSpPr txBox="1">
            <a:spLocks noChangeArrowheads="1"/>
          </p:cNvSpPr>
          <p:nvPr/>
        </p:nvSpPr>
        <p:spPr bwMode="auto">
          <a:xfrm>
            <a:off x="4572000" y="6172200"/>
            <a:ext cx="463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(e)</a:t>
            </a:r>
          </a:p>
        </p:txBody>
      </p:sp>
      <p:sp>
        <p:nvSpPr>
          <p:cNvPr id="27665" name="Text Box 17"/>
          <p:cNvSpPr txBox="1">
            <a:spLocks noChangeArrowheads="1"/>
          </p:cNvSpPr>
          <p:nvPr/>
        </p:nvSpPr>
        <p:spPr bwMode="auto">
          <a:xfrm>
            <a:off x="7467600" y="6172200"/>
            <a:ext cx="400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(f)</a:t>
            </a:r>
          </a:p>
        </p:txBody>
      </p:sp>
    </p:spTree>
    <p:extLst>
      <p:ext uri="{BB962C8B-B14F-4D97-AF65-F5344CB8AC3E}">
        <p14:creationId xmlns="" xmlns:p14="http://schemas.microsoft.com/office/powerpoint/2010/main" val="3876261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0" y="3718679"/>
            <a:ext cx="9144000" cy="313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200" dirty="0">
                <a:latin typeface="Times New Roman" pitchFamily="18" charset="0"/>
                <a:cs typeface="Times New Roman" pitchFamily="18" charset="0"/>
              </a:rPr>
              <a:t>A segment of the polar front as a stationary front.  (Trough of low pressure with higher pressure on both sides.  Cold air to the North, warm air to the south.  Parallel flow along the front</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This </a:t>
            </a:r>
            <a:r>
              <a:rPr lang="en-US" sz="2200" b="1" dirty="0">
                <a:latin typeface="Times New Roman" pitchFamily="18" charset="0"/>
                <a:cs typeface="Times New Roman" pitchFamily="18" charset="0"/>
              </a:rPr>
              <a:t>type of flow sets up a cyclonic </a:t>
            </a:r>
            <a:r>
              <a:rPr lang="en-US" sz="2200" b="1" u="sng" dirty="0">
                <a:latin typeface="Times New Roman" pitchFamily="18" charset="0"/>
                <a:cs typeface="Times New Roman" pitchFamily="18" charset="0"/>
              </a:rPr>
              <a:t>wind shear</a:t>
            </a:r>
            <a:r>
              <a:rPr lang="en-US" sz="2200" b="1" dirty="0" smtClean="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Wind shear is a change in wind speed and/or direction over a short distance (either horizontally or vertically) and is most often associated with strong temperature inversions or density gradients. Wind shear can occur at high or low altitude. For low latitude, the  low-level wind shear occur when the temperature difference across the front at the surface is (</a:t>
            </a:r>
            <a:r>
              <a:rPr lang="en-US" sz="2200" dirty="0" smtClean="0">
                <a:latin typeface="Times New Roman" pitchFamily="18" charset="0"/>
                <a:cs typeface="Times New Roman" pitchFamily="18" charset="0"/>
              </a:rPr>
              <a:t>5</a:t>
            </a:r>
            <a:r>
              <a:rPr lang="en-US" sz="2200" baseline="30000" dirty="0" smtClean="0">
                <a:latin typeface="Times New Roman" pitchFamily="18" charset="0"/>
                <a:cs typeface="Times New Roman" pitchFamily="18" charset="0"/>
              </a:rPr>
              <a:t>o</a:t>
            </a:r>
            <a:r>
              <a:rPr lang="en-US" sz="2200" dirty="0" smtClean="0">
                <a:latin typeface="Times New Roman" pitchFamily="18" charset="0"/>
                <a:cs typeface="Times New Roman" pitchFamily="18" charset="0"/>
              </a:rPr>
              <a:t>C</a:t>
            </a:r>
            <a:r>
              <a:rPr lang="en-US" sz="2200" dirty="0">
                <a:latin typeface="Times New Roman" pitchFamily="18" charset="0"/>
                <a:cs typeface="Times New Roman" pitchFamily="18" charset="0"/>
              </a:rPr>
              <a:t>) or more, and the front is moving at a speed of at least 30 </a:t>
            </a:r>
            <a:r>
              <a:rPr lang="en-US" sz="2200" dirty="0" smtClean="0">
                <a:latin typeface="Times New Roman" pitchFamily="18" charset="0"/>
                <a:cs typeface="Times New Roman" pitchFamily="18" charset="0"/>
              </a:rPr>
              <a:t>knots</a:t>
            </a:r>
          </a:p>
        </p:txBody>
      </p:sp>
      <p:pic>
        <p:nvPicPr>
          <p:cNvPr id="28679" name="Picture 7" descr="13-01aB"/>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0" y="533400"/>
            <a:ext cx="3367088" cy="3200400"/>
          </a:xfrm>
          <a:prstGeom prst="rect">
            <a:avLst/>
          </a:prstGeom>
          <a:noFill/>
          <a:extLst>
            <a:ext uri="{909E8E84-426E-40DD-AFC4-6F175D3DCCD1}">
              <a14:hiddenFill xmlns="" xmlns:a14="http://schemas.microsoft.com/office/drawing/2010/main">
                <a:solidFill>
                  <a:srgbClr val="FFFFFF"/>
                </a:solidFill>
              </a14:hiddenFill>
            </a:ext>
          </a:extLst>
        </p:spPr>
      </p:pic>
      <p:sp>
        <p:nvSpPr>
          <p:cNvPr id="28680" name="Text Box 8"/>
          <p:cNvSpPr txBox="1">
            <a:spLocks noChangeArrowheads="1"/>
          </p:cNvSpPr>
          <p:nvPr/>
        </p:nvSpPr>
        <p:spPr bwMode="auto">
          <a:xfrm>
            <a:off x="4038600" y="0"/>
            <a:ext cx="1390124"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One</a:t>
            </a:r>
          </a:p>
        </p:txBody>
      </p:sp>
      <p:sp>
        <p:nvSpPr>
          <p:cNvPr id="2" name="Rectangle 1"/>
          <p:cNvSpPr/>
          <p:nvPr/>
        </p:nvSpPr>
        <p:spPr>
          <a:xfrm>
            <a:off x="-20472" y="1371600"/>
            <a:ext cx="2839872" cy="2246769"/>
          </a:xfrm>
          <a:prstGeom prst="rect">
            <a:avLst/>
          </a:prstGeom>
        </p:spPr>
        <p:txBody>
          <a:bodyPr wrap="square">
            <a:spAutoFit/>
          </a:bodyPr>
          <a:lstStyle/>
          <a:p>
            <a:pPr algn="just"/>
            <a:r>
              <a:rPr lang="en-US" sz="2000" b="1" i="1" dirty="0">
                <a:solidFill>
                  <a:schemeClr val="tx2"/>
                </a:solidFill>
                <a:latin typeface="Times New Roman" pitchFamily="18" charset="0"/>
                <a:cs typeface="Times New Roman" pitchFamily="18" charset="0"/>
              </a:rPr>
              <a:t>HINT: if you place a pen between the palms of your hands and move your left hand toward your body; the pen turns counterclockwise, cyclonically.</a:t>
            </a:r>
          </a:p>
        </p:txBody>
      </p:sp>
    </p:spTree>
    <p:extLst>
      <p:ext uri="{BB962C8B-B14F-4D97-AF65-F5344CB8AC3E}">
        <p14:creationId xmlns="" xmlns:p14="http://schemas.microsoft.com/office/powerpoint/2010/main" val="1866222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6"/>
          <p:cNvSpPr>
            <a:spLocks noChangeArrowheads="1"/>
          </p:cNvSpPr>
          <p:nvPr/>
        </p:nvSpPr>
        <p:spPr bwMode="auto">
          <a:xfrm>
            <a:off x="0" y="5199221"/>
            <a:ext cx="9144000" cy="144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200" dirty="0">
                <a:latin typeface="Times New Roman" pitchFamily="18" charset="0"/>
                <a:cs typeface="Times New Roman" pitchFamily="18" charset="0"/>
              </a:rPr>
              <a:t>Under the </a:t>
            </a:r>
            <a:r>
              <a:rPr lang="en-US" sz="2200" b="1" u="sng" dirty="0">
                <a:latin typeface="Times New Roman" pitchFamily="18" charset="0"/>
                <a:cs typeface="Times New Roman" pitchFamily="18" charset="0"/>
              </a:rPr>
              <a:t>right conditions </a:t>
            </a:r>
            <a:r>
              <a:rPr lang="en-US" sz="2200" dirty="0">
                <a:latin typeface="Times New Roman" pitchFamily="18" charset="0"/>
                <a:cs typeface="Times New Roman" pitchFamily="18" charset="0"/>
              </a:rPr>
              <a:t>a wavelike </a:t>
            </a:r>
            <a:r>
              <a:rPr lang="en-US" sz="2200" dirty="0" smtClean="0">
                <a:latin typeface="Times New Roman" pitchFamily="18" charset="0"/>
                <a:cs typeface="Times New Roman" pitchFamily="18" charset="0"/>
              </a:rPr>
              <a:t>kink (turn) </a:t>
            </a:r>
            <a:r>
              <a:rPr lang="en-US" sz="2200" dirty="0">
                <a:latin typeface="Times New Roman" pitchFamily="18" charset="0"/>
                <a:cs typeface="Times New Roman" pitchFamily="18" charset="0"/>
              </a:rPr>
              <a:t>forms on the front.  The wave that forms is known as a </a:t>
            </a:r>
            <a:r>
              <a:rPr lang="en-US" sz="2200" b="1" dirty="0">
                <a:latin typeface="Times New Roman" pitchFamily="18" charset="0"/>
                <a:cs typeface="Times New Roman" pitchFamily="18" charset="0"/>
              </a:rPr>
              <a:t>frontal wave</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Wave cyclone – an </a:t>
            </a:r>
            <a:r>
              <a:rPr lang="en-US" sz="2200" i="1" dirty="0" err="1">
                <a:latin typeface="Times New Roman" pitchFamily="18" charset="0"/>
                <a:cs typeface="Times New Roman" pitchFamily="18" charset="0"/>
              </a:rPr>
              <a:t>extratropical</a:t>
            </a:r>
            <a:r>
              <a:rPr lang="en-US" sz="2200" i="1" dirty="0">
                <a:latin typeface="Times New Roman" pitchFamily="18" charset="0"/>
                <a:cs typeface="Times New Roman" pitchFamily="18" charset="0"/>
              </a:rPr>
              <a:t> cyclone that forms and moves along a front</a:t>
            </a:r>
            <a:r>
              <a:rPr lang="en-US" sz="2200" dirty="0">
                <a:latin typeface="Times New Roman" pitchFamily="18" charset="0"/>
                <a:cs typeface="Times New Roman" pitchFamily="18" charset="0"/>
              </a:rPr>
              <a:t>.  The circulation of winds about the cyclone tends to produce a wavelike deformation on the front</a:t>
            </a:r>
          </a:p>
        </p:txBody>
      </p:sp>
      <p:pic>
        <p:nvPicPr>
          <p:cNvPr id="29703" name="Picture 7" descr="13-01b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76400" y="1219200"/>
            <a:ext cx="5715000" cy="3694113"/>
          </a:xfrm>
          <a:prstGeom prst="rect">
            <a:avLst/>
          </a:prstGeom>
          <a:noFill/>
          <a:extLst>
            <a:ext uri="{909E8E84-426E-40DD-AFC4-6F175D3DCCD1}">
              <a14:hiddenFill xmlns="" xmlns:a14="http://schemas.microsoft.com/office/drawing/2010/main">
                <a:solidFill>
                  <a:srgbClr val="FFFFFF"/>
                </a:solidFill>
              </a14:hiddenFill>
            </a:ext>
          </a:extLst>
        </p:spPr>
      </p:pic>
      <p:sp>
        <p:nvSpPr>
          <p:cNvPr id="29704" name="Text Box 8"/>
          <p:cNvSpPr txBox="1">
            <a:spLocks noChangeArrowheads="1"/>
          </p:cNvSpPr>
          <p:nvPr/>
        </p:nvSpPr>
        <p:spPr bwMode="auto">
          <a:xfrm>
            <a:off x="4038600" y="457200"/>
            <a:ext cx="147393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Two </a:t>
            </a:r>
          </a:p>
        </p:txBody>
      </p:sp>
    </p:spTree>
    <p:extLst>
      <p:ext uri="{BB962C8B-B14F-4D97-AF65-F5344CB8AC3E}">
        <p14:creationId xmlns="" xmlns:p14="http://schemas.microsoft.com/office/powerpoint/2010/main" val="3745675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ChangeArrowheads="1"/>
          </p:cNvSpPr>
          <p:nvPr/>
        </p:nvSpPr>
        <p:spPr bwMode="auto">
          <a:xfrm>
            <a:off x="0" y="4495800"/>
            <a:ext cx="9144000"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Steered by the winds aloft, the system typically moves east or </a:t>
            </a:r>
            <a:r>
              <a:rPr lang="en-US" sz="2400" dirty="0" smtClean="0">
                <a:latin typeface="Times New Roman" pitchFamily="18" charset="0"/>
                <a:cs typeface="Times New Roman" pitchFamily="18" charset="0"/>
              </a:rPr>
              <a:t>northeastward </a:t>
            </a:r>
            <a:r>
              <a:rPr lang="en-US" sz="2400" dirty="0">
                <a:latin typeface="Times New Roman" pitchFamily="18" charset="0"/>
                <a:cs typeface="Times New Roman" pitchFamily="18" charset="0"/>
              </a:rPr>
              <a:t>and gradually becomes a fully developed open wave in 12 to 24 hours.  </a:t>
            </a:r>
            <a:r>
              <a:rPr lang="en-US" sz="2400" b="1" dirty="0">
                <a:latin typeface="Times New Roman" pitchFamily="18" charset="0"/>
                <a:cs typeface="Times New Roman" pitchFamily="18" charset="0"/>
              </a:rPr>
              <a:t>Open wave – the stage of development of a wave cyclone where a cold front and a warm front exist</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but no occluded front</a:t>
            </a:r>
            <a:r>
              <a:rPr lang="en-US" sz="2400" dirty="0">
                <a:latin typeface="Times New Roman" pitchFamily="18" charset="0"/>
                <a:cs typeface="Times New Roman" pitchFamily="18" charset="0"/>
              </a:rPr>
              <a:t>.  The center of lowest pressure in the wave is located at the junction of two fronts.</a:t>
            </a:r>
          </a:p>
        </p:txBody>
      </p:sp>
      <p:pic>
        <p:nvPicPr>
          <p:cNvPr id="30727" name="Picture 7" descr="13-01c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457200"/>
            <a:ext cx="4724400" cy="4022725"/>
          </a:xfrm>
          <a:prstGeom prst="rect">
            <a:avLst/>
          </a:prstGeom>
          <a:noFill/>
          <a:extLst>
            <a:ext uri="{909E8E84-426E-40DD-AFC4-6F175D3DCCD1}">
              <a14:hiddenFill xmlns="" xmlns:a14="http://schemas.microsoft.com/office/drawing/2010/main">
                <a:solidFill>
                  <a:srgbClr val="FFFFFF"/>
                </a:solidFill>
              </a14:hiddenFill>
            </a:ext>
          </a:extLst>
        </p:spPr>
      </p:pic>
      <p:sp>
        <p:nvSpPr>
          <p:cNvPr id="30728" name="Text Box 8"/>
          <p:cNvSpPr txBox="1">
            <a:spLocks noChangeArrowheads="1"/>
          </p:cNvSpPr>
          <p:nvPr/>
        </p:nvSpPr>
        <p:spPr bwMode="auto">
          <a:xfrm>
            <a:off x="3962400" y="0"/>
            <a:ext cx="161781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Three</a:t>
            </a:r>
          </a:p>
        </p:txBody>
      </p:sp>
    </p:spTree>
    <p:extLst>
      <p:ext uri="{BB962C8B-B14F-4D97-AF65-F5344CB8AC3E}">
        <p14:creationId xmlns="" xmlns:p14="http://schemas.microsoft.com/office/powerpoint/2010/main" val="349458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0" y="3734812"/>
            <a:ext cx="9144000"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sz="2400" dirty="0">
                <a:latin typeface="Times New Roman" pitchFamily="18" charset="0"/>
                <a:cs typeface="Times New Roman" pitchFamily="18" charset="0"/>
              </a:rPr>
              <a:t>Central pressure is now lower, several isobars encircle the wave.  The more tightly packed isobars create a stronger cyclonic flow, winds swirl </a:t>
            </a:r>
            <a:r>
              <a:rPr lang="en-US" sz="2400" dirty="0" err="1">
                <a:latin typeface="Times New Roman" pitchFamily="18" charset="0"/>
                <a:cs typeface="Times New Roman" pitchFamily="18" charset="0"/>
              </a:rPr>
              <a:t>counterclock</a:t>
            </a:r>
            <a:r>
              <a:rPr lang="en-US" sz="2400" dirty="0">
                <a:latin typeface="Times New Roman" pitchFamily="18" charset="0"/>
                <a:cs typeface="Times New Roman" pitchFamily="18" charset="0"/>
              </a:rPr>
              <a:t>-wise and inward toward the low’s center.  Energy for the storm is derived rising warm air and sinking cold air transforming potential energy to kinetic energy (energy of motion).  Condensation supplies energy in the form of latent heat.  Converging surface winds produce an increase of kinetic energy.  The cold front advances on the warm front</a:t>
            </a:r>
            <a:r>
              <a:rPr lang="en-US" sz="2400" dirty="0" smtClean="0">
                <a:latin typeface="Times New Roman" pitchFamily="18" charset="0"/>
                <a:cs typeface="Times New Roman" pitchFamily="18" charset="0"/>
              </a:rPr>
              <a:t>…</a:t>
            </a:r>
            <a:endParaRPr lang="en-US" dirty="0"/>
          </a:p>
        </p:txBody>
      </p:sp>
      <p:pic>
        <p:nvPicPr>
          <p:cNvPr id="31751" name="Picture 7" descr="13-01dB"/>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43200" y="533400"/>
            <a:ext cx="3733800" cy="3124200"/>
          </a:xfrm>
          <a:prstGeom prst="rect">
            <a:avLst/>
          </a:prstGeom>
          <a:noFill/>
          <a:extLst>
            <a:ext uri="{909E8E84-426E-40DD-AFC4-6F175D3DCCD1}">
              <a14:hiddenFill xmlns="" xmlns:a14="http://schemas.microsoft.com/office/drawing/2010/main">
                <a:solidFill>
                  <a:srgbClr val="FFFFFF"/>
                </a:solidFill>
              </a14:hiddenFill>
            </a:ext>
          </a:extLst>
        </p:spPr>
      </p:pic>
      <p:sp>
        <p:nvSpPr>
          <p:cNvPr id="31752" name="Text Box 8"/>
          <p:cNvSpPr txBox="1">
            <a:spLocks noChangeArrowheads="1"/>
          </p:cNvSpPr>
          <p:nvPr/>
        </p:nvSpPr>
        <p:spPr bwMode="auto">
          <a:xfrm>
            <a:off x="3870325" y="0"/>
            <a:ext cx="149271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latin typeface="Times New Roman" pitchFamily="18" charset="0"/>
                <a:cs typeface="Times New Roman" pitchFamily="18" charset="0"/>
              </a:rPr>
              <a:t>Step Four</a:t>
            </a:r>
          </a:p>
        </p:txBody>
      </p:sp>
    </p:spTree>
    <p:extLst>
      <p:ext uri="{BB962C8B-B14F-4D97-AF65-F5344CB8AC3E}">
        <p14:creationId xmlns="" xmlns:p14="http://schemas.microsoft.com/office/powerpoint/2010/main" val="3195333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38250" y="1524000"/>
            <a:ext cx="66675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05069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727</Words>
  <Application>Microsoft Office PowerPoint</Application>
  <PresentationFormat>On-screen Show (4:3)</PresentationFormat>
  <Paragraphs>42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 Course of Synoptic Meteorology</vt:lpstr>
      <vt:lpstr>Slide 2</vt:lpstr>
      <vt:lpstr>Polar Front Theory</vt:lpstr>
      <vt:lpstr>Slide 4</vt:lpstr>
      <vt:lpstr>Slide 5</vt:lpstr>
      <vt:lpstr>Slide 6</vt:lpstr>
      <vt:lpstr>Slide 7</vt:lpstr>
      <vt:lpstr>Slide 8</vt:lpstr>
      <vt:lpstr>Slide 9</vt:lpstr>
      <vt:lpstr>Slide 10</vt:lpstr>
      <vt:lpstr>Slide 11</vt:lpstr>
      <vt:lpstr>Slide 12</vt:lpstr>
      <vt:lpstr>Developing Mid-Latitude Cyclones and Anticyclones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husain</cp:lastModifiedBy>
  <cp:revision>12</cp:revision>
  <dcterms:created xsi:type="dcterms:W3CDTF">2017-05-01T19:42:36Z</dcterms:created>
  <dcterms:modified xsi:type="dcterms:W3CDTF">2024-09-24T11:14:10Z</dcterms:modified>
</cp:coreProperties>
</file>