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61" r:id="rId3"/>
    <p:sldId id="263" r:id="rId4"/>
    <p:sldId id="265" r:id="rId5"/>
    <p:sldId id="266" r:id="rId6"/>
    <p:sldId id="268" r:id="rId7"/>
    <p:sldId id="271" r:id="rId8"/>
    <p:sldId id="269" r:id="rId9"/>
    <p:sldId id="272" r:id="rId10"/>
    <p:sldId id="273" r:id="rId11"/>
    <p:sldId id="274" r:id="rId12"/>
    <p:sldId id="275" r:id="rId13"/>
    <p:sldId id="276" r:id="rId14"/>
    <p:sldId id="277" r:id="rId15"/>
    <p:sldId id="280" r:id="rId16"/>
    <p:sldId id="281" r:id="rId17"/>
    <p:sldId id="28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D43DE-BDFE-4A59-B2E8-868B29DE2630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1FBC4-0262-4342-AB80-FE9EDF9A47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2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figure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8A452-A625-4139-B200-BBF7240EF7C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2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42F6-AAA2-4983-A0C2-8BA19D768F91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1545C-7A43-4F41-A5BA-CC49DC097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42F6-AAA2-4983-A0C2-8BA19D768F91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1545C-7A43-4F41-A5BA-CC49DC097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42F6-AAA2-4983-A0C2-8BA19D768F91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1545C-7A43-4F41-A5BA-CC49DC097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42F6-AAA2-4983-A0C2-8BA19D768F91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1545C-7A43-4F41-A5BA-CC49DC097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42F6-AAA2-4983-A0C2-8BA19D768F91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1545C-7A43-4F41-A5BA-CC49DC097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42F6-AAA2-4983-A0C2-8BA19D768F91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1545C-7A43-4F41-A5BA-CC49DC097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42F6-AAA2-4983-A0C2-8BA19D768F91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1545C-7A43-4F41-A5BA-CC49DC097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42F6-AAA2-4983-A0C2-8BA19D768F91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1545C-7A43-4F41-A5BA-CC49DC097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42F6-AAA2-4983-A0C2-8BA19D768F91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1545C-7A43-4F41-A5BA-CC49DC097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42F6-AAA2-4983-A0C2-8BA19D768F91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1545C-7A43-4F41-A5BA-CC49DC097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42F6-AAA2-4983-A0C2-8BA19D768F91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1545C-7A43-4F41-A5BA-CC49DC097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142F6-AAA2-4983-A0C2-8BA19D768F91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1545C-7A43-4F41-A5BA-CC49DC097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ikipedia.org/wiki/Methionine" TargetMode="External"/><Relationship Id="rId3" Type="http://schemas.openxmlformats.org/officeDocument/2006/relationships/hyperlink" Target="http://www.wikipedia.org/wiki/Phosphorus" TargetMode="External"/><Relationship Id="rId7" Type="http://schemas.openxmlformats.org/officeDocument/2006/relationships/hyperlink" Target="http://www.wikipedia.org/wiki/Cysteine" TargetMode="External"/><Relationship Id="rId2" Type="http://schemas.openxmlformats.org/officeDocument/2006/relationships/hyperlink" Target="http://www.wikipedia.org/wiki/Radioactiv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kipedia.org/wiki/Sulfur" TargetMode="External"/><Relationship Id="rId5" Type="http://schemas.openxmlformats.org/officeDocument/2006/relationships/hyperlink" Target="http://www.wikipedia.org/wiki/E._coli" TargetMode="External"/><Relationship Id="rId10" Type="http://schemas.openxmlformats.org/officeDocument/2006/relationships/hyperlink" Target="http://www.wikipedia.org/wiki/Nobel_Prize_in_Physiology_or_Medicine" TargetMode="External"/><Relationship Id="rId4" Type="http://schemas.openxmlformats.org/officeDocument/2006/relationships/hyperlink" Target="http://www.wikipedia.org/wiki/Amino_acid" TargetMode="External"/><Relationship Id="rId9" Type="http://schemas.openxmlformats.org/officeDocument/2006/relationships/hyperlink" Target="http://www.wikipedia.org/wiki/Centrifuge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olecule" TargetMode="External"/><Relationship Id="rId2" Type="http://schemas.openxmlformats.org/officeDocument/2006/relationships/hyperlink" Target="http://en.wikipedia.org/wiki/DNA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olecular_biology" TargetMode="External"/><Relationship Id="rId2" Type="http://schemas.openxmlformats.org/officeDocument/2006/relationships/hyperlink" Target="http://en.wikipedia.org/wiki/Biochemistr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Forensics" TargetMode="External"/><Relationship Id="rId5" Type="http://schemas.openxmlformats.org/officeDocument/2006/relationships/hyperlink" Target="http://en.wikipedia.org/wiki/Medicine" TargetMode="External"/><Relationship Id="rId4" Type="http://schemas.openxmlformats.org/officeDocument/2006/relationships/hyperlink" Target="http://en.wikipedia.org/wiki/Genetics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Martin_Evans" TargetMode="External"/><Relationship Id="rId5" Type="http://schemas.openxmlformats.org/officeDocument/2006/relationships/image" Target="../media/image14.jpeg"/><Relationship Id="rId4" Type="http://schemas.openxmlformats.org/officeDocument/2006/relationships/hyperlink" Target="https://www.google.iq/search?biw=1366&amp;bih=600&amp;q=rendcomb&amp;stick=H4sIAAAAAAAAAGOovnz8BQMDgwEHnxCHfq6-QYZBYaUSF4hlnJFhnJutJZadbKVfkJpfkJMKpIqK8_OskvKL8izmn_nyQanS2UKwtOp-vk341gN5awCDu1DGTQAAAA&amp;sa=X&amp;ei=L5NQUr3cG-fI4ASE-4DgDQ&amp;ved=0CKgBEJsTKAIwEw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hite_blood_cell" TargetMode="External"/><Relationship Id="rId2" Type="http://schemas.openxmlformats.org/officeDocument/2006/relationships/hyperlink" Target="http://en.wikipedia.org/wiki/Nucleic_aci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Immune_system" TargetMode="External"/><Relationship Id="rId3" Type="http://schemas.openxmlformats.org/officeDocument/2006/relationships/hyperlink" Target="http://en.wikipedia.org/wiki/Transformation_(genetics)" TargetMode="External"/><Relationship Id="rId7" Type="http://schemas.openxmlformats.org/officeDocument/2006/relationships/hyperlink" Target="http://en.wikipedia.org/wiki/Polysaccharide" TargetMode="External"/><Relationship Id="rId2" Type="http://schemas.openxmlformats.org/officeDocument/2006/relationships/hyperlink" Target="http://en.wikipedia.org/wiki/Frederick_Griffit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Mouse" TargetMode="External"/><Relationship Id="rId5" Type="http://schemas.openxmlformats.org/officeDocument/2006/relationships/hyperlink" Target="http://en.wikipedia.org/wiki/Streptococcus_pneumoniae" TargetMode="External"/><Relationship Id="rId4" Type="http://schemas.openxmlformats.org/officeDocument/2006/relationships/hyperlink" Target="http://en.wikipedia.org/wiki/Strain_(biology)" TargetMode="External"/><Relationship Id="rId9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coopweb.com/Virulent" TargetMode="External"/><Relationship Id="rId3" Type="http://schemas.openxmlformats.org/officeDocument/2006/relationships/hyperlink" Target="http://www.scoopweb.com/Colin_Munro_MacLeod" TargetMode="External"/><Relationship Id="rId7" Type="http://schemas.openxmlformats.org/officeDocument/2006/relationships/hyperlink" Target="http://www.scoopweb.com/Streptococcus_pneumoniae" TargetMode="External"/><Relationship Id="rId2" Type="http://schemas.openxmlformats.org/officeDocument/2006/relationships/hyperlink" Target="http://www.scoopweb.com/Oswald_Aver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coopweb.com/Bacterial_transformation" TargetMode="External"/><Relationship Id="rId5" Type="http://schemas.openxmlformats.org/officeDocument/2006/relationships/hyperlink" Target="http://www.scoopweb.com/DNA" TargetMode="External"/><Relationship Id="rId4" Type="http://schemas.openxmlformats.org/officeDocument/2006/relationships/hyperlink" Target="http://www.scoopweb.com/Maclyn_McCarty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0573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Molecular Biology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Introduction and brief history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048000"/>
            <a:ext cx="9144000" cy="3810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002060"/>
                </a:solidFill>
              </a:rPr>
              <a:t>References :</a:t>
            </a:r>
          </a:p>
          <a:p>
            <a:pPr algn="l"/>
            <a:r>
              <a:rPr lang="en-US" sz="2800" dirty="0" smtClean="0">
                <a:solidFill>
                  <a:srgbClr val="002060"/>
                </a:solidFill>
              </a:rPr>
              <a:t>1-Essential of molecular biology by George M. </a:t>
            </a:r>
            <a:r>
              <a:rPr lang="en-US" sz="2800" dirty="0" err="1" smtClean="0">
                <a:solidFill>
                  <a:srgbClr val="002060"/>
                </a:solidFill>
              </a:rPr>
              <a:t>Malacinski</a:t>
            </a:r>
            <a:r>
              <a:rPr lang="en-US" sz="2800" dirty="0" smtClean="0">
                <a:solidFill>
                  <a:srgbClr val="002060"/>
                </a:solidFill>
              </a:rPr>
              <a:t>,  4</a:t>
            </a:r>
            <a:r>
              <a:rPr lang="en-US" sz="2800" baseline="30000" dirty="0" smtClean="0">
                <a:solidFill>
                  <a:srgbClr val="002060"/>
                </a:solidFill>
              </a:rPr>
              <a:t>th</a:t>
            </a:r>
            <a:r>
              <a:rPr lang="en-US" sz="2800" dirty="0" smtClean="0">
                <a:solidFill>
                  <a:srgbClr val="002060"/>
                </a:solidFill>
              </a:rPr>
              <a:t> edition, 2003.</a:t>
            </a:r>
            <a:endParaRPr lang="en-US" sz="2800" dirty="0">
              <a:solidFill>
                <a:srgbClr val="002060"/>
              </a:solidFill>
            </a:endParaRPr>
          </a:p>
          <a:p>
            <a:pPr algn="l"/>
            <a:r>
              <a:rPr lang="en-US" sz="2800" dirty="0" smtClean="0">
                <a:solidFill>
                  <a:srgbClr val="002060"/>
                </a:solidFill>
              </a:rPr>
              <a:t>2-Molecular </a:t>
            </a:r>
            <a:r>
              <a:rPr lang="en-US" sz="2800" dirty="0">
                <a:solidFill>
                  <a:srgbClr val="002060"/>
                </a:solidFill>
              </a:rPr>
              <a:t>Biology, Gene to protein by Burton E. </a:t>
            </a:r>
            <a:r>
              <a:rPr lang="en-US" sz="2800" dirty="0" err="1" smtClean="0">
                <a:solidFill>
                  <a:srgbClr val="002060"/>
                </a:solidFill>
              </a:rPr>
              <a:t>Tropp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>
                <a:solidFill>
                  <a:srgbClr val="002060"/>
                </a:solidFill>
              </a:rPr>
              <a:t>4</a:t>
            </a:r>
            <a:r>
              <a:rPr lang="en-US" sz="2800" baseline="30000" dirty="0">
                <a:solidFill>
                  <a:srgbClr val="002060"/>
                </a:solidFill>
              </a:rPr>
              <a:t>th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Edition,  2012. 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US" dirty="0" smtClean="0">
                <a:solidFill>
                  <a:srgbClr val="C00000"/>
                </a:solidFill>
              </a:rPr>
              <a:t>ERPIREMENT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:</a:t>
            </a:r>
          </a:p>
          <a:p>
            <a:pPr algn="just"/>
            <a:r>
              <a:rPr lang="en-US" dirty="0" smtClean="0"/>
              <a:t>They depend on the differences between protein &amp;DNA chemical structure (DNA contains  :C, H,O,N and Ph     while protein :C,H.O.N,S)</a:t>
            </a:r>
          </a:p>
          <a:p>
            <a:pPr algn="just"/>
            <a:r>
              <a:rPr lang="en-US" dirty="0" smtClean="0"/>
              <a:t>In their first set of experiments, </a:t>
            </a:r>
            <a:r>
              <a:rPr lang="en-US" dirty="0" smtClean="0">
                <a:solidFill>
                  <a:srgbClr val="C00000"/>
                </a:solidFill>
              </a:rPr>
              <a:t>Hershey and Chase </a:t>
            </a:r>
            <a:r>
              <a:rPr lang="en-US" dirty="0" smtClean="0"/>
              <a:t>labeled the DNA of phages with </a:t>
            </a:r>
            <a:r>
              <a:rPr lang="en-US" dirty="0" smtClean="0">
                <a:solidFill>
                  <a:srgbClr val="C00000"/>
                </a:solidFill>
                <a:hlinkClick r:id="rId2" tooltip="Radioactive"/>
              </a:rPr>
              <a:t>radioactive</a:t>
            </a:r>
            <a:r>
              <a:rPr lang="en-US" dirty="0" smtClean="0">
                <a:solidFill>
                  <a:srgbClr val="C00000"/>
                </a:solidFill>
              </a:rPr>
              <a:t>  </a:t>
            </a:r>
            <a:r>
              <a:rPr lang="en-US" dirty="0" smtClean="0">
                <a:solidFill>
                  <a:srgbClr val="C00000"/>
                </a:solidFill>
                <a:hlinkClick r:id="rId3" tooltip="Phosphorus"/>
              </a:rPr>
              <a:t>Phosphorus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- P</a:t>
            </a:r>
            <a:r>
              <a:rPr lang="en-US" dirty="0" smtClean="0">
                <a:solidFill>
                  <a:srgbClr val="C00000"/>
                </a:solidFill>
              </a:rPr>
              <a:t>32</a:t>
            </a:r>
            <a:r>
              <a:rPr lang="en-US" dirty="0" smtClean="0"/>
              <a:t> (the element phosphorus is present in DNA but not present in any of the 20 </a:t>
            </a:r>
            <a:r>
              <a:rPr lang="en-US" dirty="0" smtClean="0">
                <a:hlinkClick r:id="rId4" tooltip="Amino acid"/>
              </a:rPr>
              <a:t>amino acids</a:t>
            </a:r>
            <a:r>
              <a:rPr lang="en-US" dirty="0" smtClean="0"/>
              <a:t> from which proteins are made). They allowed the phages to infect </a:t>
            </a:r>
            <a:r>
              <a:rPr lang="en-US" i="1" dirty="0" smtClean="0">
                <a:hlinkClick r:id="rId5" tooltip="E. coli"/>
              </a:rPr>
              <a:t>E. coli</a:t>
            </a:r>
            <a:r>
              <a:rPr lang="en-US" dirty="0" smtClean="0"/>
              <a:t>, and through several elegant experiments were able to observe the transfer of P32 labeled phage DNA into the cytoplasm of the bacterium</a:t>
            </a:r>
          </a:p>
          <a:p>
            <a:pPr algn="just"/>
            <a:r>
              <a:rPr lang="en-US" dirty="0" smtClean="0"/>
              <a:t>In their second set of experiments, they labeled the phages with radioactive </a:t>
            </a:r>
            <a:r>
              <a:rPr lang="en-US" dirty="0" smtClean="0">
                <a:solidFill>
                  <a:srgbClr val="FF0000"/>
                </a:solidFill>
                <a:hlinkClick r:id="rId6" tooltip="Sulfur"/>
              </a:rPr>
              <a:t>Sulfur</a:t>
            </a:r>
            <a:r>
              <a:rPr lang="en-US" dirty="0" smtClean="0">
                <a:solidFill>
                  <a:srgbClr val="FF0000"/>
                </a:solidFill>
              </a:rPr>
              <a:t>-35</a:t>
            </a:r>
            <a:r>
              <a:rPr lang="en-US" dirty="0" smtClean="0"/>
              <a:t> (Sulfur is present in the amino acids </a:t>
            </a:r>
            <a:r>
              <a:rPr lang="en-US" dirty="0" err="1" smtClean="0">
                <a:hlinkClick r:id="rId7" tooltip="Cysteine"/>
              </a:rPr>
              <a:t>cysteine</a:t>
            </a:r>
            <a:r>
              <a:rPr lang="en-US" dirty="0" smtClean="0"/>
              <a:t> and </a:t>
            </a:r>
            <a:r>
              <a:rPr lang="en-US" dirty="0" err="1" smtClean="0">
                <a:hlinkClick r:id="rId8" tooltip="Methionine"/>
              </a:rPr>
              <a:t>methionine</a:t>
            </a:r>
            <a:r>
              <a:rPr lang="en-US" dirty="0" smtClean="0"/>
              <a:t>, but not in DNA). Following infection of </a:t>
            </a:r>
            <a:r>
              <a:rPr lang="en-US" i="1" dirty="0" smtClean="0">
                <a:hlinkClick r:id="rId5" tooltip="E. coli"/>
              </a:rPr>
              <a:t>E. coli</a:t>
            </a:r>
            <a:r>
              <a:rPr lang="en-US" dirty="0" smtClean="0"/>
              <a:t> they then sheared the viral protein shells off of infected cells using a high-speed blender and separated the cells and viral coats by using a </a:t>
            </a:r>
            <a:r>
              <a:rPr lang="en-US" dirty="0" smtClean="0">
                <a:hlinkClick r:id="rId9" tooltip="Centrifuge"/>
              </a:rPr>
              <a:t>centrifuge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After separation, the radioactive </a:t>
            </a:r>
            <a:r>
              <a:rPr lang="en-US" dirty="0" smtClean="0">
                <a:solidFill>
                  <a:srgbClr val="FF0000"/>
                </a:solidFill>
              </a:rPr>
              <a:t>S35 </a:t>
            </a:r>
            <a:r>
              <a:rPr lang="en-US" dirty="0" smtClean="0"/>
              <a:t>tracer was observed in the protein shells, but not in the infected bacteria, supporting the hypothesis </a:t>
            </a:r>
            <a:r>
              <a:rPr lang="en-US" dirty="0" smtClean="0">
                <a:solidFill>
                  <a:srgbClr val="FF0000"/>
                </a:solidFill>
              </a:rPr>
              <a:t>that the genetic material which infects the bacteria was DNA and not protein.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Hershey shared the 1969 </a:t>
            </a:r>
            <a:r>
              <a:rPr lang="en-US" dirty="0" smtClean="0">
                <a:hlinkClick r:id="rId10" tooltip="Nobel Prize in Physiology or Medicine"/>
              </a:rPr>
              <a:t>Nobel Prize in Physiology or Medicine</a:t>
            </a:r>
            <a:r>
              <a:rPr lang="en-US" dirty="0" smtClean="0"/>
              <a:t> for his “discoveries concerning the genetic structure of viruses.”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ersheychaseexp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758px-Hershey_Chase_experiment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8839200" cy="6858000"/>
          </a:xfr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200" dirty="0" smtClean="0">
                <a:solidFill>
                  <a:srgbClr val="B40C58"/>
                </a:solidFill>
              </a:rPr>
              <a:t>Another  important findings in molecular biology science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1950 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Rosalind franklin&amp; Maurice Wilkins </a:t>
            </a:r>
            <a:r>
              <a:rPr lang="en-US" dirty="0" smtClean="0"/>
              <a:t>(using  X-ray crystallographic equipment to solve the DNA problem at King's College\London to determine the 3- dimensional structure of the DNA, according to this,  A- DNA and B- DNA were described. </a:t>
            </a:r>
          </a:p>
          <a:p>
            <a:pPr algn="just"/>
            <a:r>
              <a:rPr lang="en-US" dirty="0" smtClean="0">
                <a:solidFill>
                  <a:srgbClr val="C00000"/>
                </a:solidFill>
              </a:rPr>
              <a:t> (1953) James Watson (USA) &amp;Francis Crick\UK discovered </a:t>
            </a:r>
            <a:r>
              <a:rPr lang="en-US" dirty="0" smtClean="0"/>
              <a:t> </a:t>
            </a:r>
            <a:r>
              <a:rPr lang="en-US" dirty="0" smtClean="0">
                <a:hlinkClick r:id="rId2" tooltip="DNA"/>
              </a:rPr>
              <a:t>DNA</a:t>
            </a:r>
            <a:r>
              <a:rPr lang="en-US" dirty="0" smtClean="0"/>
              <a:t> </a:t>
            </a:r>
            <a:r>
              <a:rPr lang="en-US" dirty="0" smtClean="0">
                <a:hlinkClick r:id="rId3" tooltip="Molecule"/>
              </a:rPr>
              <a:t>molecule</a:t>
            </a:r>
            <a:r>
              <a:rPr lang="en-US" dirty="0" smtClean="0"/>
              <a:t> (will be discussed later ) depending on </a:t>
            </a: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franklin Wilkins</a:t>
            </a:r>
            <a:r>
              <a:rPr lang="en-US" dirty="0" smtClean="0"/>
              <a:t> X-ray model. </a:t>
            </a:r>
            <a:r>
              <a:rPr lang="en-US" dirty="0" smtClean="0">
                <a:solidFill>
                  <a:srgbClr val="C00000"/>
                </a:solidFill>
              </a:rPr>
              <a:t>This was one of the most significant scientific discoveries of the 20th century.</a:t>
            </a:r>
          </a:p>
          <a:p>
            <a:pPr algn="just"/>
            <a:r>
              <a:rPr lang="en-US" dirty="0" smtClean="0"/>
              <a:t>Francis Crick in 1958 established the theory of  </a:t>
            </a:r>
            <a:r>
              <a:rPr lang="en-US" b="1" dirty="0" smtClean="0"/>
              <a:t>central dogma of molecular biology</a:t>
            </a:r>
            <a:r>
              <a:rPr lang="en-US" dirty="0" smtClean="0"/>
              <a:t>  that is to say the genetic information follow from </a:t>
            </a:r>
          </a:p>
          <a:p>
            <a:pPr algn="just">
              <a:buNone/>
            </a:pPr>
            <a:r>
              <a:rPr lang="en-US" dirty="0" smtClean="0"/>
              <a:t>                                        DNA</a:t>
            </a:r>
            <a:r>
              <a:rPr lang="en-US" dirty="0" smtClean="0">
                <a:latin typeface="Times New Roman"/>
                <a:cs typeface="Times New Roman"/>
              </a:rPr>
              <a:t>→RNA→PROTEIN </a:t>
            </a:r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watson-crick-dn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3276600"/>
            <a:ext cx="3810000" cy="2895600"/>
          </a:xfrm>
        </p:spPr>
      </p:pic>
      <p:pic>
        <p:nvPicPr>
          <p:cNvPr id="5" name="Picture 4" descr="rosalind frankli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0"/>
            <a:ext cx="3276600" cy="2819401"/>
          </a:xfrm>
          <a:prstGeom prst="rect">
            <a:avLst/>
          </a:prstGeom>
        </p:spPr>
      </p:pic>
      <p:pic>
        <p:nvPicPr>
          <p:cNvPr id="6" name="Picture 5" descr="Maurice wilkin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5000" y="228600"/>
            <a:ext cx="2990850" cy="27622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81000" y="28956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Rosalind </a:t>
            </a:r>
            <a:r>
              <a:rPr lang="en-US" dirty="0" err="1" smtClean="0"/>
              <a:t>franklin</a:t>
            </a:r>
            <a:r>
              <a:rPr lang="en-US" dirty="0" smtClean="0"/>
              <a:t>  1950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477000" y="3048000"/>
            <a:ext cx="2286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Maurice Wilkins 1950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6211669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rgbClr val="C00000"/>
                </a:solidFill>
              </a:rPr>
              <a:t>James Watson(USA)&amp;Francis Crick\UK 1953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b="1" dirty="0" smtClean="0"/>
              <a:t>1977 Frederick Sanger </a:t>
            </a:r>
            <a:r>
              <a:rPr lang="en-US" b="1" dirty="0"/>
              <a:t>and 1980 </a:t>
            </a:r>
            <a:r>
              <a:rPr lang="en-US" b="1" dirty="0" err="1" smtClean="0"/>
              <a:t>Maxam</a:t>
            </a:r>
            <a:r>
              <a:rPr lang="en-US" b="1" dirty="0" smtClean="0"/>
              <a:t>–Gilbert: </a:t>
            </a:r>
            <a:r>
              <a:rPr lang="en-US" dirty="0" smtClean="0"/>
              <a:t>are scientists who were working on the determination of base sequences in nucleic acids. </a:t>
            </a:r>
          </a:p>
          <a:p>
            <a:pPr algn="just"/>
            <a:r>
              <a:rPr lang="en-US" sz="3400" b="1" dirty="0" smtClean="0">
                <a:solidFill>
                  <a:schemeClr val="tx1"/>
                </a:solidFill>
              </a:rPr>
              <a:t>1983 </a:t>
            </a:r>
            <a:r>
              <a:rPr lang="en-US" sz="3400" b="1" dirty="0" err="1" smtClean="0">
                <a:solidFill>
                  <a:schemeClr val="tx1"/>
                </a:solidFill>
              </a:rPr>
              <a:t>Kary</a:t>
            </a:r>
            <a:r>
              <a:rPr lang="en-US" sz="3400" b="1" dirty="0">
                <a:solidFill>
                  <a:schemeClr val="tx1"/>
                </a:solidFill>
              </a:rPr>
              <a:t> </a:t>
            </a:r>
            <a:r>
              <a:rPr lang="en-US" sz="3400" b="1" dirty="0" smtClean="0">
                <a:solidFill>
                  <a:schemeClr val="tx1"/>
                </a:solidFill>
              </a:rPr>
              <a:t>Mullis  </a:t>
            </a:r>
            <a:r>
              <a:rPr lang="en-US" dirty="0" smtClean="0">
                <a:solidFill>
                  <a:schemeClr val="tx1"/>
                </a:solidFill>
              </a:rPr>
              <a:t>American chemist start synthesis the desired DNA sequence and copying it using polymerase chain reaction (PCR Technique discussed later), a technique which would allow a small strand of DNA to be copied almost an infinite number of times. This has created revolutions in </a:t>
            </a:r>
            <a:r>
              <a:rPr lang="en-US" dirty="0" smtClean="0">
                <a:solidFill>
                  <a:schemeClr val="tx1"/>
                </a:solidFill>
                <a:hlinkClick r:id="rId2" tooltip="Biochemistry"/>
              </a:rPr>
              <a:t>biochemistry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  <a:hlinkClick r:id="rId3" tooltip="Molecular biology"/>
              </a:rPr>
              <a:t>molecular biology</a:t>
            </a:r>
            <a:r>
              <a:rPr lang="en-US" dirty="0" smtClean="0">
                <a:solidFill>
                  <a:schemeClr val="tx1"/>
                </a:solidFill>
              </a:rPr>
              <a:t>, </a:t>
            </a:r>
            <a:r>
              <a:rPr lang="en-US" dirty="0" smtClean="0">
                <a:solidFill>
                  <a:schemeClr val="tx1"/>
                </a:solidFill>
                <a:hlinkClick r:id="rId4" tooltip="Genetics"/>
              </a:rPr>
              <a:t>genetics</a:t>
            </a:r>
            <a:r>
              <a:rPr lang="en-US" dirty="0" smtClean="0">
                <a:solidFill>
                  <a:schemeClr val="tx1"/>
                </a:solidFill>
              </a:rPr>
              <a:t>, </a:t>
            </a:r>
            <a:r>
              <a:rPr lang="en-US" dirty="0" smtClean="0">
                <a:solidFill>
                  <a:schemeClr val="tx1"/>
                </a:solidFill>
                <a:hlinkClick r:id="rId5" tooltip="Medicine"/>
              </a:rPr>
              <a:t>medicine</a:t>
            </a:r>
            <a:r>
              <a:rPr lang="en-US" dirty="0" smtClean="0">
                <a:solidFill>
                  <a:schemeClr val="tx1"/>
                </a:solidFill>
              </a:rPr>
              <a:t>, and </a:t>
            </a:r>
            <a:r>
              <a:rPr lang="en-US" dirty="0" smtClean="0">
                <a:solidFill>
                  <a:schemeClr val="tx1"/>
                </a:solidFill>
                <a:hlinkClick r:id="rId6" tooltip="Forensics"/>
              </a:rPr>
              <a:t>forensics</a:t>
            </a:r>
            <a:r>
              <a:rPr lang="en-US" dirty="0" smtClean="0">
                <a:solidFill>
                  <a:schemeClr val="tx1"/>
                </a:solidFill>
              </a:rPr>
              <a:t>.  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ulli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7800" y="533400"/>
            <a:ext cx="2346960" cy="1371600"/>
          </a:xfrm>
        </p:spPr>
      </p:pic>
      <p:sp>
        <p:nvSpPr>
          <p:cNvPr id="5" name="TextBox 4"/>
          <p:cNvSpPr txBox="1"/>
          <p:nvPr/>
        </p:nvSpPr>
        <p:spPr>
          <a:xfrm>
            <a:off x="1143000" y="1981200"/>
            <a:ext cx="3609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Kary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mullis</a:t>
            </a:r>
            <a:r>
              <a:rPr lang="en-US" dirty="0" smtClean="0">
                <a:solidFill>
                  <a:srgbClr val="FF0000"/>
                </a:solidFill>
              </a:rPr>
              <a:t> receiving his Nobel price </a:t>
            </a:r>
            <a:endParaRPr lang="en-US" dirty="0"/>
          </a:p>
        </p:txBody>
      </p:sp>
      <p:pic>
        <p:nvPicPr>
          <p:cNvPr id="6" name="Content Placeholder 3" descr="sang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0" y="228600"/>
            <a:ext cx="3950494" cy="3200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29200" y="3581401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Frederick Sanger August 13, 1918 (age 95), </a:t>
            </a:r>
            <a:r>
              <a:rPr lang="en-US" dirty="0" smtClean="0">
                <a:hlinkClick r:id="rId4"/>
              </a:rPr>
              <a:t>United Kingdom</a:t>
            </a:r>
            <a:endParaRPr lang="en-US" dirty="0"/>
          </a:p>
        </p:txBody>
      </p:sp>
      <p:pic>
        <p:nvPicPr>
          <p:cNvPr id="8" name="Content Placeholder 3" descr="Martin_Evans_Nobel_Prize 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" y="3124200"/>
            <a:ext cx="3464889" cy="284956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8600" y="6096001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hlinkClick r:id="rId6" tooltip="Martin Evans"/>
              </a:rPr>
              <a:t>Sir Martin Evans</a:t>
            </a:r>
            <a:r>
              <a:rPr lang="en-US" dirty="0" smtClean="0">
                <a:solidFill>
                  <a:srgbClr val="FF0000"/>
                </a:solidFill>
              </a:rPr>
              <a:t> Bioscience school </a:t>
            </a:r>
            <a:r>
              <a:rPr lang="en-US" dirty="0" err="1" smtClean="0">
                <a:solidFill>
                  <a:srgbClr val="FF0000"/>
                </a:solidFill>
              </a:rPr>
              <a:t>cardiff</a:t>
            </a:r>
            <a:r>
              <a:rPr lang="en-US" dirty="0" smtClean="0">
                <a:solidFill>
                  <a:srgbClr val="FF0000"/>
                </a:solidFill>
              </a:rPr>
              <a:t> university Nobel price 2007</a:t>
            </a:r>
            <a:endParaRPr lang="en-US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solidFill>
                  <a:srgbClr val="B40C58"/>
                </a:solidFill>
              </a:rPr>
              <a:t>biological system as experimental models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fontScale="70000" lnSpcReduction="20000"/>
          </a:bodyPr>
          <a:lstStyle/>
          <a:p>
            <a:pPr algn="just">
              <a:buClr>
                <a:srgbClr val="C00000"/>
              </a:buClr>
            </a:pPr>
            <a:r>
              <a:rPr lang="en-US" sz="3000" b="1" dirty="0" smtClean="0">
                <a:solidFill>
                  <a:srgbClr val="C00000"/>
                </a:solidFill>
              </a:rPr>
              <a:t>Bacteria</a:t>
            </a:r>
            <a:r>
              <a:rPr lang="en-US" dirty="0" smtClean="0"/>
              <a:t>: Prokaryotes </a:t>
            </a:r>
            <a:r>
              <a:rPr lang="en-US" dirty="0"/>
              <a:t>unicellular free-living cells. only one single chromosome is not enclosed inside the nucleus but it is free within the cytoplasm called the nucleoid. The size of  </a:t>
            </a:r>
            <a:r>
              <a:rPr lang="en-US" i="1" dirty="0"/>
              <a:t>Escherichia</a:t>
            </a:r>
            <a:r>
              <a:rPr lang="en-US" dirty="0"/>
              <a:t> </a:t>
            </a:r>
            <a:r>
              <a:rPr lang="en-US" i="1" dirty="0"/>
              <a:t>coli</a:t>
            </a:r>
            <a:r>
              <a:rPr lang="en-US" dirty="0"/>
              <a:t> (</a:t>
            </a:r>
            <a:r>
              <a:rPr lang="en-US" i="1" dirty="0"/>
              <a:t>E</a:t>
            </a:r>
            <a:r>
              <a:rPr lang="en-US" dirty="0" smtClean="0"/>
              <a:t>. </a:t>
            </a:r>
            <a:r>
              <a:rPr lang="en-US" i="1" dirty="0" smtClean="0"/>
              <a:t>coli</a:t>
            </a:r>
            <a:r>
              <a:rPr lang="en-US" dirty="0"/>
              <a:t>)  is about 4,639,221 base pair (</a:t>
            </a:r>
            <a:r>
              <a:rPr lang="en-US" dirty="0" err="1"/>
              <a:t>bp</a:t>
            </a:r>
            <a:r>
              <a:rPr lang="en-US" dirty="0"/>
              <a:t>) or 4.6 Kbp.it represents the best model to be used for many reasons like easily to be cultured, relatively simple in their needs, short generation time (20 min for E</a:t>
            </a:r>
            <a:r>
              <a:rPr lang="en-US" dirty="0" smtClean="0"/>
              <a:t>. coli</a:t>
            </a:r>
            <a:r>
              <a:rPr lang="en-US" dirty="0"/>
              <a:t>), best growth temperature 37cº so it completes DNA replication, RNA transcription, and protein synthesis within few minutes.</a:t>
            </a:r>
          </a:p>
          <a:p>
            <a:pPr algn="just"/>
            <a:r>
              <a:rPr lang="en-US" sz="3000" b="1" dirty="0" smtClean="0">
                <a:solidFill>
                  <a:srgbClr val="C00000"/>
                </a:solidFill>
              </a:rPr>
              <a:t>Bacteriophage</a:t>
            </a:r>
            <a:r>
              <a:rPr lang="en-US" dirty="0"/>
              <a:t>: They represent the simplest form of life. These infect the bacteria (there are animal and plant human viruses). Unlike bacteria, they are not free-living (completely inert </a:t>
            </a:r>
            <a:r>
              <a:rPr lang="en-US" dirty="0" smtClean="0"/>
              <a:t>), </a:t>
            </a:r>
            <a:r>
              <a:rPr lang="en-US" dirty="0"/>
              <a:t>once they enter the host they start replication depending on the machines of the host cell. It is now used as a cloning vector. </a:t>
            </a:r>
            <a:endParaRPr lang="en-US" dirty="0" smtClean="0"/>
          </a:p>
          <a:p>
            <a:pPr algn="just"/>
            <a:r>
              <a:rPr lang="en-US" dirty="0" smtClean="0">
                <a:ln w="11430">
                  <a:solidFill>
                    <a:srgbClr val="C00000"/>
                  </a:solidFill>
                </a:ln>
              </a:rPr>
              <a:t>Yeast: </a:t>
            </a:r>
            <a:r>
              <a:rPr lang="en-US" dirty="0">
                <a:ln w="1905"/>
              </a:rPr>
              <a:t>Another experimental model but for the eukaryotic cells. It contains chromosomes within a true nucleus surrounded by a nuclear membrane. A great deal of early biochemical research was carried out especially the fermentation process. Now for a molecular biologist, mutant strains of yeast are often used to discover genes that control growth, division, and cell behavior. </a:t>
            </a:r>
          </a:p>
          <a:p>
            <a:pPr algn="just"/>
            <a:r>
              <a:rPr lang="en-US" b="1" dirty="0" smtClean="0">
                <a:ln w="11430"/>
                <a:solidFill>
                  <a:srgbClr val="C00000"/>
                </a:solidFill>
              </a:rPr>
              <a:t>Animal and plant cell: </a:t>
            </a:r>
            <a:r>
              <a:rPr lang="en-US" dirty="0" smtClean="0">
                <a:ln w="11430"/>
              </a:rPr>
              <a:t> </a:t>
            </a:r>
            <a:r>
              <a:rPr lang="en-US" dirty="0">
                <a:ln w="11430"/>
              </a:rPr>
              <a:t>also could be used as a model in genetic </a:t>
            </a:r>
            <a:r>
              <a:rPr lang="en-US" dirty="0" smtClean="0">
                <a:ln w="11430"/>
              </a:rPr>
              <a:t>experiments.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Definition of molecular biology :</a:t>
            </a:r>
          </a:p>
          <a:p>
            <a:pPr algn="just">
              <a:buNone/>
            </a:pPr>
            <a:r>
              <a:rPr lang="en-US" sz="2400" b="1" dirty="0" smtClean="0"/>
              <a:t>It is the science  deals with macromolecules and  to understand the five basic </a:t>
            </a:r>
            <a:r>
              <a:rPr lang="en-US" sz="2400" b="1" dirty="0" smtClean="0"/>
              <a:t>behavior patterns (</a:t>
            </a:r>
            <a:r>
              <a:rPr lang="en-US" sz="2400" b="1" dirty="0" smtClean="0">
                <a:solidFill>
                  <a:srgbClr val="C00000"/>
                </a:solidFill>
              </a:rPr>
              <a:t>growth, division, specialization, movement, and interaction) </a:t>
            </a:r>
            <a:r>
              <a:rPr lang="en-US" sz="2400" b="1" dirty="0" smtClean="0"/>
              <a:t>in terms of the fine </a:t>
            </a:r>
            <a:r>
              <a:rPr lang="en-US" sz="2400" b="1" dirty="0"/>
              <a:t>molecules responsible for them including (</a:t>
            </a:r>
            <a:r>
              <a:rPr lang="en-US" sz="2400" b="1" dirty="0" smtClean="0">
                <a:solidFill>
                  <a:srgbClr val="FF0000"/>
                </a:solidFill>
              </a:rPr>
              <a:t>DNA, RNA, </a:t>
            </a:r>
            <a:r>
              <a:rPr lang="en-US" sz="2400" b="1" dirty="0">
                <a:solidFill>
                  <a:srgbClr val="FF0000"/>
                </a:solidFill>
              </a:rPr>
              <a:t>and Protein)</a:t>
            </a:r>
            <a:endParaRPr lang="en-US" sz="2400" b="1" dirty="0">
              <a:solidFill>
                <a:srgbClr val="0070C0"/>
              </a:solidFill>
            </a:endParaRPr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r>
              <a:rPr lang="en-US" sz="2400" b="1" dirty="0" err="1" smtClean="0">
                <a:solidFill>
                  <a:srgbClr val="C00000"/>
                </a:solidFill>
              </a:rPr>
              <a:t>Freidrich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Miescher</a:t>
            </a:r>
            <a:r>
              <a:rPr lang="en-US" sz="2400" b="1" dirty="0" smtClean="0">
                <a:solidFill>
                  <a:srgbClr val="C00000"/>
                </a:solidFill>
              </a:rPr>
              <a:t> (1869): </a:t>
            </a:r>
            <a:r>
              <a:rPr lang="en-US" sz="2400" b="1" dirty="0" smtClean="0"/>
              <a:t>He was the first researcher who isolate and identify </a:t>
            </a:r>
            <a:r>
              <a:rPr lang="en-US" sz="2400" b="1" dirty="0" smtClean="0">
                <a:hlinkClick r:id="rId2" tooltip="Nucleic acid"/>
              </a:rPr>
              <a:t>nucleic acid</a:t>
            </a:r>
            <a:r>
              <a:rPr lang="en-US" sz="2400" b="1" dirty="0" smtClean="0"/>
              <a:t>. It was phosphate-rich chemicals, which he called </a:t>
            </a:r>
            <a:r>
              <a:rPr lang="en-US" sz="2400" b="1" i="1" dirty="0" err="1" smtClean="0"/>
              <a:t>nuclein</a:t>
            </a:r>
            <a:r>
              <a:rPr lang="en-US" sz="2400" b="1" dirty="0" smtClean="0"/>
              <a:t> (now </a:t>
            </a:r>
            <a:r>
              <a:rPr lang="en-US" sz="2400" b="1" dirty="0" smtClean="0">
                <a:hlinkClick r:id="rId2" tooltip="Nucleic acid"/>
              </a:rPr>
              <a:t>nucleic acids</a:t>
            </a:r>
            <a:r>
              <a:rPr lang="en-US" sz="2400" b="1" dirty="0" smtClean="0"/>
              <a:t>), from the nuclei of </a:t>
            </a:r>
            <a:r>
              <a:rPr lang="en-US" sz="2400" b="1" dirty="0" smtClean="0">
                <a:hlinkClick r:id="rId3" tooltip="White blood cell"/>
              </a:rPr>
              <a:t>white blood cells</a:t>
            </a:r>
            <a:r>
              <a:rPr lang="en-US" sz="2400" b="1" dirty="0" smtClean="0"/>
              <a:t> without knowing </a:t>
            </a:r>
            <a:r>
              <a:rPr lang="en-US" sz="2400" b="1" dirty="0"/>
              <a:t>its responsibility </a:t>
            </a:r>
            <a:r>
              <a:rPr lang="en-US" sz="2400" b="1" dirty="0" smtClean="0"/>
              <a:t>about </a:t>
            </a:r>
            <a:r>
              <a:rPr lang="en-US" sz="2400" b="1" dirty="0" smtClean="0">
                <a:solidFill>
                  <a:srgbClr val="C00000"/>
                </a:solidFill>
              </a:rPr>
              <a:t>inheritance.</a:t>
            </a:r>
            <a:r>
              <a:rPr lang="en-US" sz="2400" b="1" dirty="0" smtClean="0"/>
              <a:t>  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 algn="just">
              <a:lnSpc>
                <a:spcPct val="170000"/>
              </a:lnSpc>
              <a:buClr>
                <a:srgbClr val="480CB4"/>
              </a:buClr>
              <a:buNone/>
            </a:pPr>
            <a:r>
              <a:rPr lang="en-US" sz="2400" b="1" dirty="0" smtClean="0"/>
              <a:t> </a:t>
            </a:r>
          </a:p>
          <a:p>
            <a:pPr algn="just">
              <a:lnSpc>
                <a:spcPct val="170000"/>
              </a:lnSpc>
              <a:buClr>
                <a:srgbClr val="480CB4"/>
              </a:buClr>
              <a:buNone/>
            </a:pPr>
            <a:endParaRPr lang="en-US" sz="1800" b="1" dirty="0" smtClean="0"/>
          </a:p>
          <a:p>
            <a:endParaRPr lang="en-US" sz="1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480CB4"/>
                </a:solidFill>
              </a:rPr>
              <a:t>Griffith</a:t>
            </a:r>
            <a:r>
              <a:rPr lang="en-US" sz="2400" dirty="0" smtClean="0">
                <a:solidFill>
                  <a:srgbClr val="480CB4"/>
                </a:solidFill>
                <a:latin typeface="Times New Roman"/>
                <a:cs typeface="Times New Roman"/>
              </a:rPr>
              <a:t>´s experiment to identify  the genetic material (bacterial model)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38100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b="1" dirty="0" smtClean="0"/>
              <a:t>Griffith's experiment</a:t>
            </a:r>
            <a:r>
              <a:rPr lang="en-US" dirty="0" smtClean="0"/>
              <a:t>, reported in 1928-29 by </a:t>
            </a:r>
            <a:r>
              <a:rPr lang="en-US" dirty="0" smtClean="0">
                <a:hlinkClick r:id="rId2" tooltip="Frederick Griffith"/>
              </a:rPr>
              <a:t>Frederick Griffith</a:t>
            </a:r>
            <a:r>
              <a:rPr lang="en-US" dirty="0" smtClean="0"/>
              <a:t> (British scientist) was one of the first experiments suggesting that bacteria are capable of transferring genetic information through a process known as a </a:t>
            </a:r>
            <a:r>
              <a:rPr lang="en-US" dirty="0" smtClean="0">
                <a:hlinkClick r:id="rId3" tooltip="Transformation (genetics)"/>
              </a:rPr>
              <a:t>transformation</a:t>
            </a:r>
            <a:r>
              <a:rPr lang="en-US" dirty="0" smtClean="0"/>
              <a:t> but he didn't realize the nature of the genetic materials </a:t>
            </a:r>
          </a:p>
          <a:p>
            <a:pPr algn="just"/>
            <a:r>
              <a:rPr lang="en-US" dirty="0" smtClean="0"/>
              <a:t>Griffith used two </a:t>
            </a:r>
            <a:r>
              <a:rPr lang="en-US" dirty="0" smtClean="0">
                <a:hlinkClick r:id="rId4" tooltip="Strain (biology)"/>
              </a:rPr>
              <a:t>strains</a:t>
            </a:r>
            <a:r>
              <a:rPr lang="en-US" dirty="0" smtClean="0"/>
              <a:t> of pneumococcus (</a:t>
            </a:r>
            <a:r>
              <a:rPr lang="en-US" i="1" dirty="0" smtClean="0">
                <a:hlinkClick r:id="rId5" tooltip="Streptococcus pneumoniae"/>
              </a:rPr>
              <a:t>Streptococcus </a:t>
            </a:r>
            <a:r>
              <a:rPr lang="en-US" i="1" dirty="0" err="1" smtClean="0">
                <a:hlinkClick r:id="rId5" tooltip="Streptococcus pneumoniae"/>
              </a:rPr>
              <a:t>pneumoniae</a:t>
            </a:r>
            <a:r>
              <a:rPr lang="en-US" dirty="0" smtClean="0"/>
              <a:t>) which is Gram-+ bacteria infect </a:t>
            </a:r>
            <a:r>
              <a:rPr lang="en-US" dirty="0" smtClean="0">
                <a:hlinkClick r:id="rId6" tooltip="Mouse"/>
              </a:rPr>
              <a:t>mice</a:t>
            </a:r>
            <a:r>
              <a:rPr lang="en-US" dirty="0" smtClean="0"/>
              <a:t> – a type </a:t>
            </a:r>
            <a:r>
              <a:rPr lang="en-US" dirty="0" smtClean="0">
                <a:solidFill>
                  <a:srgbClr val="C00000"/>
                </a:solidFill>
              </a:rPr>
              <a:t>III-S (</a:t>
            </a:r>
            <a:r>
              <a:rPr lang="en-US" dirty="0" smtClean="0">
                <a:solidFill>
                  <a:srgbClr val="480CB4"/>
                </a:solidFill>
              </a:rPr>
              <a:t>smooth</a:t>
            </a:r>
            <a:r>
              <a:rPr lang="en-US" dirty="0" smtClean="0">
                <a:solidFill>
                  <a:srgbClr val="C00000"/>
                </a:solidFill>
              </a:rPr>
              <a:t>) </a:t>
            </a:r>
            <a:r>
              <a:rPr lang="en-US" dirty="0" smtClean="0"/>
              <a:t>and type </a:t>
            </a:r>
            <a:r>
              <a:rPr lang="en-US" dirty="0" smtClean="0">
                <a:solidFill>
                  <a:srgbClr val="C00000"/>
                </a:solidFill>
              </a:rPr>
              <a:t>II-R (</a:t>
            </a:r>
            <a:r>
              <a:rPr lang="en-US" dirty="0" smtClean="0">
                <a:solidFill>
                  <a:srgbClr val="480CB4"/>
                </a:solidFill>
              </a:rPr>
              <a:t>rough</a:t>
            </a:r>
            <a:r>
              <a:rPr lang="en-US" dirty="0" smtClean="0">
                <a:solidFill>
                  <a:srgbClr val="C00000"/>
                </a:solidFill>
              </a:rPr>
              <a:t>) strain. </a:t>
            </a:r>
            <a:r>
              <a:rPr lang="en-US" dirty="0" smtClean="0"/>
              <a:t>The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III-S strain covers itself with a </a:t>
            </a:r>
            <a:r>
              <a:rPr lang="en-US" dirty="0" smtClean="0">
                <a:hlinkClick r:id="rId7" tooltip="Polysaccharide"/>
              </a:rPr>
              <a:t>polysaccharide</a:t>
            </a:r>
            <a:r>
              <a:rPr lang="en-US" dirty="0" smtClean="0"/>
              <a:t> capsule that protects it from the host's </a:t>
            </a:r>
            <a:r>
              <a:rPr lang="en-US" dirty="0" smtClean="0">
                <a:hlinkClick r:id="rId8" tooltip="Immune system"/>
              </a:rPr>
              <a:t>immune system</a:t>
            </a:r>
            <a:r>
              <a:rPr lang="en-US" dirty="0" smtClean="0"/>
              <a:t>, resulting in the </a:t>
            </a:r>
            <a:r>
              <a:rPr lang="en-US" dirty="0" smtClean="0">
                <a:solidFill>
                  <a:srgbClr val="C00000"/>
                </a:solidFill>
              </a:rPr>
              <a:t>death of the host</a:t>
            </a:r>
            <a:r>
              <a:rPr lang="en-US" dirty="0" smtClean="0"/>
              <a:t>, while the II-R strain doesn't have that protective capsule and is defeated by the host's immune system. </a:t>
            </a:r>
          </a:p>
          <a:p>
            <a:endParaRPr lang="en-US" dirty="0"/>
          </a:p>
        </p:txBody>
      </p:sp>
      <p:pic>
        <p:nvPicPr>
          <p:cNvPr id="4" name="Content Placeholder 5" descr="ch1f2a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209800" y="4267200"/>
            <a:ext cx="5029200" cy="23622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600200"/>
          </a:xfrm>
        </p:spPr>
        <p:txBody>
          <a:bodyPr>
            <a:normAutofit fontScale="90000"/>
          </a:bodyPr>
          <a:lstStyle/>
          <a:p>
            <a:pPr algn="l"/>
            <a:r>
              <a:rPr lang="en-US" b="0" dirty="0" smtClean="0">
                <a:solidFill>
                  <a:srgbClr val="FF0000"/>
                </a:solidFill>
              </a:rPr>
              <a:t>Griffith's experiment discovering </a:t>
            </a:r>
            <a:r>
              <a:rPr lang="en-US" b="0" dirty="0" err="1" smtClean="0">
                <a:solidFill>
                  <a:srgbClr val="FF0000"/>
                </a:solidFill>
              </a:rPr>
              <a:t>the"transforming</a:t>
            </a:r>
            <a:r>
              <a:rPr lang="en-US" b="0" dirty="0" smtClean="0">
                <a:solidFill>
                  <a:srgbClr val="FF0000"/>
                </a:solidFill>
              </a:rPr>
              <a:t> principle" in </a:t>
            </a:r>
            <a:r>
              <a:rPr lang="en-US" b="0" i="1" dirty="0" smtClean="0">
                <a:solidFill>
                  <a:schemeClr val="accent6">
                    <a:lumMod val="50000"/>
                  </a:schemeClr>
                </a:solidFill>
              </a:rPr>
              <a:t>Streptococcus </a:t>
            </a:r>
            <a:r>
              <a:rPr lang="en-US" b="0" i="1" dirty="0" err="1" smtClean="0">
                <a:solidFill>
                  <a:schemeClr val="accent6">
                    <a:lumMod val="50000"/>
                  </a:schemeClr>
                </a:solidFill>
              </a:rPr>
              <a:t>pneumoniae</a:t>
            </a:r>
            <a:r>
              <a:rPr lang="en-US" b="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0" dirty="0" smtClean="0">
                <a:solidFill>
                  <a:srgbClr val="FF0000"/>
                </a:solidFill>
              </a:rPr>
              <a:t> bacteria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450px-Griffith_experiment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1905000"/>
            <a:ext cx="7010400" cy="4495800"/>
          </a:xfr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Autofit/>
          </a:bodyPr>
          <a:lstStyle/>
          <a:p>
            <a:pPr rtl="1"/>
            <a:r>
              <a:rPr lang="en-US" sz="2800" b="1" dirty="0" smtClean="0">
                <a:solidFill>
                  <a:srgbClr val="FF0000"/>
                </a:solidFill>
              </a:rPr>
              <a:t>Avery–MacLeod–McCarty Experiment</a:t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>to prove the DNA is the genetic material</a:t>
            </a:r>
            <a:r>
              <a:rPr lang="en-US" sz="2800" b="1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 algn="just">
              <a:buNone/>
            </a:pPr>
            <a:r>
              <a:rPr lang="en-US" dirty="0" smtClean="0"/>
              <a:t>It was reported in 1944 by </a:t>
            </a:r>
            <a:r>
              <a:rPr lang="en-US" dirty="0" smtClean="0">
                <a:hlinkClick r:id="rId2" tooltip="Oswald Avery"/>
              </a:rPr>
              <a:t>Oswald Avery</a:t>
            </a:r>
            <a:r>
              <a:rPr lang="en-US" dirty="0" smtClean="0"/>
              <a:t>, </a:t>
            </a:r>
            <a:r>
              <a:rPr lang="en-US" dirty="0" smtClean="0">
                <a:hlinkClick r:id="rId3" tooltip="Colin Munro MacLeod"/>
              </a:rPr>
              <a:t>Colin MacLeod</a:t>
            </a:r>
            <a:r>
              <a:rPr lang="en-US" dirty="0" smtClean="0"/>
              <a:t>, and </a:t>
            </a:r>
            <a:r>
              <a:rPr lang="en-US" dirty="0" err="1" smtClean="0">
                <a:hlinkClick r:id="rId4" tooltip="Maclyn McCarty"/>
              </a:rPr>
              <a:t>Maclyn</a:t>
            </a:r>
            <a:r>
              <a:rPr lang="en-US" dirty="0" smtClean="0">
                <a:hlinkClick r:id="rId4" tooltip="Maclyn McCarty"/>
              </a:rPr>
              <a:t> McCarty</a:t>
            </a:r>
            <a:r>
              <a:rPr lang="en-US" dirty="0" smtClean="0"/>
              <a:t>, to prove that </a:t>
            </a:r>
            <a:r>
              <a:rPr lang="en-US" dirty="0" smtClean="0">
                <a:hlinkClick r:id="rId5" tooltip="DNA"/>
              </a:rPr>
              <a:t>DNA</a:t>
            </a:r>
            <a:r>
              <a:rPr lang="en-US" dirty="0" smtClean="0"/>
              <a:t> is the substance that causes </a:t>
            </a:r>
            <a:r>
              <a:rPr lang="en-US" dirty="0" smtClean="0">
                <a:hlinkClick r:id="rId6" tooltip="Bacterial transformation"/>
              </a:rPr>
              <a:t>bacterial transformation</a:t>
            </a:r>
            <a:r>
              <a:rPr lang="en-US" dirty="0" smtClean="0"/>
              <a:t>.  They repeated the same steps of Griffith as it Starts with: </a:t>
            </a:r>
          </a:p>
          <a:p>
            <a:pPr algn="just">
              <a:buNone/>
            </a:pPr>
            <a:r>
              <a:rPr lang="en-US" dirty="0" smtClean="0"/>
              <a:t>1- </a:t>
            </a:r>
            <a:r>
              <a:rPr lang="en-US" dirty="0" smtClean="0"/>
              <a:t>Heat-killing  </a:t>
            </a:r>
            <a:r>
              <a:rPr lang="en-US" i="1" dirty="0" smtClean="0">
                <a:hlinkClick r:id="rId7" tooltip="Streptococcus pneumoniae"/>
              </a:rPr>
              <a:t>Streptococcus </a:t>
            </a:r>
            <a:r>
              <a:rPr lang="en-US" i="1" dirty="0" err="1" smtClean="0">
                <a:hlinkClick r:id="rId7" tooltip="Streptococcus pneumoniae"/>
              </a:rPr>
              <a:t>pneumoniae</a:t>
            </a:r>
            <a:r>
              <a:rPr lang="en-US" dirty="0" smtClean="0"/>
              <a:t> ( </a:t>
            </a:r>
            <a:r>
              <a:rPr lang="en-US" dirty="0" smtClean="0">
                <a:solidFill>
                  <a:srgbClr val="00B050"/>
                </a:solidFill>
                <a:hlinkClick r:id="rId8" tooltip="Virulent"/>
              </a:rPr>
              <a:t>virulent</a:t>
            </a:r>
            <a:r>
              <a:rPr lang="en-US" dirty="0" smtClean="0">
                <a:solidFill>
                  <a:srgbClr val="00B050"/>
                </a:solidFill>
              </a:rPr>
              <a:t> strain type </a:t>
            </a:r>
            <a:r>
              <a:rPr lang="en-US" dirty="0" smtClean="0">
                <a:solidFill>
                  <a:srgbClr val="00B050"/>
                </a:solidFill>
              </a:rPr>
              <a:t>III-S)</a:t>
            </a:r>
            <a:r>
              <a:rPr lang="en-US" dirty="0" smtClean="0"/>
              <a:t>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2- </a:t>
            </a:r>
            <a:r>
              <a:rPr lang="en-US" dirty="0"/>
              <a:t>I</a:t>
            </a:r>
            <a:r>
              <a:rPr lang="en-US" dirty="0" smtClean="0"/>
              <a:t>ncubation  along with living but non-virulent type II-R </a:t>
            </a:r>
            <a:r>
              <a:rPr lang="en-US" dirty="0" smtClean="0"/>
              <a:t>pneumococci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3- Resulted in production of smooth colonies on media and a deadly infection of type III-S) 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4- Then they designed new experiment depending on cell filtrate rather than the whole cells  as follow:</a:t>
            </a:r>
          </a:p>
          <a:p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algn="just"/>
            <a:endParaRPr lang="en-US" dirty="0" smtClean="0">
              <a:solidFill>
                <a:srgbClr val="7030A0"/>
              </a:solidFill>
            </a:endParaRPr>
          </a:p>
          <a:p>
            <a:pPr algn="just"/>
            <a:r>
              <a:rPr lang="en-US" dirty="0" smtClean="0">
                <a:solidFill>
                  <a:srgbClr val="7030A0"/>
                </a:solidFill>
              </a:rPr>
              <a:t>Avery and his colleagues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start to prove DNA is the genetic material responsible for heredity by the transformation process.</a:t>
            </a:r>
          </a:p>
          <a:p>
            <a:pPr algn="just"/>
            <a:r>
              <a:rPr lang="en-US" dirty="0" smtClean="0">
                <a:solidFill>
                  <a:srgbClr val="7030A0"/>
                </a:solidFill>
              </a:rPr>
              <a:t>1-They start with </a:t>
            </a:r>
            <a:r>
              <a:rPr lang="en-US" dirty="0">
                <a:solidFill>
                  <a:srgbClr val="7030A0"/>
                </a:solidFill>
              </a:rPr>
              <a:t>destruction cells </a:t>
            </a:r>
            <a:r>
              <a:rPr lang="en-US" dirty="0" smtClean="0">
                <a:solidFill>
                  <a:srgbClr val="7030A0"/>
                </a:solidFill>
              </a:rPr>
              <a:t>of </a:t>
            </a:r>
            <a:r>
              <a:rPr lang="en-US" dirty="0" smtClean="0">
                <a:solidFill>
                  <a:srgbClr val="FF0000"/>
                </a:solidFill>
              </a:rPr>
              <a:t>virulent s strain </a:t>
            </a:r>
            <a:r>
              <a:rPr lang="en-US" dirty="0" smtClean="0">
                <a:solidFill>
                  <a:srgbClr val="7030A0"/>
                </a:solidFill>
              </a:rPr>
              <a:t>to release the genetic material outside the cell then they took the extract and are subjected to centrifuge to get rid of all intact cells.</a:t>
            </a:r>
          </a:p>
          <a:p>
            <a:pPr algn="just">
              <a:buClr>
                <a:srgbClr val="480CB4"/>
              </a:buClr>
            </a:pPr>
            <a:r>
              <a:rPr lang="en-US" dirty="0" smtClean="0">
                <a:solidFill>
                  <a:srgbClr val="002060"/>
                </a:solidFill>
              </a:rPr>
              <a:t>2-They incubated the extract with R strain in cooled condition(4 cº) with the addition of </a:t>
            </a:r>
            <a:r>
              <a:rPr lang="en-US" sz="3100" b="1" dirty="0" smtClean="0">
                <a:solidFill>
                  <a:srgbClr val="FF0000"/>
                </a:solidFill>
              </a:rPr>
              <a:t>CaCl</a:t>
            </a:r>
            <a:r>
              <a:rPr lang="en-US" sz="2300" b="1" dirty="0" smtClean="0">
                <a:solidFill>
                  <a:srgbClr val="FF0000"/>
                </a:solidFill>
              </a:rPr>
              <a:t>2</a:t>
            </a:r>
            <a:r>
              <a:rPr lang="en-US" sz="3100" b="1" dirty="0" smtClean="0">
                <a:solidFill>
                  <a:srgbClr val="FF0000"/>
                </a:solidFill>
              </a:rPr>
              <a:t> then transfer to 42 </a:t>
            </a:r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n-US" sz="3100" b="1" dirty="0" smtClean="0">
                <a:solidFill>
                  <a:srgbClr val="FF0000"/>
                </a:solidFill>
              </a:rPr>
              <a:t>º (heat shock)</a:t>
            </a:r>
          </a:p>
          <a:p>
            <a:pPr algn="just">
              <a:buClr>
                <a:srgbClr val="480CB4"/>
              </a:buClr>
            </a:pPr>
            <a:r>
              <a:rPr lang="en-US" dirty="0" smtClean="0">
                <a:solidFill>
                  <a:srgbClr val="C00000"/>
                </a:solidFill>
              </a:rPr>
              <a:t>The results showed that the R strain convert to S strain after culturing on agar media</a:t>
            </a:r>
            <a:r>
              <a:rPr lang="en-US" dirty="0" smtClean="0"/>
              <a:t>.</a:t>
            </a:r>
          </a:p>
          <a:p>
            <a:pPr algn="just">
              <a:buClr>
                <a:srgbClr val="480CB4"/>
              </a:buClr>
            </a:pPr>
            <a:r>
              <a:rPr lang="en-US" dirty="0" smtClean="0">
                <a:solidFill>
                  <a:srgbClr val="002060"/>
                </a:solidFill>
              </a:rPr>
              <a:t>They repeat the experiment by using only the DNA they notice the R strain converted to </a:t>
            </a:r>
            <a:r>
              <a:rPr lang="en-US" dirty="0" smtClean="0">
                <a:solidFill>
                  <a:srgbClr val="002060"/>
                </a:solidFill>
                <a:latin typeface="Times New Roman"/>
                <a:cs typeface="Times New Roman"/>
              </a:rPr>
              <a:t>→S  strain </a:t>
            </a:r>
          </a:p>
          <a:p>
            <a:pPr algn="just">
              <a:buClr>
                <a:srgbClr val="480CB4"/>
              </a:buClr>
            </a:pPr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In the second experiment, they used polysaccharide instead of DNA  the result was </a:t>
            </a:r>
            <a:r>
              <a:rPr lang="en-US" dirty="0">
                <a:solidFill>
                  <a:srgbClr val="FF0000"/>
                </a:solidFill>
                <a:latin typeface="Times New Roman"/>
                <a:cs typeface="Times New Roman"/>
              </a:rPr>
              <a:t>different </a:t>
            </a:r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because the R strain didn’t transform to S strain. </a:t>
            </a:r>
          </a:p>
          <a:p>
            <a:pPr algn="just"/>
            <a:r>
              <a:rPr lang="en-US" dirty="0" smtClean="0">
                <a:solidFill>
                  <a:srgbClr val="7030A0"/>
                </a:solidFill>
              </a:rPr>
              <a:t>Finally, they treat cell  filtrate of S strain  with </a:t>
            </a:r>
            <a:r>
              <a:rPr lang="en-US" dirty="0" smtClean="0">
                <a:solidFill>
                  <a:srgbClr val="FF0000"/>
                </a:solidFill>
              </a:rPr>
              <a:t> protease, </a:t>
            </a:r>
            <a:r>
              <a:rPr lang="en-US" dirty="0" err="1" smtClean="0">
                <a:solidFill>
                  <a:srgbClr val="FF0000"/>
                </a:solidFill>
              </a:rPr>
              <a:t>ribonuclease</a:t>
            </a:r>
            <a:r>
              <a:rPr lang="en-US" dirty="0" smtClean="0">
                <a:solidFill>
                  <a:srgbClr val="FF0000"/>
                </a:solidFill>
              </a:rPr>
              <a:t>, and 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deoxyribonuclease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the process succeeds </a:t>
            </a:r>
            <a:r>
              <a:rPr lang="en-US" dirty="0" smtClean="0">
                <a:solidFill>
                  <a:srgbClr val="7030A0"/>
                </a:solidFill>
              </a:rPr>
              <a:t>with the first two enzymes but is inactivated by treatment with the third one. </a:t>
            </a:r>
            <a:endParaRPr lang="en-US" dirty="0" smtClean="0">
              <a:solidFill>
                <a:srgbClr val="FF0000"/>
              </a:solidFill>
            </a:endParaRP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/>
          <a:lstStyle/>
          <a:p>
            <a:pPr algn="just">
              <a:buNone/>
            </a:pPr>
            <a:r>
              <a:rPr lang="en-US" dirty="0" smtClean="0">
                <a:solidFill>
                  <a:srgbClr val="7030A0"/>
                </a:solidFill>
              </a:rPr>
              <a:t>Final conclusion </a:t>
            </a:r>
            <a:r>
              <a:rPr lang="en-US" sz="2400" dirty="0" smtClean="0">
                <a:solidFill>
                  <a:srgbClr val="7030A0"/>
                </a:solidFill>
              </a:rPr>
              <a:t>(1944)                   .    </a:t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en-US" sz="2400" dirty="0" smtClean="0">
                <a:solidFill>
                  <a:srgbClr val="7030A0"/>
                </a:solidFill>
              </a:rPr>
              <a:t>1-</a:t>
            </a:r>
            <a:r>
              <a:rPr lang="en-US" sz="2400" dirty="0" smtClean="0"/>
              <a:t>The chemical analysis for the transformed cell contain nucleic acid rather than protein or polysaccharide                                 .   </a:t>
            </a:r>
            <a:br>
              <a:rPr lang="en-US" sz="2400" dirty="0" smtClean="0"/>
            </a:br>
            <a:r>
              <a:rPr lang="en-US" sz="2400" dirty="0" smtClean="0"/>
              <a:t>2-The physical analysis revealed that the nucleic acid was highly </a:t>
            </a:r>
            <a:r>
              <a:rPr lang="en-US" sz="2400" dirty="0"/>
              <a:t>viscous rich </a:t>
            </a:r>
            <a:r>
              <a:rPr lang="en-US" sz="2400" dirty="0" smtClean="0"/>
              <a:t>with phosphoric acid. Incubation the extract with Trypsin (protease) or </a:t>
            </a:r>
            <a:r>
              <a:rPr lang="en-US" sz="2400" dirty="0" err="1" smtClean="0"/>
              <a:t>RNase</a:t>
            </a:r>
            <a:r>
              <a:rPr lang="en-US" sz="2400" dirty="0" smtClean="0"/>
              <a:t> didn’t stop transformation process and only </a:t>
            </a:r>
            <a:r>
              <a:rPr lang="en-US" sz="2400" dirty="0" err="1" smtClean="0"/>
              <a:t>DNase</a:t>
            </a:r>
            <a:r>
              <a:rPr lang="en-US" sz="2400" dirty="0" smtClean="0"/>
              <a:t> cause complete inhibition to the process, thus they realize  that the genetic material is the DNA rather than RNA or the protein </a:t>
            </a:r>
            <a:br>
              <a:rPr lang="en-US" sz="2400" dirty="0" smtClean="0"/>
            </a:br>
            <a:r>
              <a:rPr lang="en-US" sz="2400" dirty="0" smtClean="0"/>
              <a:t>3- </a:t>
            </a:r>
            <a:r>
              <a:rPr lang="en-US" sz="2800" dirty="0" smtClean="0">
                <a:solidFill>
                  <a:srgbClr val="FF0000"/>
                </a:solidFill>
              </a:rPr>
              <a:t>The final process called Transformation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ave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4648200"/>
            <a:ext cx="7543800" cy="1828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lso Ave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28600"/>
            <a:ext cx="9144000" cy="6629400"/>
          </a:xfrm>
          <a:prstGeom prst="rect">
            <a:avLst/>
          </a:prstGeom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solidFill>
                  <a:srgbClr val="C00000"/>
                </a:solidFill>
              </a:rPr>
              <a:t>Hershey–Chase experiments  to prove that the DNA is the genetic material </a:t>
            </a:r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virus (phage) model 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algn="just" rtl="1">
              <a:buNone/>
            </a:pPr>
            <a:r>
              <a:rPr lang="en-US" sz="2400" b="1" dirty="0" smtClean="0"/>
              <a:t>Alfred Hershey and Martha Chase</a:t>
            </a:r>
            <a:r>
              <a:rPr lang="en-US" sz="2400" dirty="0" smtClean="0"/>
              <a:t> (1952)confirming that DNA was the genetic material (first demonstrated in 1944) using T2 phage virus</a:t>
            </a:r>
          </a:p>
          <a:p>
            <a:pPr algn="just">
              <a:buNone/>
            </a:pPr>
            <a:r>
              <a:rPr lang="en-US" sz="2400" dirty="0" smtClean="0"/>
              <a:t>The phage consists of a protein shell(capsule) containing its genetic material(DNA). The phage infects a bacterium by attaching to its outer membrane by tail fiber then  injecting its genetic material  leaving its empty shell attached to the bacterium.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Content Placeholder 3" descr="1952_The_Hershey-Chase_blender_experiment_uic.edu.jpg"/>
          <p:cNvPicPr>
            <a:picLocks noChangeAspect="1"/>
          </p:cNvPicPr>
          <p:nvPr/>
        </p:nvPicPr>
        <p:blipFill>
          <a:blip r:embed="rId2" cstate="print">
            <a:lum bright="-10000" contrast="40000"/>
          </a:blip>
          <a:stretch>
            <a:fillRect/>
          </a:stretch>
        </p:blipFill>
        <p:spPr>
          <a:xfrm>
            <a:off x="381000" y="3429000"/>
            <a:ext cx="4572000" cy="3186545"/>
          </a:xfrm>
          <a:prstGeom prst="roundRect">
            <a:avLst/>
          </a:prstGeom>
          <a:ln w="88900" cap="sq" cmpd="thickThin">
            <a:solidFill>
              <a:schemeClr val="accent4">
                <a:lumMod val="75000"/>
              </a:schemeClr>
            </a:solidFill>
            <a:prstDash val="solid"/>
            <a:miter lim="800000"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</p:pic>
      <p:pic>
        <p:nvPicPr>
          <p:cNvPr id="5" name="Content Placeholder 3" descr="virus.gif"/>
          <p:cNvPicPr>
            <a:picLocks noChangeAspect="1"/>
          </p:cNvPicPr>
          <p:nvPr/>
        </p:nvPicPr>
        <p:blipFill>
          <a:blip r:embed="rId3" cstate="print">
            <a:lum bright="-20000" contrast="40000"/>
          </a:blip>
          <a:stretch>
            <a:fillRect/>
          </a:stretch>
        </p:blipFill>
        <p:spPr>
          <a:xfrm>
            <a:off x="5257800" y="3048000"/>
            <a:ext cx="3505200" cy="3581400"/>
          </a:xfrm>
          <a:prstGeom prst="rect">
            <a:avLst/>
          </a:prstGeom>
          <a:ln w="38100" cap="sq">
            <a:solidFill>
              <a:srgbClr val="B40C58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</TotalTime>
  <Words>625</Words>
  <Application>Microsoft Office PowerPoint</Application>
  <PresentationFormat>On-screen Show (4:3)</PresentationFormat>
  <Paragraphs>60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 Molecular Biology Introduction and brief history </vt:lpstr>
      <vt:lpstr>PowerPoint Presentation</vt:lpstr>
      <vt:lpstr>Griffith´s experiment to identify  the genetic material (bacterial model) </vt:lpstr>
      <vt:lpstr>Griffith's experiment discovering the"transforming principle" in Streptococcus pneumoniae  bacteria </vt:lpstr>
      <vt:lpstr>Avery–MacLeod–McCarty Experiment to prove the DNA is the genetic material </vt:lpstr>
      <vt:lpstr>PowerPoint Presentation</vt:lpstr>
      <vt:lpstr>PowerPoint Presentation</vt:lpstr>
      <vt:lpstr>PowerPoint Presentation</vt:lpstr>
      <vt:lpstr>Hershey–Chase experiments  to prove that the DNA is the genetic material using virus (phage) model   </vt:lpstr>
      <vt:lpstr>PowerPoint Presentation</vt:lpstr>
      <vt:lpstr>PowerPoint Presentation</vt:lpstr>
      <vt:lpstr>PowerPoint Presentation</vt:lpstr>
      <vt:lpstr>Another  important findings in molecular biology science </vt:lpstr>
      <vt:lpstr>PowerPoint Presentation</vt:lpstr>
      <vt:lpstr>PowerPoint Presentation</vt:lpstr>
      <vt:lpstr>PowerPoint Presentation</vt:lpstr>
      <vt:lpstr>biological system as experimental models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molecular biology first and second lecture  Introduction and brief history</dc:title>
  <dc:creator>Dr Sawsan</dc:creator>
  <cp:lastModifiedBy>saad</cp:lastModifiedBy>
  <cp:revision>78</cp:revision>
  <dcterms:created xsi:type="dcterms:W3CDTF">2016-09-30T05:19:16Z</dcterms:created>
  <dcterms:modified xsi:type="dcterms:W3CDTF">2024-09-24T20:42:07Z</dcterms:modified>
</cp:coreProperties>
</file>